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1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752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15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9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39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538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243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240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9173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7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48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9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44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8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997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3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25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51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8903" y="4765370"/>
            <a:ext cx="3314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12466F"/>
                </a:solidFill>
                <a:latin typeface="Trebuchet MS"/>
                <a:cs typeface="Trebuchet MS"/>
              </a:rPr>
              <a:t>SHREYA </a:t>
            </a:r>
            <a:r>
              <a:rPr sz="2400" b="1" spc="-70" dirty="0">
                <a:solidFill>
                  <a:srgbClr val="12466F"/>
                </a:solidFill>
                <a:latin typeface="Trebuchet MS"/>
                <a:cs typeface="Trebuchet MS"/>
              </a:rPr>
              <a:t>GOPAL</a:t>
            </a:r>
            <a:r>
              <a:rPr sz="2400" b="1" spc="-155" dirty="0">
                <a:solidFill>
                  <a:srgbClr val="12466F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12466F"/>
                </a:solidFill>
                <a:latin typeface="Trebuchet MS"/>
                <a:cs typeface="Trebuchet MS"/>
              </a:rPr>
              <a:t>SUNDARI</a:t>
            </a:r>
            <a:endParaRPr sz="2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4375" y="2510027"/>
            <a:ext cx="9943465" cy="2422525"/>
            <a:chOff x="1484375" y="2510027"/>
            <a:chExt cx="9943465" cy="2422525"/>
          </a:xfrm>
        </p:grpSpPr>
        <p:sp>
          <p:nvSpPr>
            <p:cNvPr id="5" name="object 5"/>
            <p:cNvSpPr/>
            <p:nvPr/>
          </p:nvSpPr>
          <p:spPr>
            <a:xfrm>
              <a:off x="1484375" y="2510027"/>
              <a:ext cx="9943338" cy="776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0403" y="3332988"/>
              <a:ext cx="7971282" cy="7764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747" y="4155948"/>
              <a:ext cx="4575809" cy="776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0141" y="1820417"/>
            <a:ext cx="89579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latin typeface="Trebuchet MS"/>
                <a:cs typeface="Trebuchet MS"/>
              </a:rPr>
              <a:t>PHISHING </a:t>
            </a:r>
            <a:r>
              <a:rPr sz="5400" b="1" spc="-405" dirty="0">
                <a:latin typeface="Trebuchet MS"/>
                <a:cs typeface="Trebuchet MS"/>
              </a:rPr>
              <a:t>WEBSITE </a:t>
            </a:r>
            <a:r>
              <a:rPr sz="5400" b="1" spc="-265" dirty="0">
                <a:latin typeface="Trebuchet MS"/>
                <a:cs typeface="Trebuchet MS"/>
              </a:rPr>
              <a:t>DETECTION  </a:t>
            </a:r>
            <a:r>
              <a:rPr sz="5400" b="1" spc="-200" dirty="0">
                <a:latin typeface="Trebuchet MS"/>
                <a:cs typeface="Trebuchet MS"/>
              </a:rPr>
              <a:t>by </a:t>
            </a:r>
            <a:r>
              <a:rPr sz="5400" b="1" spc="-95" dirty="0">
                <a:latin typeface="Trebuchet MS"/>
                <a:cs typeface="Trebuchet MS"/>
              </a:rPr>
              <a:t>MACHINE </a:t>
            </a:r>
            <a:r>
              <a:rPr sz="5400" b="1" spc="-100" dirty="0">
                <a:latin typeface="Trebuchet MS"/>
                <a:cs typeface="Trebuchet MS"/>
              </a:rPr>
              <a:t>LEARNING  </a:t>
            </a:r>
            <a:r>
              <a:rPr sz="5400" b="1" spc="-235" dirty="0">
                <a:latin typeface="Trebuchet MS"/>
                <a:cs typeface="Trebuchet MS"/>
              </a:rPr>
              <a:t>TECHNIQUES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78" y="763599"/>
            <a:ext cx="4314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MODEL</a:t>
            </a:r>
            <a:r>
              <a:rPr spc="-40" dirty="0"/>
              <a:t> </a:t>
            </a:r>
            <a:r>
              <a:rPr spc="-459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8807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evaluated,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considered metric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models: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clear that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XGBoost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performance.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0376" y="2564892"/>
            <a:ext cx="4305300" cy="213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7561" y="763599"/>
            <a:ext cx="243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75" dirty="0"/>
              <a:t>NEXT</a:t>
            </a:r>
            <a:r>
              <a:rPr spc="-90" dirty="0"/>
              <a:t> </a:t>
            </a:r>
            <a:r>
              <a:rPr spc="-72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719455" algn="l"/>
              </a:tabLst>
            </a:pPr>
            <a:r>
              <a:rPr spc="-85" dirty="0"/>
              <a:t>Working </a:t>
            </a:r>
            <a:r>
              <a:rPr spc="-210" dirty="0"/>
              <a:t>on </a:t>
            </a:r>
            <a:r>
              <a:rPr spc="-180" dirty="0"/>
              <a:t>this </a:t>
            </a:r>
            <a:r>
              <a:rPr spc="-90" dirty="0"/>
              <a:t>project </a:t>
            </a:r>
            <a:r>
              <a:rPr spc="-210" dirty="0"/>
              <a:t>is </a:t>
            </a:r>
            <a:r>
              <a:rPr spc="-85" dirty="0"/>
              <a:t>very </a:t>
            </a:r>
            <a:r>
              <a:rPr spc="-105" dirty="0"/>
              <a:t>knowledgeable and </a:t>
            </a:r>
            <a:r>
              <a:rPr spc="-114" dirty="0"/>
              <a:t>worth </a:t>
            </a:r>
            <a:r>
              <a:rPr spc="-145" dirty="0"/>
              <a:t>the</a:t>
            </a:r>
            <a:r>
              <a:rPr spc="-305" dirty="0"/>
              <a:t> </a:t>
            </a:r>
            <a:r>
              <a:rPr spc="-25" dirty="0"/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719455" algn="l"/>
              </a:tabLst>
            </a:pPr>
            <a:r>
              <a:rPr spc="-210" dirty="0"/>
              <a:t>Through </a:t>
            </a:r>
            <a:r>
              <a:rPr spc="-180" dirty="0"/>
              <a:t>this </a:t>
            </a:r>
            <a:r>
              <a:rPr spc="-100" dirty="0"/>
              <a:t>project, </a:t>
            </a:r>
            <a:r>
              <a:rPr spc="-185" dirty="0"/>
              <a:t>one </a:t>
            </a:r>
            <a:r>
              <a:rPr spc="-190" dirty="0"/>
              <a:t>can know </a:t>
            </a:r>
            <a:r>
              <a:rPr spc="-10" dirty="0"/>
              <a:t>a </a:t>
            </a:r>
            <a:r>
              <a:rPr spc="-60" dirty="0"/>
              <a:t>lot </a:t>
            </a:r>
            <a:r>
              <a:rPr spc="-95" dirty="0"/>
              <a:t>about </a:t>
            </a:r>
            <a:r>
              <a:rPr spc="-145" dirty="0"/>
              <a:t>the </a:t>
            </a:r>
            <a:r>
              <a:rPr spc="-165" dirty="0"/>
              <a:t>phishing </a:t>
            </a:r>
            <a:r>
              <a:rPr spc="-170" dirty="0"/>
              <a:t>websites </a:t>
            </a:r>
            <a:r>
              <a:rPr spc="-105" dirty="0"/>
              <a:t>and</a:t>
            </a:r>
            <a:r>
              <a:rPr spc="-295" dirty="0"/>
              <a:t> </a:t>
            </a:r>
            <a:r>
              <a:rPr spc="-210" dirty="0"/>
              <a:t>how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pc="-135" dirty="0"/>
              <a:t>they </a:t>
            </a:r>
            <a:r>
              <a:rPr spc="-55" dirty="0"/>
              <a:t>are </a:t>
            </a:r>
            <a:r>
              <a:rPr spc="-40" dirty="0"/>
              <a:t>differentiated </a:t>
            </a:r>
            <a:r>
              <a:rPr spc="-114" dirty="0"/>
              <a:t>from </a:t>
            </a:r>
            <a:r>
              <a:rPr spc="-80" dirty="0"/>
              <a:t>legitimate</a:t>
            </a:r>
            <a:r>
              <a:rPr spc="300" dirty="0"/>
              <a:t> </a:t>
            </a:r>
            <a:r>
              <a:rPr spc="-225" dirty="0"/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Char char="•"/>
              <a:tabLst>
                <a:tab pos="719455" algn="l"/>
              </a:tabLst>
            </a:pPr>
            <a:r>
              <a:rPr spc="-280" dirty="0"/>
              <a:t>This </a:t>
            </a:r>
            <a:r>
              <a:rPr spc="-90" dirty="0"/>
              <a:t>project </a:t>
            </a:r>
            <a:r>
              <a:rPr spc="-195" dirty="0"/>
              <a:t>can </a:t>
            </a:r>
            <a:r>
              <a:rPr spc="-75" dirty="0"/>
              <a:t>be </a:t>
            </a:r>
            <a:r>
              <a:rPr spc="-130" dirty="0"/>
              <a:t>taken </a:t>
            </a:r>
            <a:r>
              <a:rPr spc="-80" dirty="0"/>
              <a:t>further </a:t>
            </a:r>
            <a:r>
              <a:rPr spc="-70" dirty="0"/>
              <a:t>by </a:t>
            </a:r>
            <a:r>
              <a:rPr spc="-95" dirty="0"/>
              <a:t>creating </a:t>
            </a:r>
            <a:r>
              <a:rPr spc="-15" dirty="0"/>
              <a:t>a </a:t>
            </a:r>
            <a:r>
              <a:rPr spc="-135" dirty="0"/>
              <a:t>browser </a:t>
            </a:r>
            <a:r>
              <a:rPr spc="-190" dirty="0"/>
              <a:t>extensions </a:t>
            </a:r>
            <a:r>
              <a:rPr spc="-5" dirty="0"/>
              <a:t>of  </a:t>
            </a:r>
            <a:r>
              <a:rPr spc="-95" dirty="0"/>
              <a:t>developing </a:t>
            </a:r>
            <a:r>
              <a:rPr spc="-15" dirty="0"/>
              <a:t>a</a:t>
            </a:r>
            <a:r>
              <a:rPr spc="80" dirty="0"/>
              <a:t> </a:t>
            </a:r>
            <a:r>
              <a:rPr spc="-150" dirty="0"/>
              <a:t>GUI.</a:t>
            </a:r>
          </a:p>
          <a:p>
            <a:pPr marL="718820" marR="5080" indent="-228600">
              <a:lnSpc>
                <a:spcPct val="120000"/>
              </a:lnSpc>
              <a:spcBef>
                <a:spcPts val="1000"/>
              </a:spcBef>
              <a:buSzPct val="125000"/>
              <a:buChar char="•"/>
              <a:tabLst>
                <a:tab pos="719455" algn="l"/>
              </a:tabLst>
            </a:pPr>
            <a:r>
              <a:rPr spc="-275" dirty="0"/>
              <a:t>These </a:t>
            </a:r>
            <a:r>
              <a:rPr spc="-190" dirty="0"/>
              <a:t>should </a:t>
            </a:r>
            <a:r>
              <a:rPr spc="-125" dirty="0"/>
              <a:t>classify </a:t>
            </a:r>
            <a:r>
              <a:rPr spc="-145" dirty="0"/>
              <a:t>the </a:t>
            </a:r>
            <a:r>
              <a:rPr spc="-100" dirty="0"/>
              <a:t>inputted </a:t>
            </a:r>
            <a:r>
              <a:rPr spc="-409" dirty="0"/>
              <a:t>URL </a:t>
            </a:r>
            <a:r>
              <a:rPr spc="-80" dirty="0"/>
              <a:t>to legitimate </a:t>
            </a:r>
            <a:r>
              <a:rPr spc="-70" dirty="0"/>
              <a:t>or </a:t>
            </a:r>
            <a:r>
              <a:rPr spc="-160" dirty="0"/>
              <a:t>phishing </a:t>
            </a:r>
            <a:r>
              <a:rPr spc="-110" dirty="0"/>
              <a:t>with </a:t>
            </a:r>
            <a:r>
              <a:rPr spc="-145" dirty="0"/>
              <a:t>the </a:t>
            </a:r>
            <a:r>
              <a:rPr spc="-275" dirty="0"/>
              <a:t>use </a:t>
            </a:r>
            <a:r>
              <a:rPr spc="-5" dirty="0"/>
              <a:t>of  </a:t>
            </a:r>
            <a:r>
              <a:rPr spc="-145" dirty="0"/>
              <a:t>the </a:t>
            </a:r>
            <a:r>
              <a:rPr spc="-155" dirty="0"/>
              <a:t>saved</a:t>
            </a:r>
            <a:r>
              <a:rPr spc="120" dirty="0"/>
              <a:t> </a:t>
            </a:r>
            <a:r>
              <a:rPr spc="-140" dirty="0"/>
              <a:t>model.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48027" y="2292095"/>
            <a:ext cx="8720328" cy="2650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9105" y="2609469"/>
            <a:ext cx="71913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35" dirty="0">
                <a:solidFill>
                  <a:srgbClr val="82FFFF"/>
                </a:solidFill>
                <a:latin typeface="Trebuchet MS"/>
                <a:cs typeface="Trebuchet MS"/>
              </a:rPr>
              <a:t>Thank</a:t>
            </a:r>
            <a:r>
              <a:rPr sz="9600" b="1" spc="-409" dirty="0">
                <a:solidFill>
                  <a:srgbClr val="82FFFF"/>
                </a:solidFill>
                <a:latin typeface="Trebuchet MS"/>
                <a:cs typeface="Trebuchet MS"/>
              </a:rPr>
              <a:t> </a:t>
            </a:r>
            <a:r>
              <a:rPr sz="9600" b="1" spc="-285" dirty="0">
                <a:solidFill>
                  <a:srgbClr val="82FFFF"/>
                </a:solidFill>
                <a:latin typeface="Trebuchet MS"/>
                <a:cs typeface="Trebuchet MS"/>
              </a:rPr>
              <a:t>You…..</a:t>
            </a:r>
            <a:endParaRPr sz="9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529" y="747775"/>
            <a:ext cx="3324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Phishing is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commonly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social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cyber attack.</a:t>
            </a:r>
            <a:endParaRPr sz="2200">
              <a:latin typeface="Arial"/>
              <a:cs typeface="Arial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ough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3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sher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ï</a:t>
            </a: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o  revealing confidential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information, with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fraudulently.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phished,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9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awareness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19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1900">
              <a:latin typeface="Arial"/>
              <a:cs typeface="Arial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blacklist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being detected 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phishing.</a:t>
            </a:r>
            <a:endParaRPr sz="1900">
              <a:latin typeface="Arial"/>
              <a:cs typeface="Arial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detect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appearance, 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9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neural network 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1900">
              <a:latin typeface="Arial"/>
              <a:cs typeface="Arial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3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most 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methods.</a:t>
            </a:r>
            <a:endParaRPr sz="2200">
              <a:latin typeface="Arial"/>
              <a:cs typeface="Arial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75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then,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2200" spc="-22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trapped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revealing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sensitive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938" y="929716"/>
            <a:ext cx="251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3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68375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mimics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trustful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uniform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locators 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(URLs)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webpages.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objective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nets 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websites.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gathered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 content-based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extracted.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measures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compared.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517" y="929716"/>
            <a:ext cx="237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90" dirty="0"/>
              <a:t>APPR</a:t>
            </a:r>
            <a:r>
              <a:rPr spc="-635" dirty="0"/>
              <a:t>O</a:t>
            </a:r>
            <a:r>
              <a:rPr spc="-415" dirty="0"/>
              <a:t>A</a:t>
            </a:r>
            <a:r>
              <a:rPr spc="-47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Below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involved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completion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endParaRPr sz="22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Collect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containing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platforms.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extract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features 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Analyze and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preprocess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EDA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Divide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sets.</a:t>
            </a:r>
            <a:endParaRPr sz="2000">
              <a:latin typeface="Arial"/>
              <a:cs typeface="Arial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selected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neural network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algorithms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SVM,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Forest, 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Autoencoder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displaying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evaluation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considering accuracy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metrics.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specify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better.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3182" y="929716"/>
            <a:ext cx="3942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15" dirty="0"/>
              <a:t>DATA</a:t>
            </a:r>
            <a:r>
              <a:rPr spc="-95" dirty="0"/>
              <a:t> </a:t>
            </a:r>
            <a:r>
              <a:rPr spc="-445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4" indent="-229235" algn="just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collected 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Brunswick,</a:t>
            </a:r>
            <a:r>
              <a:rPr sz="2400" spc="140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https://www.unb.ca/cic/datasets/url-2016.html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>
              <a:latin typeface="Arial"/>
              <a:cs typeface="Arial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collected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opensource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PhishTank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csv, 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json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etc.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gets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sz="24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hourly.</a:t>
            </a:r>
            <a:endParaRPr sz="24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4978" y="929716"/>
            <a:ext cx="4161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0" dirty="0"/>
              <a:t>FEATURE</a:t>
            </a:r>
            <a:r>
              <a:rPr spc="-475" dirty="0"/>
              <a:t> </a:t>
            </a:r>
            <a:r>
              <a:rPr spc="-5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327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following category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selected: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2214" y="4423220"/>
          <a:ext cx="7261859" cy="174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Domian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 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‘//’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‘http/https’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‘@’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Shortening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4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Length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Prefix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Suffix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"-"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38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365" y="929716"/>
            <a:ext cx="5585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20" dirty="0"/>
              <a:t>FEATURE</a:t>
            </a:r>
            <a:r>
              <a:rPr spc="-330" dirty="0"/>
              <a:t> </a:t>
            </a:r>
            <a:r>
              <a:rPr spc="-540" dirty="0"/>
              <a:t>SELECTION</a:t>
            </a:r>
            <a:r>
              <a:rPr spc="-155" dirty="0"/>
              <a:t> </a:t>
            </a:r>
            <a:r>
              <a:rPr sz="3200" spc="-285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17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extracted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5498" y="2667318"/>
          <a:ext cx="658177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89"/>
                        </a:lnSpc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Iframe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89"/>
                        </a:lnSpc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Disabling </a:t>
                      </a:r>
                      <a:r>
                        <a:rPr sz="18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Forwarding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780" y="929716"/>
            <a:ext cx="5026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15" dirty="0"/>
              <a:t>FEATURES</a:t>
            </a:r>
            <a:r>
              <a:rPr spc="-440" dirty="0"/>
              <a:t> </a:t>
            </a:r>
            <a:r>
              <a:rPr spc="-470" dirty="0"/>
              <a:t>DISTRIBUTION</a:t>
            </a:r>
          </a:p>
        </p:txBody>
      </p:sp>
      <p:sp>
        <p:nvSpPr>
          <p:cNvPr id="4" name="object 4"/>
          <p:cNvSpPr/>
          <p:nvPr/>
        </p:nvSpPr>
        <p:spPr>
          <a:xfrm>
            <a:off x="3480815" y="1642872"/>
            <a:ext cx="4940808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0" dirty="0"/>
              <a:t>MACHINE </a:t>
            </a:r>
            <a:r>
              <a:rPr spc="-434" dirty="0"/>
              <a:t>LEARNING</a:t>
            </a:r>
            <a:r>
              <a:rPr spc="-330" dirty="0"/>
              <a:t> </a:t>
            </a:r>
            <a:r>
              <a:rPr spc="-50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3962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task.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two major types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endParaRPr sz="22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problems,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regression.</a:t>
            </a:r>
            <a:endParaRPr sz="2200">
              <a:latin typeface="Arial"/>
              <a:cs typeface="Arial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comes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problem,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200" spc="-38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classified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(0). 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(classification)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considered 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55" dirty="0">
                <a:solidFill>
                  <a:srgbClr val="FFFFFF"/>
                </a:solidFill>
                <a:latin typeface="Arial"/>
                <a:cs typeface="Arial"/>
              </a:rPr>
              <a:t>Decision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6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20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9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60" dirty="0">
                <a:solidFill>
                  <a:srgbClr val="FFFFFF"/>
                </a:solidFill>
                <a:latin typeface="Arial"/>
                <a:cs typeface="Arial"/>
              </a:rPr>
              <a:t>Multilayer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Perceptrons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XGBoost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Autoencoder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19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9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</TotalTime>
  <Words>755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Trebuchet MS</vt:lpstr>
      <vt:lpstr>Mesh</vt:lpstr>
      <vt:lpstr>PowerPoint Presentation</vt:lpstr>
      <vt:lpstr>INTRODUCTION</vt:lpstr>
      <vt:lpstr>OBJECTIVES</vt:lpstr>
      <vt:lpstr>APPROACH</vt:lpstr>
      <vt:lpstr>DATA COLLECTION</vt:lpstr>
      <vt:lpstr>FEATURE SELECTION</vt:lpstr>
      <vt:lpstr>FEATURE SELECTION (CONT.)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ovaiz ali</cp:lastModifiedBy>
  <cp:revision>2</cp:revision>
  <dcterms:created xsi:type="dcterms:W3CDTF">2021-12-19T19:02:15Z</dcterms:created>
  <dcterms:modified xsi:type="dcterms:W3CDTF">2021-12-19T19:20:02Z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2021-12-19T00:00:00Z</vt:filetime>
  </property>
</Properties>
</file>