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E148-8E1A-36F7-1943-E1D8122C0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53568-3A0C-9755-9607-65E82B1DB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AD5D8-DB71-E97C-01DD-40A2E729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11AA2-A65D-39D8-B987-7D685F38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1C2A6-7FBE-7D9A-D750-EE0A1C31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4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9E50-4C58-2AED-6D21-0FBE69EA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1F1D4-6B7B-C0A8-4E09-A15C21078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F33B3-7786-1FD9-CA0A-AB32564F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DAC27-8FD8-0743-9E7D-FB412060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3EDE3-E8DA-2AAE-202F-9F65EE02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D7F71-273F-3BE7-77CC-C936ACE1B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3D354-1508-881D-8589-31C88B6B2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6426-827D-DF63-A6EC-458B3A27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6FA68-3B27-71D3-1178-BCF14F31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9F44B-3DDF-764E-6D2F-5AAAECEC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1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029B-1995-5C10-2ADC-8783BFFD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8A3C-F51E-0862-9840-285D8CC79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27827-289B-17B8-5D8E-458FCA91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C4C7C-D1BB-33E7-7255-E5F27B99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E6003-0D84-2CD9-2C7B-1A113621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0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0711-2E78-D941-4EA0-FC83539D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7EE9A-60A8-0948-0788-5B0C3B27E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DCD10-6B9B-2D89-1C8A-149DF44C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B9274-9411-9269-F848-E920A974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26255-BCC8-42A0-C595-0666C5F1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3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0BD9-53A3-E49D-23B2-BB2709A5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C4F74-1DA6-C57E-1F25-3C13E40B1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28279-0435-1FEE-95B9-1B880D0C7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375EE-C1ED-8C92-F48E-A1042A72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8FAB5-81F3-148D-8BA9-C1556FCE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9DC4A-C212-F6C9-7D0D-671647F8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7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87BF-434E-2D2C-3E5E-406D8D89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55F6F-E3EC-305D-501A-7F8D01F21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F0C44-6F64-5D12-7A59-5309FF7D6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EF6CE-07C5-5F8B-CCAD-12E02D092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B4371-BCC8-5430-163C-31EAB79B0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973FF-AAE3-9E23-1C42-604AFD07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ACA63-CCAA-9615-7EE4-D4280677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BF235-D641-FA35-2F73-497577C0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4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0833-1323-8A45-8846-CDCE2348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6A20B-5DDC-B6C0-344D-AAB90780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97876-658B-6539-3DB4-C9EACD1E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FAC52-9A50-B374-A24F-48698C78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2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D0424-2FE0-A88D-992C-5D06E2DE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63F37-B3CA-AF3C-2E4C-F66B300D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0A5DC-1EC2-814E-CD50-491AB818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8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5578-4AC6-8BB6-C202-12EBD869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3B4B-0E0F-48BB-B0F3-566E9270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051D2-5AC1-6E1E-5115-4C4779085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CAE70-2692-A52E-34A7-AA672E48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1348-6599-79F0-A2C7-DACC7531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499FA-0B2C-07BE-6797-E822F9A0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F7D0-6D47-BAD4-753D-2182A4B8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BDC81-6424-02FD-CDF3-4BDD926E7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AD79D-7D7D-4F5C-174D-75D7F593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938CE-6E9E-6A11-4E5F-41EB368E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8E41B-A596-7FD1-AEC5-61AE16D2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EB91E-0BB9-C331-7EC5-381462CB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C76E0-02FC-2EEA-0B81-148FFC54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4821B-9600-E9F9-DCA6-70B0023A1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B176-CB18-5263-753C-8DD138E99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E6A54-E723-83A2-E008-34800A711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96142-7FA9-0129-45DE-1B81B6A94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0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C71D8-6B2D-D0B7-5640-4FD0D8D0D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15045"/>
            <a:ext cx="9231410" cy="3176000"/>
          </a:xfrm>
        </p:spPr>
        <p:txBody>
          <a:bodyPr anchor="b">
            <a:normAutofit/>
          </a:bodyPr>
          <a:lstStyle/>
          <a:p>
            <a:pPr algn="l"/>
            <a:r>
              <a:rPr lang="en-US" sz="5500" dirty="0"/>
              <a:t>The effect of reward timescale on the rate of behavioral learning in a two-alternative forced-choice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61065-09D1-54B2-BC58-D1AA91C56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191045"/>
            <a:ext cx="7132335" cy="1495351"/>
          </a:xfrm>
        </p:spPr>
        <p:txBody>
          <a:bodyPr anchor="t"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dirty="0" err="1"/>
              <a:t>Joschua</a:t>
            </a:r>
            <a:r>
              <a:rPr lang="en-US" dirty="0"/>
              <a:t> </a:t>
            </a:r>
            <a:r>
              <a:rPr lang="en-US" dirty="0" err="1"/>
              <a:t>Geuter</a:t>
            </a:r>
            <a:r>
              <a:rPr lang="en-US" dirty="0"/>
              <a:t>, Mehul Rastogi, Mrinalini Singh</a:t>
            </a:r>
          </a:p>
          <a:p>
            <a:pPr algn="l"/>
            <a:r>
              <a:rPr lang="en-US" dirty="0"/>
              <a:t>December 12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1237023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E1C79E-2154-4099-F3D4-F5BDDFA96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71500"/>
            <a:ext cx="1143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08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E59AE0-5E31-970F-65C7-0E4EC1FF5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71500"/>
            <a:ext cx="1143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36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3155D6-ABD7-856B-165E-F801A5A78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71500"/>
            <a:ext cx="1143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70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F52489-AE25-C873-255D-14228B5D1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5000" cy="381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FC1184-535B-63C9-3AD3-02F3A54F9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715000" cy="381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2C179D-41A0-3171-73E7-09B10D4FF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10000"/>
            <a:ext cx="5734595" cy="3584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14F5E5-6683-89C8-FCA0-9E3D70DB3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202" y="3810000"/>
            <a:ext cx="5734595" cy="35841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6149C6-BE15-AC92-B6BE-B6FEC100FBFB}"/>
              </a:ext>
            </a:extLst>
          </p:cNvPr>
          <p:cNvSpPr txBox="1"/>
          <p:nvPr/>
        </p:nvSpPr>
        <p:spPr>
          <a:xfrm>
            <a:off x="8469086" y="838200"/>
            <a:ext cx="2538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of 0 poke trials: 31.29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3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A6FC68-BCDE-F47E-4139-0F229183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5715000" cy="381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934012-6E28-109C-A12B-609ADB758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0"/>
            <a:ext cx="5715000" cy="381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737307-D706-4883-43D3-B023FADC7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15" y="3810000"/>
            <a:ext cx="5715001" cy="3571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91EF06-096B-6C88-4B4A-F24234F93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0" y="3810001"/>
            <a:ext cx="5715000" cy="3571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41B83A-FCBF-7293-D7F7-407DB71DCC14}"/>
              </a:ext>
            </a:extLst>
          </p:cNvPr>
          <p:cNvSpPr txBox="1"/>
          <p:nvPr/>
        </p:nvSpPr>
        <p:spPr>
          <a:xfrm>
            <a:off x="8469086" y="838200"/>
            <a:ext cx="2606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of 0 poke trials: 7.86%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85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CBC2DD-D27B-7D70-470F-A86440CBC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715000" cy="381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BD707F-0E5E-000A-665E-57E33166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0"/>
            <a:ext cx="5715000" cy="381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5AA483-E468-72E4-251C-3E89F1CC3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3720191"/>
            <a:ext cx="6096002" cy="3810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9B44EE-2294-4C85-02F8-A31BE85F6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9" y="3810000"/>
            <a:ext cx="6096002" cy="3810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2748DB-5924-0440-17B3-C1A53FADF4C0}"/>
              </a:ext>
            </a:extLst>
          </p:cNvPr>
          <p:cNvSpPr txBox="1"/>
          <p:nvPr/>
        </p:nvSpPr>
        <p:spPr>
          <a:xfrm>
            <a:off x="8469086" y="838200"/>
            <a:ext cx="2538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of 0 poke trials: 29.37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67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6ACB87-FDBB-5545-1A16-7AC770E0F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5000" cy="381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7BFF02-8447-6445-3E28-65189D0F0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0"/>
            <a:ext cx="5715000" cy="381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6E9BBD-8268-08B0-E6AC-5759FEF96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886" y="3810000"/>
            <a:ext cx="5725886" cy="35786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E7C965-7E90-B184-927D-9CAE4437E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10000"/>
            <a:ext cx="6128657" cy="38304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D00491-2795-CE79-9BD2-3FF5E572A8EC}"/>
              </a:ext>
            </a:extLst>
          </p:cNvPr>
          <p:cNvSpPr txBox="1"/>
          <p:nvPr/>
        </p:nvSpPr>
        <p:spPr>
          <a:xfrm>
            <a:off x="8469086" y="838200"/>
            <a:ext cx="2415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of 0 poke trials: 5.69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47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A0F1-E970-B76D-8709-6AE9E4FB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all animals: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8E521-68AD-0132-905F-3E690978D2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Bias calculation: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%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h𝑖𝑡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−%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h𝑖𝑡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%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h𝑖𝑡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+%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h𝑖𝑡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-1 (left bias) to 1 (right bias)</a:t>
                </a:r>
                <a:endParaRPr lang="en-US" dirty="0"/>
              </a:p>
              <a:p>
                <a:r>
                  <a:rPr lang="en-US" dirty="0"/>
                  <a:t>R-15: % hit R = 48.54%, % hit L = 49.77%, Bias = -0.013 </a:t>
                </a:r>
              </a:p>
              <a:p>
                <a:r>
                  <a:rPr lang="en-US" dirty="0"/>
                  <a:t>R-16: % hit R = 57.40%, % hit L = 42.51%, Bias = 0.149</a:t>
                </a:r>
              </a:p>
              <a:p>
                <a:r>
                  <a:rPr lang="en-US" dirty="0"/>
                  <a:t>R-17: % hit R = 44.57%, % hit L = 30.12%, Bias = 0.206</a:t>
                </a:r>
              </a:p>
              <a:p>
                <a:r>
                  <a:rPr lang="en-US" dirty="0"/>
                  <a:t>R-18: % hit R = 25.00%, % hit L = 35.84%, Bias = -0.179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8E521-68AD-0132-905F-3E690978D2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923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A374-1DEA-7452-0384-2865DF25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per Session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8C681-9D04-1C6F-4A2A-39ACA559C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027906"/>
            <a:ext cx="5514005" cy="3308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3D969E-F73E-F647-DBED-DFBD248F0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205" y="1070595"/>
            <a:ext cx="5442857" cy="3265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F188F5-7B33-3339-09FC-4A6953B76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4336308"/>
            <a:ext cx="5514005" cy="33084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06954F-EA15-B401-AC27-8ACBF7090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205" y="4336309"/>
            <a:ext cx="5514005" cy="330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39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C4D5-EC3C-ECBF-9888-F3E7CFC9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A518-2C22-B0F6-56CB-F191BA1D5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R-15: Average reaction time for hit trials: 	0.410 s</a:t>
            </a:r>
          </a:p>
          <a:p>
            <a:r>
              <a:rPr lang="en-US" dirty="0"/>
              <a:t>R-16: Average reaction time for hit trials: 	0.443 s</a:t>
            </a:r>
          </a:p>
          <a:p>
            <a:r>
              <a:rPr lang="en-US" dirty="0"/>
              <a:t>R-17: Average reaction time for hit trials: 	0.702 s</a:t>
            </a:r>
          </a:p>
          <a:p>
            <a:r>
              <a:rPr lang="en-US" dirty="0"/>
              <a:t>R-18: Average reaction time for hit trials: 	0.659 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9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4215-57B5-0A24-4576-7CBC9B2D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39" y="380964"/>
            <a:ext cx="10515600" cy="886159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F5C4E-6120-4A35-0B18-A8995D996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30" y="1103646"/>
            <a:ext cx="6373872" cy="1213113"/>
          </a:xfrm>
          <a:prstGeom prst="rect">
            <a:avLst/>
          </a:prstGeom>
        </p:spPr>
      </p:pic>
      <p:pic>
        <p:nvPicPr>
          <p:cNvPr id="7" name="Picture 6" descr="A collage of diagrams and graphs&#10;&#10;Description automatically generated">
            <a:extLst>
              <a:ext uri="{FF2B5EF4-FFF2-40B4-BE49-F238E27FC236}">
                <a16:creationId xmlns:a16="http://schemas.microsoft.com/office/drawing/2014/main" id="{89087D9C-A65B-F50C-3512-75B811D95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97"/>
          <a:stretch/>
        </p:blipFill>
        <p:spPr>
          <a:xfrm>
            <a:off x="688360" y="2316759"/>
            <a:ext cx="4311315" cy="42113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9DDD0E-E774-075B-A8D9-E0BC9B3E48B1}"/>
              </a:ext>
            </a:extLst>
          </p:cNvPr>
          <p:cNvSpPr txBox="1"/>
          <p:nvPr/>
        </p:nvSpPr>
        <p:spPr>
          <a:xfrm>
            <a:off x="6976902" y="1997840"/>
            <a:ext cx="4526738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the hypothesis extend to a 2-AFC task instead of a Pavlovian conditioning setting?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-OR-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exposure to number of trials have a more significant effect compared to ITI?</a:t>
            </a:r>
          </a:p>
        </p:txBody>
      </p:sp>
    </p:spTree>
    <p:extLst>
      <p:ext uri="{BB962C8B-B14F-4D97-AF65-F5344CB8AC3E}">
        <p14:creationId xmlns:p14="http://schemas.microsoft.com/office/powerpoint/2010/main" val="665987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7D8D-0CAE-A881-F063-B77C3443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Reaction time declines across learning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3A9F1-18FB-9FC6-03B0-F20CA549F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27A2E-B223-41CF-60D1-8E95BCE6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486"/>
            <a:ext cx="1143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F004-ADF1-7E98-6FBB-B19FEFDF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73" y="420614"/>
            <a:ext cx="11680053" cy="829730"/>
          </a:xfrm>
        </p:spPr>
        <p:txBody>
          <a:bodyPr/>
          <a:lstStyle/>
          <a:p>
            <a:r>
              <a:rPr lang="en-US" dirty="0"/>
              <a:t>Trial Structure</a:t>
            </a:r>
          </a:p>
        </p:txBody>
      </p:sp>
      <p:grpSp>
        <p:nvGrpSpPr>
          <p:cNvPr id="1164" name="Group 1163">
            <a:extLst>
              <a:ext uri="{FF2B5EF4-FFF2-40B4-BE49-F238E27FC236}">
                <a16:creationId xmlns:a16="http://schemas.microsoft.com/office/drawing/2014/main" id="{059F5FBA-945F-625C-8224-60EAAD7997E4}"/>
              </a:ext>
            </a:extLst>
          </p:cNvPr>
          <p:cNvGrpSpPr/>
          <p:nvPr/>
        </p:nvGrpSpPr>
        <p:grpSpPr>
          <a:xfrm>
            <a:off x="925147" y="1117813"/>
            <a:ext cx="9323704" cy="5294666"/>
            <a:chOff x="342048" y="1070299"/>
            <a:chExt cx="10766900" cy="6244962"/>
          </a:xfrm>
        </p:grpSpPr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id="{FF070721-5922-5EFB-11EB-0EECE02529F5}"/>
                </a:ext>
              </a:extLst>
            </p:cNvPr>
            <p:cNvGrpSpPr/>
            <p:nvPr/>
          </p:nvGrpSpPr>
          <p:grpSpPr>
            <a:xfrm>
              <a:off x="342048" y="2517831"/>
              <a:ext cx="1766653" cy="2564187"/>
              <a:chOff x="440987" y="1287568"/>
              <a:chExt cx="2133600" cy="290750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0DD9908-172F-1B1A-1E7E-D62CB16CEF7B}"/>
                  </a:ext>
                </a:extLst>
              </p:cNvPr>
              <p:cNvGrpSpPr/>
              <p:nvPr/>
            </p:nvGrpSpPr>
            <p:grpSpPr>
              <a:xfrm>
                <a:off x="440987" y="2003898"/>
                <a:ext cx="2133600" cy="1277566"/>
                <a:chOff x="440987" y="2003898"/>
                <a:chExt cx="2133600" cy="1277566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92853D17-9794-C544-96C7-F60D0C862D85}"/>
                    </a:ext>
                  </a:extLst>
                </p:cNvPr>
                <p:cNvSpPr/>
                <p:nvPr/>
              </p:nvSpPr>
              <p:spPr>
                <a:xfrm>
                  <a:off x="440987" y="2003898"/>
                  <a:ext cx="2133600" cy="12775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13AEAF27-1FBC-D2C0-4E9B-99BFF641A373}"/>
                    </a:ext>
                  </a:extLst>
                </p:cNvPr>
                <p:cNvSpPr/>
                <p:nvPr/>
              </p:nvSpPr>
              <p:spPr>
                <a:xfrm>
                  <a:off x="1008434" y="21595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C1704294-278B-2FCA-8C8D-D3F3CA8805A2}"/>
                    </a:ext>
                  </a:extLst>
                </p:cNvPr>
                <p:cNvSpPr/>
                <p:nvPr/>
              </p:nvSpPr>
              <p:spPr>
                <a:xfrm>
                  <a:off x="1802859" y="21595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1EE4243-655D-B35D-CF57-549A8BD41F9B}"/>
                    </a:ext>
                  </a:extLst>
                </p:cNvPr>
                <p:cNvSpPr/>
                <p:nvPr/>
              </p:nvSpPr>
              <p:spPr>
                <a:xfrm>
                  <a:off x="1405646" y="2388141"/>
                  <a:ext cx="226979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ECCC6280-35EB-D3AA-7CBB-2E3E66619131}"/>
                    </a:ext>
                  </a:extLst>
                </p:cNvPr>
                <p:cNvSpPr/>
                <p:nvPr/>
              </p:nvSpPr>
              <p:spPr>
                <a:xfrm>
                  <a:off x="2188723" y="2384898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B26552FA-7C3B-EDDA-4A4F-45418E63CCBA}"/>
                    </a:ext>
                  </a:extLst>
                </p:cNvPr>
                <p:cNvSpPr/>
                <p:nvPr/>
              </p:nvSpPr>
              <p:spPr>
                <a:xfrm>
                  <a:off x="622569" y="24140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094C05F-6DCB-25AE-B1B8-EDA160163B94}"/>
                    </a:ext>
                  </a:extLst>
                </p:cNvPr>
                <p:cNvSpPr/>
                <p:nvPr/>
              </p:nvSpPr>
              <p:spPr>
                <a:xfrm>
                  <a:off x="1008434" y="26426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89AE1E28-2E86-9EC3-071A-D228C7AD3E25}"/>
                    </a:ext>
                  </a:extLst>
                </p:cNvPr>
                <p:cNvSpPr/>
                <p:nvPr/>
              </p:nvSpPr>
              <p:spPr>
                <a:xfrm>
                  <a:off x="1802859" y="26426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32F72A1-2C7E-F05E-CADB-F2E04C530922}"/>
                    </a:ext>
                  </a:extLst>
                </p:cNvPr>
                <p:cNvSpPr/>
                <p:nvPr/>
              </p:nvSpPr>
              <p:spPr>
                <a:xfrm>
                  <a:off x="1405646" y="28712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908768-060F-AE36-C3A4-6566D2D555B1}"/>
                  </a:ext>
                </a:extLst>
              </p:cNvPr>
              <p:cNvSpPr txBox="1"/>
              <p:nvPr/>
            </p:nvSpPr>
            <p:spPr>
              <a:xfrm>
                <a:off x="473544" y="1287568"/>
                <a:ext cx="2095251" cy="782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Trial Onset</a:t>
                </a:r>
              </a:p>
              <a:p>
                <a:pPr algn="ctr"/>
                <a:r>
                  <a:rPr lang="en-US" sz="1600" dirty="0"/>
                  <a:t>(5s timeout)</a:t>
                </a:r>
                <a:endParaRPr lang="en-US" dirty="0"/>
              </a:p>
            </p:txBody>
          </p:sp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7B4A1382-A802-3DE1-AB2B-15F07DEA59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93820" y="3316321"/>
                <a:ext cx="493452" cy="878751"/>
              </a:xfrm>
              <a:prstGeom prst="rect">
                <a:avLst/>
              </a:prstGeom>
            </p:spPr>
          </p:pic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977F42E-E683-8B2F-B59E-8526BF85EE00}"/>
                </a:ext>
              </a:extLst>
            </p:cNvPr>
            <p:cNvCxnSpPr>
              <a:cxnSpLocks/>
            </p:cNvCxnSpPr>
            <p:nvPr/>
          </p:nvCxnSpPr>
          <p:spPr>
            <a:xfrm>
              <a:off x="2165038" y="3644649"/>
              <a:ext cx="326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5" name="Group 1044">
              <a:extLst>
                <a:ext uri="{FF2B5EF4-FFF2-40B4-BE49-F238E27FC236}">
                  <a16:creationId xmlns:a16="http://schemas.microsoft.com/office/drawing/2014/main" id="{D62C3290-6E36-011D-7935-DCD763400C12}"/>
                </a:ext>
              </a:extLst>
            </p:cNvPr>
            <p:cNvGrpSpPr/>
            <p:nvPr/>
          </p:nvGrpSpPr>
          <p:grpSpPr>
            <a:xfrm>
              <a:off x="2410952" y="2217155"/>
              <a:ext cx="1981200" cy="4009952"/>
              <a:chOff x="3411975" y="967288"/>
              <a:chExt cx="2388141" cy="453071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059E2A0-E24E-E1D7-D6E9-17CFABAF841B}"/>
                  </a:ext>
                </a:extLst>
              </p:cNvPr>
              <p:cNvGrpSpPr/>
              <p:nvPr/>
            </p:nvGrpSpPr>
            <p:grpSpPr>
              <a:xfrm>
                <a:off x="3539246" y="2003898"/>
                <a:ext cx="2133600" cy="1277566"/>
                <a:chOff x="440987" y="2003898"/>
                <a:chExt cx="2133600" cy="1277566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BE7CAF-E4FD-A1F1-C2B8-92D652068795}"/>
                    </a:ext>
                  </a:extLst>
                </p:cNvPr>
                <p:cNvSpPr/>
                <p:nvPr/>
              </p:nvSpPr>
              <p:spPr>
                <a:xfrm>
                  <a:off x="440987" y="2003898"/>
                  <a:ext cx="2133600" cy="12775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198F0C9F-721F-A675-AB0E-B30CE0673E5A}"/>
                    </a:ext>
                  </a:extLst>
                </p:cNvPr>
                <p:cNvSpPr/>
                <p:nvPr/>
              </p:nvSpPr>
              <p:spPr>
                <a:xfrm>
                  <a:off x="1008434" y="21595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E6B3EF98-5936-5B71-1946-635341EB0F56}"/>
                    </a:ext>
                  </a:extLst>
                </p:cNvPr>
                <p:cNvSpPr/>
                <p:nvPr/>
              </p:nvSpPr>
              <p:spPr>
                <a:xfrm>
                  <a:off x="1802859" y="21595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4D3D787-A40B-AF98-91CE-A9759087BB53}"/>
                    </a:ext>
                  </a:extLst>
                </p:cNvPr>
                <p:cNvSpPr/>
                <p:nvPr/>
              </p:nvSpPr>
              <p:spPr>
                <a:xfrm>
                  <a:off x="1405646" y="2388141"/>
                  <a:ext cx="226979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286A9FE-3B0E-69D4-9997-E2AFE310BE5D}"/>
                    </a:ext>
                  </a:extLst>
                </p:cNvPr>
                <p:cNvSpPr/>
                <p:nvPr/>
              </p:nvSpPr>
              <p:spPr>
                <a:xfrm>
                  <a:off x="2188723" y="2384898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C7B8875A-5112-005D-917E-0686EADF48E7}"/>
                    </a:ext>
                  </a:extLst>
                </p:cNvPr>
                <p:cNvSpPr/>
                <p:nvPr/>
              </p:nvSpPr>
              <p:spPr>
                <a:xfrm>
                  <a:off x="622569" y="24140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C5D3AC0-DAE3-1C20-50A5-5B1F3FCDBF58}"/>
                    </a:ext>
                  </a:extLst>
                </p:cNvPr>
                <p:cNvSpPr/>
                <p:nvPr/>
              </p:nvSpPr>
              <p:spPr>
                <a:xfrm>
                  <a:off x="1008434" y="26426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6305A78-680A-FEFF-0C05-8F3FB3C33C9A}"/>
                    </a:ext>
                  </a:extLst>
                </p:cNvPr>
                <p:cNvSpPr/>
                <p:nvPr/>
              </p:nvSpPr>
              <p:spPr>
                <a:xfrm>
                  <a:off x="1802859" y="26426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528E4C40-E9BA-4ADC-DE77-1D84746AE8A2}"/>
                    </a:ext>
                  </a:extLst>
                </p:cNvPr>
                <p:cNvSpPr/>
                <p:nvPr/>
              </p:nvSpPr>
              <p:spPr>
                <a:xfrm>
                  <a:off x="1405646" y="28712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81DC07A8-1496-8621-C594-ADED0FDF3D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08606" y="2613498"/>
                <a:ext cx="493452" cy="878751"/>
              </a:xfrm>
              <a:prstGeom prst="rect">
                <a:avLst/>
              </a:prstGeom>
            </p:spPr>
          </p:pic>
          <p:pic>
            <p:nvPicPr>
              <p:cNvPr id="33" name="Graphic 32" descr="Volume with solid fill">
                <a:extLst>
                  <a:ext uri="{FF2B5EF4-FFF2-40B4-BE49-F238E27FC236}">
                    <a16:creationId xmlns:a16="http://schemas.microsoft.com/office/drawing/2014/main" id="{776A3014-D940-CA60-B1DD-49BB366671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539246" y="3263649"/>
                <a:ext cx="312888" cy="312888"/>
              </a:xfrm>
              <a:prstGeom prst="rect">
                <a:avLst/>
              </a:prstGeom>
            </p:spPr>
          </p:pic>
          <p:pic>
            <p:nvPicPr>
              <p:cNvPr id="34" name="Graphic 33" descr="Volume with solid fill">
                <a:extLst>
                  <a:ext uri="{FF2B5EF4-FFF2-40B4-BE49-F238E27FC236}">
                    <a16:creationId xmlns:a16="http://schemas.microsoft.com/office/drawing/2014/main" id="{DA453A23-A43A-A96C-4471-5344142A8F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5357312" y="3263649"/>
                <a:ext cx="312888" cy="312888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7CD0362-36C2-845C-7B5B-60ADAB7F8504}"/>
                  </a:ext>
                </a:extLst>
              </p:cNvPr>
              <p:cNvSpPr txBox="1"/>
              <p:nvPr/>
            </p:nvSpPr>
            <p:spPr>
              <a:xfrm>
                <a:off x="3411975" y="3550083"/>
                <a:ext cx="2388141" cy="1947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High/Low frequency</a:t>
                </a:r>
              </a:p>
              <a:p>
                <a:pPr algn="ctr"/>
                <a:r>
                  <a:rPr lang="en-US" sz="1400" dirty="0"/>
                  <a:t>Or</a:t>
                </a:r>
              </a:p>
              <a:p>
                <a:pPr algn="ctr"/>
                <a:r>
                  <a:rPr lang="en-US" sz="1400" dirty="0"/>
                  <a:t>High/Low Amplitude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400" dirty="0"/>
                  <a:t>Prob(left/right)=0.5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5751C6-D0AC-CD01-4661-F97145F1B201}"/>
                  </a:ext>
                </a:extLst>
              </p:cNvPr>
              <p:cNvSpPr txBox="1"/>
              <p:nvPr/>
            </p:nvSpPr>
            <p:spPr>
              <a:xfrm>
                <a:off x="3525423" y="967288"/>
                <a:ext cx="2161244" cy="1107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Stimulus Presentation</a:t>
                </a:r>
              </a:p>
              <a:p>
                <a:pPr algn="ctr"/>
                <a:r>
                  <a:rPr lang="en-US" sz="1600" dirty="0"/>
                  <a:t>(&gt;0.2s fixation)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213B099-91C8-D6CB-0550-1D82E6B56B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9827" y="3712931"/>
              <a:ext cx="329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51B231D-2EBA-2D48-CDB2-D24E22F156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6409" y="3149546"/>
              <a:ext cx="526272" cy="5483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55231C1-41F2-9E15-BB20-4828D5414A5B}"/>
                </a:ext>
              </a:extLst>
            </p:cNvPr>
            <p:cNvCxnSpPr>
              <a:cxnSpLocks/>
            </p:cNvCxnSpPr>
            <p:nvPr/>
          </p:nvCxnSpPr>
          <p:spPr>
            <a:xfrm>
              <a:off x="6511707" y="3724103"/>
              <a:ext cx="430709" cy="6070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6" name="Group 1045">
              <a:extLst>
                <a:ext uri="{FF2B5EF4-FFF2-40B4-BE49-F238E27FC236}">
                  <a16:creationId xmlns:a16="http://schemas.microsoft.com/office/drawing/2014/main" id="{CA0A8347-2742-C270-D2F0-170BD4C7BBA9}"/>
                </a:ext>
              </a:extLst>
            </p:cNvPr>
            <p:cNvGrpSpPr/>
            <p:nvPr/>
          </p:nvGrpSpPr>
          <p:grpSpPr>
            <a:xfrm>
              <a:off x="4643711" y="3149546"/>
              <a:ext cx="1983801" cy="1940503"/>
              <a:chOff x="6554394" y="2010383"/>
              <a:chExt cx="2404392" cy="217644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F091BC5-F8CF-BAF1-F001-D8209518FE35}"/>
                  </a:ext>
                </a:extLst>
              </p:cNvPr>
              <p:cNvGrpSpPr/>
              <p:nvPr/>
            </p:nvGrpSpPr>
            <p:grpSpPr>
              <a:xfrm>
                <a:off x="6633275" y="2010383"/>
                <a:ext cx="2133600" cy="1277566"/>
                <a:chOff x="440987" y="2003898"/>
                <a:chExt cx="2133600" cy="1277566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77CC73D6-A01D-ABF0-F88D-D20229E7870B}"/>
                    </a:ext>
                  </a:extLst>
                </p:cNvPr>
                <p:cNvSpPr/>
                <p:nvPr/>
              </p:nvSpPr>
              <p:spPr>
                <a:xfrm>
                  <a:off x="440987" y="2003898"/>
                  <a:ext cx="2133600" cy="12775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34755962-6E99-A4A5-7FCA-322973826756}"/>
                    </a:ext>
                  </a:extLst>
                </p:cNvPr>
                <p:cNvSpPr/>
                <p:nvPr/>
              </p:nvSpPr>
              <p:spPr>
                <a:xfrm>
                  <a:off x="1008434" y="21595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1BF666FE-0410-6296-EC5F-60C64F553E38}"/>
                    </a:ext>
                  </a:extLst>
                </p:cNvPr>
                <p:cNvSpPr/>
                <p:nvPr/>
              </p:nvSpPr>
              <p:spPr>
                <a:xfrm>
                  <a:off x="1802859" y="21595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B6F4AF7-4300-85CD-D92A-61630F95DCF4}"/>
                    </a:ext>
                  </a:extLst>
                </p:cNvPr>
                <p:cNvSpPr/>
                <p:nvPr/>
              </p:nvSpPr>
              <p:spPr>
                <a:xfrm>
                  <a:off x="1405646" y="23881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807B66E3-7301-4B91-664B-1C34C38CD44C}"/>
                    </a:ext>
                  </a:extLst>
                </p:cNvPr>
                <p:cNvSpPr/>
                <p:nvPr/>
              </p:nvSpPr>
              <p:spPr>
                <a:xfrm>
                  <a:off x="2188723" y="2384898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B3810087-9666-DC25-5E78-11DDDD52CFDE}"/>
                    </a:ext>
                  </a:extLst>
                </p:cNvPr>
                <p:cNvSpPr/>
                <p:nvPr/>
              </p:nvSpPr>
              <p:spPr>
                <a:xfrm>
                  <a:off x="622569" y="24140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099AAECB-3C2D-365C-E4A0-FCBD82ECE5C4}"/>
                    </a:ext>
                  </a:extLst>
                </p:cNvPr>
                <p:cNvSpPr/>
                <p:nvPr/>
              </p:nvSpPr>
              <p:spPr>
                <a:xfrm>
                  <a:off x="1008434" y="2642681"/>
                  <a:ext cx="226979" cy="2286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F0C64902-0117-355A-BDD2-A9C6B72FDBBF}"/>
                    </a:ext>
                  </a:extLst>
                </p:cNvPr>
                <p:cNvSpPr/>
                <p:nvPr/>
              </p:nvSpPr>
              <p:spPr>
                <a:xfrm>
                  <a:off x="1802859" y="2642681"/>
                  <a:ext cx="226979" cy="2286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40056507-9F0B-BF6F-3BD7-2E253C866461}"/>
                    </a:ext>
                  </a:extLst>
                </p:cNvPr>
                <p:cNvSpPr/>
                <p:nvPr/>
              </p:nvSpPr>
              <p:spPr>
                <a:xfrm>
                  <a:off x="1405646" y="28712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B08CEAD-9EC6-DF07-1105-BC31DF16BF05}"/>
                  </a:ext>
                </a:extLst>
              </p:cNvPr>
              <p:cNvSpPr txBox="1"/>
              <p:nvPr/>
            </p:nvSpPr>
            <p:spPr>
              <a:xfrm>
                <a:off x="6554394" y="2794471"/>
                <a:ext cx="1039590" cy="407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correct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54B48D6-4846-CE3D-3616-25315716E9C8}"/>
                  </a:ext>
                </a:extLst>
              </p:cNvPr>
              <p:cNvSpPr txBox="1"/>
              <p:nvPr/>
            </p:nvSpPr>
            <p:spPr>
              <a:xfrm>
                <a:off x="7945005" y="2805260"/>
                <a:ext cx="1013781" cy="407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wrong</a:t>
                </a:r>
              </a:p>
            </p:txBody>
          </p:sp>
          <p:pic>
            <p:nvPicPr>
              <p:cNvPr id="1041" name="Graphic 1040">
                <a:extLst>
                  <a:ext uri="{FF2B5EF4-FFF2-40B4-BE49-F238E27FC236}">
                    <a16:creationId xmlns:a16="http://schemas.microsoft.com/office/drawing/2014/main" id="{56780802-6747-FCA3-6A64-296F0B2987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95174" y="3308077"/>
                <a:ext cx="493452" cy="878751"/>
              </a:xfrm>
              <a:prstGeom prst="rect">
                <a:avLst/>
              </a:prstGeom>
            </p:spPr>
          </p:pic>
        </p:grpSp>
        <p:grpSp>
          <p:nvGrpSpPr>
            <p:cNvPr id="1047" name="Group 1046">
              <a:extLst>
                <a:ext uri="{FF2B5EF4-FFF2-40B4-BE49-F238E27FC236}">
                  <a16:creationId xmlns:a16="http://schemas.microsoft.com/office/drawing/2014/main" id="{110ABFC0-6824-5558-428B-0921ECA7A3EF}"/>
                </a:ext>
              </a:extLst>
            </p:cNvPr>
            <p:cNvGrpSpPr/>
            <p:nvPr/>
          </p:nvGrpSpPr>
          <p:grpSpPr>
            <a:xfrm>
              <a:off x="7122986" y="1989871"/>
              <a:ext cx="1752420" cy="1549912"/>
              <a:chOff x="6633275" y="2010383"/>
              <a:chExt cx="2133600" cy="1746134"/>
            </a:xfrm>
          </p:grpSpPr>
          <p:grpSp>
            <p:nvGrpSpPr>
              <p:cNvPr id="1048" name="Group 1047">
                <a:extLst>
                  <a:ext uri="{FF2B5EF4-FFF2-40B4-BE49-F238E27FC236}">
                    <a16:creationId xmlns:a16="http://schemas.microsoft.com/office/drawing/2014/main" id="{8D9C14C2-A94A-6C2B-5C77-D29DC81F9255}"/>
                  </a:ext>
                </a:extLst>
              </p:cNvPr>
              <p:cNvGrpSpPr/>
              <p:nvPr/>
            </p:nvGrpSpPr>
            <p:grpSpPr>
              <a:xfrm>
                <a:off x="6633275" y="2010383"/>
                <a:ext cx="2133600" cy="1277566"/>
                <a:chOff x="440987" y="2003898"/>
                <a:chExt cx="2133600" cy="1277566"/>
              </a:xfrm>
            </p:grpSpPr>
            <p:sp>
              <p:nvSpPr>
                <p:cNvPr id="1052" name="Rectangle 1051">
                  <a:extLst>
                    <a:ext uri="{FF2B5EF4-FFF2-40B4-BE49-F238E27FC236}">
                      <a16:creationId xmlns:a16="http://schemas.microsoft.com/office/drawing/2014/main" id="{5132997B-6E50-0131-A1B8-C6F5D31A50AF}"/>
                    </a:ext>
                  </a:extLst>
                </p:cNvPr>
                <p:cNvSpPr/>
                <p:nvPr/>
              </p:nvSpPr>
              <p:spPr>
                <a:xfrm>
                  <a:off x="440987" y="2003898"/>
                  <a:ext cx="2133600" cy="12775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3" name="Oval 1052">
                  <a:extLst>
                    <a:ext uri="{FF2B5EF4-FFF2-40B4-BE49-F238E27FC236}">
                      <a16:creationId xmlns:a16="http://schemas.microsoft.com/office/drawing/2014/main" id="{3B6972B8-92BF-E1FF-D933-D93B0267DE71}"/>
                    </a:ext>
                  </a:extLst>
                </p:cNvPr>
                <p:cNvSpPr/>
                <p:nvPr/>
              </p:nvSpPr>
              <p:spPr>
                <a:xfrm>
                  <a:off x="1008434" y="21595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4" name="Oval 1053">
                  <a:extLst>
                    <a:ext uri="{FF2B5EF4-FFF2-40B4-BE49-F238E27FC236}">
                      <a16:creationId xmlns:a16="http://schemas.microsoft.com/office/drawing/2014/main" id="{8A385628-5CD7-0085-8843-4A967F9A3BDE}"/>
                    </a:ext>
                  </a:extLst>
                </p:cNvPr>
                <p:cNvSpPr/>
                <p:nvPr/>
              </p:nvSpPr>
              <p:spPr>
                <a:xfrm>
                  <a:off x="1802859" y="21595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5" name="Oval 1054">
                  <a:extLst>
                    <a:ext uri="{FF2B5EF4-FFF2-40B4-BE49-F238E27FC236}">
                      <a16:creationId xmlns:a16="http://schemas.microsoft.com/office/drawing/2014/main" id="{A12F2CC4-EBC8-4EB6-1CAB-7ADACA9140DA}"/>
                    </a:ext>
                  </a:extLst>
                </p:cNvPr>
                <p:cNvSpPr/>
                <p:nvPr/>
              </p:nvSpPr>
              <p:spPr>
                <a:xfrm>
                  <a:off x="1405646" y="23881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6" name="Oval 1055">
                  <a:extLst>
                    <a:ext uri="{FF2B5EF4-FFF2-40B4-BE49-F238E27FC236}">
                      <a16:creationId xmlns:a16="http://schemas.microsoft.com/office/drawing/2014/main" id="{79D88105-32D1-8930-6FD2-42EC1213C619}"/>
                    </a:ext>
                  </a:extLst>
                </p:cNvPr>
                <p:cNvSpPr/>
                <p:nvPr/>
              </p:nvSpPr>
              <p:spPr>
                <a:xfrm>
                  <a:off x="2188723" y="2384898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7" name="Oval 1056">
                  <a:extLst>
                    <a:ext uri="{FF2B5EF4-FFF2-40B4-BE49-F238E27FC236}">
                      <a16:creationId xmlns:a16="http://schemas.microsoft.com/office/drawing/2014/main" id="{E8823BF1-03F9-7B37-E6F7-2094175F52C2}"/>
                    </a:ext>
                  </a:extLst>
                </p:cNvPr>
                <p:cNvSpPr/>
                <p:nvPr/>
              </p:nvSpPr>
              <p:spPr>
                <a:xfrm>
                  <a:off x="622569" y="24140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8" name="Oval 1057">
                  <a:extLst>
                    <a:ext uri="{FF2B5EF4-FFF2-40B4-BE49-F238E27FC236}">
                      <a16:creationId xmlns:a16="http://schemas.microsoft.com/office/drawing/2014/main" id="{454408A4-E289-E5B8-6AF7-3A79CAED0CF7}"/>
                    </a:ext>
                  </a:extLst>
                </p:cNvPr>
                <p:cNvSpPr/>
                <p:nvPr/>
              </p:nvSpPr>
              <p:spPr>
                <a:xfrm>
                  <a:off x="1008434" y="2642681"/>
                  <a:ext cx="226979" cy="2286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9" name="Oval 1058">
                  <a:extLst>
                    <a:ext uri="{FF2B5EF4-FFF2-40B4-BE49-F238E27FC236}">
                      <a16:creationId xmlns:a16="http://schemas.microsoft.com/office/drawing/2014/main" id="{D56AE9B1-5A58-1316-D5D9-ADF82703AE06}"/>
                    </a:ext>
                  </a:extLst>
                </p:cNvPr>
                <p:cNvSpPr/>
                <p:nvPr/>
              </p:nvSpPr>
              <p:spPr>
                <a:xfrm>
                  <a:off x="1802859" y="2642681"/>
                  <a:ext cx="226979" cy="2286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0" name="Oval 1059">
                  <a:extLst>
                    <a:ext uri="{FF2B5EF4-FFF2-40B4-BE49-F238E27FC236}">
                      <a16:creationId xmlns:a16="http://schemas.microsoft.com/office/drawing/2014/main" id="{C171561D-FF5E-710A-1180-031217F9766E}"/>
                    </a:ext>
                  </a:extLst>
                </p:cNvPr>
                <p:cNvSpPr/>
                <p:nvPr/>
              </p:nvSpPr>
              <p:spPr>
                <a:xfrm>
                  <a:off x="1405646" y="28712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51" name="Graphic 1050">
                <a:extLst>
                  <a:ext uri="{FF2B5EF4-FFF2-40B4-BE49-F238E27FC236}">
                    <a16:creationId xmlns:a16="http://schemas.microsoft.com/office/drawing/2014/main" id="{C896EE9B-2865-95F8-FFBA-1B66E09067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14225" y="2877766"/>
                <a:ext cx="493452" cy="878751"/>
              </a:xfrm>
              <a:prstGeom prst="rect">
                <a:avLst/>
              </a:prstGeom>
            </p:spPr>
          </p:pic>
        </p:grp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E07DB907-9624-32B4-14EB-4AC609C3C0AD}"/>
                </a:ext>
              </a:extLst>
            </p:cNvPr>
            <p:cNvSpPr txBox="1"/>
            <p:nvPr/>
          </p:nvSpPr>
          <p:spPr>
            <a:xfrm>
              <a:off x="4756124" y="2235665"/>
              <a:ext cx="1674187" cy="101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Choice Presentation</a:t>
              </a:r>
            </a:p>
            <a:p>
              <a:pPr algn="ctr"/>
              <a:r>
                <a:rPr lang="en-US" sz="1600" dirty="0"/>
                <a:t>(5s timeout)</a:t>
              </a:r>
            </a:p>
          </p:txBody>
        </p:sp>
        <p:grpSp>
          <p:nvGrpSpPr>
            <p:cNvPr id="1081" name="Group 1080">
              <a:extLst>
                <a:ext uri="{FF2B5EF4-FFF2-40B4-BE49-F238E27FC236}">
                  <a16:creationId xmlns:a16="http://schemas.microsoft.com/office/drawing/2014/main" id="{A1176879-C506-10D9-F492-7BA64D4B1B2D}"/>
                </a:ext>
              </a:extLst>
            </p:cNvPr>
            <p:cNvGrpSpPr/>
            <p:nvPr/>
          </p:nvGrpSpPr>
          <p:grpSpPr>
            <a:xfrm>
              <a:off x="9299939" y="1070299"/>
              <a:ext cx="1809009" cy="2653805"/>
              <a:chOff x="404151" y="960539"/>
              <a:chExt cx="2184754" cy="3009122"/>
            </a:xfrm>
          </p:grpSpPr>
          <p:grpSp>
            <p:nvGrpSpPr>
              <p:cNvPr id="1082" name="Group 1081">
                <a:extLst>
                  <a:ext uri="{FF2B5EF4-FFF2-40B4-BE49-F238E27FC236}">
                    <a16:creationId xmlns:a16="http://schemas.microsoft.com/office/drawing/2014/main" id="{2B2C2D91-844C-7682-44FA-9C1EBBC4FBDF}"/>
                  </a:ext>
                </a:extLst>
              </p:cNvPr>
              <p:cNvGrpSpPr/>
              <p:nvPr/>
            </p:nvGrpSpPr>
            <p:grpSpPr>
              <a:xfrm>
                <a:off x="440987" y="2003898"/>
                <a:ext cx="2133600" cy="1277566"/>
                <a:chOff x="440987" y="2003898"/>
                <a:chExt cx="2133600" cy="1277566"/>
              </a:xfrm>
            </p:grpSpPr>
            <p:sp>
              <p:nvSpPr>
                <p:cNvPr id="1085" name="Rectangle 1084">
                  <a:extLst>
                    <a:ext uri="{FF2B5EF4-FFF2-40B4-BE49-F238E27FC236}">
                      <a16:creationId xmlns:a16="http://schemas.microsoft.com/office/drawing/2014/main" id="{593CD408-A06C-64CF-9E99-2C7B3FEC9CA3}"/>
                    </a:ext>
                  </a:extLst>
                </p:cNvPr>
                <p:cNvSpPr/>
                <p:nvPr/>
              </p:nvSpPr>
              <p:spPr>
                <a:xfrm>
                  <a:off x="440987" y="2003898"/>
                  <a:ext cx="2133600" cy="12775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6" name="Oval 1085">
                  <a:extLst>
                    <a:ext uri="{FF2B5EF4-FFF2-40B4-BE49-F238E27FC236}">
                      <a16:creationId xmlns:a16="http://schemas.microsoft.com/office/drawing/2014/main" id="{4E4C8589-08D2-9375-E790-288A640DBA8E}"/>
                    </a:ext>
                  </a:extLst>
                </p:cNvPr>
                <p:cNvSpPr/>
                <p:nvPr/>
              </p:nvSpPr>
              <p:spPr>
                <a:xfrm>
                  <a:off x="1008434" y="21595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7" name="Oval 1086">
                  <a:extLst>
                    <a:ext uri="{FF2B5EF4-FFF2-40B4-BE49-F238E27FC236}">
                      <a16:creationId xmlns:a16="http://schemas.microsoft.com/office/drawing/2014/main" id="{6D31E2F9-6137-83C0-1193-358DF513BA4B}"/>
                    </a:ext>
                  </a:extLst>
                </p:cNvPr>
                <p:cNvSpPr/>
                <p:nvPr/>
              </p:nvSpPr>
              <p:spPr>
                <a:xfrm>
                  <a:off x="1802859" y="21595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8" name="Oval 1087">
                  <a:extLst>
                    <a:ext uri="{FF2B5EF4-FFF2-40B4-BE49-F238E27FC236}">
                      <a16:creationId xmlns:a16="http://schemas.microsoft.com/office/drawing/2014/main" id="{D92C2A20-09BA-5A5D-7BFB-F4E0214BBE1C}"/>
                    </a:ext>
                  </a:extLst>
                </p:cNvPr>
                <p:cNvSpPr/>
                <p:nvPr/>
              </p:nvSpPr>
              <p:spPr>
                <a:xfrm>
                  <a:off x="1405646" y="23881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9" name="Oval 1088">
                  <a:extLst>
                    <a:ext uri="{FF2B5EF4-FFF2-40B4-BE49-F238E27FC236}">
                      <a16:creationId xmlns:a16="http://schemas.microsoft.com/office/drawing/2014/main" id="{E2CA84A4-E7DA-8C05-57B0-CE000CCA4E41}"/>
                    </a:ext>
                  </a:extLst>
                </p:cNvPr>
                <p:cNvSpPr/>
                <p:nvPr/>
              </p:nvSpPr>
              <p:spPr>
                <a:xfrm>
                  <a:off x="2188723" y="2384898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0" name="Oval 1089">
                  <a:extLst>
                    <a:ext uri="{FF2B5EF4-FFF2-40B4-BE49-F238E27FC236}">
                      <a16:creationId xmlns:a16="http://schemas.microsoft.com/office/drawing/2014/main" id="{C71480A3-4F9C-448C-C77D-AC1D9ABBA254}"/>
                    </a:ext>
                  </a:extLst>
                </p:cNvPr>
                <p:cNvSpPr/>
                <p:nvPr/>
              </p:nvSpPr>
              <p:spPr>
                <a:xfrm>
                  <a:off x="622569" y="24140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1" name="Oval 1090">
                  <a:extLst>
                    <a:ext uri="{FF2B5EF4-FFF2-40B4-BE49-F238E27FC236}">
                      <a16:creationId xmlns:a16="http://schemas.microsoft.com/office/drawing/2014/main" id="{C49E77F1-6D36-8546-4836-C1440C3DFFB0}"/>
                    </a:ext>
                  </a:extLst>
                </p:cNvPr>
                <p:cNvSpPr/>
                <p:nvPr/>
              </p:nvSpPr>
              <p:spPr>
                <a:xfrm>
                  <a:off x="1008434" y="26426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2" name="Oval 1091">
                  <a:extLst>
                    <a:ext uri="{FF2B5EF4-FFF2-40B4-BE49-F238E27FC236}">
                      <a16:creationId xmlns:a16="http://schemas.microsoft.com/office/drawing/2014/main" id="{2F320CCB-FDB1-67DC-70D7-FF5B48702E3F}"/>
                    </a:ext>
                  </a:extLst>
                </p:cNvPr>
                <p:cNvSpPr/>
                <p:nvPr/>
              </p:nvSpPr>
              <p:spPr>
                <a:xfrm>
                  <a:off x="1802859" y="26426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3" name="Oval 1092">
                  <a:extLst>
                    <a:ext uri="{FF2B5EF4-FFF2-40B4-BE49-F238E27FC236}">
                      <a16:creationId xmlns:a16="http://schemas.microsoft.com/office/drawing/2014/main" id="{29C3322B-FDEF-8114-A5D1-523659F05174}"/>
                    </a:ext>
                  </a:extLst>
                </p:cNvPr>
                <p:cNvSpPr/>
                <p:nvPr/>
              </p:nvSpPr>
              <p:spPr>
                <a:xfrm>
                  <a:off x="1405646" y="2871281"/>
                  <a:ext cx="226979" cy="2286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3" name="TextBox 1082">
                <a:extLst>
                  <a:ext uri="{FF2B5EF4-FFF2-40B4-BE49-F238E27FC236}">
                    <a16:creationId xmlns:a16="http://schemas.microsoft.com/office/drawing/2014/main" id="{EFC57D82-D6CA-1055-2057-36F423089A13}"/>
                  </a:ext>
                </a:extLst>
              </p:cNvPr>
              <p:cNvSpPr txBox="1"/>
              <p:nvPr/>
            </p:nvSpPr>
            <p:spPr>
              <a:xfrm>
                <a:off x="404151" y="960539"/>
                <a:ext cx="2184754" cy="1111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Reward Delivery </a:t>
                </a:r>
              </a:p>
              <a:p>
                <a:pPr algn="ctr"/>
                <a:r>
                  <a:rPr lang="en-US" sz="1600" dirty="0"/>
                  <a:t>(3s timeout)</a:t>
                </a:r>
              </a:p>
            </p:txBody>
          </p:sp>
          <p:pic>
            <p:nvPicPr>
              <p:cNvPr id="1084" name="Graphic 1083">
                <a:extLst>
                  <a:ext uri="{FF2B5EF4-FFF2-40B4-BE49-F238E27FC236}">
                    <a16:creationId xmlns:a16="http://schemas.microsoft.com/office/drawing/2014/main" id="{B505745C-2970-A4AC-735F-E50D3A49C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17551" y="3090910"/>
                <a:ext cx="493452" cy="878751"/>
              </a:xfrm>
              <a:prstGeom prst="rect">
                <a:avLst/>
              </a:prstGeom>
            </p:spPr>
          </p:pic>
        </p:grpSp>
        <p:cxnSp>
          <p:nvCxnSpPr>
            <p:cNvPr id="1094" name="Straight Arrow Connector 1093">
              <a:extLst>
                <a:ext uri="{FF2B5EF4-FFF2-40B4-BE49-F238E27FC236}">
                  <a16:creationId xmlns:a16="http://schemas.microsoft.com/office/drawing/2014/main" id="{645B7786-3546-2F2D-02E6-1E6E8A4BEE61}"/>
                </a:ext>
              </a:extLst>
            </p:cNvPr>
            <p:cNvCxnSpPr>
              <a:cxnSpLocks/>
            </p:cNvCxnSpPr>
            <p:nvPr/>
          </p:nvCxnSpPr>
          <p:spPr>
            <a:xfrm>
              <a:off x="8938331" y="2353432"/>
              <a:ext cx="329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5" name="Group 1094">
              <a:extLst>
                <a:ext uri="{FF2B5EF4-FFF2-40B4-BE49-F238E27FC236}">
                  <a16:creationId xmlns:a16="http://schemas.microsoft.com/office/drawing/2014/main" id="{9D93D8B3-1A37-7583-7AD9-C65ADAFF23B4}"/>
                </a:ext>
              </a:extLst>
            </p:cNvPr>
            <p:cNvGrpSpPr/>
            <p:nvPr/>
          </p:nvGrpSpPr>
          <p:grpSpPr>
            <a:xfrm>
              <a:off x="7132307" y="4331103"/>
              <a:ext cx="1752420" cy="1549909"/>
              <a:chOff x="6633275" y="2010383"/>
              <a:chExt cx="2133600" cy="1746131"/>
            </a:xfrm>
          </p:grpSpPr>
          <p:grpSp>
            <p:nvGrpSpPr>
              <p:cNvPr id="1096" name="Group 1095">
                <a:extLst>
                  <a:ext uri="{FF2B5EF4-FFF2-40B4-BE49-F238E27FC236}">
                    <a16:creationId xmlns:a16="http://schemas.microsoft.com/office/drawing/2014/main" id="{1C79DAB0-672F-EAE1-B321-24E838B91B33}"/>
                  </a:ext>
                </a:extLst>
              </p:cNvPr>
              <p:cNvGrpSpPr/>
              <p:nvPr/>
            </p:nvGrpSpPr>
            <p:grpSpPr>
              <a:xfrm>
                <a:off x="6633275" y="2010383"/>
                <a:ext cx="2133600" cy="1277566"/>
                <a:chOff x="440987" y="2003898"/>
                <a:chExt cx="2133600" cy="1277566"/>
              </a:xfrm>
            </p:grpSpPr>
            <p:sp>
              <p:nvSpPr>
                <p:cNvPr id="1098" name="Rectangle 1097">
                  <a:extLst>
                    <a:ext uri="{FF2B5EF4-FFF2-40B4-BE49-F238E27FC236}">
                      <a16:creationId xmlns:a16="http://schemas.microsoft.com/office/drawing/2014/main" id="{FA1E5233-7924-8DB6-A993-4EC0BF4FFFE8}"/>
                    </a:ext>
                  </a:extLst>
                </p:cNvPr>
                <p:cNvSpPr/>
                <p:nvPr/>
              </p:nvSpPr>
              <p:spPr>
                <a:xfrm>
                  <a:off x="440987" y="2003898"/>
                  <a:ext cx="2133600" cy="12775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9" name="Oval 1098">
                  <a:extLst>
                    <a:ext uri="{FF2B5EF4-FFF2-40B4-BE49-F238E27FC236}">
                      <a16:creationId xmlns:a16="http://schemas.microsoft.com/office/drawing/2014/main" id="{A581A75D-70C8-2557-2A66-A8B0FBC76B6D}"/>
                    </a:ext>
                  </a:extLst>
                </p:cNvPr>
                <p:cNvSpPr/>
                <p:nvPr/>
              </p:nvSpPr>
              <p:spPr>
                <a:xfrm>
                  <a:off x="1008434" y="21595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0" name="Oval 1099">
                  <a:extLst>
                    <a:ext uri="{FF2B5EF4-FFF2-40B4-BE49-F238E27FC236}">
                      <a16:creationId xmlns:a16="http://schemas.microsoft.com/office/drawing/2014/main" id="{1799F107-2100-1FAA-9D46-45FB6637A649}"/>
                    </a:ext>
                  </a:extLst>
                </p:cNvPr>
                <p:cNvSpPr/>
                <p:nvPr/>
              </p:nvSpPr>
              <p:spPr>
                <a:xfrm>
                  <a:off x="1802859" y="21595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1" name="Oval 1100">
                  <a:extLst>
                    <a:ext uri="{FF2B5EF4-FFF2-40B4-BE49-F238E27FC236}">
                      <a16:creationId xmlns:a16="http://schemas.microsoft.com/office/drawing/2014/main" id="{04F9875B-A4BC-0D17-B009-720F6B68198A}"/>
                    </a:ext>
                  </a:extLst>
                </p:cNvPr>
                <p:cNvSpPr/>
                <p:nvPr/>
              </p:nvSpPr>
              <p:spPr>
                <a:xfrm>
                  <a:off x="1405646" y="23881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2" name="Oval 1101">
                  <a:extLst>
                    <a:ext uri="{FF2B5EF4-FFF2-40B4-BE49-F238E27FC236}">
                      <a16:creationId xmlns:a16="http://schemas.microsoft.com/office/drawing/2014/main" id="{019FEFDC-1E8E-D505-D6E1-FD5A394F2E4D}"/>
                    </a:ext>
                  </a:extLst>
                </p:cNvPr>
                <p:cNvSpPr/>
                <p:nvPr/>
              </p:nvSpPr>
              <p:spPr>
                <a:xfrm>
                  <a:off x="2188723" y="2384898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3" name="Oval 1102">
                  <a:extLst>
                    <a:ext uri="{FF2B5EF4-FFF2-40B4-BE49-F238E27FC236}">
                      <a16:creationId xmlns:a16="http://schemas.microsoft.com/office/drawing/2014/main" id="{0AE9F70C-F6B9-2552-4FD7-89B6084976F5}"/>
                    </a:ext>
                  </a:extLst>
                </p:cNvPr>
                <p:cNvSpPr/>
                <p:nvPr/>
              </p:nvSpPr>
              <p:spPr>
                <a:xfrm>
                  <a:off x="622569" y="24140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4" name="Oval 1103">
                  <a:extLst>
                    <a:ext uri="{FF2B5EF4-FFF2-40B4-BE49-F238E27FC236}">
                      <a16:creationId xmlns:a16="http://schemas.microsoft.com/office/drawing/2014/main" id="{229E8571-2301-4C77-1E71-3A70633E9C66}"/>
                    </a:ext>
                  </a:extLst>
                </p:cNvPr>
                <p:cNvSpPr/>
                <p:nvPr/>
              </p:nvSpPr>
              <p:spPr>
                <a:xfrm>
                  <a:off x="1008434" y="2642681"/>
                  <a:ext cx="226979" cy="2286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5" name="Oval 1104">
                  <a:extLst>
                    <a:ext uri="{FF2B5EF4-FFF2-40B4-BE49-F238E27FC236}">
                      <a16:creationId xmlns:a16="http://schemas.microsoft.com/office/drawing/2014/main" id="{0DF84F2E-A7EF-8CF2-FD04-8DC06385C00A}"/>
                    </a:ext>
                  </a:extLst>
                </p:cNvPr>
                <p:cNvSpPr/>
                <p:nvPr/>
              </p:nvSpPr>
              <p:spPr>
                <a:xfrm>
                  <a:off x="1802859" y="2642681"/>
                  <a:ext cx="226979" cy="2286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6" name="Oval 1105">
                  <a:extLst>
                    <a:ext uri="{FF2B5EF4-FFF2-40B4-BE49-F238E27FC236}">
                      <a16:creationId xmlns:a16="http://schemas.microsoft.com/office/drawing/2014/main" id="{2F672109-13E7-C935-61BE-32FD4423E36C}"/>
                    </a:ext>
                  </a:extLst>
                </p:cNvPr>
                <p:cNvSpPr/>
                <p:nvPr/>
              </p:nvSpPr>
              <p:spPr>
                <a:xfrm>
                  <a:off x="1405646" y="28712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97" name="Graphic 1096">
                <a:extLst>
                  <a:ext uri="{FF2B5EF4-FFF2-40B4-BE49-F238E27FC236}">
                    <a16:creationId xmlns:a16="http://schemas.microsoft.com/office/drawing/2014/main" id="{F674CCF7-7726-2A51-AC34-929425B81C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4655" y="2877765"/>
                <a:ext cx="493452" cy="878749"/>
              </a:xfrm>
              <a:prstGeom prst="rect">
                <a:avLst/>
              </a:prstGeom>
            </p:spPr>
          </p:pic>
        </p:grpSp>
        <p:pic>
          <p:nvPicPr>
            <p:cNvPr id="1080" name="Graphic 1079" descr="Water with solid fill">
              <a:extLst>
                <a:ext uri="{FF2B5EF4-FFF2-40B4-BE49-F238E27FC236}">
                  <a16:creationId xmlns:a16="http://schemas.microsoft.com/office/drawing/2014/main" id="{DFC262DB-5120-BBA5-09C2-007C2E96E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5867" y="2861236"/>
              <a:ext cx="263325" cy="263325"/>
            </a:xfrm>
            <a:prstGeom prst="rect">
              <a:avLst/>
            </a:prstGeom>
          </p:spPr>
        </p:pic>
        <p:sp>
          <p:nvSpPr>
            <p:cNvPr id="1107" name="TextBox 1106">
              <a:extLst>
                <a:ext uri="{FF2B5EF4-FFF2-40B4-BE49-F238E27FC236}">
                  <a16:creationId xmlns:a16="http://schemas.microsoft.com/office/drawing/2014/main" id="{8196B54A-8115-46E6-3D4A-7B7777FBC277}"/>
                </a:ext>
              </a:extLst>
            </p:cNvPr>
            <p:cNvSpPr txBox="1"/>
            <p:nvPr/>
          </p:nvSpPr>
          <p:spPr>
            <a:xfrm>
              <a:off x="7191511" y="1335619"/>
              <a:ext cx="1616111" cy="689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Correct Response</a:t>
              </a:r>
            </a:p>
          </p:txBody>
        </p:sp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C7483CF5-3586-C0A6-CE73-6D827469FD95}"/>
                </a:ext>
              </a:extLst>
            </p:cNvPr>
            <p:cNvSpPr txBox="1"/>
            <p:nvPr/>
          </p:nvSpPr>
          <p:spPr>
            <a:xfrm>
              <a:off x="7185516" y="3689231"/>
              <a:ext cx="1616111" cy="689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Wrong Response</a:t>
              </a:r>
            </a:p>
          </p:txBody>
        </p:sp>
        <p:pic>
          <p:nvPicPr>
            <p:cNvPr id="1122" name="Graphic 1121" descr="Water with solid fill">
              <a:extLst>
                <a:ext uri="{FF2B5EF4-FFF2-40B4-BE49-F238E27FC236}">
                  <a16:creationId xmlns:a16="http://schemas.microsoft.com/office/drawing/2014/main" id="{30676B63-7103-2F7F-F4E2-B0CD37EF3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86547" y="5198308"/>
              <a:ext cx="263325" cy="263325"/>
            </a:xfrm>
            <a:prstGeom prst="rect">
              <a:avLst/>
            </a:prstGeom>
          </p:spPr>
        </p:pic>
        <p:cxnSp>
          <p:nvCxnSpPr>
            <p:cNvPr id="1123" name="Straight Arrow Connector 1122">
              <a:extLst>
                <a:ext uri="{FF2B5EF4-FFF2-40B4-BE49-F238E27FC236}">
                  <a16:creationId xmlns:a16="http://schemas.microsoft.com/office/drawing/2014/main" id="{37D3BB59-B5A7-06F0-D6F6-CC5192112800}"/>
                </a:ext>
              </a:extLst>
            </p:cNvPr>
            <p:cNvCxnSpPr>
              <a:cxnSpLocks/>
            </p:cNvCxnSpPr>
            <p:nvPr/>
          </p:nvCxnSpPr>
          <p:spPr>
            <a:xfrm>
              <a:off x="8938331" y="4844841"/>
              <a:ext cx="329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4" name="Group 1123">
              <a:extLst>
                <a:ext uri="{FF2B5EF4-FFF2-40B4-BE49-F238E27FC236}">
                  <a16:creationId xmlns:a16="http://schemas.microsoft.com/office/drawing/2014/main" id="{68674901-ED43-4B4D-E7FD-23702D22674A}"/>
                </a:ext>
              </a:extLst>
            </p:cNvPr>
            <p:cNvGrpSpPr/>
            <p:nvPr/>
          </p:nvGrpSpPr>
          <p:grpSpPr>
            <a:xfrm>
              <a:off x="9301530" y="4335761"/>
              <a:ext cx="1752420" cy="1970118"/>
              <a:chOff x="6633275" y="2010383"/>
              <a:chExt cx="2133600" cy="2219539"/>
            </a:xfrm>
          </p:grpSpPr>
          <p:grpSp>
            <p:nvGrpSpPr>
              <p:cNvPr id="1125" name="Group 1124">
                <a:extLst>
                  <a:ext uri="{FF2B5EF4-FFF2-40B4-BE49-F238E27FC236}">
                    <a16:creationId xmlns:a16="http://schemas.microsoft.com/office/drawing/2014/main" id="{837BBF9A-432A-5709-AF31-C4869F110AB3}"/>
                  </a:ext>
                </a:extLst>
              </p:cNvPr>
              <p:cNvGrpSpPr/>
              <p:nvPr/>
            </p:nvGrpSpPr>
            <p:grpSpPr>
              <a:xfrm>
                <a:off x="6633275" y="2010383"/>
                <a:ext cx="2133600" cy="1277566"/>
                <a:chOff x="440987" y="2003898"/>
                <a:chExt cx="2133600" cy="1277566"/>
              </a:xfrm>
            </p:grpSpPr>
            <p:sp>
              <p:nvSpPr>
                <p:cNvPr id="1127" name="Rectangle 1126">
                  <a:extLst>
                    <a:ext uri="{FF2B5EF4-FFF2-40B4-BE49-F238E27FC236}">
                      <a16:creationId xmlns:a16="http://schemas.microsoft.com/office/drawing/2014/main" id="{9803686B-1982-65CE-66E1-1B50F326CAB5}"/>
                    </a:ext>
                  </a:extLst>
                </p:cNvPr>
                <p:cNvSpPr/>
                <p:nvPr/>
              </p:nvSpPr>
              <p:spPr>
                <a:xfrm>
                  <a:off x="440987" y="2003898"/>
                  <a:ext cx="2133600" cy="12775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8" name="Oval 1127">
                  <a:extLst>
                    <a:ext uri="{FF2B5EF4-FFF2-40B4-BE49-F238E27FC236}">
                      <a16:creationId xmlns:a16="http://schemas.microsoft.com/office/drawing/2014/main" id="{485A8E08-59DE-6738-707C-4CEDF1FBCC78}"/>
                    </a:ext>
                  </a:extLst>
                </p:cNvPr>
                <p:cNvSpPr/>
                <p:nvPr/>
              </p:nvSpPr>
              <p:spPr>
                <a:xfrm>
                  <a:off x="1008434" y="21595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9" name="Oval 1128">
                  <a:extLst>
                    <a:ext uri="{FF2B5EF4-FFF2-40B4-BE49-F238E27FC236}">
                      <a16:creationId xmlns:a16="http://schemas.microsoft.com/office/drawing/2014/main" id="{E29ADA03-51CC-04F9-AFE9-A4AF71E7DFB4}"/>
                    </a:ext>
                  </a:extLst>
                </p:cNvPr>
                <p:cNvSpPr/>
                <p:nvPr/>
              </p:nvSpPr>
              <p:spPr>
                <a:xfrm>
                  <a:off x="1802859" y="21595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0" name="Oval 1129">
                  <a:extLst>
                    <a:ext uri="{FF2B5EF4-FFF2-40B4-BE49-F238E27FC236}">
                      <a16:creationId xmlns:a16="http://schemas.microsoft.com/office/drawing/2014/main" id="{D0778483-3729-9D76-F7A4-0607496B5E18}"/>
                    </a:ext>
                  </a:extLst>
                </p:cNvPr>
                <p:cNvSpPr/>
                <p:nvPr/>
              </p:nvSpPr>
              <p:spPr>
                <a:xfrm>
                  <a:off x="1405646" y="23881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1" name="Oval 1130">
                  <a:extLst>
                    <a:ext uri="{FF2B5EF4-FFF2-40B4-BE49-F238E27FC236}">
                      <a16:creationId xmlns:a16="http://schemas.microsoft.com/office/drawing/2014/main" id="{EF8DB5FD-5015-98A0-C68F-50DCEFC48715}"/>
                    </a:ext>
                  </a:extLst>
                </p:cNvPr>
                <p:cNvSpPr/>
                <p:nvPr/>
              </p:nvSpPr>
              <p:spPr>
                <a:xfrm>
                  <a:off x="2188723" y="2384898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2" name="Oval 1131">
                  <a:extLst>
                    <a:ext uri="{FF2B5EF4-FFF2-40B4-BE49-F238E27FC236}">
                      <a16:creationId xmlns:a16="http://schemas.microsoft.com/office/drawing/2014/main" id="{A9DA462F-E0CB-7602-190E-72B742FBB1FF}"/>
                    </a:ext>
                  </a:extLst>
                </p:cNvPr>
                <p:cNvSpPr/>
                <p:nvPr/>
              </p:nvSpPr>
              <p:spPr>
                <a:xfrm>
                  <a:off x="622569" y="24140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3" name="Oval 1132">
                  <a:extLst>
                    <a:ext uri="{FF2B5EF4-FFF2-40B4-BE49-F238E27FC236}">
                      <a16:creationId xmlns:a16="http://schemas.microsoft.com/office/drawing/2014/main" id="{DD206DBA-5505-4019-FD88-67CC83E60053}"/>
                    </a:ext>
                  </a:extLst>
                </p:cNvPr>
                <p:cNvSpPr/>
                <p:nvPr/>
              </p:nvSpPr>
              <p:spPr>
                <a:xfrm>
                  <a:off x="1008434" y="26426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4" name="Oval 1133">
                  <a:extLst>
                    <a:ext uri="{FF2B5EF4-FFF2-40B4-BE49-F238E27FC236}">
                      <a16:creationId xmlns:a16="http://schemas.microsoft.com/office/drawing/2014/main" id="{5ADAD2B1-0156-52CF-E105-9DF49E8E63D1}"/>
                    </a:ext>
                  </a:extLst>
                </p:cNvPr>
                <p:cNvSpPr/>
                <p:nvPr/>
              </p:nvSpPr>
              <p:spPr>
                <a:xfrm>
                  <a:off x="1802859" y="26426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5" name="Oval 1134">
                  <a:extLst>
                    <a:ext uri="{FF2B5EF4-FFF2-40B4-BE49-F238E27FC236}">
                      <a16:creationId xmlns:a16="http://schemas.microsoft.com/office/drawing/2014/main" id="{9E1D8494-EEC8-BC9E-81EB-E13339F325A0}"/>
                    </a:ext>
                  </a:extLst>
                </p:cNvPr>
                <p:cNvSpPr/>
                <p:nvPr/>
              </p:nvSpPr>
              <p:spPr>
                <a:xfrm>
                  <a:off x="1405646" y="28712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126" name="Graphic 1125">
                <a:extLst>
                  <a:ext uri="{FF2B5EF4-FFF2-40B4-BE49-F238E27FC236}">
                    <a16:creationId xmlns:a16="http://schemas.microsoft.com/office/drawing/2014/main" id="{776AB757-7B43-7ACC-A3A3-0F72FFB25C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419419" y="3351173"/>
                <a:ext cx="493452" cy="878749"/>
              </a:xfrm>
              <a:prstGeom prst="rect">
                <a:avLst/>
              </a:prstGeom>
            </p:spPr>
          </p:pic>
        </p:grpSp>
        <p:pic>
          <p:nvPicPr>
            <p:cNvPr id="1136" name="Graphic 1135" descr="Volume with solid fill">
              <a:extLst>
                <a:ext uri="{FF2B5EF4-FFF2-40B4-BE49-F238E27FC236}">
                  <a16:creationId xmlns:a16="http://schemas.microsoft.com/office/drawing/2014/main" id="{1C7E242D-AFAD-C872-29AC-97DDC7AB3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04127" y="4243819"/>
              <a:ext cx="259572" cy="276924"/>
            </a:xfrm>
            <a:prstGeom prst="rect">
              <a:avLst/>
            </a:prstGeom>
          </p:spPr>
        </p:pic>
        <p:pic>
          <p:nvPicPr>
            <p:cNvPr id="1137" name="Graphic 1136" descr="Volume with solid fill">
              <a:extLst>
                <a:ext uri="{FF2B5EF4-FFF2-40B4-BE49-F238E27FC236}">
                  <a16:creationId xmlns:a16="http://schemas.microsoft.com/office/drawing/2014/main" id="{890C5457-3CA2-F635-0EC8-BD1D95DB3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6214008" y="4243819"/>
              <a:ext cx="259572" cy="276924"/>
            </a:xfrm>
            <a:prstGeom prst="rect">
              <a:avLst/>
            </a:prstGeom>
          </p:spPr>
        </p:pic>
        <p:pic>
          <p:nvPicPr>
            <p:cNvPr id="1138" name="Graphic 1137" descr="Volume with solid fill">
              <a:extLst>
                <a:ext uri="{FF2B5EF4-FFF2-40B4-BE49-F238E27FC236}">
                  <a16:creationId xmlns:a16="http://schemas.microsoft.com/office/drawing/2014/main" id="{ECBF17D9-CB35-FD1E-E6CB-4D7C9482F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309565" y="5461632"/>
              <a:ext cx="259572" cy="276924"/>
            </a:xfrm>
            <a:prstGeom prst="rect">
              <a:avLst/>
            </a:prstGeom>
          </p:spPr>
        </p:pic>
        <p:pic>
          <p:nvPicPr>
            <p:cNvPr id="1140" name="Graphic 1139" descr="Volume with solid fill">
              <a:extLst>
                <a:ext uri="{FF2B5EF4-FFF2-40B4-BE49-F238E27FC236}">
                  <a16:creationId xmlns:a16="http://schemas.microsoft.com/office/drawing/2014/main" id="{AD7ABD10-18D7-AB58-CC69-A3939EDB4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10795629" y="5461632"/>
              <a:ext cx="259572" cy="276924"/>
            </a:xfrm>
            <a:prstGeom prst="rect">
              <a:avLst/>
            </a:prstGeom>
          </p:spPr>
        </p:pic>
        <p:sp>
          <p:nvSpPr>
            <p:cNvPr id="1141" name="TextBox 1140">
              <a:extLst>
                <a:ext uri="{FF2B5EF4-FFF2-40B4-BE49-F238E27FC236}">
                  <a16:creationId xmlns:a16="http://schemas.microsoft.com/office/drawing/2014/main" id="{01C7C6B7-FDB5-18CA-6F16-12B8F449ABCB}"/>
                </a:ext>
              </a:extLst>
            </p:cNvPr>
            <p:cNvSpPr txBox="1"/>
            <p:nvPr/>
          </p:nvSpPr>
          <p:spPr>
            <a:xfrm>
              <a:off x="9309565" y="3702814"/>
              <a:ext cx="1745636" cy="689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Violation Noise (0.05s)</a:t>
              </a:r>
            </a:p>
          </p:txBody>
        </p:sp>
        <p:cxnSp>
          <p:nvCxnSpPr>
            <p:cNvPr id="1152" name="Connector: Elbow 1151">
              <a:extLst>
                <a:ext uri="{FF2B5EF4-FFF2-40B4-BE49-F238E27FC236}">
                  <a16:creationId xmlns:a16="http://schemas.microsoft.com/office/drawing/2014/main" id="{4633CE8E-257F-DA07-F774-E00D0FEB6F4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169699" y="3644647"/>
              <a:ext cx="9885507" cy="2749526"/>
            </a:xfrm>
            <a:prstGeom prst="bentConnector3">
              <a:avLst>
                <a:gd name="adj1" fmla="val -637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Straight Arrow Connector 1154">
              <a:extLst>
                <a:ext uri="{FF2B5EF4-FFF2-40B4-BE49-F238E27FC236}">
                  <a16:creationId xmlns:a16="http://schemas.microsoft.com/office/drawing/2014/main" id="{ABB93F1A-9379-35DA-73F6-CCC219CD830A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 flipV="1">
              <a:off x="1169698" y="5082018"/>
              <a:ext cx="1" cy="13121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D70C3321-3BB4-05E6-F6E9-2D931DB0843D}"/>
                </a:ext>
              </a:extLst>
            </p:cNvPr>
            <p:cNvSpPr txBox="1"/>
            <p:nvPr/>
          </p:nvSpPr>
          <p:spPr>
            <a:xfrm>
              <a:off x="5633405" y="6081004"/>
              <a:ext cx="2286556" cy="1234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Inter-trial interval</a:t>
              </a:r>
            </a:p>
            <a:p>
              <a:pPr algn="ctr"/>
              <a:r>
                <a:rPr lang="en-US" sz="1400" dirty="0"/>
                <a:t>Short (16s to 24s)</a:t>
              </a:r>
            </a:p>
            <a:p>
              <a:pPr algn="ctr"/>
              <a:r>
                <a:rPr lang="en-US" sz="1400" dirty="0"/>
                <a:t>Or</a:t>
              </a:r>
            </a:p>
            <a:p>
              <a:pPr algn="ctr"/>
              <a:r>
                <a:rPr lang="en-US" sz="1400" dirty="0"/>
                <a:t>long (80s to 120s)</a:t>
              </a:r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833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165A-D86D-5143-5AB9-7B81EA52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09A0-257E-DF9E-449B-03F8A0CB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8D55-FF5B-4397-8D43-1E5FE9D8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3D76-EF45-D989-D459-C26283576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D295-62F9-FA47-CEA8-F5D67AD6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03EA0-EB0C-BB28-8A39-1094B93E1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3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3881-830A-4F59-B0A1-455997A9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E3A1-0300-A893-41C9-6D482A254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AEBD8-E338-2297-BF5C-54286795F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71500"/>
            <a:ext cx="11430000" cy="5715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803B774-5F27-256C-A870-76218211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for all animals across all sessions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2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D2E32D-E5AC-13B5-415C-BD716F98C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71500"/>
            <a:ext cx="1143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5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Widescreen</PresentationFormat>
  <Paragraphs>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Cambria Math</vt:lpstr>
      <vt:lpstr>Wingdings</vt:lpstr>
      <vt:lpstr>Office Theme</vt:lpstr>
      <vt:lpstr>The effect of reward timescale on the rate of behavioral learning in a two-alternative forced-choice task</vt:lpstr>
      <vt:lpstr>Motivation</vt:lpstr>
      <vt:lpstr>Trial Structure</vt:lpstr>
      <vt:lpstr>Results</vt:lpstr>
      <vt:lpstr>Conclusion</vt:lpstr>
      <vt:lpstr>References</vt:lpstr>
      <vt:lpstr>Acknowledgement</vt:lpstr>
      <vt:lpstr>Accuracy for all animals across all sessions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Bias all animals:</vt:lpstr>
      <vt:lpstr>Bias per Session </vt:lpstr>
      <vt:lpstr>Reaction times</vt:lpstr>
      <vt:lpstr>Reaction time declines across learning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Singh, Mrinalini</dc:creator>
  <cp:lastModifiedBy>Geuter, Joschua</cp:lastModifiedBy>
  <cp:revision>4</cp:revision>
  <dcterms:created xsi:type="dcterms:W3CDTF">2024-12-09T13:02:11Z</dcterms:created>
  <dcterms:modified xsi:type="dcterms:W3CDTF">2024-12-09T18:55:02Z</dcterms:modified>
</cp:coreProperties>
</file>