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56" r:id="rId5"/>
    <p:sldId id="257" r:id="rId6"/>
    <p:sldId id="258" r:id="rId7"/>
    <p:sldId id="259" r:id="rId8"/>
    <p:sldId id="271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FD8EA-CD03-BD1A-6155-646B3434E9AE}" v="54" dt="2020-06-14T14:23:25.592"/>
    <p1510:client id="{4583029F-9248-D194-F1CA-C9B342FFE193}" v="394" dt="2020-06-14T14:01:46.797"/>
    <p1510:client id="{CC7DDC8A-650A-3944-E2A7-186A4897D97E}" v="4801" dt="2020-06-14T13:14:52.051"/>
    <p1510:client id="{E5B0953D-958E-E9B8-0806-208A41D127FC}" v="100" dt="2020-06-14T10:48:15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5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6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85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6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7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4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8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66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test" TargetMode="External"/><Relationship Id="rId2" Type="http://schemas.openxmlformats.org/officeDocument/2006/relationships/hyperlink" Target="https://flutter.dev/docs/cookbook/testing/un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.dev/packages/mockit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chuaGoetz/se_flutter_testing#install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mockito" TargetMode="External"/><Relationship Id="rId2" Type="http://schemas.openxmlformats.org/officeDocument/2006/relationships/hyperlink" Target="https://flutter.dev/docs/cookbook/testing/widget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flutter_driver/FlutterDriver-class.html" TargetMode="External"/><Relationship Id="rId5" Type="http://schemas.openxmlformats.org/officeDocument/2006/relationships/hyperlink" Target="https://flutter.dev/docs/cookbook/testing/integration" TargetMode="External"/><Relationship Id="rId4" Type="http://schemas.openxmlformats.org/officeDocument/2006/relationships/hyperlink" Target="https://medium.com/stuart-engineering/mocking-integration-tests-with-flutter-af3b6ba846c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7564D6-576C-45C9-B7EA-F7701B149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 descr="A picture containing laptop, computer&#10;&#10;Description generated with very high confidence">
            <a:extLst>
              <a:ext uri="{FF2B5EF4-FFF2-40B4-BE49-F238E27FC236}">
                <a16:creationId xmlns:a16="http://schemas.microsoft.com/office/drawing/2014/main" id="{0CB31FC6-C09B-430B-99A7-39CBC045D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0" r="77279"/>
          <a:stretch/>
        </p:blipFill>
        <p:spPr>
          <a:xfrm>
            <a:off x="634276" y="914170"/>
            <a:ext cx="3374654" cy="4988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060CEE-D73E-44ED-A407-C828C9E4D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0"/>
            <a:ext cx="75610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0B544C-FD6C-42D8-B6B7-DDF7E60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2059012"/>
            <a:ext cx="7561006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B135C-6F20-42C2-AA30-174F341F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Testing in 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AEDC4-121E-4875-89F9-901B50CE3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unit and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61808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A21DA7-A04F-483F-A1E4-6338650BE00E}"/>
              </a:ext>
            </a:extLst>
          </p:cNvPr>
          <p:cNvSpPr txBox="1">
            <a:spLocks/>
          </p:cNvSpPr>
          <p:nvPr/>
        </p:nvSpPr>
        <p:spPr>
          <a:xfrm>
            <a:off x="751296" y="2201250"/>
            <a:ext cx="5607872" cy="17715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setUpAll</a:t>
            </a:r>
            <a:r>
              <a:rPr lang="en-US" sz="2000" dirty="0"/>
              <a:t>(body)</a:t>
            </a:r>
          </a:p>
          <a:p>
            <a:pPr lvl="1" indent="-342900"/>
            <a:r>
              <a:rPr lang="en-US" dirty="0"/>
              <a:t>runs once before any tests are run </a:t>
            </a:r>
          </a:p>
          <a:p>
            <a:pPr lvl="1" indent="-342900"/>
            <a:r>
              <a:rPr lang="en-US" dirty="0"/>
              <a:t>If in a group, </a:t>
            </a:r>
            <a:r>
              <a:rPr lang="en-US" dirty="0">
                <a:ea typeface="+mn-lt"/>
                <a:cs typeface="+mn-lt"/>
              </a:rPr>
              <a:t>runs once before any tests in the group are run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Multiple </a:t>
            </a:r>
            <a:r>
              <a:rPr lang="en-US" dirty="0" err="1">
                <a:ea typeface="+mn-lt"/>
                <a:cs typeface="+mn-lt"/>
              </a:rPr>
              <a:t>setUpAll</a:t>
            </a:r>
            <a:r>
              <a:rPr lang="en-US" dirty="0">
                <a:ea typeface="+mn-lt"/>
                <a:cs typeface="+mn-lt"/>
              </a:rPr>
              <a:t> functions are executed from top to bottom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  <p:pic>
        <p:nvPicPr>
          <p:cNvPr id="11" name="Picture 11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CCF0BFB1-79BA-4184-923B-1F805608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9" y="4744820"/>
            <a:ext cx="3663175" cy="1940360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279AE3-7F84-42D1-B8DF-04796858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19" y="1969432"/>
            <a:ext cx="3235712" cy="4712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8E11A9-2E9D-44D0-AD09-8D74ABE94BBE}"/>
              </a:ext>
            </a:extLst>
          </p:cNvPr>
          <p:cNvSpPr txBox="1"/>
          <p:nvPr/>
        </p:nvSpPr>
        <p:spPr>
          <a:xfrm>
            <a:off x="1053791" y="43712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111581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417-1C8D-45E9-A583-6334CE83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79" y="2151070"/>
            <a:ext cx="4604263" cy="19852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 err="1"/>
              <a:t>tearDown</a:t>
            </a:r>
            <a:r>
              <a:rPr lang="en-US" sz="2000" dirty="0"/>
              <a:t>(body)</a:t>
            </a:r>
          </a:p>
          <a:p>
            <a:pPr lvl="1" indent="-342900"/>
            <a:r>
              <a:rPr lang="en-US" dirty="0"/>
              <a:t>runs after every test</a:t>
            </a:r>
          </a:p>
          <a:p>
            <a:pPr lvl="1" indent="-342900"/>
            <a:r>
              <a:rPr lang="en-US" dirty="0"/>
              <a:t>If in a group, it runs after each test in the group</a:t>
            </a:r>
          </a:p>
          <a:p>
            <a:pPr lvl="1" indent="-342900"/>
            <a:r>
              <a:rPr lang="en-US" dirty="0"/>
              <a:t>Multiple </a:t>
            </a:r>
            <a:r>
              <a:rPr lang="en-US" dirty="0" err="1">
                <a:ea typeface="+mn-lt"/>
                <a:cs typeface="+mn-lt"/>
              </a:rPr>
              <a:t>tearDown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/>
              <a:t>functions are executed from bottom to top</a:t>
            </a:r>
          </a:p>
          <a:p>
            <a:pPr lvl="1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299BE-CA4B-46A3-B413-791831BBFEEA}"/>
              </a:ext>
            </a:extLst>
          </p:cNvPr>
          <p:cNvSpPr txBox="1"/>
          <p:nvPr/>
        </p:nvSpPr>
        <p:spPr>
          <a:xfrm>
            <a:off x="459059" y="4650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Console output</a:t>
            </a:r>
          </a:p>
        </p:txBody>
      </p:sp>
      <p:pic>
        <p:nvPicPr>
          <p:cNvPr id="4" name="Picture 4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0BA282E3-9011-4ECB-9562-8EEEC80D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66" y="1985340"/>
            <a:ext cx="3291468" cy="4662222"/>
          </a:xfrm>
          <a:prstGeom prst="rect">
            <a:avLst/>
          </a:prstGeom>
        </p:spPr>
      </p:pic>
      <p:pic>
        <p:nvPicPr>
          <p:cNvPr id="5" name="Picture 5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51FF9A1-DD70-4A25-855C-53B77A68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09" y="5020680"/>
            <a:ext cx="6646126" cy="11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A21DA7-A04F-483F-A1E4-6338650BE00E}"/>
              </a:ext>
            </a:extLst>
          </p:cNvPr>
          <p:cNvSpPr txBox="1">
            <a:spLocks/>
          </p:cNvSpPr>
          <p:nvPr/>
        </p:nvSpPr>
        <p:spPr>
          <a:xfrm>
            <a:off x="751296" y="2201250"/>
            <a:ext cx="5607872" cy="17715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tearDownAll</a:t>
            </a:r>
            <a:r>
              <a:rPr lang="en-US" sz="2000" dirty="0"/>
              <a:t>(body)</a:t>
            </a:r>
          </a:p>
          <a:p>
            <a:pPr lvl="1" indent="-342900"/>
            <a:r>
              <a:rPr lang="en-US" dirty="0"/>
              <a:t>runs once after all tests are run </a:t>
            </a:r>
          </a:p>
          <a:p>
            <a:pPr lvl="1" indent="-342900"/>
            <a:r>
              <a:rPr lang="en-US" dirty="0"/>
              <a:t>If in a group, </a:t>
            </a:r>
            <a:r>
              <a:rPr lang="en-US" dirty="0">
                <a:ea typeface="+mn-lt"/>
                <a:cs typeface="+mn-lt"/>
              </a:rPr>
              <a:t>runs once after all tests in the group are run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Multiple </a:t>
            </a:r>
            <a:r>
              <a:rPr lang="en-US" dirty="0" err="1">
                <a:ea typeface="+mn-lt"/>
                <a:cs typeface="+mn-lt"/>
              </a:rPr>
              <a:t>tearDownAll</a:t>
            </a:r>
            <a:r>
              <a:rPr lang="en-US" dirty="0">
                <a:ea typeface="+mn-lt"/>
                <a:cs typeface="+mn-lt"/>
              </a:rPr>
              <a:t> functions are executed from top to bottom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E11A9-2E9D-44D0-AD09-8D74ABE94BBE}"/>
              </a:ext>
            </a:extLst>
          </p:cNvPr>
          <p:cNvSpPr txBox="1"/>
          <p:nvPr/>
        </p:nvSpPr>
        <p:spPr>
          <a:xfrm>
            <a:off x="1053791" y="43712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Console output</a:t>
            </a:r>
          </a:p>
        </p:txBody>
      </p:sp>
      <p:pic>
        <p:nvPicPr>
          <p:cNvPr id="3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AF255C9D-598A-4BD7-94E8-739B6EF4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4" y="4786557"/>
            <a:ext cx="2984810" cy="196839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48DE6CE-9B94-4E35-A2D2-78AAE14A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327" y="1937689"/>
            <a:ext cx="3412273" cy="47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AB87-646D-4798-9636-46BAFE2D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-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5F7C-FFD8-4374-8DF8-CC5F9C30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get code coverage just execute </a:t>
            </a:r>
            <a:r>
              <a:rPr lang="en-US" dirty="0" err="1"/>
              <a:t>yout</a:t>
            </a:r>
            <a:r>
              <a:rPr lang="en-US" dirty="0"/>
              <a:t> tests with the "--coverage" flag</a:t>
            </a:r>
          </a:p>
          <a:p>
            <a:endParaRPr lang="en-US" dirty="0"/>
          </a:p>
          <a:p>
            <a:r>
              <a:rPr lang="en-US" dirty="0"/>
              <a:t>This generates a coverage file called lcov.info</a:t>
            </a:r>
          </a:p>
          <a:p>
            <a:r>
              <a:rPr lang="en-US" dirty="0"/>
              <a:t>Flutter has no native representation for the lcov.info</a:t>
            </a:r>
          </a:p>
          <a:p>
            <a:r>
              <a:rPr lang="en-US" dirty="0"/>
              <a:t>You need additional tools to make it readable</a:t>
            </a:r>
          </a:p>
          <a:p>
            <a:pPr lvl="1" indent="-342900"/>
            <a:r>
              <a:rPr lang="en-US" dirty="0"/>
              <a:t>You could use </a:t>
            </a:r>
            <a:r>
              <a:rPr lang="en-US" dirty="0" err="1"/>
              <a:t>codacy</a:t>
            </a:r>
            <a:r>
              <a:rPr lang="en-US" dirty="0"/>
              <a:t> for example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329B79-4771-497C-B99E-A03937DB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79" y="2506469"/>
            <a:ext cx="3600914" cy="3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0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8CD9-8DED-4FF8-B7CB-8BE76DE3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6933-A5A5-4FA3-9356-2749A4DA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Additional info if you are interested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2"/>
              </a:rPr>
              <a:t>https://flutter.dev/docs/cookbook/testing/unit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3"/>
              </a:rPr>
              <a:t>https://pub.dev/packages/test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4"/>
              </a:rPr>
              <a:t>https://pub.dev/packages/mockito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5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CE3-6A99-425E-B612-B43994B3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A87F-96D8-4ECB-8766-3433DE06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Folder structure and best practices: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 files are in the </a:t>
            </a:r>
            <a:r>
              <a:rPr lang="en-US" dirty="0" err="1">
                <a:ea typeface="+mn-lt"/>
                <a:cs typeface="+mn-lt"/>
              </a:rPr>
              <a:t>test_driver</a:t>
            </a:r>
            <a:r>
              <a:rPr lang="en-US" dirty="0">
                <a:ea typeface="+mn-lt"/>
                <a:cs typeface="+mn-lt"/>
              </a:rPr>
              <a:t> directory </a:t>
            </a:r>
          </a:p>
          <a:p>
            <a:r>
              <a:rPr lang="en-US" dirty="0"/>
              <a:t>You need two files.</a:t>
            </a:r>
          </a:p>
          <a:p>
            <a:pPr lvl="1" indent="-342900"/>
            <a:r>
              <a:rPr lang="en-US" dirty="0"/>
              <a:t>The executable file.</a:t>
            </a:r>
          </a:p>
          <a:p>
            <a:pPr lvl="2"/>
            <a:r>
              <a:rPr lang="en-US" dirty="0"/>
              <a:t>Can have any name. In this case "</a:t>
            </a:r>
            <a:r>
              <a:rPr lang="en-US" dirty="0" err="1"/>
              <a:t>app.dart</a:t>
            </a:r>
            <a:r>
              <a:rPr lang="en-US" dirty="0"/>
              <a:t>"</a:t>
            </a:r>
          </a:p>
          <a:p>
            <a:pPr lvl="1" indent="-342900"/>
            <a:r>
              <a:rPr lang="en-US" dirty="0"/>
              <a:t>The test file. </a:t>
            </a:r>
          </a:p>
          <a:p>
            <a:pPr lvl="2"/>
            <a:r>
              <a:rPr lang="en-US" dirty="0"/>
              <a:t>Name must be "&lt;Name of executable&gt;_</a:t>
            </a:r>
            <a:r>
              <a:rPr lang="en-US" dirty="0" err="1"/>
              <a:t>test.dart</a:t>
            </a:r>
            <a:r>
              <a:rPr lang="en-US" dirty="0"/>
              <a:t>". In this case "</a:t>
            </a:r>
            <a:r>
              <a:rPr lang="en-US" dirty="0" err="1"/>
              <a:t>app_test.dart</a:t>
            </a:r>
            <a:r>
              <a:rPr lang="en-US" dirty="0"/>
              <a:t>"  </a:t>
            </a:r>
          </a:p>
          <a:p>
            <a:r>
              <a:rPr lang="en-US" dirty="0">
                <a:ea typeface="+mn-lt"/>
                <a:cs typeface="+mn-lt"/>
              </a:rPr>
              <a:t>Executable with the command - Needs a running android device (</a:t>
            </a:r>
            <a:r>
              <a:rPr lang="en-US" dirty="0" err="1">
                <a:ea typeface="+mn-lt"/>
                <a:cs typeface="+mn-lt"/>
              </a:rPr>
              <a:t>e.g</a:t>
            </a:r>
            <a:r>
              <a:rPr lang="en-US" dirty="0">
                <a:ea typeface="+mn-lt"/>
                <a:cs typeface="+mn-lt"/>
              </a:rPr>
              <a:t> emulator)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Adjust the name of your executable file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DF03EE-BF22-4617-B8CA-D5EAD9A1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35" y="5248215"/>
            <a:ext cx="4025590" cy="4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7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D914-3A3B-4B37-89E3-00F865DE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3023-5878-4A65-928C-AC3EF79E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flutter driver to your </a:t>
            </a:r>
            <a:r>
              <a:rPr lang="en-US" dirty="0" err="1"/>
              <a:t>pubspec.yml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"flutter pub get"</a:t>
            </a:r>
          </a:p>
        </p:txBody>
      </p:sp>
      <p:pic>
        <p:nvPicPr>
          <p:cNvPr id="5" name="Picture 5" descr="A picture containing holding&#10;&#10;Description generated with very high confidence">
            <a:extLst>
              <a:ext uri="{FF2B5EF4-FFF2-40B4-BE49-F238E27FC236}">
                <a16:creationId xmlns:a16="http://schemas.microsoft.com/office/drawing/2014/main" id="{151D873C-0C58-4100-9928-4013D3420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34" y="2510072"/>
            <a:ext cx="3876907" cy="16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8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F1-4285-48E4-8866-561EDF3A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Integration testing – Executable File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92D0D6-A956-409C-86C0-CFB86BCD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774" y="5357046"/>
            <a:ext cx="6360580" cy="749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This is the minimal execution file for each integration test</a:t>
            </a:r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697873F3-813C-4153-A600-81DBFA2E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89" y="2127166"/>
            <a:ext cx="5820902" cy="27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8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ADF1-4285-48E4-8866-561EDF3A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Integration testing – Test File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92D0D6-A956-409C-86C0-CFB86BCD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Same structure as a unit test</a:t>
            </a: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setUpAll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tearDownAll</a:t>
            </a:r>
            <a:r>
              <a:rPr lang="en-US" dirty="0">
                <a:solidFill>
                  <a:schemeClr val="bg1"/>
                </a:solidFill>
              </a:rPr>
              <a:t> functions are required to ensure correct execution</a:t>
            </a:r>
          </a:p>
          <a:p>
            <a:r>
              <a:rPr lang="en-US" dirty="0">
                <a:solidFill>
                  <a:schemeClr val="bg1"/>
                </a:solidFill>
              </a:rPr>
              <a:t>The driver is executing your app during the 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E4CD9-2E1A-4372-84AD-AF3EB881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68" y="1044072"/>
            <a:ext cx="6283602" cy="47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0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7A7F-FFC9-468D-AA68-F387302A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4B0A-EA49-4074-AF74-ADF9E458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 widgets:</a:t>
            </a:r>
          </a:p>
          <a:p>
            <a:r>
              <a:rPr lang="en-US" dirty="0"/>
              <a:t>With the built-in object "</a:t>
            </a:r>
            <a:r>
              <a:rPr lang="en-US" dirty="0">
                <a:ea typeface="+mn-lt"/>
                <a:cs typeface="+mn-lt"/>
              </a:rPr>
              <a:t>finder</a:t>
            </a:r>
            <a:r>
              <a:rPr lang="en-US" dirty="0"/>
              <a:t>" of </a:t>
            </a:r>
            <a:r>
              <a:rPr lang="en-US" dirty="0" err="1"/>
              <a:t>flutter_driver</a:t>
            </a:r>
            <a:endParaRPr lang="en-US" dirty="0"/>
          </a:p>
          <a:p>
            <a:r>
              <a:rPr lang="en-US" dirty="0"/>
              <a:t>Needs widgets to have a set key property</a:t>
            </a:r>
          </a:p>
          <a:p>
            <a:r>
              <a:rPr lang="en-US" dirty="0" err="1"/>
              <a:t>finder.byValueKey</a:t>
            </a:r>
            <a:r>
              <a:rPr lang="en-US" dirty="0"/>
              <a:t>(key) </a:t>
            </a:r>
          </a:p>
          <a:p>
            <a:pPr lvl="1" indent="-342900"/>
            <a:r>
              <a:rPr lang="en-US" dirty="0"/>
              <a:t>Returns the widget with the given key</a:t>
            </a:r>
          </a:p>
        </p:txBody>
      </p:sp>
      <p:pic>
        <p:nvPicPr>
          <p:cNvPr id="4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E6D1827-63CE-475C-99B3-74561E9C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83" y="1981936"/>
            <a:ext cx="4629614" cy="1990165"/>
          </a:xfrm>
          <a:prstGeom prst="rect">
            <a:avLst/>
          </a:prstGeom>
        </p:spPr>
      </p:pic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7DE0ECDF-B66A-4D01-9A83-14D5E09E9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1" y="4681134"/>
            <a:ext cx="5902712" cy="6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90537-6793-4EA6-A1BA-D1AE8544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/>
              <a:t>Prerequisites</a:t>
            </a:r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CA35-206A-4AF9-BA4F-27A76E69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 won't cover flutter and dart basics.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Check out the e-Portfolio of Dennis Rein for that</a:t>
            </a:r>
          </a:p>
          <a:p>
            <a:r>
              <a:rPr lang="en-US" sz="2000" dirty="0">
                <a:solidFill>
                  <a:schemeClr val="tx2"/>
                </a:solidFill>
              </a:rPr>
              <a:t>Flutter and Dart installation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Check out the installation guide on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de-DE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https://github.com/JoschuaGoetz/se_flutter_testing#installation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7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7A7F-FFC9-468D-AA68-F387302A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4B0A-EA49-4074-AF74-ADF9E458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Interacting with a widget:</a:t>
            </a:r>
          </a:p>
          <a:p>
            <a:r>
              <a:rPr lang="en-US" dirty="0" err="1"/>
              <a:t>driver.tap</a:t>
            </a:r>
            <a:r>
              <a:rPr lang="en-US" dirty="0"/>
              <a:t>(widget)</a:t>
            </a:r>
          </a:p>
          <a:p>
            <a:pPr lvl="1" indent="-342900"/>
            <a:r>
              <a:rPr lang="en-US" dirty="0"/>
              <a:t>The driver taps on the given widget</a:t>
            </a:r>
          </a:p>
          <a:p>
            <a:pPr>
              <a:buFont typeface="Wingdings"/>
              <a:buChar char=""/>
            </a:pPr>
            <a:r>
              <a:rPr lang="en-US" dirty="0" err="1">
                <a:ea typeface="+mn-lt"/>
                <a:cs typeface="+mn-lt"/>
              </a:rPr>
              <a:t>driver.enterText</a:t>
            </a:r>
            <a:r>
              <a:rPr lang="en-US" dirty="0">
                <a:ea typeface="+mn-lt"/>
                <a:cs typeface="+mn-lt"/>
              </a:rPr>
              <a:t>(text)</a:t>
            </a:r>
          </a:p>
          <a:p>
            <a:pPr marL="697230" lvl="1" indent="-342900"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Tries to enter text into an active text field</a:t>
            </a:r>
          </a:p>
          <a:p>
            <a:pPr>
              <a:buFont typeface="Wingdings,Sans-Serif"/>
              <a:buChar char=""/>
            </a:pPr>
            <a:r>
              <a:rPr lang="en-US" dirty="0" err="1"/>
              <a:t>driver.drag</a:t>
            </a:r>
            <a:r>
              <a:rPr lang="en-US" dirty="0"/>
              <a:t>(widget, Offset)</a:t>
            </a:r>
            <a:endParaRPr lang="en-US" dirty="0">
              <a:ea typeface="+mn-lt"/>
              <a:cs typeface="+mn-lt"/>
            </a:endParaRPr>
          </a:p>
          <a:p>
            <a:pPr marL="697230" lvl="1" indent="-342900">
              <a:buFont typeface="Wingdings,Sans-Serif"/>
              <a:buChar char=""/>
            </a:pPr>
            <a:r>
              <a:rPr lang="en-US" dirty="0"/>
              <a:t>Drags the given widget based on the given Offset</a:t>
            </a:r>
          </a:p>
          <a:p>
            <a:pPr marL="697230" lvl="1" indent="-342900">
              <a:buFont typeface="Wingdings,Sans-Serif"/>
              <a:buChar char=""/>
            </a:pPr>
            <a:r>
              <a:rPr lang="en-US" dirty="0"/>
              <a:t>Offset takes two parameters</a:t>
            </a:r>
          </a:p>
          <a:p>
            <a:pPr marL="925830" lvl="2">
              <a:buFont typeface="Wingdings,Sans-Serif"/>
              <a:buChar char=""/>
            </a:pPr>
            <a:r>
              <a:rPr lang="en-US" dirty="0"/>
              <a:t>Vertical distance</a:t>
            </a:r>
          </a:p>
          <a:p>
            <a:pPr marL="925830" lvl="2">
              <a:buFont typeface="Wingdings,Sans-Serif"/>
              <a:buChar char=""/>
            </a:pPr>
            <a:r>
              <a:rPr lang="en-US" dirty="0"/>
              <a:t>Horizontal distance</a:t>
            </a:r>
          </a:p>
          <a:p>
            <a:pPr marL="925830" lvl="2">
              <a:buFont typeface="Wingdings,Sans-Serif"/>
              <a:buChar char=""/>
            </a:pPr>
            <a:r>
              <a:rPr lang="en-US" dirty="0" err="1"/>
              <a:t>e.g</a:t>
            </a:r>
            <a:r>
              <a:rPr lang="en-US" dirty="0"/>
              <a:t> Offset(500.0, -250.0)</a:t>
            </a:r>
          </a:p>
        </p:txBody>
      </p:sp>
    </p:spTree>
    <p:extLst>
      <p:ext uri="{BB962C8B-B14F-4D97-AF65-F5344CB8AC3E}">
        <p14:creationId xmlns:p14="http://schemas.microsoft.com/office/powerpoint/2010/main" val="305721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7A7F-FFC9-468D-AA68-F387302A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4B0A-EA49-4074-AF74-ADF9E458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Reading from a widget:</a:t>
            </a:r>
          </a:p>
          <a:p>
            <a:r>
              <a:rPr lang="en-US" dirty="0" err="1"/>
              <a:t>driver.getText</a:t>
            </a:r>
            <a:r>
              <a:rPr lang="en-US" dirty="0"/>
              <a:t>(widget)</a:t>
            </a:r>
          </a:p>
          <a:p>
            <a:pPr lvl="1" indent="-342900"/>
            <a:r>
              <a:rPr lang="en-US" dirty="0"/>
              <a:t>Gets the value of the text property of the given widget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dark, black, white, red&#10;&#10;Description generated with very high confidence">
            <a:extLst>
              <a:ext uri="{FF2B5EF4-FFF2-40B4-BE49-F238E27FC236}">
                <a16:creationId xmlns:a16="http://schemas.microsoft.com/office/drawing/2014/main" id="{EAE1E395-28AB-423C-A389-6C435F8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05" y="3487793"/>
            <a:ext cx="3816927" cy="5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0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8CD9-8DED-4FF8-B7CB-8BE76DE3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–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6933-A5A5-4FA3-9356-2749A4DA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Additional info if you are interested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2"/>
              </a:rPr>
              <a:t>https://flutter.dev/docs/cookbook/testing/widget/introduction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3"/>
              </a:rPr>
              <a:t>https://pub.dev/packages/mockito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4"/>
              </a:rPr>
              <a:t>https://medium.com/stuart-engineering/mocking-integration-tests-with-flutter-af3b6ba846c7</a:t>
            </a:r>
            <a:endParaRPr lang="en-US">
              <a:ea typeface="+mn-lt"/>
              <a:cs typeface="+mn-lt"/>
            </a:endParaRPr>
          </a:p>
          <a:p>
            <a:pPr lvl="1" indent="-342900"/>
            <a:r>
              <a:rPr lang="en-US" dirty="0">
                <a:ea typeface="+mn-lt"/>
                <a:cs typeface="+mn-lt"/>
                <a:hlinkClick r:id="rId5"/>
              </a:rPr>
              <a:t>https://flutter.dev/docs/cookbook/testing/integration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6"/>
              </a:rPr>
              <a:t>https://api.flutter.dev/flutter/flutter_driver/FlutterDriver-class.html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6F42-C2A0-4B93-AC9B-090985F6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1742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021D-BB81-4D2A-86E8-BE37C6B0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BF69-6A69-4252-BF16-3706465F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512" y="3432198"/>
            <a:ext cx="4995709" cy="13275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67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E0197-2C8A-4C49-A01C-9577ADE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400" spc="150">
                <a:solidFill>
                  <a:schemeClr val="tx2"/>
                </a:solidFill>
              </a:rPr>
              <a:t>Build in testing framework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2" name="Table 52">
            <a:extLst>
              <a:ext uri="{FF2B5EF4-FFF2-40B4-BE49-F238E27FC236}">
                <a16:creationId xmlns:a16="http://schemas.microsoft.com/office/drawing/2014/main" id="{B20DF12A-C451-4FD5-ACA5-8EB530459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898365"/>
              </p:ext>
            </p:extLst>
          </p:nvPr>
        </p:nvGraphicFramePr>
        <p:xfrm>
          <a:off x="634275" y="2415159"/>
          <a:ext cx="6266003" cy="22501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98479">
                  <a:extLst>
                    <a:ext uri="{9D8B030D-6E8A-4147-A177-3AD203B41FA5}">
                      <a16:colId xmlns:a16="http://schemas.microsoft.com/office/drawing/2014/main" val="2576018315"/>
                    </a:ext>
                  </a:extLst>
                </a:gridCol>
                <a:gridCol w="1791916">
                  <a:extLst>
                    <a:ext uri="{9D8B030D-6E8A-4147-A177-3AD203B41FA5}">
                      <a16:colId xmlns:a16="http://schemas.microsoft.com/office/drawing/2014/main" val="2098512890"/>
                    </a:ext>
                  </a:extLst>
                </a:gridCol>
                <a:gridCol w="1313009">
                  <a:extLst>
                    <a:ext uri="{9D8B030D-6E8A-4147-A177-3AD203B41FA5}">
                      <a16:colId xmlns:a16="http://schemas.microsoft.com/office/drawing/2014/main" val="181341329"/>
                    </a:ext>
                  </a:extLst>
                </a:gridCol>
                <a:gridCol w="1433130">
                  <a:extLst>
                    <a:ext uri="{9D8B030D-6E8A-4147-A177-3AD203B41FA5}">
                      <a16:colId xmlns:a16="http://schemas.microsoft.com/office/drawing/2014/main" val="3025688909"/>
                    </a:ext>
                  </a:extLst>
                </a:gridCol>
                <a:gridCol w="729469">
                  <a:extLst>
                    <a:ext uri="{9D8B030D-6E8A-4147-A177-3AD203B41FA5}">
                      <a16:colId xmlns:a16="http://schemas.microsoft.com/office/drawing/2014/main" val="3673300791"/>
                    </a:ext>
                  </a:extLst>
                </a:gridCol>
              </a:tblGrid>
              <a:tr h="667259">
                <a:tc>
                  <a:txBody>
                    <a:bodyPr/>
                    <a:lstStyle/>
                    <a:p>
                      <a:r>
                        <a:rPr lang="en-US" sz="1300" b="0" cap="all" spc="150" dirty="0">
                          <a:solidFill>
                            <a:schemeClr val="lt1"/>
                          </a:solidFill>
                        </a:rPr>
                        <a:t>Type</a:t>
                      </a:r>
                    </a:p>
                  </a:txBody>
                  <a:tcPr marL="118168" marR="118168" marT="118168" marB="11816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all" spc="150" dirty="0">
                          <a:solidFill>
                            <a:schemeClr val="lt1"/>
                          </a:solidFill>
                        </a:rPr>
                        <a:t>Environment</a:t>
                      </a:r>
                    </a:p>
                  </a:txBody>
                  <a:tcPr marL="118168" marR="118168" marT="118168" marB="11816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all" spc="150" dirty="0">
                          <a:solidFill>
                            <a:schemeClr val="lt1"/>
                          </a:solidFill>
                        </a:rPr>
                        <a:t>Covered here</a:t>
                      </a:r>
                    </a:p>
                  </a:txBody>
                  <a:tcPr marL="118168" marR="118168" marT="118168" marB="11816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all" spc="150" dirty="0">
                          <a:solidFill>
                            <a:schemeClr val="lt1"/>
                          </a:solidFill>
                        </a:rPr>
                        <a:t>Mockable</a:t>
                      </a:r>
                    </a:p>
                  </a:txBody>
                  <a:tcPr marL="118168" marR="118168" marT="118168" marB="11816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18168" marR="118168" marT="118168" marB="11816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91400"/>
                  </a:ext>
                </a:extLst>
              </a:tr>
              <a:tr h="439659"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Unit 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CLI – without UI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3912"/>
                  </a:ext>
                </a:extLst>
              </a:tr>
              <a:tr h="439659"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Widget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Single Widget in testing environment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18133"/>
                  </a:ext>
                </a:extLst>
              </a:tr>
              <a:tr h="4396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Integration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Whole app </a:t>
                      </a:r>
                      <a:r>
                        <a:rPr lang="en-US" sz="1100" b="0" i="0" u="none" strike="noStrike" cap="none" spc="0" noProof="0" dirty="0">
                          <a:solidFill>
                            <a:schemeClr val="tx1"/>
                          </a:solidFill>
                          <a:latin typeface="Corbel"/>
                        </a:rPr>
                        <a:t> in testing environment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Difficult but yes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95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9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D56C-2DC7-4288-8D08-EFB99199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Unit testing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B075-3BA1-445F-8E3A-914DE0A5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26364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Folder structure and best practices:</a:t>
            </a:r>
          </a:p>
          <a:p>
            <a:r>
              <a:rPr lang="en-US" dirty="0"/>
              <a:t>All tests are in the test directory </a:t>
            </a:r>
          </a:p>
          <a:p>
            <a:r>
              <a:rPr lang="en-US" dirty="0"/>
              <a:t>Each test file corresponds to one file in the lib directory.</a:t>
            </a:r>
          </a:p>
          <a:p>
            <a:r>
              <a:rPr lang="en-US" dirty="0"/>
              <a:t>Flutter recognizes a file as a test file if it ends with "_</a:t>
            </a:r>
            <a:r>
              <a:rPr lang="en-US" dirty="0" err="1"/>
              <a:t>test.dart</a:t>
            </a:r>
            <a:r>
              <a:rPr lang="en-US" dirty="0"/>
              <a:t>"</a:t>
            </a:r>
          </a:p>
          <a:p>
            <a:r>
              <a:rPr lang="en-US" dirty="0"/>
              <a:t>To execute you just have to type "flutter test" from your project root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2AB7BB64-380F-4E21-8E51-B8D3C0224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9" r="13466" b="-2"/>
          <a:stretch/>
        </p:blipFill>
        <p:spPr>
          <a:xfrm>
            <a:off x="7793566" y="2121962"/>
            <a:ext cx="3045384" cy="3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D914-3A3B-4B37-89E3-00F865DE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3023-5878-4A65-928C-AC3EF79E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flutter test to your </a:t>
            </a:r>
            <a:r>
              <a:rPr lang="en-US" dirty="0" err="1"/>
              <a:t>pubspec.yml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"flutter pub get"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A2358F-66FC-4DCC-87EC-F7B5A769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64" y="2658346"/>
            <a:ext cx="5103541" cy="13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4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C926-3267-4D66-8C04-DF6DA000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Unit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5026-8027-4F3F-A489-849A58ED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407043" cy="11768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void main ()</a:t>
            </a:r>
          </a:p>
          <a:p>
            <a:pPr marL="228600" lvl="1" indent="0">
              <a:buNone/>
            </a:pPr>
            <a:r>
              <a:rPr lang="en-US" sz="3200" dirty="0"/>
              <a:t>-&gt; Executable file of each test file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5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id="{5C9B4596-2115-449A-A3C7-ABBF7EE9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14" y="3915593"/>
            <a:ext cx="8376390" cy="16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417-1C8D-45E9-A583-6334CE83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4269727" cy="4206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test(description, body)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Contains test code</a:t>
            </a:r>
            <a:endParaRPr lang="en-US" dirty="0"/>
          </a:p>
          <a:p>
            <a:r>
              <a:rPr lang="en-US" sz="2000"/>
              <a:t>expect(actual, matcher)</a:t>
            </a:r>
          </a:p>
          <a:p>
            <a:pPr lvl="1" indent="-342900"/>
            <a:r>
              <a:rPr lang="en-US" dirty="0"/>
              <a:t>Test assertion</a:t>
            </a:r>
          </a:p>
          <a:p>
            <a:pPr lvl="1" indent="-342900"/>
            <a:r>
              <a:rPr lang="en-US" dirty="0"/>
              <a:t>Must be in a test function</a:t>
            </a:r>
          </a:p>
          <a:p>
            <a:pPr lvl="1" indent="-342900"/>
            <a:r>
              <a:rPr lang="en-US" dirty="0"/>
              <a:t>The test function only passes if all expects pass</a:t>
            </a:r>
          </a:p>
          <a:p>
            <a:pPr lvl="1" indent="-342900"/>
            <a:endParaRPr lang="en-US" dirty="0"/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22DEFF1B-FA5E-4FE5-A871-98A35E37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21" y="3111259"/>
            <a:ext cx="5783731" cy="20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5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417-1C8D-45E9-A583-6334CE83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08" y="3331241"/>
            <a:ext cx="4269727" cy="1111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group(description, body)</a:t>
            </a:r>
          </a:p>
          <a:p>
            <a:pPr lvl="1" indent="-342900"/>
            <a:r>
              <a:rPr lang="en-US" dirty="0"/>
              <a:t>groups test inside </a:t>
            </a:r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  <p:pic>
        <p:nvPicPr>
          <p:cNvPr id="6" name="Picture 6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170ECFB1-9FCF-4E15-B7D8-021F12A3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09" y="2799953"/>
            <a:ext cx="3765395" cy="19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3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417-1C8D-45E9-A583-6334CE83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79" y="2151070"/>
            <a:ext cx="4604263" cy="19852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 err="1"/>
              <a:t>setUp</a:t>
            </a:r>
            <a:r>
              <a:rPr lang="en-US" sz="2000" dirty="0"/>
              <a:t>(body)</a:t>
            </a:r>
          </a:p>
          <a:p>
            <a:pPr lvl="1" indent="-342900"/>
            <a:r>
              <a:rPr lang="en-US" dirty="0"/>
              <a:t>runs before every test</a:t>
            </a:r>
          </a:p>
          <a:p>
            <a:pPr lvl="1" indent="-342900"/>
            <a:r>
              <a:rPr lang="en-US" dirty="0"/>
              <a:t>If in a group, it runs before each test in the group</a:t>
            </a:r>
          </a:p>
          <a:p>
            <a:pPr lvl="1" indent="-342900"/>
            <a:r>
              <a:rPr lang="en-US" dirty="0"/>
              <a:t>Multiple </a:t>
            </a:r>
            <a:r>
              <a:rPr lang="en-US" dirty="0" err="1"/>
              <a:t>setUp</a:t>
            </a:r>
            <a:r>
              <a:rPr lang="en-US" dirty="0"/>
              <a:t> functions are executed from top to bottom</a:t>
            </a:r>
          </a:p>
          <a:p>
            <a:pPr lvl="1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5EB649-E706-4A0B-9116-FD08D86B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25" y="2044934"/>
            <a:ext cx="4081346" cy="4524447"/>
          </a:xfrm>
          <a:prstGeom prst="rect">
            <a:avLst/>
          </a:prstGeom>
        </p:spPr>
      </p:pic>
      <p:pic>
        <p:nvPicPr>
          <p:cNvPr id="9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8EFCF607-4CD9-460B-9A90-5970B18A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7" y="5055258"/>
            <a:ext cx="6358053" cy="1375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B299BE-CA4B-46A3-B413-791831BBFEEA}"/>
              </a:ext>
            </a:extLst>
          </p:cNvPr>
          <p:cNvSpPr txBox="1"/>
          <p:nvPr/>
        </p:nvSpPr>
        <p:spPr>
          <a:xfrm>
            <a:off x="459059" y="4650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106555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318D771E55E4299E59AEFAFD51BBA" ma:contentTypeVersion="13" ma:contentTypeDescription="Create a new document." ma:contentTypeScope="" ma:versionID="92b3809d2abaac2148de781ecf5abfda">
  <xsd:schema xmlns:xsd="http://www.w3.org/2001/XMLSchema" xmlns:xs="http://www.w3.org/2001/XMLSchema" xmlns:p="http://schemas.microsoft.com/office/2006/metadata/properties" xmlns:ns3="ae7d7acd-f1bb-43dd-913e-9306b920374d" xmlns:ns4="459ff6b8-b741-41a8-b060-423fa943964c" targetNamespace="http://schemas.microsoft.com/office/2006/metadata/properties" ma:root="true" ma:fieldsID="1c94c024514eb56feeed92656b9aafbe" ns3:_="" ns4:_="">
    <xsd:import namespace="ae7d7acd-f1bb-43dd-913e-9306b920374d"/>
    <xsd:import namespace="459ff6b8-b741-41a8-b060-423fa94396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d7acd-f1bb-43dd-913e-9306b92037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ff6b8-b741-41a8-b060-423fa9439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AC3128-20F5-4F5B-A021-B6A836126C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C78C1F-9655-4A04-A586-68F34BC1DC63}">
  <ds:schemaRefs>
    <ds:schemaRef ds:uri="459ff6b8-b741-41a8-b060-423fa943964c"/>
    <ds:schemaRef ds:uri="ae7d7acd-f1bb-43dd-913e-9306b92037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4944F7-28D6-4758-B428-8293EEC2C099}">
  <ds:schemaRefs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459ff6b8-b741-41a8-b060-423fa943964c"/>
    <ds:schemaRef ds:uri="http://schemas.microsoft.com/office/2006/documentManagement/types"/>
    <ds:schemaRef ds:uri="http://schemas.openxmlformats.org/package/2006/metadata/core-properties"/>
    <ds:schemaRef ds:uri="ae7d7acd-f1bb-43dd-913e-9306b920374d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608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Corbel</vt:lpstr>
      <vt:lpstr>Wingdings</vt:lpstr>
      <vt:lpstr>Wingdings,Sans-Serif</vt:lpstr>
      <vt:lpstr>Banded</vt:lpstr>
      <vt:lpstr>Testing in Flutter</vt:lpstr>
      <vt:lpstr>Prerequisites</vt:lpstr>
      <vt:lpstr>Build in testing framework</vt:lpstr>
      <vt:lpstr>Unit testing - Structure</vt:lpstr>
      <vt:lpstr>Unit testing - Installation</vt:lpstr>
      <vt:lpstr>Unit testing - Methods</vt:lpstr>
      <vt:lpstr>Unit testing - Methods</vt:lpstr>
      <vt:lpstr>Unit testing - Methods</vt:lpstr>
      <vt:lpstr>Unit testing - Methods</vt:lpstr>
      <vt:lpstr>Unit testing - Methods</vt:lpstr>
      <vt:lpstr>Unit testing - Methods</vt:lpstr>
      <vt:lpstr>Unit testing - Methods</vt:lpstr>
      <vt:lpstr>Unit Testing - Coverage</vt:lpstr>
      <vt:lpstr>Unit testing – Additional Resources</vt:lpstr>
      <vt:lpstr>Integration testing - Structure</vt:lpstr>
      <vt:lpstr>Integration testing - Installation</vt:lpstr>
      <vt:lpstr>Integration testing – Executable File</vt:lpstr>
      <vt:lpstr>Integration testing – Test File</vt:lpstr>
      <vt:lpstr>Integration testing - Methods</vt:lpstr>
      <vt:lpstr>Integration testing - Methods</vt:lpstr>
      <vt:lpstr>Integration testing - Methods</vt:lpstr>
      <vt:lpstr>Integration testing – Additional Resources</vt:lpstr>
      <vt:lpstr>Demo</vt:lpstr>
      <vt:lpstr>Flutter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Goetz, Joschua</dc:creator>
  <cp:lastModifiedBy>Goetz, Joschua</cp:lastModifiedBy>
  <cp:revision>952</cp:revision>
  <dcterms:created xsi:type="dcterms:W3CDTF">2020-06-13T22:06:36Z</dcterms:created>
  <dcterms:modified xsi:type="dcterms:W3CDTF">2020-06-15T11:42:41Z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0x010100253318D771E55E4299E59AEFAFD51BBA</vt:lpwstr>
  </property>
</Properties>
</file>