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Abel"/>
      <p:regular r:id="rId26"/>
    </p:embeddedFont>
    <p:embeddedFont>
      <p:font typeface="Barlow Semi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bel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21b3c4cd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21b3c4cd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21a4877c1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21a4877c1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21a4877c1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21a4877c1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1a4877c1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1a4877c1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21997496c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21997496c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21cb05660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21cb05660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81d70bc0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81d70bc0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21997496c5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21997496c5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21997496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21997496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21cb05660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21cb05660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21997496c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21997496c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21997496c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21997496c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57" name="Google Shape;55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61" name="Google Shape;56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5" name="Google Shape;56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66" name="Google Shape;56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73" name="Google Shape;57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8" name="Google Shape;57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83" name="Google Shape;58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90" name="Google Shape;59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3" name="Google Shape;59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97" name="Google Shape;59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04" name="Google Shape;60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9" name="Google Shape;60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20" name="Google Shape;62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24" name="Google Shape;62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8" name="Google Shape;62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2" name="Google Shape;63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7" name="Google Shape;637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8" name="Google Shape;638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9" name="Google Shape;639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1" name="Google Shape;641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4" name="Google Shape;644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5" name="Google Shape;645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2" name="Google Shape;652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3" name="Google Shape;653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4" name="Google Shape;654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5" name="Google Shape;655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56" name="Google Shape;656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57" name="Google Shape;657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58" name="Google Shape;658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59" name="Google Shape;659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1" name="Google Shape;661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62" name="Google Shape;662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67" name="Google Shape;667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8" name="Google Shape;67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2" name="Google Shape;682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3" name="Google Shape;683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4" name="Google Shape;684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5" name="Google Shape;685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6" name="Google Shape;686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7" name="Google Shape;687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8" name="Google Shape;688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89" name="Google Shape;689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2" name="Google Shape;692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93" name="Google Shape;69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98" name="Google Shape;698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705" name="Google Shape;705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8" name="Google Shape;708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9" name="Google Shape;709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710" name="Google Shape;710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17" name="Google Shape;717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22" name="Google Shape;722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7" name="Google Shape;727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29" name="Google Shape;729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1" name="Google Shape;731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36" name="Google Shape;736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2" name="Google Shape;742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4" name="Google Shape;744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45" name="Google Shape;745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52" name="Google Shape;752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7" name="Google Shape;757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62" name="Google Shape;762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66" name="Google Shape;766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0" name="Google Shape;770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2" name="Google Shape;772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3" name="Google Shape;773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4" name="Google Shape;774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5" name="Google Shape;77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8" name="Google Shape;778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0" name="Google Shape;780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1" name="Google Shape;781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3" name="Google Shape;783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4" name="Google Shape;784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5" name="Google Shape;785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9" name="Google Shape;789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0" name="Google Shape;790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4" name="Google Shape;794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95" name="Google Shape;795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2" name="Google Shape;802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07" name="Google Shape;807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2" name="Google Shape;812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19" name="Google Shape;81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2" name="Google Shape;822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26" name="Google Shape;826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33" name="Google Shape;833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38" name="Google Shape;838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49" name="Google Shape;84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53" name="Google Shape;85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9" name="Google Shape;859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60" name="Google Shape;860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64" name="Google Shape;864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69" name="Google Shape;869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0" name="Google Shape;880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81" name="Google Shape;881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88" name="Google Shape;888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93" name="Google Shape;893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6" name="Google Shape;896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0" name="Google Shape;900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901" name="Google Shape;901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908" name="Google Shape;908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913" name="Google Shape;913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18" name="Google Shape;918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25" name="Google Shape;925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31" name="Google Shape;931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2" name="Google Shape;932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33" name="Google Shape;933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7" name="Google Shape;937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38" name="Google Shape;938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45" name="Google Shape;945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50" name="Google Shape;950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55" name="Google Shape;955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62" name="Google Shape;96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5" name="Google Shape;965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8" name="Google Shape;968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69" name="Google Shape;969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76" name="Google Shape;97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81" name="Google Shape;981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92" name="Google Shape;99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96" name="Google Shape;996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00" name="Google Shape;1000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6" name="Google Shape;1006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7" name="Google Shape;1007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8" name="Google Shape;1008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9" name="Google Shape;1009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0" name="Google Shape;1010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11" name="Google Shape;1011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5" name="Google Shape;1015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16" name="Google Shape;1016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23" name="Google Shape;1023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28" name="Google Shape;1028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33" name="Google Shape;1033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40" name="Google Shape;104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3" name="Google Shape;1043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6" name="Google Shape;1046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47" name="Google Shape;104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54" name="Google Shape;105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59" name="Google Shape;105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9" name="Google Shape;1069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70" name="Google Shape;107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74" name="Google Shape;1074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78" name="Google Shape;1078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7" name="Google Shape;47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2" name="Google Shape;52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" name="Google Shape;71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2" name="Google Shape;72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5" name="Google Shape;105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84" name="Google Shape;108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85" name="Google Shape;108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87" name="Google Shape;108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88" name="Google Shape;108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2" name="Google Shape;109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93" name="Google Shape;109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7" name="Google Shape;109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98" name="Google Shape;109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4" name="Google Shape;110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5" name="Google Shape;110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6" name="Google Shape;110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7" name="Google Shape;110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8" name="Google Shape;110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9" name="Google Shape;110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0" name="Google Shape;111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2" name="Google Shape;1112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14" name="Google Shape;1114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5" name="Google Shape;1115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21" name="Google Shape;1121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7" name="Google Shape;1127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9" name="Google Shape;1129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30" name="Google Shape;1130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37" name="Google Shape;1137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42" name="Google Shape;1142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47" name="Google Shape;114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51" name="Google Shape;1151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5" name="Google Shape;1155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6" name="Google Shape;1156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7" name="Google Shape;1157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8" name="Google Shape;1158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9" name="Google Shape;1159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60" name="Google Shape;116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3" name="Google Shape;1163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64" name="Google Shape;1164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6" name="Google Shape;1166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67" name="Google Shape;1167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72" name="Google Shape;1172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8" name="Google Shape;1178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0" name="Google Shape;1180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81" name="Google Shape;1181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88" name="Google Shape;1188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93" name="Google Shape;1193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98" name="Google Shape;119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02" name="Google Shape;120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08" name="Google Shape;1208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0" name="Google Shape;1210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11" name="Google Shape;1211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216" name="Google Shape;1216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2" name="Google Shape;1222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4" name="Google Shape;1224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25" name="Google Shape;1225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32" name="Google Shape;1232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37" name="Google Shape;1237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1" name="Google Shape;1241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42" name="Google Shape;1242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46" name="Google Shape;1246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52" name="Google Shape;1252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5" name="Google Shape;1255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56" name="Google Shape;1256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63" name="Google Shape;1263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Google Shape;1267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74" name="Google Shape;127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78" name="Google Shape;127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82" name="Google Shape;128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85" name="Google Shape;1285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7" name="Google Shape;1287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88" name="Google Shape;1288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95" name="Google Shape;1295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300" name="Google Shape;1300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305" name="Google Shape;130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309" name="Google Shape;130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315" name="Google Shape;1315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8" name="Google Shape;1318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319" name="Google Shape;1319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24" name="Google Shape;1324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31" name="Google Shape;1331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4" name="Google Shape;1334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5" name="Google Shape;1335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36" name="Google Shape;1336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43" name="Google Shape;1343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Google Shape;1347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48" name="Google Shape;1348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1" name="Google Shape;135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7" name="Google Shape;1357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58" name="Google Shape;1358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65" name="Google Shape;1365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70" name="Google Shape;1370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75" name="Google Shape;1375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82" name="Google Shape;138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85" name="Google Shape;1385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8" name="Google Shape;1388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89" name="Google Shape;1389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96" name="Google Shape;1396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01" name="Google Shape;1401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1" name="Google Shape;1411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12" name="Google Shape;141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16" name="Google Shape;141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20" name="Google Shape;142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3" name="Google Shape;142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26" name="Google Shape;1426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29" name="Google Shape;142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34" name="Google Shape;143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8" name="Google Shape;1438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39" name="Google Shape;1439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5" name="Google Shape;144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48" name="Google Shape;1448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49" name="Google Shape;1449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50" name="Google Shape;145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1" name="Google Shape;1461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62" name="Google Shape;146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66" name="Google Shape;1466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7" name="Google Shape;1467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68" name="Google Shape;1468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4" name="Google Shape;1474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5" name="Google Shape;1475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80" name="Google Shape;1480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4" name="Google Shape;1484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85" name="Google Shape;148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8" name="Google Shape;1488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89" name="Google Shape;148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2" name="Google Shape;1492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93" name="Google Shape;1493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97" name="Google Shape;149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00" name="Google Shape;1500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2" name="Google Shape;1502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09" name="Google Shape;1509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3" name="Google Shape;1513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14" name="Google Shape;1514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0" name="Google Shape;1520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21" name="Google Shape;1521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5" name="Google Shape;1525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26" name="Google Shape;1526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0" name="Google Shape;1530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31" name="Google Shape;1531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7" name="Google Shape;1537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41" name="Google Shape;1541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44" name="Google Shape;1544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45" name="Google Shape;154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1" name="Google Shape;1551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52" name="Google Shape;155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57" name="Google Shape;155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1" name="Google Shape;1561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7" name="Google Shape;1567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68" name="Google Shape;156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72" name="Google Shape;157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5" name="Google Shape;157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4" name="Google Shape;114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5" name="Google Shape;115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9" name="Google Shape;119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20" name="Google Shape;120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" name="Google Shape;121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9" name="Google Shape;129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8" name="Google Shape;138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9" name="Google Shape;139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" name="Google Shape;147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7" name="Google Shape;157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2" name="Google Shape;172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78" name="Google Shape;157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0" name="Google Shape;158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81" name="Google Shape;158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82" name="Google Shape;158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6" name="Google Shape;158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87" name="Google Shape;158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3" name="Google Shape;159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94" name="Google Shape;159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8" name="Google Shape;159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99" name="Google Shape;159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3" name="Google Shape;160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04" name="Google Shape;160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0" name="Google Shape;161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14" name="Google Shape;161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17" name="Google Shape;161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18" name="Google Shape;161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4" name="Google Shape;162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25" name="Google Shape;162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9" name="Google Shape;162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30" name="Google Shape;163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4" name="Google Shape;163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0" name="Google Shape;164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41" name="Google Shape;164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4" name="Google Shape;164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8" name="Google Shape;164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49" name="Google Shape;164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52" name="Google Shape;1652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53" name="Google Shape;1653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4" name="Google Shape;1654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55" name="Google Shape;1655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56" name="Google Shape;1656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57" name="Google Shape;1657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3" name="Google Shape;1663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64" name="Google Shape;1664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3" name="Google Shape;1673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74" name="Google Shape;1674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75" name="Google Shape;1675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82" name="Google Shape;1682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6" name="Google Shape;1686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87" name="Google Shape;1687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1" name="Google Shape;1691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92" name="Google Shape;1692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5" name="Google Shape;1695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96" name="Google Shape;1696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9" name="Google Shape;1699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00" name="Google Shape;170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04" name="Google Shape;1704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07" name="Google Shape;1707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8" name="Google Shape;1708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9" name="Google Shape;1709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3" name="Google Shape;17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2" name="Google Shape;182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3" name="Google Shape;183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4" name="Google Shape;184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7" name="Google Shape;187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8" name="Google Shape;188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9" name="Google Shape;189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90" name="Google Shape;190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7" name="Google Shape;197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6" name="Google Shape;206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7" name="Google Shape;207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8" name="Google Shape;208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5" name="Google Shape;215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20" name="Google Shape;220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0" name="Google Shape;240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9" name="Google Shape;249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50" name="Google Shape;250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1" name="Google Shape;251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52" name="Google Shape;252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64" name="Google Shape;264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8" name="Google Shape;268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9" name="Google Shape;269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7" name="Google Shape;287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91" name="Google Shape;291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" name="Google Shape;298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9" name="Google Shape;299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2" name="Google Shape;302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" name="Google Shape;304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11" name="Google Shape;311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12" name="Google Shape;312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5" name="Google Shape;315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6" name="Google Shape;316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23" name="Google Shape;323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34" name="Google Shape;334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8" name="Google Shape;33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42" name="Google Shape;34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5" name="Google Shape;345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" name="Google Shape;347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8" name="Google Shape;348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55" name="Google Shape;355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60" name="Google Shape;360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65" name="Google Shape;365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9" name="Google Shape;36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75" name="Google Shape;375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8" name="Google Shape;378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9" name="Google Shape;379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3" name="Google Shape;383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91" name="Google Shape;391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96" name="Google Shape;396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01" name="Google Shape;401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1" name="Google Shape;411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4" name="Google Shape;414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22" name="Google Shape;422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1" name="Google Shape;431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8" name="Google Shape;438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42" name="Google Shape;442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5" name="Google Shape;44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8" name="Google Shape;448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9" name="Google Shape;449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2" name="Google Shape;452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3" name="Google Shape;453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0" name="Google Shape;460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5" name="Google Shape;475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9" name="Google Shape;479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2" name="Google Shape;482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4" name="Google Shape;484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5" name="Google Shape;48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2" name="Google Shape;49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7" name="Google Shape;497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2" name="Google Shape;502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6" name="Google Shape;506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5"/>
                </a:solidFill>
              </a:defRPr>
            </a:lvl1pPr>
            <a:lvl2pPr lvl="1">
              <a:buNone/>
              <a:defRPr>
                <a:solidFill>
                  <a:schemeClr val="accent5"/>
                </a:solidFill>
              </a:defRPr>
            </a:lvl2pPr>
            <a:lvl3pPr lvl="2">
              <a:buNone/>
              <a:defRPr>
                <a:solidFill>
                  <a:schemeClr val="accent5"/>
                </a:solidFill>
              </a:defRPr>
            </a:lvl3pPr>
            <a:lvl4pPr lvl="3">
              <a:buNone/>
              <a:defRPr>
                <a:solidFill>
                  <a:schemeClr val="accent5"/>
                </a:solidFill>
              </a:defRPr>
            </a:lvl4pPr>
            <a:lvl5pPr lvl="4">
              <a:buNone/>
              <a:defRPr>
                <a:solidFill>
                  <a:schemeClr val="accent5"/>
                </a:solidFill>
              </a:defRPr>
            </a:lvl5pPr>
            <a:lvl6pPr lvl="5">
              <a:buNone/>
              <a:defRPr>
                <a:solidFill>
                  <a:schemeClr val="accent5"/>
                </a:solidFill>
              </a:defRPr>
            </a:lvl6pPr>
            <a:lvl7pPr lvl="6">
              <a:buNone/>
              <a:defRPr>
                <a:solidFill>
                  <a:schemeClr val="accent5"/>
                </a:solidFill>
              </a:defRPr>
            </a:lvl7pPr>
            <a:lvl8pPr lvl="7">
              <a:buNone/>
              <a:defRPr>
                <a:solidFill>
                  <a:schemeClr val="accent5"/>
                </a:solidFill>
              </a:defRPr>
            </a:lvl8pPr>
            <a:lvl9pPr lvl="8">
              <a:buNone/>
              <a:defRPr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12" name="Google Shape;512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3" name="Google Shape;513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5" name="Google Shape;515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16" name="Google Shape;516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21" name="Google Shape;521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7" name="Google Shape;527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9" name="Google Shape;529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30" name="Google Shape;530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37" name="Google Shape;53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2" name="Google Shape;542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47" name="Google Shape;547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1" name="Google Shape;551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8" name="Google Shape;1718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719" name="Google Shape;1719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2" name="Google Shape;1912;p33"/>
          <p:cNvSpPr txBox="1"/>
          <p:nvPr>
            <p:ph type="ctrTitle"/>
          </p:nvPr>
        </p:nvSpPr>
        <p:spPr>
          <a:xfrm>
            <a:off x="5379331" y="1834511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0"/>
              <a:t>EMPLOYEE PROMOTION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913" name="Google Shape;1913;p33"/>
          <p:cNvSpPr txBox="1"/>
          <p:nvPr>
            <p:ph idx="1" type="subTitle"/>
          </p:nvPr>
        </p:nvSpPr>
        <p:spPr>
          <a:xfrm>
            <a:off x="5662100" y="3572250"/>
            <a:ext cx="32643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Johnsiel Castaños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Salama Mohamed-fadel Sidna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Jose Delgado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Jose Espaillat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  <p:pic>
        <p:nvPicPr>
          <p:cNvPr id="2248" name="Google Shape;2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0625"/>
            <a:ext cx="5863074" cy="2261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49" name="Google Shape;2249;p42"/>
          <p:cNvSpPr txBox="1"/>
          <p:nvPr>
            <p:ph idx="1" type="subTitle"/>
          </p:nvPr>
        </p:nvSpPr>
        <p:spPr>
          <a:xfrm>
            <a:off x="2253600" y="161700"/>
            <a:ext cx="46368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jalla One"/>
                <a:ea typeface="Fjalla One"/>
                <a:cs typeface="Fjalla One"/>
                <a:sym typeface="Fjalla One"/>
              </a:rPr>
              <a:t>2. ¿Podemos averiguar qué variables afectan más a través de la predicción?</a:t>
            </a:r>
            <a:endParaRPr sz="2200"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250" name="Google Shape;2250;p42"/>
          <p:cNvSpPr txBox="1"/>
          <p:nvPr>
            <p:ph idx="1" type="subTitle"/>
          </p:nvPr>
        </p:nvSpPr>
        <p:spPr>
          <a:xfrm>
            <a:off x="1230900" y="1372075"/>
            <a:ext cx="6253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Evaluación con validación cruzada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Precisión del 92,8% demuestra que son variables con importancia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Junto con las gráficas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dictaminan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las variables con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mayor corre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lación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51" name="Google Shape;2251;p42"/>
          <p:cNvPicPr preferRelativeResize="0"/>
          <p:nvPr/>
        </p:nvPicPr>
        <p:blipFill rotWithShape="1">
          <a:blip r:embed="rId4">
            <a:alphaModFix/>
          </a:blip>
          <a:srcRect b="0" l="1783" r="16756" t="27203"/>
          <a:stretch/>
        </p:blipFill>
        <p:spPr>
          <a:xfrm>
            <a:off x="5640200" y="2115350"/>
            <a:ext cx="3220700" cy="27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43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57" name="Google Shape;2257;p43"/>
          <p:cNvSpPr txBox="1"/>
          <p:nvPr>
            <p:ph type="title"/>
          </p:nvPr>
        </p:nvSpPr>
        <p:spPr>
          <a:xfrm>
            <a:off x="2167203" y="1093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3. </a:t>
            </a:r>
            <a:r>
              <a:rPr lang="en" sz="2200"/>
              <a:t>¿Afectan los valores atípicos el resultado del modelo predictivo?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58" name="Google Shape;225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  <p:pic>
        <p:nvPicPr>
          <p:cNvPr id="2259" name="Google Shape;2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200" y="1368875"/>
            <a:ext cx="3511500" cy="32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0" name="Google Shape;22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25" y="1368875"/>
            <a:ext cx="3349050" cy="32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1" name="Google Shape;2261;p43"/>
          <p:cNvSpPr txBox="1"/>
          <p:nvPr/>
        </p:nvSpPr>
        <p:spPr>
          <a:xfrm>
            <a:off x="2024350" y="101792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Edad</a:t>
            </a:r>
            <a:endParaRPr b="1"/>
          </a:p>
        </p:txBody>
      </p:sp>
      <p:sp>
        <p:nvSpPr>
          <p:cNvPr id="2262" name="Google Shape;2262;p43"/>
          <p:cNvSpPr txBox="1"/>
          <p:nvPr/>
        </p:nvSpPr>
        <p:spPr>
          <a:xfrm>
            <a:off x="5366825" y="1017925"/>
            <a:ext cx="21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Años de Servicios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44"/>
          <p:cNvSpPr txBox="1"/>
          <p:nvPr>
            <p:ph type="title"/>
          </p:nvPr>
        </p:nvSpPr>
        <p:spPr>
          <a:xfrm>
            <a:off x="1622050" y="1318250"/>
            <a:ext cx="4809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Tratamiento</a:t>
            </a:r>
            <a:r>
              <a:rPr lang="en" sz="2400" u="sng"/>
              <a:t>:</a:t>
            </a:r>
            <a:endParaRPr sz="2400" u="sng"/>
          </a:p>
        </p:txBody>
      </p:sp>
      <p:sp>
        <p:nvSpPr>
          <p:cNvPr id="2268" name="Google Shape;226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  <p:sp>
        <p:nvSpPr>
          <p:cNvPr id="2269" name="Google Shape;2269;p44"/>
          <p:cNvSpPr txBox="1"/>
          <p:nvPr/>
        </p:nvSpPr>
        <p:spPr>
          <a:xfrm>
            <a:off x="1735300" y="2046900"/>
            <a:ext cx="6290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Semi Condensed"/>
              <a:buChar char="●"/>
            </a:pPr>
            <a:r>
              <a:rPr lang="en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Eliminar</a:t>
            </a:r>
            <a:endParaRPr sz="19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Semi Condensed"/>
              <a:buChar char="●"/>
            </a:pPr>
            <a:r>
              <a:rPr lang="en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Mantenerlos</a:t>
            </a:r>
            <a:endParaRPr sz="19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Sustituir</a:t>
            </a:r>
            <a:r>
              <a:rPr lang="en" sz="1900"/>
              <a:t> </a:t>
            </a:r>
            <a:r>
              <a:rPr lang="en" sz="1900"/>
              <a:t>✔️</a:t>
            </a:r>
            <a:endParaRPr sz="1900"/>
          </a:p>
        </p:txBody>
      </p:sp>
      <p:pic>
        <p:nvPicPr>
          <p:cNvPr id="2270" name="Google Shape;2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00" y="1470650"/>
            <a:ext cx="2138125" cy="21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1" name="Google Shape;2271;p44"/>
          <p:cNvSpPr txBox="1"/>
          <p:nvPr/>
        </p:nvSpPr>
        <p:spPr>
          <a:xfrm>
            <a:off x="1575300" y="4025797"/>
            <a:ext cx="599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Fueron sustituidos los valores </a:t>
            </a: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atípicos</a:t>
            </a: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por el valor de la media.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</a:t>
            </a: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otal de datos sustituidos</a:t>
            </a: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3488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2" name="Google Shape;2272;p44"/>
          <p:cNvSpPr txBox="1"/>
          <p:nvPr>
            <p:ph type="title"/>
          </p:nvPr>
        </p:nvSpPr>
        <p:spPr>
          <a:xfrm>
            <a:off x="2167203" y="2335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3. ¿Afectan los valores atípicos el resultado del modelo predictivo?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  <p:sp>
        <p:nvSpPr>
          <p:cNvPr id="2278" name="Google Shape;2278;p45"/>
          <p:cNvSpPr txBox="1"/>
          <p:nvPr/>
        </p:nvSpPr>
        <p:spPr>
          <a:xfrm>
            <a:off x="1353075" y="1532900"/>
            <a:ext cx="38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9" name="Google Shape;2279;p45"/>
          <p:cNvPicPr preferRelativeResize="0"/>
          <p:nvPr/>
        </p:nvPicPr>
        <p:blipFill rotWithShape="1">
          <a:blip r:embed="rId3">
            <a:alphaModFix/>
          </a:blip>
          <a:srcRect b="8493" l="17168" r="18164" t="-3289"/>
          <a:stretch/>
        </p:blipFill>
        <p:spPr>
          <a:xfrm>
            <a:off x="6650350" y="1089788"/>
            <a:ext cx="1564476" cy="29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0" name="Google Shape;22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450" y="2152575"/>
            <a:ext cx="1197125" cy="11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1" name="Google Shape;22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600" y="2105350"/>
            <a:ext cx="1197125" cy="11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2" name="Google Shape;2282;p45"/>
          <p:cNvSpPr txBox="1"/>
          <p:nvPr/>
        </p:nvSpPr>
        <p:spPr>
          <a:xfrm>
            <a:off x="1994113" y="3462075"/>
            <a:ext cx="7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92</a:t>
            </a:r>
            <a:r>
              <a:rPr b="1" lang="en"/>
              <a:t>.</a:t>
            </a:r>
            <a:r>
              <a:rPr b="1" lang="en"/>
              <a:t>84</a:t>
            </a:r>
            <a:endParaRPr b="1"/>
          </a:p>
        </p:txBody>
      </p:sp>
      <p:sp>
        <p:nvSpPr>
          <p:cNvPr id="2283" name="Google Shape;2283;p45"/>
          <p:cNvSpPr txBox="1"/>
          <p:nvPr/>
        </p:nvSpPr>
        <p:spPr>
          <a:xfrm>
            <a:off x="5096500" y="3414850"/>
            <a:ext cx="7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93.24</a:t>
            </a:r>
            <a:endParaRPr b="1"/>
          </a:p>
        </p:txBody>
      </p:sp>
      <p:pic>
        <p:nvPicPr>
          <p:cNvPr id="2284" name="Google Shape;228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577" y="2398937"/>
            <a:ext cx="630650" cy="6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5" name="Google Shape;2285;p45"/>
          <p:cNvPicPr preferRelativeResize="0"/>
          <p:nvPr/>
        </p:nvPicPr>
        <p:blipFill rotWithShape="1">
          <a:blip r:embed="rId6">
            <a:alphaModFix/>
          </a:blip>
          <a:srcRect b="0" l="8068" r="8833" t="0"/>
          <a:stretch/>
        </p:blipFill>
        <p:spPr>
          <a:xfrm>
            <a:off x="1033325" y="4081750"/>
            <a:ext cx="2841625" cy="8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6" name="Google Shape;2286;p45"/>
          <p:cNvPicPr preferRelativeResize="0"/>
          <p:nvPr/>
        </p:nvPicPr>
        <p:blipFill rotWithShape="1">
          <a:blip r:embed="rId7">
            <a:alphaModFix/>
          </a:blip>
          <a:srcRect b="0" l="7032" r="9551" t="0"/>
          <a:stretch/>
        </p:blipFill>
        <p:spPr>
          <a:xfrm>
            <a:off x="4027350" y="4090175"/>
            <a:ext cx="2841625" cy="798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87" name="Google Shape;2287;p45"/>
          <p:cNvSpPr txBox="1"/>
          <p:nvPr>
            <p:ph type="title"/>
          </p:nvPr>
        </p:nvSpPr>
        <p:spPr>
          <a:xfrm>
            <a:off x="1622050" y="1318250"/>
            <a:ext cx="4809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Resultado</a:t>
            </a:r>
            <a:r>
              <a:rPr lang="en" sz="2400" u="sng"/>
              <a:t>:</a:t>
            </a:r>
            <a:endParaRPr sz="2400" u="sng"/>
          </a:p>
        </p:txBody>
      </p:sp>
      <p:sp>
        <p:nvSpPr>
          <p:cNvPr id="2288" name="Google Shape;2288;p45"/>
          <p:cNvSpPr txBox="1"/>
          <p:nvPr>
            <p:ph type="title"/>
          </p:nvPr>
        </p:nvSpPr>
        <p:spPr>
          <a:xfrm>
            <a:off x="2167203" y="23359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3. ¿Afectan los valores atípicos el resultado del modelo predictivo?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6"/>
          <p:cNvSpPr txBox="1"/>
          <p:nvPr>
            <p:ph type="title"/>
          </p:nvPr>
        </p:nvSpPr>
        <p:spPr>
          <a:xfrm>
            <a:off x="2971800" y="2376011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Conclusión</a:t>
            </a:r>
            <a:endParaRPr sz="4700"/>
          </a:p>
        </p:txBody>
      </p:sp>
      <p:sp>
        <p:nvSpPr>
          <p:cNvPr id="2294" name="Google Shape;2294;p46"/>
          <p:cNvSpPr txBox="1"/>
          <p:nvPr>
            <p:ph idx="2" type="title"/>
          </p:nvPr>
        </p:nvSpPr>
        <p:spPr>
          <a:xfrm>
            <a:off x="2971800" y="13061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95" name="Google Shape;229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4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301" name="Google Shape;2301;p47"/>
          <p:cNvSpPr txBox="1"/>
          <p:nvPr>
            <p:ph idx="1" type="subTitle"/>
          </p:nvPr>
        </p:nvSpPr>
        <p:spPr>
          <a:xfrm>
            <a:off x="3628374" y="1532051"/>
            <a:ext cx="17649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/>
          </a:p>
        </p:txBody>
      </p:sp>
      <p:sp>
        <p:nvSpPr>
          <p:cNvPr id="2302" name="Google Shape;2302;p47"/>
          <p:cNvSpPr txBox="1"/>
          <p:nvPr>
            <p:ph idx="2" type="subTitle"/>
          </p:nvPr>
        </p:nvSpPr>
        <p:spPr>
          <a:xfrm>
            <a:off x="955275" y="1532048"/>
            <a:ext cx="17649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/>
          </a:p>
        </p:txBody>
      </p:sp>
      <p:sp>
        <p:nvSpPr>
          <p:cNvPr id="2303" name="Google Shape;2303;p47"/>
          <p:cNvSpPr txBox="1"/>
          <p:nvPr>
            <p:ph idx="3" type="subTitle"/>
          </p:nvPr>
        </p:nvSpPr>
        <p:spPr>
          <a:xfrm>
            <a:off x="6431275" y="1532051"/>
            <a:ext cx="17649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/>
          </a:p>
        </p:txBody>
      </p:sp>
      <p:sp>
        <p:nvSpPr>
          <p:cNvPr id="2304" name="Google Shape;2304;p47"/>
          <p:cNvSpPr txBox="1"/>
          <p:nvPr>
            <p:ph idx="4" type="subTitle"/>
          </p:nvPr>
        </p:nvSpPr>
        <p:spPr>
          <a:xfrm>
            <a:off x="3046999" y="2759649"/>
            <a:ext cx="2918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La puntuación media del entrenamiento, los premios y las </a:t>
            </a:r>
            <a:r>
              <a:rPr lang="en">
                <a:solidFill>
                  <a:srgbClr val="000000"/>
                </a:solidFill>
              </a:rPr>
              <a:t>calificaciones</a:t>
            </a:r>
            <a:r>
              <a:rPr lang="en" sz="1500">
                <a:solidFill>
                  <a:srgbClr val="000000"/>
                </a:solidFill>
              </a:rPr>
              <a:t> del año anterior son las variables más influyentes en la promoción de empleados. </a:t>
            </a:r>
            <a:endParaRPr/>
          </a:p>
        </p:txBody>
      </p:sp>
      <p:sp>
        <p:nvSpPr>
          <p:cNvPr id="2305" name="Google Shape;2305;p47"/>
          <p:cNvSpPr txBox="1"/>
          <p:nvPr>
            <p:ph idx="5" type="subTitle"/>
          </p:nvPr>
        </p:nvSpPr>
        <p:spPr>
          <a:xfrm>
            <a:off x="955278" y="27597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visualización de datos nos permite identificar patrones y relaciones.</a:t>
            </a:r>
            <a:endParaRPr/>
          </a:p>
        </p:txBody>
      </p:sp>
      <p:sp>
        <p:nvSpPr>
          <p:cNvPr id="2306" name="Google Shape;2306;p47"/>
          <p:cNvSpPr txBox="1"/>
          <p:nvPr>
            <p:ph idx="6" type="subTitle"/>
          </p:nvPr>
        </p:nvSpPr>
        <p:spPr>
          <a:xfrm>
            <a:off x="6292224" y="2759750"/>
            <a:ext cx="20430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 detección y sustitución de valores atípicos logró aumentar la efectividad del modelo en 0,4.</a:t>
            </a:r>
            <a:endParaRPr/>
          </a:p>
        </p:txBody>
      </p:sp>
      <p:sp>
        <p:nvSpPr>
          <p:cNvPr id="2307" name="Google Shape;230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2313" name="Google Shape;231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8" name="Google Shape;1918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19" name="Google Shape;1919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8" name="Google Shape;2128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29" name="Google Shape;2129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30" name="Google Shape;2130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2" name="Google Shape;2132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33" name="Google Shape;2133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4" name="Google Shape;2134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5" name="Google Shape;2135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6" name="Google Shape;2136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37" name="Google Shape;2137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38" name="Google Shape;2138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0" name="Google Shape;2140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41" name="Google Shape;214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2" name="Google Shape;214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3" name="Google Shape;214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44" name="Google Shape;2144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45" name="Google Shape;2145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46" name="Google Shape;2146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8" name="Google Shape;2148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49" name="Google Shape;214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0" name="Google Shape;215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1" name="Google Shape;215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52" name="Google Shape;2152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53" name="Google Shape;2153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54" name="Google Shape;2154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6" name="Google Shape;2156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57" name="Google Shape;215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8" name="Google Shape;215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9" name="Google Shape;215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60" name="Google Shape;2160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2161" name="Google Shape;2161;p3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Objetivo, descripción del dataset, estructura…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2" name="Google Shape;2162;p3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2163" name="Google Shape;2163;p34"/>
          <p:cNvSpPr txBox="1"/>
          <p:nvPr>
            <p:ph idx="3" type="subTitle"/>
          </p:nvPr>
        </p:nvSpPr>
        <p:spPr>
          <a:xfrm>
            <a:off x="1664208" y="1746497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planteadas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3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y Visualización</a:t>
            </a:r>
            <a:endParaRPr/>
          </a:p>
        </p:txBody>
      </p:sp>
      <p:sp>
        <p:nvSpPr>
          <p:cNvPr id="2165" name="Google Shape;2165;p3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Gráficas, respuesta de las preguntas…</a:t>
            </a:r>
            <a:endParaRPr/>
          </a:p>
        </p:txBody>
      </p:sp>
      <p:sp>
        <p:nvSpPr>
          <p:cNvPr id="2166" name="Google Shape;2166;p34"/>
          <p:cNvSpPr txBox="1"/>
          <p:nvPr>
            <p:ph idx="7" type="subTitle"/>
          </p:nvPr>
        </p:nvSpPr>
        <p:spPr>
          <a:xfrm>
            <a:off x="1626858" y="398201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167" name="Google Shape;2167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68" name="Google Shape;2168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69" name="Google Shape;2169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70" name="Google Shape;2170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71" name="Google Shape;217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5"/>
          <p:cNvSpPr txBox="1"/>
          <p:nvPr>
            <p:ph type="title"/>
          </p:nvPr>
        </p:nvSpPr>
        <p:spPr>
          <a:xfrm>
            <a:off x="2971800" y="2487024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Contexto</a:t>
            </a:r>
            <a:endParaRPr sz="4700"/>
          </a:p>
        </p:txBody>
      </p:sp>
      <p:sp>
        <p:nvSpPr>
          <p:cNvPr id="2177" name="Google Shape;2177;p35"/>
          <p:cNvSpPr txBox="1"/>
          <p:nvPr>
            <p:ph idx="2" type="title"/>
          </p:nvPr>
        </p:nvSpPr>
        <p:spPr>
          <a:xfrm>
            <a:off x="2971800" y="1417175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78" name="Google Shape;217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6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36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36"/>
          <p:cNvSpPr/>
          <p:nvPr/>
        </p:nvSpPr>
        <p:spPr>
          <a:xfrm>
            <a:off x="1983425" y="126400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36"/>
          <p:cNvSpPr txBox="1"/>
          <p:nvPr>
            <p:ph idx="1" type="subTitle"/>
          </p:nvPr>
        </p:nvSpPr>
        <p:spPr>
          <a:xfrm>
            <a:off x="4956050" y="2532900"/>
            <a:ext cx="23058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Entender que afecta a la hora de promocionar. Analizar un problema real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9" name="Google Shape;2189;p36"/>
          <p:cNvSpPr txBox="1"/>
          <p:nvPr>
            <p:ph idx="2" type="subTitle"/>
          </p:nvPr>
        </p:nvSpPr>
        <p:spPr>
          <a:xfrm>
            <a:off x="2093975" y="2532900"/>
            <a:ext cx="22572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Contiene 13 columnas para predecir la promoción de empleados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0" name="Google Shape;2190;p36"/>
          <p:cNvSpPr txBox="1"/>
          <p:nvPr>
            <p:ph idx="3" type="subTitle"/>
          </p:nvPr>
        </p:nvSpPr>
        <p:spPr>
          <a:xfrm>
            <a:off x="4956048" y="1728117"/>
            <a:ext cx="2084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Objetivo</a:t>
            </a:r>
            <a:endParaRPr sz="1800"/>
          </a:p>
        </p:txBody>
      </p:sp>
      <p:sp>
        <p:nvSpPr>
          <p:cNvPr id="2191" name="Google Shape;2191;p36"/>
          <p:cNvSpPr txBox="1"/>
          <p:nvPr>
            <p:ph idx="4" type="subTitle"/>
          </p:nvPr>
        </p:nvSpPr>
        <p:spPr>
          <a:xfrm>
            <a:off x="2093976" y="1700817"/>
            <a:ext cx="20847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Employee promotion</a:t>
            </a:r>
            <a:endParaRPr sz="1800"/>
          </a:p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  <p:sp>
        <p:nvSpPr>
          <p:cNvPr id="2193" name="Google Shape;2193;p36"/>
          <p:cNvSpPr txBox="1"/>
          <p:nvPr/>
        </p:nvSpPr>
        <p:spPr>
          <a:xfrm>
            <a:off x="1932900" y="4626050"/>
            <a:ext cx="5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Dataset</a:t>
            </a:r>
            <a:r>
              <a:rPr b="1" lang="en">
                <a:solidFill>
                  <a:schemeClr val="dk2"/>
                </a:solidFill>
              </a:rPr>
              <a:t>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https://www.kaggle.com/datasets/arashnic/hr-ana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37"/>
          <p:cNvSpPr txBox="1"/>
          <p:nvPr>
            <p:ph type="title"/>
          </p:nvPr>
        </p:nvSpPr>
        <p:spPr>
          <a:xfrm>
            <a:off x="1326325" y="477000"/>
            <a:ext cx="17754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sp>
        <p:nvSpPr>
          <p:cNvPr id="2199" name="Google Shape;2199;p37"/>
          <p:cNvSpPr txBox="1"/>
          <p:nvPr>
            <p:ph type="title"/>
          </p:nvPr>
        </p:nvSpPr>
        <p:spPr>
          <a:xfrm>
            <a:off x="3746550" y="1800200"/>
            <a:ext cx="18279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CSV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Detección de 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NA y duplicados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37"/>
          <p:cNvSpPr txBox="1"/>
          <p:nvPr>
            <p:ph type="title"/>
          </p:nvPr>
        </p:nvSpPr>
        <p:spPr>
          <a:xfrm>
            <a:off x="3398113" y="271625"/>
            <a:ext cx="22995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Importación/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</a:t>
            </a:r>
            <a:endParaRPr/>
          </a:p>
        </p:txBody>
      </p:sp>
      <p:sp>
        <p:nvSpPr>
          <p:cNvPr id="2201" name="Google Shape;2201;p37"/>
          <p:cNvSpPr txBox="1"/>
          <p:nvPr>
            <p:ph type="title"/>
          </p:nvPr>
        </p:nvSpPr>
        <p:spPr>
          <a:xfrm>
            <a:off x="5697625" y="1660800"/>
            <a:ext cx="26910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Categóricas en factor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Sustitución de valores atípicos por la media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Añadir una variable 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más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edad de 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incorporación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del empleado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“employee_start_age”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37"/>
          <p:cNvSpPr txBox="1"/>
          <p:nvPr>
            <p:ph type="title"/>
          </p:nvPr>
        </p:nvSpPr>
        <p:spPr>
          <a:xfrm>
            <a:off x="5994000" y="477000"/>
            <a:ext cx="2463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Transformación</a:t>
            </a:r>
            <a:endParaRPr/>
          </a:p>
        </p:txBody>
      </p:sp>
      <p:sp>
        <p:nvSpPr>
          <p:cNvPr id="2203" name="Google Shape;220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  <p:pic>
        <p:nvPicPr>
          <p:cNvPr id="2204" name="Google Shape;2204;p37"/>
          <p:cNvPicPr preferRelativeResize="0"/>
          <p:nvPr/>
        </p:nvPicPr>
        <p:blipFill rotWithShape="1">
          <a:blip r:embed="rId3">
            <a:alphaModFix/>
          </a:blip>
          <a:srcRect b="0" l="0" r="0" t="5829"/>
          <a:stretch/>
        </p:blipFill>
        <p:spPr>
          <a:xfrm>
            <a:off x="804688" y="1800200"/>
            <a:ext cx="2818675" cy="22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125" y="1399823"/>
            <a:ext cx="2591800" cy="24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6" name="Google Shape;220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322" y="4237100"/>
            <a:ext cx="1775400" cy="358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7" name="Google Shape;2207;p37"/>
          <p:cNvSpPr txBox="1"/>
          <p:nvPr/>
        </p:nvSpPr>
        <p:spPr>
          <a:xfrm>
            <a:off x="1932900" y="4626050"/>
            <a:ext cx="52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Dataset</a:t>
            </a:r>
            <a:r>
              <a:rPr b="1" lang="en">
                <a:solidFill>
                  <a:schemeClr val="dk2"/>
                </a:solidFill>
              </a:rPr>
              <a:t>: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https://www.kaggle.com/datasets/arashnic/hr-ana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8"/>
          <p:cNvSpPr txBox="1"/>
          <p:nvPr>
            <p:ph type="title"/>
          </p:nvPr>
        </p:nvSpPr>
        <p:spPr>
          <a:xfrm>
            <a:off x="2971800" y="248318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Preguntas planteadas</a:t>
            </a:r>
            <a:endParaRPr sz="4700"/>
          </a:p>
        </p:txBody>
      </p:sp>
      <p:sp>
        <p:nvSpPr>
          <p:cNvPr id="2213" name="Google Shape;2213;p38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14" name="Google Shape;221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0" name="Google Shape;2220;p39"/>
          <p:cNvSpPr txBox="1"/>
          <p:nvPr>
            <p:ph idx="4294967295" type="title"/>
          </p:nvPr>
        </p:nvSpPr>
        <p:spPr>
          <a:xfrm>
            <a:off x="1719072" y="4907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</a:t>
            </a:r>
            <a:endParaRPr/>
          </a:p>
        </p:txBody>
      </p:sp>
      <p:sp>
        <p:nvSpPr>
          <p:cNvPr id="2221" name="Google Shape;2221;p39"/>
          <p:cNvSpPr txBox="1"/>
          <p:nvPr>
            <p:ph idx="1" type="subTitle"/>
          </p:nvPr>
        </p:nvSpPr>
        <p:spPr>
          <a:xfrm>
            <a:off x="3704574" y="1684451"/>
            <a:ext cx="17649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2" name="Google Shape;2222;p39"/>
          <p:cNvSpPr txBox="1"/>
          <p:nvPr>
            <p:ph idx="2" type="subTitle"/>
          </p:nvPr>
        </p:nvSpPr>
        <p:spPr>
          <a:xfrm>
            <a:off x="1031475" y="1684448"/>
            <a:ext cx="17649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3" name="Google Shape;2223;p39"/>
          <p:cNvSpPr txBox="1"/>
          <p:nvPr>
            <p:ph idx="3" type="subTitle"/>
          </p:nvPr>
        </p:nvSpPr>
        <p:spPr>
          <a:xfrm>
            <a:off x="6431275" y="1684451"/>
            <a:ext cx="17649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4" name="Google Shape;2224;p39"/>
          <p:cNvSpPr txBox="1"/>
          <p:nvPr>
            <p:ph idx="4" type="subTitle"/>
          </p:nvPr>
        </p:nvSpPr>
        <p:spPr>
          <a:xfrm>
            <a:off x="3178375" y="2912150"/>
            <a:ext cx="28173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¿Podemos averiguar qué variables afectan más a través de la predicción?</a:t>
            </a:r>
            <a:endParaRPr/>
          </a:p>
        </p:txBody>
      </p:sp>
      <p:sp>
        <p:nvSpPr>
          <p:cNvPr id="2225" name="Google Shape;2225;p39"/>
          <p:cNvSpPr txBox="1"/>
          <p:nvPr>
            <p:ph idx="5" type="subTitle"/>
          </p:nvPr>
        </p:nvSpPr>
        <p:spPr>
          <a:xfrm>
            <a:off x="672075" y="2912150"/>
            <a:ext cx="2483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¿Nos puede ayudar la visualización a sacar conclusiones tempranas?</a:t>
            </a:r>
            <a:endParaRPr/>
          </a:p>
        </p:txBody>
      </p:sp>
      <p:sp>
        <p:nvSpPr>
          <p:cNvPr id="2226" name="Google Shape;2226;p39"/>
          <p:cNvSpPr txBox="1"/>
          <p:nvPr>
            <p:ph idx="6" type="subTitle"/>
          </p:nvPr>
        </p:nvSpPr>
        <p:spPr>
          <a:xfrm>
            <a:off x="6199975" y="2912150"/>
            <a:ext cx="22275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¿Afectan los valores atípicos el resultado del modelo predictivo?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40"/>
          <p:cNvSpPr txBox="1"/>
          <p:nvPr>
            <p:ph type="title"/>
          </p:nvPr>
        </p:nvSpPr>
        <p:spPr>
          <a:xfrm>
            <a:off x="2739000" y="256718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Análisis y Visualización</a:t>
            </a:r>
            <a:endParaRPr sz="4700"/>
          </a:p>
        </p:txBody>
      </p:sp>
      <p:sp>
        <p:nvSpPr>
          <p:cNvPr id="2232" name="Google Shape;2232;p40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33" name="Google Shape;223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8" name="Google Shape;2238;p41"/>
          <p:cNvPicPr preferRelativeResize="0"/>
          <p:nvPr/>
        </p:nvPicPr>
        <p:blipFill rotWithShape="1">
          <a:blip r:embed="rId3">
            <a:alphaModFix/>
          </a:blip>
          <a:srcRect b="3275" l="0" r="7158" t="2881"/>
          <a:stretch/>
        </p:blipFill>
        <p:spPr>
          <a:xfrm>
            <a:off x="62100" y="2294556"/>
            <a:ext cx="4645924" cy="281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9" name="Google Shape;2239;p41"/>
          <p:cNvPicPr preferRelativeResize="0"/>
          <p:nvPr/>
        </p:nvPicPr>
        <p:blipFill rotWithShape="1">
          <a:blip r:embed="rId4">
            <a:alphaModFix/>
          </a:blip>
          <a:srcRect b="0" l="0" r="5123" t="0"/>
          <a:stretch/>
        </p:blipFill>
        <p:spPr>
          <a:xfrm>
            <a:off x="4708025" y="2399429"/>
            <a:ext cx="4214550" cy="2708946"/>
          </a:xfrm>
          <a:prstGeom prst="rect">
            <a:avLst/>
          </a:prstGeom>
          <a:noFill/>
          <a:ln>
            <a:noFill/>
          </a:ln>
        </p:spPr>
      </p:pic>
      <p:sp>
        <p:nvSpPr>
          <p:cNvPr id="2240" name="Google Shape;224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/17</a:t>
            </a:r>
            <a:endParaRPr/>
          </a:p>
        </p:txBody>
      </p:sp>
      <p:sp>
        <p:nvSpPr>
          <p:cNvPr id="2241" name="Google Shape;2241;p41"/>
          <p:cNvSpPr txBox="1"/>
          <p:nvPr>
            <p:ph idx="1" type="subTitle"/>
          </p:nvPr>
        </p:nvSpPr>
        <p:spPr>
          <a:xfrm>
            <a:off x="849750" y="742950"/>
            <a:ext cx="74445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Coinciden con las de mayor correlación, ayuda al preprocesamiento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A priori nos genera una imagen mental de qué variables pueden tener mayor importancia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Nos indica el camino a seguir para la creación de modelos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42" name="Google Shape;2242;p41"/>
          <p:cNvSpPr txBox="1"/>
          <p:nvPr>
            <p:ph idx="1" type="subTitle"/>
          </p:nvPr>
        </p:nvSpPr>
        <p:spPr>
          <a:xfrm>
            <a:off x="1944900" y="182375"/>
            <a:ext cx="52542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jalla One"/>
                <a:ea typeface="Fjalla One"/>
                <a:cs typeface="Fjalla One"/>
                <a:sym typeface="Fjalla One"/>
              </a:rPr>
              <a:t>1. ¿Nos puede ayudar la visualización a sacar conclusiones tempranas?</a:t>
            </a:r>
            <a:endParaRPr sz="22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