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20170C-F15F-4CEC-9549-5E3538BB3A1D}">
  <a:tblStyle styleId="{D920170C-F15F-4CEC-9549-5E3538BB3A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395650" y="1160575"/>
            <a:ext cx="8532900" cy="3837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275"/>
              <a:buNone/>
            </a:pPr>
            <a:r>
              <a:rPr lang="en" sz="1400">
                <a:latin typeface="Arial"/>
                <a:ea typeface="Arial"/>
                <a:cs typeface="Arial"/>
                <a:sym typeface="Arial"/>
              </a:rPr>
              <a:t>The tablet launch project at Sauce &amp; Spoon aimed to enhance customer experience and streamline restaurant operations by integrating technology into service. This initiative addressed the need to reduce table turn times and improve order accuracy, ultimately increasing customer satisfaction.</a:t>
            </a:r>
            <a:endParaRPr sz="1400">
              <a:latin typeface="Arial"/>
              <a:ea typeface="Arial"/>
              <a:cs typeface="Arial"/>
              <a:sym typeface="Arial"/>
            </a:endParaRPr>
          </a:p>
          <a:p>
            <a:pPr indent="0" lvl="0" marL="0" rtl="0" algn="just">
              <a:lnSpc>
                <a:spcPct val="95000"/>
              </a:lnSpc>
              <a:spcBef>
                <a:spcPts val="1200"/>
              </a:spcBef>
              <a:spcAft>
                <a:spcPts val="0"/>
              </a:spcAft>
              <a:buSzPts val="275"/>
              <a:buNone/>
            </a:pPr>
            <a:r>
              <a:rPr lang="en" sz="1400">
                <a:latin typeface="Arial"/>
                <a:ea typeface="Arial"/>
                <a:cs typeface="Arial"/>
                <a:sym typeface="Arial"/>
              </a:rPr>
              <a:t>Key Achievements:</a:t>
            </a:r>
            <a:endParaRPr sz="1400">
              <a:latin typeface="Arial"/>
              <a:ea typeface="Arial"/>
              <a:cs typeface="Arial"/>
              <a:sym typeface="Arial"/>
            </a:endParaRPr>
          </a:p>
          <a:p>
            <a:pPr indent="-317500" lvl="0" marL="457200" rtl="0" algn="just">
              <a:lnSpc>
                <a:spcPct val="95000"/>
              </a:lnSpc>
              <a:spcBef>
                <a:spcPts val="1200"/>
              </a:spcBef>
              <a:spcAft>
                <a:spcPts val="0"/>
              </a:spcAft>
              <a:buSzPts val="1400"/>
              <a:buFont typeface="Arial"/>
              <a:buChar char="●"/>
            </a:pPr>
            <a:r>
              <a:rPr lang="en" sz="1400">
                <a:latin typeface="Arial"/>
                <a:ea typeface="Arial"/>
                <a:cs typeface="Arial"/>
                <a:sym typeface="Arial"/>
              </a:rPr>
              <a:t>Customer satisfaction rose by 14%, reaching 86% after implementing feedback improvements.</a:t>
            </a:r>
            <a:endParaRPr sz="1400">
              <a:latin typeface="Arial"/>
              <a:ea typeface="Arial"/>
              <a:cs typeface="Arial"/>
              <a:sym typeface="Arial"/>
            </a:endParaRPr>
          </a:p>
          <a:p>
            <a:pPr indent="-317500" lvl="0" marL="457200" rtl="0" algn="just">
              <a:lnSpc>
                <a:spcPct val="95000"/>
              </a:lnSpc>
              <a:spcBef>
                <a:spcPts val="0"/>
              </a:spcBef>
              <a:spcAft>
                <a:spcPts val="0"/>
              </a:spcAft>
              <a:buSzPts val="1400"/>
              <a:buFont typeface="Arial"/>
              <a:buChar char="●"/>
            </a:pPr>
            <a:r>
              <a:rPr lang="en" sz="1400">
                <a:latin typeface="Arial"/>
                <a:ea typeface="Arial"/>
                <a:cs typeface="Arial"/>
                <a:sym typeface="Arial"/>
              </a:rPr>
              <a:t>Monthly revenue increased by 20% post-implementation, demonstrating a positive financial impact.</a:t>
            </a:r>
            <a:endParaRPr sz="1400">
              <a:latin typeface="Arial"/>
              <a:ea typeface="Arial"/>
              <a:cs typeface="Arial"/>
              <a:sym typeface="Arial"/>
            </a:endParaRPr>
          </a:p>
          <a:p>
            <a:pPr indent="0" lvl="0" marL="0" rtl="0" algn="just">
              <a:lnSpc>
                <a:spcPct val="95000"/>
              </a:lnSpc>
              <a:spcBef>
                <a:spcPts val="1200"/>
              </a:spcBef>
              <a:spcAft>
                <a:spcPts val="0"/>
              </a:spcAft>
              <a:buSzPts val="275"/>
              <a:buNone/>
            </a:pPr>
            <a:r>
              <a:rPr lang="en" sz="1400">
                <a:latin typeface="Arial"/>
                <a:ea typeface="Arial"/>
                <a:cs typeface="Arial"/>
                <a:sym typeface="Arial"/>
              </a:rPr>
              <a:t>Lessons Learned:</a:t>
            </a:r>
            <a:endParaRPr sz="1400">
              <a:latin typeface="Arial"/>
              <a:ea typeface="Arial"/>
              <a:cs typeface="Arial"/>
              <a:sym typeface="Arial"/>
            </a:endParaRPr>
          </a:p>
          <a:p>
            <a:pPr indent="-317500" lvl="0" marL="457200" rtl="0" algn="just">
              <a:lnSpc>
                <a:spcPct val="95000"/>
              </a:lnSpc>
              <a:spcBef>
                <a:spcPts val="1200"/>
              </a:spcBef>
              <a:spcAft>
                <a:spcPts val="0"/>
              </a:spcAft>
              <a:buSzPts val="1400"/>
              <a:buFont typeface="Arial"/>
              <a:buChar char="●"/>
            </a:pPr>
            <a:r>
              <a:rPr lang="en" sz="1400">
                <a:latin typeface="Arial"/>
                <a:ea typeface="Arial"/>
                <a:cs typeface="Arial"/>
                <a:sym typeface="Arial"/>
              </a:rPr>
              <a:t>Effective change management and comprehensive staff training are essential for smooth transitions.</a:t>
            </a:r>
            <a:endParaRPr sz="1400">
              <a:latin typeface="Arial"/>
              <a:ea typeface="Arial"/>
              <a:cs typeface="Arial"/>
              <a:sym typeface="Arial"/>
            </a:endParaRPr>
          </a:p>
          <a:p>
            <a:pPr indent="-317500" lvl="0" marL="457200" rtl="0" algn="just">
              <a:lnSpc>
                <a:spcPct val="95000"/>
              </a:lnSpc>
              <a:spcBef>
                <a:spcPts val="0"/>
              </a:spcBef>
              <a:spcAft>
                <a:spcPts val="0"/>
              </a:spcAft>
              <a:buSzPts val="1400"/>
              <a:buFont typeface="Arial"/>
              <a:buChar char="●"/>
            </a:pPr>
            <a:r>
              <a:rPr lang="en" sz="1400">
                <a:latin typeface="Arial"/>
                <a:ea typeface="Arial"/>
                <a:cs typeface="Arial"/>
                <a:sym typeface="Arial"/>
              </a:rPr>
              <a:t>Increased staff confidence in using new technology could have minimized initial resistance.</a:t>
            </a:r>
            <a:endParaRPr sz="1400">
              <a:latin typeface="Arial"/>
              <a:ea typeface="Arial"/>
              <a:cs typeface="Arial"/>
              <a:sym typeface="Arial"/>
            </a:endParaRPr>
          </a:p>
          <a:p>
            <a:pPr indent="0" lvl="0" marL="0" rtl="0" algn="just">
              <a:lnSpc>
                <a:spcPct val="95000"/>
              </a:lnSpc>
              <a:spcBef>
                <a:spcPts val="1200"/>
              </a:spcBef>
              <a:spcAft>
                <a:spcPts val="0"/>
              </a:spcAft>
              <a:buSzPts val="275"/>
              <a:buNone/>
            </a:pPr>
            <a:r>
              <a:rPr lang="en" sz="1400">
                <a:latin typeface="Arial"/>
                <a:ea typeface="Arial"/>
                <a:cs typeface="Arial"/>
                <a:sym typeface="Arial"/>
              </a:rPr>
              <a:t>Next Steps:</a:t>
            </a:r>
            <a:endParaRPr sz="1400">
              <a:latin typeface="Arial"/>
              <a:ea typeface="Arial"/>
              <a:cs typeface="Arial"/>
              <a:sym typeface="Arial"/>
            </a:endParaRPr>
          </a:p>
          <a:p>
            <a:pPr indent="-317500" lvl="0" marL="457200" rtl="0" algn="just">
              <a:lnSpc>
                <a:spcPct val="95000"/>
              </a:lnSpc>
              <a:spcBef>
                <a:spcPts val="1200"/>
              </a:spcBef>
              <a:spcAft>
                <a:spcPts val="0"/>
              </a:spcAft>
              <a:buSzPts val="1400"/>
              <a:buFont typeface="Arial"/>
              <a:buChar char="●"/>
            </a:pPr>
            <a:r>
              <a:rPr lang="en" sz="1400">
                <a:latin typeface="Arial"/>
                <a:ea typeface="Arial"/>
                <a:cs typeface="Arial"/>
                <a:sym typeface="Arial"/>
              </a:rPr>
              <a:t>Expand tablet implementation to additional locations.</a:t>
            </a:r>
            <a:endParaRPr sz="1400">
              <a:latin typeface="Arial"/>
              <a:ea typeface="Arial"/>
              <a:cs typeface="Arial"/>
              <a:sym typeface="Arial"/>
            </a:endParaRPr>
          </a:p>
          <a:p>
            <a:pPr indent="-317500" lvl="0" marL="457200" rtl="0" algn="just">
              <a:lnSpc>
                <a:spcPct val="95000"/>
              </a:lnSpc>
              <a:spcBef>
                <a:spcPts val="0"/>
              </a:spcBef>
              <a:spcAft>
                <a:spcPts val="0"/>
              </a:spcAft>
              <a:buSzPts val="1400"/>
              <a:buFont typeface="Arial"/>
              <a:buChar char="●"/>
            </a:pPr>
            <a:r>
              <a:rPr lang="en" sz="1400">
                <a:latin typeface="Arial"/>
                <a:ea typeface="Arial"/>
                <a:cs typeface="Arial"/>
                <a:sym typeface="Arial"/>
              </a:rPr>
              <a:t>Explore new features, such as social media integration and reservation capabilities, to enhance the customer experience.</a:t>
            </a:r>
            <a:endParaRPr sz="1400">
              <a:latin typeface="Arial"/>
              <a:ea typeface="Arial"/>
              <a:cs typeface="Arial"/>
              <a:sym typeface="Arial"/>
            </a:endParaRPr>
          </a:p>
          <a:p>
            <a:pPr indent="0" lvl="0" marL="0" rtl="0" algn="just">
              <a:lnSpc>
                <a:spcPct val="95000"/>
              </a:lnSpc>
              <a:spcBef>
                <a:spcPts val="1200"/>
              </a:spcBef>
              <a:spcAft>
                <a:spcPts val="1200"/>
              </a:spcAft>
              <a:buSzPts val="275"/>
              <a:buNone/>
            </a:pPr>
            <a:r>
              <a:t/>
            </a:r>
            <a:endParaRPr sz="140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{D920170C-F15F-4CEC-9549-5E3538BB3A1D}</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