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Work Sans Medium"/>
      <p:regular r:id="rId11"/>
      <p:bold r:id="rId12"/>
      <p:italic r:id="rId13"/>
      <p:boldItalic r:id="rId14"/>
    </p:embeddedFont>
    <p:embeddedFont>
      <p:font typeface="Work Sans"/>
      <p:regular r:id="rId15"/>
      <p:bold r:id="rId16"/>
      <p:italic r:id="rId17"/>
      <p:boldItalic r:id="rId18"/>
    </p:embeddedFont>
    <p:embeddedFont>
      <p:font typeface="Work Sans Ligh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hGOTRjpQF+J3odpI08Z8HY+JGX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WorkSansLight-bold.fntdata"/><Relationship Id="rId11" Type="http://schemas.openxmlformats.org/officeDocument/2006/relationships/font" Target="fonts/WorkSansMedium-regular.fntdata"/><Relationship Id="rId22" Type="http://schemas.openxmlformats.org/officeDocument/2006/relationships/font" Target="fonts/WorkSansLight-boldItalic.fntdata"/><Relationship Id="rId10" Type="http://schemas.openxmlformats.org/officeDocument/2006/relationships/slide" Target="slides/slide6.xml"/><Relationship Id="rId21" Type="http://schemas.openxmlformats.org/officeDocument/2006/relationships/font" Target="fonts/WorkSansLight-italic.fntdata"/><Relationship Id="rId13" Type="http://schemas.openxmlformats.org/officeDocument/2006/relationships/font" Target="fonts/WorkSansMedium-italic.fntdata"/><Relationship Id="rId12" Type="http://schemas.openxmlformats.org/officeDocument/2006/relationships/font" Target="fonts/WorkSansMedium-bold.fntdata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WorkSans-regular.fntdata"/><Relationship Id="rId14" Type="http://schemas.openxmlformats.org/officeDocument/2006/relationships/font" Target="fonts/WorkSansMedium-boldItalic.fntdata"/><Relationship Id="rId17" Type="http://schemas.openxmlformats.org/officeDocument/2006/relationships/font" Target="fonts/WorkSans-italic.fntdata"/><Relationship Id="rId16" Type="http://schemas.openxmlformats.org/officeDocument/2006/relationships/font" Target="fonts/WorkSans-bold.fntdata"/><Relationship Id="rId5" Type="http://schemas.openxmlformats.org/officeDocument/2006/relationships/slide" Target="slides/slide1.xml"/><Relationship Id="rId19" Type="http://schemas.openxmlformats.org/officeDocument/2006/relationships/font" Target="fonts/WorkSansLight-regular.fntdata"/><Relationship Id="rId6" Type="http://schemas.openxmlformats.org/officeDocument/2006/relationships/slide" Target="slides/slide2.xml"/><Relationship Id="rId18" Type="http://schemas.openxmlformats.org/officeDocument/2006/relationships/font" Target="fonts/Work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apositiva de título">
  <p:cSld name="1_Diapositiva de títul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faz de usuario gráfica, Texto, Aplicación&#10;&#10;Descripción generada automáticamente" id="16" name="Google Shape;16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3" name="Google Shape;73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1" name="Google Shape;8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Encabezado de sección">
  <p:cSld name="2_Encabezado de secció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trón de fondo&#10;&#10;Descripción generada automáticamente" id="18" name="Google Shape;18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54859" y="303050"/>
            <a:ext cx="855785" cy="833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Encabezado de sección">
  <p:cSld name="1_Encabezado de secció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27833" y="317431"/>
            <a:ext cx="811391" cy="790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4" name="Google Shape;3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/>
        </p:nvSpPr>
        <p:spPr>
          <a:xfrm>
            <a:off x="1000154" y="1419493"/>
            <a:ext cx="104202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4000" u="none" cap="none" strike="noStrike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Técnico En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4000" u="none" cap="none" strike="noStrike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Programación De Software - TPS</a:t>
            </a:r>
            <a:endParaRPr/>
          </a:p>
        </p:txBody>
      </p:sp>
      <p:sp>
        <p:nvSpPr>
          <p:cNvPr id="102" name="Google Shape;102;p1"/>
          <p:cNvSpPr txBox="1"/>
          <p:nvPr/>
        </p:nvSpPr>
        <p:spPr>
          <a:xfrm>
            <a:off x="885854" y="2991684"/>
            <a:ext cx="10420292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000" u="none" cap="none" strike="noStrike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Servicio Nacional De Aprendizaje SENA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000" u="none" cap="none" strike="noStrike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Regional Distrito Capital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000" u="none" cap="none" strike="noStrike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Centro De Electricidad, Electrónica y Telecomunicaciones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000" u="none" cap="none" strike="noStrike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Modalidad Presencial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/>
          <p:nvPr/>
        </p:nvSpPr>
        <p:spPr>
          <a:xfrm>
            <a:off x="1000153" y="1252746"/>
            <a:ext cx="1042029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3600" u="none" cap="none" strike="noStrike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Sustentación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3600" u="none" cap="none" strike="noStrike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Proyecto De Formación Salmon</a:t>
            </a:r>
            <a:endParaRPr/>
          </a:p>
        </p:txBody>
      </p:sp>
      <p:sp>
        <p:nvSpPr>
          <p:cNvPr id="109" name="Google Shape;109;p2"/>
          <p:cNvSpPr txBox="1"/>
          <p:nvPr/>
        </p:nvSpPr>
        <p:spPr>
          <a:xfrm>
            <a:off x="1518054" y="2434412"/>
            <a:ext cx="2871789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000" u="none" cap="none" strike="noStrike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Ficha 2671337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4608866" y="2613390"/>
            <a:ext cx="60555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000" u="none" cap="none" strike="noStrike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David Cucariano</a:t>
            </a:r>
            <a:endParaRPr b="1" i="0" sz="2000" u="none" cap="none" strike="noStrike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000" u="none" cap="none" strike="noStrike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Jorge Mora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000" u="none" cap="none" strike="noStrike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Jose Bohorquez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000" u="none" cap="none" strike="noStrike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Luis Rodriguez</a:t>
            </a:r>
            <a:endParaRPr b="1" i="0" sz="2000" u="none" cap="none" strike="noStrike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000" u="none" cap="none" strike="noStrike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Naren Tellez</a:t>
            </a:r>
            <a:endParaRPr b="1" i="0" sz="2000" u="none" cap="none" strike="noStrike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/>
          <p:nvPr/>
        </p:nvSpPr>
        <p:spPr>
          <a:xfrm>
            <a:off x="4056675" y="1649488"/>
            <a:ext cx="407865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7200" u="none" cap="none" strike="noStrik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Salmon</a:t>
            </a:r>
            <a:endParaRPr/>
          </a:p>
        </p:txBody>
      </p:sp>
      <p:cxnSp>
        <p:nvCxnSpPr>
          <p:cNvPr id="117" name="Google Shape;117;p3"/>
          <p:cNvCxnSpPr/>
          <p:nvPr/>
        </p:nvCxnSpPr>
        <p:spPr>
          <a:xfrm>
            <a:off x="5227899" y="3321934"/>
            <a:ext cx="1736203" cy="0"/>
          </a:xfrm>
          <a:prstGeom prst="straightConnector1">
            <a:avLst/>
          </a:prstGeom>
          <a:noFill/>
          <a:ln cap="flat" cmpd="sng" w="9525">
            <a:solidFill>
              <a:srgbClr val="38AA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8" name="Google Shape;118;p3"/>
          <p:cNvSpPr txBox="1"/>
          <p:nvPr/>
        </p:nvSpPr>
        <p:spPr>
          <a:xfrm>
            <a:off x="1168050" y="3731925"/>
            <a:ext cx="98559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>
                <a:solidFill>
                  <a:schemeClr val="dk1"/>
                </a:solidFill>
              </a:rPr>
              <a:t>Desarrollar una aplicativo orientado a la web que sirva como intermediario entre pequeños, medianos y grandes agricultores, permitiéndoles gestionar la venta de sus productos tanto en el mercado nacional como internacional, con el fin de incrementar su producción y cosecha de manera sostenible. Para lograr esto, el aplicativo tendra integracion de diferentes modulos para la gestión de producción que abarcará control de materia prima, insumos y otros factores relacionados con el sector agrícola, lo que garantizará una gestión integral del proceso productivo.</a:t>
            </a:r>
            <a:endParaRPr sz="18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6850" y="434600"/>
            <a:ext cx="6158300" cy="5988798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4"/>
          <p:cNvSpPr txBox="1"/>
          <p:nvPr/>
        </p:nvSpPr>
        <p:spPr>
          <a:xfrm>
            <a:off x="238875" y="545950"/>
            <a:ext cx="3180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Evidencia la realización del modelo entidad relación MER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/>
          <p:nvPr/>
        </p:nvSpPr>
        <p:spPr>
          <a:xfrm>
            <a:off x="456236" y="457723"/>
            <a:ext cx="10515600" cy="676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Work Sans Medium"/>
              <a:buNone/>
            </a:pPr>
            <a:r>
              <a:rPr lang="es-CO" sz="4400">
                <a:solidFill>
                  <a:srgbClr val="0C0C0C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Título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 que contiene Interfaz de usuario gráfica&#10;&#10;Descripción generada automáticamente" id="134" name="Google Shape;13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2020-10-01T23:51:28Z</dcterms:created>
  <dc:creator>Jorge Enrique Pedraza Sanchez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