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67" r:id="rId2"/>
    <p:sldId id="257" r:id="rId3"/>
    <p:sldId id="269" r:id="rId4"/>
    <p:sldId id="270" r:id="rId5"/>
    <p:sldId id="271" r:id="rId6"/>
    <p:sldId id="277" r:id="rId7"/>
    <p:sldId id="272" r:id="rId8"/>
    <p:sldId id="273" r:id="rId9"/>
    <p:sldId id="278" r:id="rId10"/>
    <p:sldId id="274" r:id="rId11"/>
    <p:sldId id="275" r:id="rId12"/>
    <p:sldId id="279" r:id="rId13"/>
    <p:sldId id="276" r:id="rId14"/>
    <p:sldId id="262" r:id="rId15"/>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a:srgbClr val="FF7030"/>
    <a:srgbClr val="FF6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snapToObjects="1">
      <p:cViewPr varScale="1">
        <p:scale>
          <a:sx n="31" d="100"/>
          <a:sy n="31" d="100"/>
        </p:scale>
        <p:origin x="1398" y="24"/>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horizontal)">
    <p:spTree>
      <p:nvGrpSpPr>
        <p:cNvPr id="1" name=""/>
        <p:cNvGrpSpPr/>
        <p:nvPr/>
      </p:nvGrpSpPr>
      <p:grpSpPr>
        <a:xfrm>
          <a:off x="0" y="0"/>
          <a:ext cx="0" cy="0"/>
          <a:chOff x="0" y="0"/>
          <a:chExt cx="0" cy="0"/>
        </a:xfrm>
      </p:grpSpPr>
      <p:sp>
        <p:nvSpPr>
          <p:cNvPr id="20" name="Imagen"/>
          <p:cNvSpPr>
            <a:spLocks noGrp="1"/>
          </p:cNvSpPr>
          <p:nvPr>
            <p:ph type="pic" sz="half" idx="13"/>
          </p:nvPr>
        </p:nvSpPr>
        <p:spPr>
          <a:xfrm>
            <a:off x="5325070" y="1962546"/>
            <a:ext cx="13722210" cy="8304611"/>
          </a:xfrm>
          <a:prstGeom prst="rect">
            <a:avLst/>
          </a:prstGeom>
        </p:spPr>
        <p:txBody>
          <a:bodyPr lIns="91439" tIns="45719" rIns="91439" bIns="45719" anchor="t">
            <a:noAutofit/>
          </a:bodyPr>
          <a:lstStyle/>
          <a:p>
            <a:endParaRPr/>
          </a:p>
        </p:txBody>
      </p:sp>
      <p:sp>
        <p:nvSpPr>
          <p:cNvPr id="21" name="Texto del título"/>
          <p:cNvSpPr txBox="1">
            <a:spLocks noGrp="1"/>
          </p:cNvSpPr>
          <p:nvPr>
            <p:ph type="title"/>
          </p:nvPr>
        </p:nvSpPr>
        <p:spPr>
          <a:xfrm>
            <a:off x="4833937" y="10463609"/>
            <a:ext cx="14716126" cy="2000251"/>
          </a:xfrm>
          <a:prstGeom prst="rect">
            <a:avLst/>
          </a:prstGeom>
        </p:spPr>
        <p:txBody>
          <a:bodyPr/>
          <a:lstStyle/>
          <a:p>
            <a:r>
              <a:t>Texto del título</a:t>
            </a:r>
          </a:p>
        </p:txBody>
      </p:sp>
      <p:sp>
        <p:nvSpPr>
          <p:cNvPr id="22" name="Nivel de texto 1…"/>
          <p:cNvSpPr txBox="1">
            <a:spLocks noGrp="1"/>
          </p:cNvSpPr>
          <p:nvPr>
            <p:ph type="body" sz="quarter" idx="1"/>
          </p:nvPr>
        </p:nvSpPr>
        <p:spPr>
          <a:xfrm>
            <a:off x="4833937" y="12481718"/>
            <a:ext cx="14716126" cy="1589486"/>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4833937" y="5552281"/>
            <a:ext cx="14716126" cy="4643438"/>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38" name="Imagen"/>
          <p:cNvSpPr>
            <a:spLocks noGrp="1"/>
          </p:cNvSpPr>
          <p:nvPr>
            <p:ph type="pic" sz="half" idx="13"/>
          </p:nvPr>
        </p:nvSpPr>
        <p:spPr>
          <a:xfrm>
            <a:off x="12495609" y="1914481"/>
            <a:ext cx="7500939" cy="11555016"/>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4387453" y="1908968"/>
            <a:ext cx="7500938" cy="5607845"/>
          </a:xfrm>
          <a:prstGeom prst="rect">
            <a:avLst/>
          </a:prstGeom>
        </p:spPr>
        <p:txBody>
          <a:bodyPr anchor="b"/>
          <a:lstStyle>
            <a:lvl1pPr>
              <a:defRPr sz="9600"/>
            </a:lvl1pPr>
          </a:lstStyle>
          <a:p>
            <a:r>
              <a:t>Texto del título</a:t>
            </a:r>
          </a:p>
        </p:txBody>
      </p:sp>
      <p:sp>
        <p:nvSpPr>
          <p:cNvPr id="40" name="Nivel de texto 1…"/>
          <p:cNvSpPr txBox="1">
            <a:spLocks noGrp="1"/>
          </p:cNvSpPr>
          <p:nvPr>
            <p:ph type="body" sz="quarter" idx="1"/>
          </p:nvPr>
        </p:nvSpPr>
        <p:spPr>
          <a:xfrm>
            <a:off x="4387453" y="7659687"/>
            <a:ext cx="7500938" cy="5786438"/>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sz="half" idx="1"/>
          </p:nvPr>
        </p:nvSpPr>
        <p:spPr>
          <a:xfrm>
            <a:off x="4387453" y="4659312"/>
            <a:ext cx="15609094" cy="884039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Imagen"/>
          <p:cNvSpPr>
            <a:spLocks noGrp="1"/>
          </p:cNvSpPr>
          <p:nvPr>
            <p:ph type="pic" sz="quarter" idx="13"/>
          </p:nvPr>
        </p:nvSpPr>
        <p:spPr>
          <a:xfrm>
            <a:off x="12495609" y="4659312"/>
            <a:ext cx="7500938" cy="8840392"/>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quarter" idx="1"/>
          </p:nvPr>
        </p:nvSpPr>
        <p:spPr>
          <a:xfrm>
            <a:off x="4387453" y="4659312"/>
            <a:ext cx="7500938" cy="8840392"/>
          </a:xfrm>
          <a:prstGeom prst="rect">
            <a:avLst/>
          </a:prstGeom>
        </p:spPr>
        <p:txBody>
          <a:bodyPr/>
          <a:lstStyle>
            <a:lvl1pPr marL="514350" indent="-514350">
              <a:spcBef>
                <a:spcPts val="5100"/>
              </a:spcBef>
              <a:defRPr sz="4200"/>
            </a:lvl1pPr>
            <a:lvl2pPr marL="857250" indent="-514350">
              <a:spcBef>
                <a:spcPts val="5100"/>
              </a:spcBef>
              <a:defRPr sz="4200"/>
            </a:lvl2pPr>
            <a:lvl3pPr marL="1200150" indent="-514350">
              <a:spcBef>
                <a:spcPts val="5100"/>
              </a:spcBef>
              <a:defRPr sz="4200"/>
            </a:lvl3pPr>
            <a:lvl4pPr marL="1543050" indent="-514350">
              <a:spcBef>
                <a:spcPts val="5100"/>
              </a:spcBef>
              <a:defRPr sz="4200"/>
            </a:lvl4pPr>
            <a:lvl5pPr marL="1885950" indent="-514350">
              <a:spcBef>
                <a:spcPts val="5100"/>
              </a:spcBef>
              <a:defRPr sz="4200"/>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ortografiainfinita.blogspot.com.co/2016/03/12-palabras-del-espanol-que-crees-que.html"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interrogantes.net/"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921256" y="1135510"/>
            <a:ext cx="20535900" cy="1015663"/>
          </a:xfrm>
          <a:prstGeom prst="rect">
            <a:avLst/>
          </a:prstGeom>
        </p:spPr>
        <p:txBody>
          <a:bodyPr wrap="square">
            <a:spAutoFit/>
          </a:bodyPr>
          <a:lstStyle/>
          <a:p>
            <a:r>
              <a:rPr lang="es-CO" sz="6000" dirty="0">
                <a:solidFill>
                  <a:schemeClr val="tx1"/>
                </a:solidFill>
              </a:rPr>
              <a:t>COMUNICACIÓN ESCRITA</a:t>
            </a:r>
          </a:p>
        </p:txBody>
      </p:sp>
      <p:sp>
        <p:nvSpPr>
          <p:cNvPr id="4" name="AutoShape 4" descr="Ilustración de Bienvenidos Bienvenida En Español y más Vectore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6" descr="Ilustración de Bienvenidos Bienvenida En Español y más Vectores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2" name="Rectángulo 1">
            <a:extLst>
              <a:ext uri="{FF2B5EF4-FFF2-40B4-BE49-F238E27FC236}">
                <a16:creationId xmlns:a16="http://schemas.microsoft.com/office/drawing/2014/main" id="{DADF58FC-CB72-4195-992F-1F17C6EEA20A}"/>
              </a:ext>
            </a:extLst>
          </p:cNvPr>
          <p:cNvSpPr/>
          <p:nvPr/>
        </p:nvSpPr>
        <p:spPr>
          <a:xfrm>
            <a:off x="1605528" y="4380220"/>
            <a:ext cx="12239248" cy="1446550"/>
          </a:xfrm>
          <a:prstGeom prst="rect">
            <a:avLst/>
          </a:prstGeom>
        </p:spPr>
        <p:txBody>
          <a:bodyPr wrap="none">
            <a:spAutoFit/>
          </a:bodyPr>
          <a:lstStyle/>
          <a:p>
            <a:r>
              <a:rPr lang="es-ES" sz="8800" dirty="0"/>
              <a:t>Ejercicios de escritura</a:t>
            </a:r>
          </a:p>
        </p:txBody>
      </p:sp>
      <p:sp>
        <p:nvSpPr>
          <p:cNvPr id="10" name="Rectángulo 9">
            <a:extLst>
              <a:ext uri="{FF2B5EF4-FFF2-40B4-BE49-F238E27FC236}">
                <a16:creationId xmlns:a16="http://schemas.microsoft.com/office/drawing/2014/main" id="{E42FC486-321F-4CA3-9F04-AA8D63C39588}"/>
              </a:ext>
            </a:extLst>
          </p:cNvPr>
          <p:cNvSpPr/>
          <p:nvPr/>
        </p:nvSpPr>
        <p:spPr>
          <a:xfrm>
            <a:off x="15175271" y="14406651"/>
            <a:ext cx="5168403" cy="707886"/>
          </a:xfrm>
          <a:prstGeom prst="rect">
            <a:avLst/>
          </a:prstGeom>
        </p:spPr>
        <p:txBody>
          <a:bodyPr wrap="none">
            <a:spAutoFit/>
          </a:bodyPr>
          <a:lstStyle/>
          <a:p>
            <a:r>
              <a:rPr lang="es-ES" sz="4000" dirty="0">
                <a:latin typeface="Calibri Light" panose="020F0302020204030204" pitchFamily="34" charset="0"/>
                <a:cs typeface="Calibri Light" panose="020F0302020204030204" pitchFamily="34" charset="0"/>
              </a:rPr>
              <a:t>Instructora: Clara Bonilla</a:t>
            </a:r>
          </a:p>
        </p:txBody>
      </p:sp>
      <p:pic>
        <p:nvPicPr>
          <p:cNvPr id="3074" name="Picture 2" descr="Antiguo, Pluma, Histórico, Tintero, Pluma, Vintage">
            <a:extLst>
              <a:ext uri="{FF2B5EF4-FFF2-40B4-BE49-F238E27FC236}">
                <a16:creationId xmlns:a16="http://schemas.microsoft.com/office/drawing/2014/main" id="{B2761986-C049-4EC9-98AA-A9AC855C2B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57156" y="13673761"/>
            <a:ext cx="1323023" cy="19480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no, Lápiz, Bolígrafo, Editar, Borrador, Escribir">
            <a:extLst>
              <a:ext uri="{FF2B5EF4-FFF2-40B4-BE49-F238E27FC236}">
                <a16:creationId xmlns:a16="http://schemas.microsoft.com/office/drawing/2014/main" id="{C6214462-286E-466B-8E2C-9DD7C1093F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7378" y="3878469"/>
            <a:ext cx="9115901" cy="81994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gramador, Computadora, Mujer, Soporte">
            <a:extLst>
              <a:ext uri="{FF2B5EF4-FFF2-40B4-BE49-F238E27FC236}">
                <a16:creationId xmlns:a16="http://schemas.microsoft.com/office/drawing/2014/main" id="{A8DB2685-651E-4DA8-993A-90D96A0AC1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9471534"/>
            <a:ext cx="6485384" cy="55542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ilueta, Trabajo En Equipo, Negocio, Equipo">
            <a:extLst>
              <a:ext uri="{FF2B5EF4-FFF2-40B4-BE49-F238E27FC236}">
                <a16:creationId xmlns:a16="http://schemas.microsoft.com/office/drawing/2014/main" id="{56C98B90-C33F-4E2C-9D93-E4DCEF024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6523" y="5826770"/>
            <a:ext cx="6912768" cy="583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87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las imágenes en un cuento corto. </a:t>
            </a:r>
          </a:p>
        </p:txBody>
      </p:sp>
    </p:spTree>
    <p:extLst>
      <p:ext uri="{BB962C8B-B14F-4D97-AF65-F5344CB8AC3E}">
        <p14:creationId xmlns:p14="http://schemas.microsoft.com/office/powerpoint/2010/main" val="378858333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30" name="Picture 6" descr="Árabe, Príncipe, Árabe, Hombre">
            <a:extLst>
              <a:ext uri="{FF2B5EF4-FFF2-40B4-BE49-F238E27FC236}">
                <a16:creationId xmlns:a16="http://schemas.microsoft.com/office/drawing/2014/main" id="{DE71A9C3-764F-4CC4-83BA-D719BB2C1A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229"/>
          <a:stretch/>
        </p:blipFill>
        <p:spPr bwMode="auto">
          <a:xfrm>
            <a:off x="18743933" y="853313"/>
            <a:ext cx="2828924" cy="70206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mpras, Tienda de camiones, Supermercado, Camión">
            <a:extLst>
              <a:ext uri="{FF2B5EF4-FFF2-40B4-BE49-F238E27FC236}">
                <a16:creationId xmlns:a16="http://schemas.microsoft.com/office/drawing/2014/main" id="{B0D99DAD-4B6F-4214-8501-51A3EB00C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559" y="3462791"/>
            <a:ext cx="6013132" cy="599549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ojo, Casa, Granero, Granja">
            <a:extLst>
              <a:ext uri="{FF2B5EF4-FFF2-40B4-BE49-F238E27FC236}">
                <a16:creationId xmlns:a16="http://schemas.microsoft.com/office/drawing/2014/main" id="{4B81B093-23D8-4EE1-8763-E1B804EF73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1448" y="10701802"/>
            <a:ext cx="7743112" cy="43997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inero, la gracia de, el peso de la">
            <a:extLst>
              <a:ext uri="{FF2B5EF4-FFF2-40B4-BE49-F238E27FC236}">
                <a16:creationId xmlns:a16="http://schemas.microsoft.com/office/drawing/2014/main" id="{529948D2-9E09-44EF-81BE-43C182F680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40985" y="4686905"/>
            <a:ext cx="3867150" cy="38671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isaje Urbano, Ciudad, Arquitectura, Ciudad">
            <a:extLst>
              <a:ext uri="{FF2B5EF4-FFF2-40B4-BE49-F238E27FC236}">
                <a16:creationId xmlns:a16="http://schemas.microsoft.com/office/drawing/2014/main" id="{770BF27C-AA01-4A7B-9755-EC3BC4E59B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988" y="235737"/>
            <a:ext cx="8870212" cy="585205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Mujer, Hombre, Policía, Explotación, Esposa">
            <a:extLst>
              <a:ext uri="{FF2B5EF4-FFF2-40B4-BE49-F238E27FC236}">
                <a16:creationId xmlns:a16="http://schemas.microsoft.com/office/drawing/2014/main" id="{8E371E42-882F-4486-A859-66AC67D23B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700" y="7613741"/>
            <a:ext cx="6679263" cy="730208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olicía, Seguridad, Hombre, Oficial, Persona">
            <a:extLst>
              <a:ext uri="{FF2B5EF4-FFF2-40B4-BE49-F238E27FC236}">
                <a16:creationId xmlns:a16="http://schemas.microsoft.com/office/drawing/2014/main" id="{71F47D0F-B5B5-46FB-A1DD-B2316546BA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23980" y="8621700"/>
            <a:ext cx="3429320" cy="685864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Signo, Por Carretera, Señal De Tráfico, Tráfico">
            <a:extLst>
              <a:ext uri="{FF2B5EF4-FFF2-40B4-BE49-F238E27FC236}">
                <a16:creationId xmlns:a16="http://schemas.microsoft.com/office/drawing/2014/main" id="{298CB47E-D003-46E8-AA19-58EBCF07EE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61621" y="687613"/>
            <a:ext cx="386715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FC25E3A9-D3C4-41A9-A1AF-CF4085BCE9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89335" y="9314847"/>
            <a:ext cx="6477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5861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883435-E18D-4A92-B033-89EA344FB5CE}"/>
              </a:ext>
            </a:extLst>
          </p:cNvPr>
          <p:cNvSpPr txBox="1"/>
          <p:nvPr/>
        </p:nvSpPr>
        <p:spPr>
          <a:xfrm>
            <a:off x="1770992" y="949107"/>
            <a:ext cx="20174607" cy="173182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lang="es-CO" dirty="0">
                <a:latin typeface="Arial" panose="020B0604020202020204" pitchFamily="34" charset="0"/>
                <a:cs typeface="Arial" panose="020B0604020202020204" pitchFamily="34" charset="0"/>
              </a:rPr>
              <a:t>UNUNJJJJJJJ</a:t>
            </a:r>
            <a:r>
              <a:rPr lang="es-CO" dirty="0">
                <a:solidFill>
                  <a:schemeClr val="bg1"/>
                </a:solidFill>
                <a:latin typeface="Arial" panose="020B0604020202020204" pitchFamily="34" charset="0"/>
                <a:cs typeface="Arial" panose="020B0604020202020204" pitchFamily="34" charset="0"/>
              </a:rPr>
              <a:t>UN DESCENLACE INESPERADO</a:t>
            </a:r>
          </a:p>
          <a:p>
            <a:pPr marL="0" marR="0" indent="0" algn="just" defTabSz="943239" rtl="0" fontAlgn="auto" latinLnBrk="0" hangingPunct="0">
              <a:lnSpc>
                <a:spcPct val="100000"/>
              </a:lnSpc>
              <a:spcBef>
                <a:spcPts val="0"/>
              </a:spcBef>
              <a:spcAft>
                <a:spcPts val="0"/>
              </a:spcAft>
              <a:buClrTx/>
              <a:buSzTx/>
              <a:buFontTx/>
              <a:buNone/>
              <a:tabLst/>
            </a:pPr>
            <a:endParaRPr lang="es-CO" dirty="0">
              <a:solidFill>
                <a:schemeClr val="bg1"/>
              </a:solidFill>
              <a:latin typeface="Arial" panose="020B0604020202020204" pitchFamily="34" charset="0"/>
              <a:cs typeface="Arial" panose="020B0604020202020204" pitchFamily="34" charset="0"/>
            </a:endParaRPr>
          </a:p>
          <a:p>
            <a:pPr marL="0" marR="0" indent="0" algn="just"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Helvetica Neue"/>
              </a:rPr>
              <a:t>L</a:t>
            </a:r>
            <a:r>
              <a:rPr lang="es-CO" dirty="0">
                <a:solidFill>
                  <a:schemeClr val="bg1"/>
                </a:solidFill>
                <a:latin typeface="Arial" panose="020B0604020202020204" pitchFamily="34" charset="0"/>
                <a:cs typeface="Arial" panose="020B0604020202020204" pitchFamily="34" charset="0"/>
              </a:rPr>
              <a:t>a crisis económica estaba afectando a gran parte de la población </a:t>
            </a:r>
            <a:r>
              <a:rPr lang="es-CO" dirty="0" err="1">
                <a:solidFill>
                  <a:schemeClr val="bg1"/>
                </a:solidFill>
                <a:latin typeface="Arial" panose="020B0604020202020204" pitchFamily="34" charset="0"/>
                <a:cs typeface="Arial" panose="020B0604020202020204" pitchFamily="34" charset="0"/>
              </a:rPr>
              <a:t>ColomboPlatanera</a:t>
            </a:r>
            <a:r>
              <a:rPr lang="es-CO" dirty="0">
                <a:solidFill>
                  <a:schemeClr val="bg1"/>
                </a:solidFill>
                <a:latin typeface="Arial" panose="020B0604020202020204" pitchFamily="34" charset="0"/>
                <a:cs typeface="Arial" panose="020B0604020202020204" pitchFamily="34" charset="0"/>
              </a:rPr>
              <a:t>, había una chica muy simpática que habitaba en la gran metrópolis, pero su sueño era vivir en una granja con un apuesto saudí.</a:t>
            </a:r>
          </a:p>
          <a:p>
            <a:pPr marL="0" marR="0" indent="0" algn="just" defTabSz="943239" rtl="0" fontAlgn="auto" latinLnBrk="0" hangingPunct="0">
              <a:lnSpc>
                <a:spcPct val="100000"/>
              </a:lnSpc>
              <a:spcBef>
                <a:spcPts val="0"/>
              </a:spcBef>
              <a:spcAft>
                <a:spcPts val="0"/>
              </a:spcAft>
              <a:buClrTx/>
              <a:buSzTx/>
              <a:buFontTx/>
              <a:buNone/>
              <a:tabLst/>
            </a:pPr>
            <a:endParaRPr lang="es-CO" dirty="0">
              <a:solidFill>
                <a:schemeClr val="bg1"/>
              </a:solidFill>
              <a:latin typeface="Arial" panose="020B0604020202020204" pitchFamily="34" charset="0"/>
              <a:cs typeface="Arial" panose="020B0604020202020204" pitchFamily="34" charset="0"/>
            </a:endParaRPr>
          </a:p>
          <a:p>
            <a:pPr marL="0" marR="0" indent="0" algn="just" defTabSz="943239" rtl="0" fontAlgn="auto" latinLnBrk="0" hangingPunct="0">
              <a:lnSpc>
                <a:spcPct val="100000"/>
              </a:lnSpc>
              <a:spcBef>
                <a:spcPts val="0"/>
              </a:spcBef>
              <a:spcAft>
                <a:spcPts val="0"/>
              </a:spcAft>
              <a:buClrTx/>
              <a:buSzTx/>
              <a:buFontTx/>
              <a:buNone/>
              <a:tabLst/>
            </a:pPr>
            <a:r>
              <a:rPr lang="es-CO" dirty="0">
                <a:solidFill>
                  <a:schemeClr val="bg1"/>
                </a:solidFill>
                <a:latin typeface="Arial" panose="020B0604020202020204" pitchFamily="34" charset="0"/>
                <a:cs typeface="Arial" panose="020B0604020202020204" pitchFamily="34" charset="0"/>
              </a:rPr>
              <a:t>Ella con el poco dinero que obtenía como modelo de carritos de mercado, ayudaba a su padre que era un agente de policía y que en pocos días lograría por fin la jubilación, cuando se encontraba camino a casa pensó que lo mejor seria tomar una ruta diferente y así distraer un poco su mente.</a:t>
            </a:r>
          </a:p>
          <a:p>
            <a:pPr marL="0" marR="0" indent="0" algn="just" defTabSz="943239" rtl="0" fontAlgn="auto" latinLnBrk="0" hangingPunct="0">
              <a:lnSpc>
                <a:spcPct val="100000"/>
              </a:lnSpc>
              <a:spcBef>
                <a:spcPts val="0"/>
              </a:spcBef>
              <a:spcAft>
                <a:spcPts val="0"/>
              </a:spcAft>
              <a:buClrTx/>
              <a:buSzTx/>
              <a:buFontTx/>
              <a:buNone/>
              <a:tabLst/>
            </a:pPr>
            <a:endParaRPr lang="es-CO" dirty="0">
              <a:solidFill>
                <a:schemeClr val="bg1"/>
              </a:solidFill>
              <a:latin typeface="Arial" panose="020B0604020202020204" pitchFamily="34" charset="0"/>
              <a:cs typeface="Arial" panose="020B0604020202020204" pitchFamily="34" charset="0"/>
            </a:endParaRPr>
          </a:p>
          <a:p>
            <a:pPr marL="0" marR="0" indent="0" algn="just" defTabSz="943239" rtl="0" fontAlgn="auto" latinLnBrk="0" hangingPunct="0">
              <a:lnSpc>
                <a:spcPct val="100000"/>
              </a:lnSpc>
              <a:spcBef>
                <a:spcPts val="0"/>
              </a:spcBef>
              <a:spcAft>
                <a:spcPts val="0"/>
              </a:spcAft>
              <a:buClrTx/>
              <a:buSzTx/>
              <a:buFontTx/>
              <a:buNone/>
              <a:tabLst/>
            </a:pPr>
            <a:r>
              <a:rPr lang="es-CO" dirty="0">
                <a:solidFill>
                  <a:schemeClr val="bg1"/>
                </a:solidFill>
                <a:latin typeface="Arial" panose="020B0604020202020204" pitchFamily="34" charset="0"/>
                <a:cs typeface="Arial" panose="020B0604020202020204" pitchFamily="34" charset="0"/>
              </a:rPr>
              <a:t>Se disponía a cruzar la avenida Siempreviva, pero no se percato que en ese cruce existía una señalización  de transito que indicaba un alto grado de accidentes, ella inmersa en sus pensamientos cruzo la calle sin verificar que se aproximaba un vehículo a alta velocidad, la reacción del conductor fue rápida pero no efectiva, alcanzo a atropellar a aquella mujer, por fortuna para las dos partes hubo secuelas mínimas, ella sufrió unas contusiones de consideración, pero en ese desafortunado momento, germino la semilla del amor.</a:t>
            </a:r>
          </a:p>
          <a:p>
            <a:pPr marL="0" marR="0" indent="0" algn="just" defTabSz="943239" rtl="0" fontAlgn="auto" latinLnBrk="0" hangingPunct="0">
              <a:lnSpc>
                <a:spcPct val="100000"/>
              </a:lnSpc>
              <a:spcBef>
                <a:spcPts val="0"/>
              </a:spcBef>
              <a:spcAft>
                <a:spcPts val="0"/>
              </a:spcAft>
              <a:buClrTx/>
              <a:buSzTx/>
              <a:buFontTx/>
              <a:buNone/>
              <a:tabLst/>
            </a:pPr>
            <a:endParaRPr lang="es-CO" dirty="0">
              <a:solidFill>
                <a:schemeClr val="bg1"/>
              </a:solidFill>
              <a:latin typeface="Arial" panose="020B0604020202020204" pitchFamily="34" charset="0"/>
              <a:cs typeface="Arial" panose="020B0604020202020204" pitchFamily="34" charset="0"/>
            </a:endParaRPr>
          </a:p>
          <a:p>
            <a:pPr marL="0" marR="0" indent="0" algn="just" defTabSz="943239" rtl="0" fontAlgn="auto" latinLnBrk="0" hangingPunct="0">
              <a:lnSpc>
                <a:spcPct val="100000"/>
              </a:lnSpc>
              <a:spcBef>
                <a:spcPts val="0"/>
              </a:spcBef>
              <a:spcAft>
                <a:spcPts val="0"/>
              </a:spcAft>
              <a:buClrTx/>
              <a:buSzTx/>
              <a:buFontTx/>
              <a:buNone/>
              <a:tabLst/>
            </a:pPr>
            <a:r>
              <a:rPr lang="es-CO" dirty="0">
                <a:solidFill>
                  <a:schemeClr val="bg1"/>
                </a:solidFill>
                <a:latin typeface="Arial" panose="020B0604020202020204" pitchFamily="34" charset="0"/>
                <a:cs typeface="Arial" panose="020B0604020202020204" pitchFamily="34" charset="0"/>
              </a:rPr>
              <a:t>Sin mediar y sin percibirlo había encontrado el amor, poco tiempo después decidieron convivir en una pequeña granja cerca a la ciudad, todos pensarían que aquella historia culminaría con un Y FUERON FELICES PARA SIEMPRE, lo que realmente empezaría seria una pesadilla para aquella mujer,  al poco tiempo y por azares del destino descubriría que aquel hombre de rasgos finos y descendencia árabe, era una total fachada de mentiras, porque pertenecía a uno de los mas grandes grupos terroristas y temibles del medio oriente.</a:t>
            </a:r>
          </a:p>
          <a:p>
            <a:pPr marL="0" marR="0" indent="0" algn="just" defTabSz="943239" rtl="0" fontAlgn="auto" latinLnBrk="0" hangingPunct="0">
              <a:lnSpc>
                <a:spcPct val="100000"/>
              </a:lnSpc>
              <a:spcBef>
                <a:spcPts val="0"/>
              </a:spcBef>
              <a:spcAft>
                <a:spcPts val="0"/>
              </a:spcAft>
              <a:buClrTx/>
              <a:buSzTx/>
              <a:buFontTx/>
              <a:buNone/>
              <a:tabLst/>
            </a:pPr>
            <a:endParaRPr lang="es-CO" dirty="0">
              <a:solidFill>
                <a:schemeClr val="bg1"/>
              </a:solidFill>
              <a:latin typeface="Arial" panose="020B0604020202020204" pitchFamily="34" charset="0"/>
              <a:cs typeface="Arial" panose="020B0604020202020204" pitchFamily="34" charset="0"/>
            </a:endParaRPr>
          </a:p>
          <a:p>
            <a:pPr marL="0" marR="0" indent="0" algn="just" defTabSz="943239" rtl="0" fontAlgn="auto" latinLnBrk="0" hangingPunct="0">
              <a:lnSpc>
                <a:spcPct val="100000"/>
              </a:lnSpc>
              <a:spcBef>
                <a:spcPts val="0"/>
              </a:spcBef>
              <a:spcAft>
                <a:spcPts val="0"/>
              </a:spcAft>
              <a:buClrTx/>
              <a:buSzTx/>
              <a:buFontTx/>
              <a:buNone/>
              <a:tabLst/>
            </a:pPr>
            <a:endParaRPr lang="es-CO" dirty="0">
              <a:solidFill>
                <a:schemeClr val="bg1"/>
              </a:solidFill>
              <a:latin typeface="Arial" panose="020B0604020202020204" pitchFamily="34" charset="0"/>
              <a:cs typeface="Arial" panose="020B0604020202020204" pitchFamily="34" charset="0"/>
            </a:endParaRPr>
          </a:p>
          <a:p>
            <a:pPr marL="0" marR="0" indent="0" algn="just" defTabSz="943239" rtl="0" fontAlgn="auto" latinLnBrk="0" hangingPunct="0">
              <a:lnSpc>
                <a:spcPct val="100000"/>
              </a:lnSpc>
              <a:spcBef>
                <a:spcPts val="0"/>
              </a:spcBef>
              <a:spcAft>
                <a:spcPts val="0"/>
              </a:spcAft>
              <a:buClrTx/>
              <a:buSzTx/>
              <a:buFontTx/>
              <a:buNone/>
              <a:tabLst/>
            </a:pPr>
            <a:r>
              <a:rPr lang="es-CO" dirty="0">
                <a:solidFill>
                  <a:schemeClr val="bg1"/>
                </a:solidFill>
                <a:latin typeface="Arial" panose="020B0604020202020204" pitchFamily="34" charset="0"/>
                <a:cs typeface="Arial" panose="020B0604020202020204" pitchFamily="34" charset="0"/>
              </a:rPr>
              <a:t> </a:t>
            </a:r>
          </a:p>
          <a:p>
            <a:pPr marL="0" marR="0" indent="0" algn="just" defTabSz="943239" rtl="0" fontAlgn="auto" latinLnBrk="0" hangingPunct="0">
              <a:lnSpc>
                <a:spcPct val="100000"/>
              </a:lnSpc>
              <a:spcBef>
                <a:spcPts val="0"/>
              </a:spcBef>
              <a:spcAft>
                <a:spcPts val="0"/>
              </a:spcAft>
              <a:buClrTx/>
              <a:buSzTx/>
              <a:buFontTx/>
              <a:buNone/>
              <a:tabLst/>
            </a:pPr>
            <a:endParaRPr lang="es-CO" dirty="0">
              <a:solidFill>
                <a:schemeClr val="bg1"/>
              </a:solidFill>
              <a:latin typeface="Arial" panose="020B0604020202020204" pitchFamily="34" charset="0"/>
              <a:cs typeface="Arial" panose="020B0604020202020204" pitchFamily="34" charset="0"/>
            </a:endParaRPr>
          </a:p>
          <a:p>
            <a:pPr marL="0" marR="0" indent="0" algn="just" defTabSz="943239" rtl="0" fontAlgn="auto" latinLnBrk="0" hangingPunct="0">
              <a:lnSpc>
                <a:spcPct val="100000"/>
              </a:lnSpc>
              <a:spcBef>
                <a:spcPts val="0"/>
              </a:spcBef>
              <a:spcAft>
                <a:spcPts val="0"/>
              </a:spcAft>
              <a:buClrTx/>
              <a:buSzTx/>
              <a:buFontTx/>
              <a:buNone/>
              <a:tabLst/>
            </a:pPr>
            <a:endParaRPr kumimoji="0" lang="es-CO" sz="3600" b="1" i="0" u="none" strike="noStrike" cap="none" spc="0" normalizeH="0" baseline="0" dirty="0">
              <a:ln>
                <a:noFill/>
              </a:ln>
              <a:solidFill>
                <a:srgbClr val="FFFFFF"/>
              </a:solidFill>
              <a:effectLst/>
              <a:uFillTx/>
              <a:latin typeface="Arial" panose="020B0604020202020204" pitchFamily="34" charset="0"/>
              <a:cs typeface="Arial" panose="020B0604020202020204" pitchFamily="34" charset="0"/>
              <a:sym typeface="Helvetica Neue"/>
            </a:endParaRPr>
          </a:p>
        </p:txBody>
      </p:sp>
    </p:spTree>
    <p:extLst>
      <p:ext uri="{BB962C8B-B14F-4D97-AF65-F5344CB8AC3E}">
        <p14:creationId xmlns:p14="http://schemas.microsoft.com/office/powerpoint/2010/main" val="232340056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460375" y="7089170"/>
            <a:ext cx="12836858" cy="1569660"/>
          </a:xfrm>
          <a:prstGeom prst="rect">
            <a:avLst/>
          </a:prstGeom>
        </p:spPr>
        <p:txBody>
          <a:bodyPr wrap="square">
            <a:spAutoFit/>
          </a:bodyPr>
          <a:lstStyle/>
          <a:p>
            <a:r>
              <a:rPr lang="es-CO" sz="9600" dirty="0">
                <a:solidFill>
                  <a:schemeClr val="tx1"/>
                </a:solidFill>
                <a:latin typeface="Arial Black" panose="020B0A04020102020204" pitchFamily="34" charset="0"/>
                <a:cs typeface="Arabic Typesetting" panose="020B0604020202020204" pitchFamily="66" charset="-78"/>
              </a:rPr>
              <a:t>SOCIALIZACIÓN</a:t>
            </a:r>
          </a:p>
        </p:txBody>
      </p:sp>
      <p:sp>
        <p:nvSpPr>
          <p:cNvPr id="4" name="AutoShape 4" descr="Ilustración de Bienvenidos Bienvenida En Español y más Vectore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6" descr="Ilustración de Bienvenidos Bienvenida En Español y más Vectores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2" name="Picture 4" descr="Equipo, Joven, Profesionales, Startup">
            <a:extLst>
              <a:ext uri="{FF2B5EF4-FFF2-40B4-BE49-F238E27FC236}">
                <a16:creationId xmlns:a16="http://schemas.microsoft.com/office/drawing/2014/main" id="{66E7ECDE-DAFA-46FE-AF37-CF9641D34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761" y="3139440"/>
            <a:ext cx="10881360" cy="1072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4159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360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5702211"/>
            <a:ext cx="16964025" cy="4524315"/>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el siguiente texto escrito en un texto oral.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3 Rectángulo"/>
          <p:cNvSpPr/>
          <p:nvPr/>
        </p:nvSpPr>
        <p:spPr>
          <a:xfrm>
            <a:off x="1843394" y="3640485"/>
            <a:ext cx="20159356" cy="10064294"/>
          </a:xfrm>
          <a:prstGeom prst="rect">
            <a:avLst/>
          </a:prstGeom>
        </p:spPr>
        <p:txBody>
          <a:bodyPr wrap="square">
            <a:spAutoFit/>
          </a:bodyPr>
          <a:lstStyle/>
          <a:p>
            <a:pPr algn="just"/>
            <a:r>
              <a:rPr lang="es-CO" sz="5400" dirty="0">
                <a:solidFill>
                  <a:schemeClr val="bg1"/>
                </a:solidFill>
                <a:latin typeface="Arial Black" panose="020B0A04020102020204" pitchFamily="34" charset="0"/>
              </a:rPr>
              <a:t>¡No te arranques los ojos todavía! Estos </a:t>
            </a:r>
            <a:r>
              <a:rPr lang="es-CO" sz="5400" dirty="0" err="1">
                <a:solidFill>
                  <a:schemeClr val="bg1"/>
                </a:solidFill>
                <a:latin typeface="Arial Black" panose="020B0A04020102020204" pitchFamily="34" charset="0"/>
              </a:rPr>
              <a:t>uebos</a:t>
            </a:r>
            <a:r>
              <a:rPr lang="es-CO" sz="5400" dirty="0">
                <a:solidFill>
                  <a:schemeClr val="bg1"/>
                </a:solidFill>
                <a:latin typeface="Arial Black" panose="020B0A04020102020204" pitchFamily="34" charset="0"/>
              </a:rPr>
              <a:t> no son los que estás pensando, aunque sí son los de la expresión “¡Manda </a:t>
            </a:r>
            <a:r>
              <a:rPr lang="es-CO" sz="5400" dirty="0" err="1">
                <a:solidFill>
                  <a:schemeClr val="bg1"/>
                </a:solidFill>
                <a:latin typeface="Arial Black" panose="020B0A04020102020204" pitchFamily="34" charset="0"/>
              </a:rPr>
              <a:t>uebos</a:t>
            </a:r>
            <a:r>
              <a:rPr lang="es-CO" sz="5400" dirty="0">
                <a:solidFill>
                  <a:schemeClr val="bg1"/>
                </a:solidFill>
                <a:latin typeface="Arial Black" panose="020B0A04020102020204" pitchFamily="34" charset="0"/>
              </a:rPr>
              <a:t>!” que escribes con hache y con uve tan seguro de ti mismo y que has incluso hecho evolucionar hasta “¡Manda cojones!”. ¡Mal! </a:t>
            </a:r>
            <a:r>
              <a:rPr lang="es-CO" sz="5400" dirty="0" err="1">
                <a:solidFill>
                  <a:schemeClr val="bg1"/>
                </a:solidFill>
                <a:latin typeface="Arial Black" panose="020B0A04020102020204" pitchFamily="34" charset="0"/>
              </a:rPr>
              <a:t>Uebos</a:t>
            </a:r>
            <a:r>
              <a:rPr lang="es-CO" sz="5400" dirty="0">
                <a:solidFill>
                  <a:schemeClr val="bg1"/>
                </a:solidFill>
                <a:latin typeface="Arial Black" panose="020B0A04020102020204" pitchFamily="34" charset="0"/>
              </a:rPr>
              <a:t> (o </a:t>
            </a:r>
            <a:r>
              <a:rPr lang="es-CO" sz="5400" dirty="0" err="1">
                <a:solidFill>
                  <a:schemeClr val="bg1"/>
                </a:solidFill>
                <a:latin typeface="Arial Black" panose="020B0A04020102020204" pitchFamily="34" charset="0"/>
              </a:rPr>
              <a:t>huebos</a:t>
            </a:r>
            <a:r>
              <a:rPr lang="es-CO" sz="5400" dirty="0">
                <a:solidFill>
                  <a:schemeClr val="bg1"/>
                </a:solidFill>
                <a:latin typeface="Arial Black" panose="020B0A04020102020204" pitchFamily="34" charset="0"/>
              </a:rPr>
              <a:t>, que también existió) viene del latín Opus y significa trabajo o necesidad. “¡Manda </a:t>
            </a:r>
            <a:r>
              <a:rPr lang="es-CO" sz="5400" dirty="0" err="1">
                <a:solidFill>
                  <a:schemeClr val="bg1"/>
                </a:solidFill>
                <a:latin typeface="Arial Black" panose="020B0A04020102020204" pitchFamily="34" charset="0"/>
              </a:rPr>
              <a:t>uebos</a:t>
            </a:r>
            <a:r>
              <a:rPr lang="es-CO" sz="5400" dirty="0">
                <a:solidFill>
                  <a:schemeClr val="bg1"/>
                </a:solidFill>
                <a:latin typeface="Arial Black" panose="020B0A04020102020204" pitchFamily="34" charset="0"/>
              </a:rPr>
              <a:t>!” lo decían ya los romanos en su versión latina “</a:t>
            </a:r>
            <a:r>
              <a:rPr lang="es-CO" sz="5400" dirty="0" err="1">
                <a:solidFill>
                  <a:schemeClr val="bg1"/>
                </a:solidFill>
                <a:latin typeface="Arial Black" panose="020B0A04020102020204" pitchFamily="34" charset="0"/>
              </a:rPr>
              <a:t>Mandat</a:t>
            </a:r>
            <a:r>
              <a:rPr lang="es-CO" sz="5400" dirty="0">
                <a:solidFill>
                  <a:schemeClr val="bg1"/>
                </a:solidFill>
                <a:latin typeface="Arial Black" panose="020B0A04020102020204" pitchFamily="34" charset="0"/>
              </a:rPr>
              <a:t> opus!”, que significa “la necesidad obliga”. Así que dilo sin miedo en cualquier contexto y no te vuelvas a reír de Trillo: estaba siendo mucho más culto que vulgar.</a:t>
            </a:r>
          </a:p>
        </p:txBody>
      </p:sp>
      <p:sp>
        <p:nvSpPr>
          <p:cNvPr id="7" name="5 Rectángulo"/>
          <p:cNvSpPr/>
          <p:nvPr/>
        </p:nvSpPr>
        <p:spPr>
          <a:xfrm>
            <a:off x="7430576" y="1705397"/>
            <a:ext cx="7371274" cy="1569660"/>
          </a:xfrm>
          <a:prstGeom prst="rect">
            <a:avLst/>
          </a:prstGeom>
        </p:spPr>
        <p:txBody>
          <a:bodyPr wrap="square">
            <a:spAutoFit/>
          </a:bodyPr>
          <a:lstStyle/>
          <a:p>
            <a:r>
              <a:rPr lang="es-CO" sz="9600" dirty="0">
                <a:solidFill>
                  <a:schemeClr val="bg1"/>
                </a:solidFill>
                <a:latin typeface="Arial Black" panose="020B0A04020102020204" pitchFamily="34" charset="0"/>
              </a:rPr>
              <a:t>“</a:t>
            </a:r>
            <a:r>
              <a:rPr lang="es-CO" sz="9600" dirty="0" err="1">
                <a:solidFill>
                  <a:schemeClr val="bg1"/>
                </a:solidFill>
                <a:latin typeface="Arial Black" panose="020B0A04020102020204" pitchFamily="34" charset="0"/>
              </a:rPr>
              <a:t>Uebos</a:t>
            </a:r>
            <a:r>
              <a:rPr lang="es-CO" sz="9600" dirty="0">
                <a:solidFill>
                  <a:schemeClr val="bg1"/>
                </a:solidFill>
                <a:latin typeface="Arial Black" panose="020B0A04020102020204" pitchFamily="34" charset="0"/>
              </a:rPr>
              <a:t>”</a:t>
            </a:r>
            <a:endParaRPr lang="es-CO" sz="9600" dirty="0">
              <a:solidFill>
                <a:schemeClr val="bg1"/>
              </a:solidFill>
            </a:endParaRPr>
          </a:p>
        </p:txBody>
      </p:sp>
      <p:sp>
        <p:nvSpPr>
          <p:cNvPr id="8" name="4 Rectángulo"/>
          <p:cNvSpPr/>
          <p:nvPr/>
        </p:nvSpPr>
        <p:spPr>
          <a:xfrm>
            <a:off x="3800476" y="15010746"/>
            <a:ext cx="18202274" cy="523220"/>
          </a:xfrm>
          <a:prstGeom prst="rect">
            <a:avLst/>
          </a:prstGeom>
        </p:spPr>
        <p:txBody>
          <a:bodyPr wrap="square">
            <a:spAutoFit/>
          </a:bodyPr>
          <a:lstStyle/>
          <a:p>
            <a:r>
              <a:rPr lang="es-CO" sz="2800" b="1" dirty="0">
                <a:solidFill>
                  <a:schemeClr val="accent5"/>
                </a:solidFill>
                <a:hlinkClick r:id="rId3"/>
              </a:rPr>
              <a:t>http://ortografiainfinita.blogspot.com.co/2016/03/12-palabras-del-espanol-que-crees-que.html</a:t>
            </a:r>
            <a:r>
              <a:rPr lang="es-CO" sz="2800" b="1" dirty="0">
                <a:solidFill>
                  <a:schemeClr val="accent5"/>
                </a:solidFill>
              </a:rPr>
              <a:t> </a:t>
            </a:r>
          </a:p>
        </p:txBody>
      </p:sp>
    </p:spTree>
    <p:extLst>
      <p:ext uri="{BB962C8B-B14F-4D97-AF65-F5344CB8AC3E}">
        <p14:creationId xmlns:p14="http://schemas.microsoft.com/office/powerpoint/2010/main" val="39694002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 siguiente historieta en una noticia.</a:t>
            </a:r>
          </a:p>
        </p:txBody>
      </p:sp>
    </p:spTree>
    <p:extLst>
      <p:ext uri="{BB962C8B-B14F-4D97-AF65-F5344CB8AC3E}">
        <p14:creationId xmlns:p14="http://schemas.microsoft.com/office/powerpoint/2010/main" val="271054987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26" name="Picture 2" descr="historietas-de-mafalda-10 | Mafalda, Mafalda frases, Historieta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74" y="966787"/>
            <a:ext cx="20104101" cy="1379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59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22F0AD1-C761-445C-9235-274A0338A816}"/>
              </a:ext>
            </a:extLst>
          </p:cNvPr>
          <p:cNvSpPr txBox="1"/>
          <p:nvPr/>
        </p:nvSpPr>
        <p:spPr>
          <a:xfrm>
            <a:off x="1545020" y="1197185"/>
            <a:ext cx="13432221" cy="5222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943239" rtl="0" fontAlgn="auto" latinLnBrk="0" hangingPunct="0">
              <a:lnSpc>
                <a:spcPct val="100000"/>
              </a:lnSpc>
              <a:spcBef>
                <a:spcPts val="0"/>
              </a:spcBef>
              <a:spcAft>
                <a:spcPts val="0"/>
              </a:spcAft>
              <a:buClrTx/>
              <a:buSzTx/>
              <a:buFontTx/>
              <a:buNone/>
              <a:tabLst/>
            </a:pPr>
            <a:endParaRPr kumimoji="0" lang="es-CO" sz="3600" b="0"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a:p>
            <a:pPr marL="0" marR="0" indent="0" algn="l" defTabSz="943239" rtl="0" fontAlgn="auto" latinLnBrk="0" hangingPunct="0">
              <a:lnSpc>
                <a:spcPct val="100000"/>
              </a:lnSpc>
              <a:spcBef>
                <a:spcPts val="0"/>
              </a:spcBef>
              <a:spcAft>
                <a:spcPts val="0"/>
              </a:spcAft>
              <a:buClrTx/>
              <a:buSzTx/>
              <a:buFontTx/>
              <a:buNone/>
              <a:tabLst/>
            </a:pPr>
            <a:r>
              <a:rPr kumimoji="0" lang="es-CO" sz="3600" b="0"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rPr>
              <a:t> </a:t>
            </a:r>
            <a:r>
              <a:rPr kumimoji="0" lang="es-CO" sz="5400" b="0"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rPr>
              <a:t>NOTIBOGOTA</a:t>
            </a:r>
          </a:p>
          <a:p>
            <a:pPr marL="0" marR="0" indent="0" algn="just" defTabSz="943239" rtl="0" fontAlgn="auto" latinLnBrk="0" hangingPunct="0">
              <a:lnSpc>
                <a:spcPct val="100000"/>
              </a:lnSpc>
              <a:spcBef>
                <a:spcPts val="0"/>
              </a:spcBef>
              <a:spcAft>
                <a:spcPts val="0"/>
              </a:spcAft>
              <a:buClrTx/>
              <a:buSzTx/>
              <a:buFontTx/>
              <a:buNone/>
              <a:tabLst/>
            </a:pPr>
            <a:r>
              <a:rPr lang="es-CO" sz="4800" dirty="0">
                <a:solidFill>
                  <a:schemeClr val="bg1"/>
                </a:solidFill>
                <a:latin typeface="Arial" panose="020B0604020202020204" pitchFamily="34" charset="0"/>
                <a:cs typeface="Arial" panose="020B0604020202020204" pitchFamily="34" charset="0"/>
              </a:rPr>
              <a:t>ULTIMA HORA</a:t>
            </a:r>
            <a:r>
              <a:rPr lang="es-CO" dirty="0">
                <a:solidFill>
                  <a:schemeClr val="bg1"/>
                </a:solidFill>
                <a:latin typeface="Arial" panose="020B0604020202020204" pitchFamily="34" charset="0"/>
                <a:cs typeface="Arial" panose="020B0604020202020204" pitchFamily="34" charset="0"/>
              </a:rPr>
              <a:t>: </a:t>
            </a:r>
            <a:r>
              <a:rPr lang="es-CO" sz="4800" b="0" dirty="0">
                <a:solidFill>
                  <a:schemeClr val="bg1"/>
                </a:solidFill>
                <a:latin typeface="Arial" panose="020B0604020202020204" pitchFamily="34" charset="0"/>
                <a:cs typeface="Arial" panose="020B0604020202020204" pitchFamily="34" charset="0"/>
              </a:rPr>
              <a:t>En horas de la mañana cientos de ciudadanos capitalinos observaban el cielo con estupor y asombro, pues por varios minutos se observaban objetos suspendidos sin identificar, algunos Bogotanos aseguraban que</a:t>
            </a:r>
            <a:endParaRPr kumimoji="0" lang="es-CO" sz="4800" i="0" u="none" strike="noStrike" cap="none" spc="0" normalizeH="0" baseline="0" dirty="0">
              <a:ln>
                <a:noFill/>
              </a:ln>
              <a:solidFill>
                <a:srgbClr val="FFFFFF"/>
              </a:solidFill>
              <a:effectLst/>
              <a:uFillTx/>
              <a:latin typeface="Helvetica Neue"/>
              <a:ea typeface="Helvetica Neue"/>
              <a:cs typeface="Helvetica Neue"/>
              <a:sym typeface="Helvetica Neue"/>
            </a:endParaRPr>
          </a:p>
        </p:txBody>
      </p:sp>
      <p:pic>
        <p:nvPicPr>
          <p:cNvPr id="6" name="Imagen 5">
            <a:extLst>
              <a:ext uri="{FF2B5EF4-FFF2-40B4-BE49-F238E27FC236}">
                <a16:creationId xmlns:a16="http://schemas.microsoft.com/office/drawing/2014/main" id="{FDA243DC-C8B9-447C-AC32-A351C5AFC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4802" y="1197185"/>
            <a:ext cx="5160086" cy="4937571"/>
          </a:xfrm>
          <a:prstGeom prst="rect">
            <a:avLst/>
          </a:prstGeom>
        </p:spPr>
      </p:pic>
      <p:sp>
        <p:nvSpPr>
          <p:cNvPr id="7" name="CuadroTexto 6">
            <a:extLst>
              <a:ext uri="{FF2B5EF4-FFF2-40B4-BE49-F238E27FC236}">
                <a16:creationId xmlns:a16="http://schemas.microsoft.com/office/drawing/2014/main" id="{D2F3880D-C180-483E-B317-FEDE33D30C92}"/>
              </a:ext>
            </a:extLst>
          </p:cNvPr>
          <p:cNvSpPr txBox="1"/>
          <p:nvPr/>
        </p:nvSpPr>
        <p:spPr>
          <a:xfrm>
            <a:off x="1545020" y="6134756"/>
            <a:ext cx="21062732" cy="6053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s-CO" sz="4800" b="0" dirty="0">
                <a:solidFill>
                  <a:schemeClr val="bg1"/>
                </a:solidFill>
                <a:latin typeface="Arial" panose="020B0604020202020204" pitchFamily="34" charset="0"/>
                <a:cs typeface="Arial" panose="020B0604020202020204" pitchFamily="34" charset="0"/>
              </a:rPr>
              <a:t>se trataba de globos aerostáticos, otros mencionaban que se trataban de drones utilizados por la policía para garantizar la seguridad y algunos más creyentes de vida extraterrestre , confirmaban que se trataban de ovnis, que venían con el propósito de raptar a los seres humanos para experimentos, lo que sí </a:t>
            </a:r>
            <a:r>
              <a:rPr lang="es-CO" sz="4800" b="0" dirty="0" err="1">
                <a:solidFill>
                  <a:schemeClr val="bg1"/>
                </a:solidFill>
                <a:latin typeface="Arial" panose="020B0604020202020204" pitchFamily="34" charset="0"/>
                <a:cs typeface="Arial" panose="020B0604020202020204" pitchFamily="34" charset="0"/>
              </a:rPr>
              <a:t>NotiBogotá</a:t>
            </a:r>
            <a:r>
              <a:rPr lang="es-CO" sz="4800" b="0" dirty="0">
                <a:solidFill>
                  <a:schemeClr val="bg1"/>
                </a:solidFill>
                <a:latin typeface="Arial" panose="020B0604020202020204" pitchFamily="34" charset="0"/>
                <a:cs typeface="Arial" panose="020B0604020202020204" pitchFamily="34" charset="0"/>
              </a:rPr>
              <a:t> puede asegurar a su audiencia, es que no ha habido algún reporte por parte de fuentes Gubernamentales. Seguiremos atentos a un eventual aterrizaje por parte de estas naves no identificadas, para </a:t>
            </a:r>
            <a:r>
              <a:rPr lang="es-CO" sz="4800" b="0" dirty="0" err="1">
                <a:solidFill>
                  <a:schemeClr val="bg1"/>
                </a:solidFill>
                <a:latin typeface="Arial" panose="020B0604020202020204" pitchFamily="34" charset="0"/>
                <a:cs typeface="Arial" panose="020B0604020202020204" pitchFamily="34" charset="0"/>
              </a:rPr>
              <a:t>NotiBogotá</a:t>
            </a:r>
            <a:r>
              <a:rPr lang="es-CO" sz="4800" b="0" dirty="0">
                <a:solidFill>
                  <a:schemeClr val="bg1"/>
                </a:solidFill>
                <a:latin typeface="Arial" panose="020B0604020202020204" pitchFamily="34" charset="0"/>
                <a:cs typeface="Arial" panose="020B0604020202020204" pitchFamily="34" charset="0"/>
              </a:rPr>
              <a:t> informó </a:t>
            </a:r>
            <a:r>
              <a:rPr lang="es-CO" sz="4800" b="0" dirty="0" err="1">
                <a:solidFill>
                  <a:schemeClr val="bg1"/>
                </a:solidFill>
                <a:latin typeface="Arial" panose="020B0604020202020204" pitchFamily="34" charset="0"/>
                <a:cs typeface="Arial" panose="020B0604020202020204" pitchFamily="34" charset="0"/>
              </a:rPr>
              <a:t>Jose</a:t>
            </a:r>
            <a:r>
              <a:rPr lang="es-CO" sz="4800" b="0" dirty="0">
                <a:solidFill>
                  <a:schemeClr val="bg1"/>
                </a:solidFill>
                <a:latin typeface="Arial" panose="020B0604020202020204" pitchFamily="34" charset="0"/>
                <a:cs typeface="Arial" panose="020B0604020202020204" pitchFamily="34" charset="0"/>
              </a:rPr>
              <a:t> </a:t>
            </a:r>
            <a:r>
              <a:rPr lang="es-CO" sz="4800" b="0" dirty="0" err="1">
                <a:solidFill>
                  <a:schemeClr val="bg1"/>
                </a:solidFill>
                <a:latin typeface="Arial" panose="020B0604020202020204" pitchFamily="34" charset="0"/>
                <a:cs typeface="Arial" panose="020B0604020202020204" pitchFamily="34" charset="0"/>
              </a:rPr>
              <a:t>Bohorquez</a:t>
            </a:r>
            <a:r>
              <a:rPr lang="es-CO" sz="4800" b="0" dirty="0">
                <a:solidFill>
                  <a:schemeClr val="bg1"/>
                </a:solidFill>
                <a:latin typeface="Arial" panose="020B0604020202020204" pitchFamily="34" charset="0"/>
                <a:cs typeface="Arial" panose="020B0604020202020204" pitchFamily="34" charset="0"/>
              </a:rPr>
              <a:t>.</a:t>
            </a:r>
            <a:endParaRPr kumimoji="0" lang="es-CO" sz="4800" b="1" i="0" u="none" strike="noStrike" cap="none" spc="0" normalizeH="0" baseline="0" dirty="0">
              <a:ln>
                <a:noFill/>
              </a:ln>
              <a:solidFill>
                <a:srgbClr val="FFFFFF"/>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4926099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 siguiente nota en un refrán.</a:t>
            </a:r>
          </a:p>
        </p:txBody>
      </p:sp>
    </p:spTree>
    <p:extLst>
      <p:ext uri="{BB962C8B-B14F-4D97-AF65-F5344CB8AC3E}">
        <p14:creationId xmlns:p14="http://schemas.microsoft.com/office/powerpoint/2010/main" val="41446018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473BD10-0F7F-4E5C-B437-7B5A84530D18}"/>
              </a:ext>
            </a:extLst>
          </p:cNvPr>
          <p:cNvSpPr/>
          <p:nvPr/>
        </p:nvSpPr>
        <p:spPr>
          <a:xfrm>
            <a:off x="1280160" y="1663968"/>
            <a:ext cx="20208240" cy="13388280"/>
          </a:xfrm>
          <a:prstGeom prst="rect">
            <a:avLst/>
          </a:prstGeom>
        </p:spPr>
        <p:txBody>
          <a:bodyPr wrap="square">
            <a:spAutoFit/>
          </a:bodyPr>
          <a:lstStyle/>
          <a:p>
            <a:pPr algn="just"/>
            <a:r>
              <a:rPr lang="es-ES" sz="4800" b="0" dirty="0">
                <a:solidFill>
                  <a:srgbClr val="000000"/>
                </a:solidFill>
                <a:latin typeface="Verdana" panose="020B0604030504040204" pitchFamily="34" charset="0"/>
              </a:rPr>
              <a:t>Albert Einstein (1879-1955) es indiscutiblemente el mayor genio científico del siglo XX y uno de los más grandes de la Historia. Sin embargo su carrera de estudiante deja perplejos a más de uno y sirve de consuelo para muchos. Parece que ser que en su infancia algunos le consideraron algo retrasado. A la edad de cinco años algunos informes escolares le consideraban lento y con errores de cálculo, aunque con seguridad a la hora de encarar las matemáticas. Fue suspendido en el examen de ingreso a la Escuela Técnica de </a:t>
            </a:r>
            <a:r>
              <a:rPr lang="es-ES" sz="4800" b="0" dirty="0" err="1">
                <a:solidFill>
                  <a:srgbClr val="000000"/>
                </a:solidFill>
                <a:latin typeface="Verdana" panose="020B0604030504040204" pitchFamily="34" charset="0"/>
              </a:rPr>
              <a:t>Zurich</a:t>
            </a:r>
            <a:r>
              <a:rPr lang="es-ES" sz="4800" b="0" dirty="0">
                <a:solidFill>
                  <a:srgbClr val="000000"/>
                </a:solidFill>
                <a:latin typeface="Verdana" panose="020B0604030504040204" pitchFamily="34" charset="0"/>
              </a:rPr>
              <a:t>. Cuando terminó su formación intentó conseguir un puesto de ayudante y fue el único que suspendió de los cuatro estudiantes que habían pasado los exámenes finales. En 1901 entregó una tesis de física sobre la teoría cinética de los gases en la Universidad de </a:t>
            </a:r>
            <a:r>
              <a:rPr lang="es-ES" sz="4800" b="0" dirty="0" err="1">
                <a:solidFill>
                  <a:srgbClr val="000000"/>
                </a:solidFill>
                <a:latin typeface="Verdana" panose="020B0604030504040204" pitchFamily="34" charset="0"/>
              </a:rPr>
              <a:t>Zurich</a:t>
            </a:r>
            <a:r>
              <a:rPr lang="es-ES" sz="4800" b="0" dirty="0">
                <a:solidFill>
                  <a:srgbClr val="000000"/>
                </a:solidFill>
                <a:latin typeface="Verdana" panose="020B0604030504040204" pitchFamily="34" charset="0"/>
              </a:rPr>
              <a:t>, que fue rechazada. En 1902, gracias a una recomendación, pudo empezar a trabajar en la Oficina de Patente de Berna como "técnico experto de tercera clase"...</a:t>
            </a:r>
          </a:p>
          <a:p>
            <a:pPr algn="just"/>
            <a:br>
              <a:rPr lang="es-ES" sz="4800" b="0" dirty="0">
                <a:solidFill>
                  <a:srgbClr val="000000"/>
                </a:solidFill>
                <a:latin typeface="Verdana" panose="020B0604030504040204" pitchFamily="34" charset="0"/>
              </a:rPr>
            </a:br>
            <a:r>
              <a:rPr lang="es-ES" sz="4800" b="0" dirty="0">
                <a:solidFill>
                  <a:srgbClr val="000000"/>
                </a:solidFill>
                <a:latin typeface="Verdana" panose="020B0604030504040204" pitchFamily="34" charset="0"/>
              </a:rPr>
              <a:t>Con la autorización de:   </a:t>
            </a:r>
            <a:r>
              <a:rPr lang="es-ES" sz="4800" b="0" dirty="0">
                <a:solidFill>
                  <a:srgbClr val="000000"/>
                </a:solidFill>
                <a:latin typeface="Verdana" panose="020B0604030504040204" pitchFamily="34" charset="0"/>
                <a:hlinkClick r:id="rId3"/>
              </a:rPr>
              <a:t>www.interrogantes.net</a:t>
            </a:r>
            <a:endParaRPr lang="es-ES" sz="4800" dirty="0"/>
          </a:p>
        </p:txBody>
      </p:sp>
    </p:spTree>
    <p:extLst>
      <p:ext uri="{BB962C8B-B14F-4D97-AF65-F5344CB8AC3E}">
        <p14:creationId xmlns:p14="http://schemas.microsoft.com/office/powerpoint/2010/main" val="3776376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473BD10-0F7F-4E5C-B437-7B5A84530D18}"/>
              </a:ext>
            </a:extLst>
          </p:cNvPr>
          <p:cNvSpPr/>
          <p:nvPr/>
        </p:nvSpPr>
        <p:spPr>
          <a:xfrm>
            <a:off x="1280160" y="1663968"/>
            <a:ext cx="20208240" cy="7478970"/>
          </a:xfrm>
          <a:prstGeom prst="rect">
            <a:avLst/>
          </a:prstGeom>
        </p:spPr>
        <p:txBody>
          <a:bodyPr wrap="square">
            <a:spAutoFit/>
          </a:bodyPr>
          <a:lstStyle/>
          <a:p>
            <a:pPr algn="just"/>
            <a:r>
              <a:rPr lang="es-ES" sz="4800" b="0" dirty="0">
                <a:solidFill>
                  <a:srgbClr val="000000"/>
                </a:solidFill>
                <a:latin typeface="Verdana" panose="020B0604030504040204" pitchFamily="34" charset="0"/>
              </a:rPr>
              <a:t>REFRAN</a:t>
            </a:r>
          </a:p>
          <a:p>
            <a:pPr algn="just"/>
            <a:endParaRPr lang="es-ES" sz="4800" b="0" dirty="0">
              <a:solidFill>
                <a:srgbClr val="000000"/>
              </a:solidFill>
              <a:latin typeface="Verdana" panose="020B0604030504040204" pitchFamily="34" charset="0"/>
            </a:endParaRPr>
          </a:p>
          <a:p>
            <a:pPr algn="just"/>
            <a:endParaRPr lang="es-ES" sz="4800" b="0" dirty="0">
              <a:solidFill>
                <a:srgbClr val="000000"/>
              </a:solidFill>
              <a:latin typeface="Verdana" panose="020B0604030504040204" pitchFamily="34" charset="0"/>
            </a:endParaRPr>
          </a:p>
          <a:p>
            <a:pPr algn="just"/>
            <a:r>
              <a:rPr lang="es-ES" sz="4800" b="0" dirty="0">
                <a:solidFill>
                  <a:srgbClr val="000000"/>
                </a:solidFill>
                <a:latin typeface="Verdana" panose="020B0604030504040204" pitchFamily="34" charset="0"/>
              </a:rPr>
              <a:t>Aunque muchos duden de ti y piensen que no tienes futuro, con esfuerzo y dedicación lograrás mantenerte seguro.</a:t>
            </a:r>
          </a:p>
          <a:p>
            <a:pPr algn="just"/>
            <a:endParaRPr lang="es-ES" sz="4800" b="0" dirty="0">
              <a:solidFill>
                <a:srgbClr val="000000"/>
              </a:solidFill>
              <a:latin typeface="Verdana" panose="020B0604030504040204" pitchFamily="34" charset="0"/>
            </a:endParaRPr>
          </a:p>
          <a:p>
            <a:pPr algn="just"/>
            <a:r>
              <a:rPr lang="es-ES" sz="4800" b="0" dirty="0">
                <a:solidFill>
                  <a:srgbClr val="000000"/>
                </a:solidFill>
                <a:latin typeface="Verdana" panose="020B0604030504040204" pitchFamily="34" charset="0"/>
              </a:rPr>
              <a:t>Muchos te dirán que no puedes que eres un burro, programar es tu futuro.</a:t>
            </a:r>
          </a:p>
          <a:p>
            <a:pPr algn="just"/>
            <a:endParaRPr lang="es-ES" sz="4800" b="0" dirty="0">
              <a:solidFill>
                <a:srgbClr val="000000"/>
              </a:solidFill>
              <a:latin typeface="Verdana" panose="020B0604030504040204" pitchFamily="34" charset="0"/>
            </a:endParaRPr>
          </a:p>
          <a:p>
            <a:pPr algn="just"/>
            <a:r>
              <a:rPr lang="es-ES" sz="4800" b="0" dirty="0">
                <a:solidFill>
                  <a:srgbClr val="000000"/>
                </a:solidFill>
                <a:latin typeface="Verdana" panose="020B0604030504040204" pitchFamily="34" charset="0"/>
              </a:rPr>
              <a:t>Por más burro que seas, lucha con esfuerzo hasta que te vean.</a:t>
            </a:r>
            <a:endParaRPr lang="es-ES" sz="4800" dirty="0"/>
          </a:p>
        </p:txBody>
      </p:sp>
    </p:spTree>
    <p:extLst>
      <p:ext uri="{BB962C8B-B14F-4D97-AF65-F5344CB8AC3E}">
        <p14:creationId xmlns:p14="http://schemas.microsoft.com/office/powerpoint/2010/main" val="211605236"/>
      </p:ext>
    </p:extLst>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1823</TotalTime>
  <Words>825</Words>
  <Application>Microsoft Office PowerPoint</Application>
  <PresentationFormat>Personalizado</PresentationFormat>
  <Paragraphs>37</Paragraphs>
  <Slides>14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Arabic Typesetting</vt:lpstr>
      <vt:lpstr>Arial</vt:lpstr>
      <vt:lpstr>Arial Black</vt:lpstr>
      <vt:lpstr>Calibri Light</vt:lpstr>
      <vt:lpstr>Helvetica Neue</vt:lpstr>
      <vt:lpstr>Helvetica Neue Light</vt:lpstr>
      <vt:lpstr>Helvetica Neue Medium</vt:lpstr>
      <vt:lpstr>Verdana</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Luis Rodriguez</cp:lastModifiedBy>
  <cp:revision>62</cp:revision>
  <dcterms:modified xsi:type="dcterms:W3CDTF">2023-03-29T03:02:09Z</dcterms:modified>
</cp:coreProperties>
</file>