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e5768803b9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e5768803b9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e5768803b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e5768803b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e5768803b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e5768803b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e5768803b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e5768803b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e5768803b9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e5768803b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e5768803b9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e5768803b9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e5768803b9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e5768803b9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e5768803b9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e5768803b9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e5768803b9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e5768803b9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jpg"/><Relationship Id="rId5" Type="http://schemas.openxmlformats.org/officeDocument/2006/relationships/image" Target="../media/image4.png"/><Relationship Id="rId6"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221052" y="-1275750"/>
            <a:ext cx="11533076" cy="6554926"/>
          </a:xfrm>
          <a:prstGeom prst="rect">
            <a:avLst/>
          </a:prstGeom>
          <a:noFill/>
          <a:ln>
            <a:noFill/>
          </a:ln>
        </p:spPr>
      </p:pic>
      <p:sp>
        <p:nvSpPr>
          <p:cNvPr id="55" name="Google Shape;55;p13"/>
          <p:cNvSpPr txBox="1"/>
          <p:nvPr>
            <p:ph type="ctrTitle"/>
          </p:nvPr>
        </p:nvSpPr>
        <p:spPr>
          <a:xfrm>
            <a:off x="311700" y="323825"/>
            <a:ext cx="8520600" cy="79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s"/>
              <a:t>Berlin VS Madrid: Knowing the services by area</a:t>
            </a:r>
            <a:endParaRPr/>
          </a:p>
        </p:txBody>
      </p:sp>
      <p:sp>
        <p:nvSpPr>
          <p:cNvPr id="56" name="Google Shape;56;p13"/>
          <p:cNvSpPr txBox="1"/>
          <p:nvPr>
            <p:ph idx="1" type="subTitle"/>
          </p:nvPr>
        </p:nvSpPr>
        <p:spPr>
          <a:xfrm>
            <a:off x="431025" y="19127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solidFill>
                  <a:schemeClr val="lt1"/>
                </a:solidFill>
              </a:rPr>
              <a:t>Author: Jose Javier Nicolas</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t>Conclussions</a:t>
            </a:r>
            <a:endParaRPr b="1"/>
          </a:p>
        </p:txBody>
      </p:sp>
      <p:sp>
        <p:nvSpPr>
          <p:cNvPr id="120" name="Google Shape;120;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61111"/>
              <a:buFont typeface="Arial"/>
              <a:buNone/>
            </a:pPr>
            <a:r>
              <a:rPr lang="es">
                <a:solidFill>
                  <a:schemeClr val="dk1"/>
                </a:solidFill>
              </a:rPr>
              <a:t>Restaurants and shopping (Flea Markets) are the commun attractives in the City. Followed by Exhibitions and Museums. We could say the the offer of services for tourists is quite extensive. One of the most interesting topics in Berlin are related with gastronomy. Tha activities related with shopping are more frecuently in Berlin than Madrid. It has a significant weight of exhibitions and cultural activities as museum and Zoos.</a:t>
            </a:r>
            <a:endParaRPr>
              <a:solidFill>
                <a:schemeClr val="dk1"/>
              </a:solidFill>
            </a:endParaRPr>
          </a:p>
          <a:p>
            <a:pPr indent="0" lvl="0" marL="0" rtl="0" algn="l">
              <a:spcBef>
                <a:spcPts val="1200"/>
              </a:spcBef>
              <a:spcAft>
                <a:spcPts val="0"/>
              </a:spcAft>
              <a:buClr>
                <a:schemeClr val="dk1"/>
              </a:buClr>
              <a:buSzPct val="61111"/>
              <a:buFont typeface="Arial"/>
              <a:buNone/>
            </a:pPr>
            <a:r>
              <a:t/>
            </a:r>
            <a:endParaRPr>
              <a:solidFill>
                <a:schemeClr val="dk1"/>
              </a:solidFill>
            </a:endParaRPr>
          </a:p>
          <a:p>
            <a:pPr indent="0" lvl="0" marL="0" rtl="0" algn="l">
              <a:spcBef>
                <a:spcPts val="1200"/>
              </a:spcBef>
              <a:spcAft>
                <a:spcPts val="0"/>
              </a:spcAft>
              <a:buClr>
                <a:schemeClr val="dk1"/>
              </a:buClr>
              <a:buSzPct val="61111"/>
              <a:buFont typeface="Arial"/>
              <a:buNone/>
            </a:pPr>
            <a:r>
              <a:rPr lang="es">
                <a:solidFill>
                  <a:schemeClr val="dk1"/>
                </a:solidFill>
              </a:rPr>
              <a:t>The main activity in Madrid are reastaurants and tapas Bar. The main of the services in all the areas are related with the gastronomy. It mean there is a high quantaty of this kind of services than in Berlin.</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t>Introduction</a:t>
            </a:r>
            <a:endParaRPr b="1"/>
          </a:p>
        </p:txBody>
      </p:sp>
      <p:sp>
        <p:nvSpPr>
          <p:cNvPr id="62" name="Google Shape;62;p14"/>
          <p:cNvSpPr txBox="1"/>
          <p:nvPr>
            <p:ph idx="1" type="body"/>
          </p:nvPr>
        </p:nvSpPr>
        <p:spPr>
          <a:xfrm>
            <a:off x="311700" y="1144125"/>
            <a:ext cx="8520600" cy="3424800"/>
          </a:xfrm>
          <a:prstGeom prst="rect">
            <a:avLst/>
          </a:prstGeom>
        </p:spPr>
        <p:txBody>
          <a:bodyPr anchorCtr="0" anchor="t" bIns="91425" lIns="91425" spcFirstLastPara="1" rIns="91425" wrap="square" tIns="91425">
            <a:normAutofit fontScale="85000" lnSpcReduction="10000"/>
          </a:bodyPr>
          <a:lstStyle/>
          <a:p>
            <a:pPr indent="0" lvl="0" marL="0" rtl="0" algn="l">
              <a:spcBef>
                <a:spcPts val="1100"/>
              </a:spcBef>
              <a:spcAft>
                <a:spcPts val="0"/>
              </a:spcAft>
              <a:buNone/>
            </a:pPr>
            <a:r>
              <a:rPr lang="es" sz="1050">
                <a:solidFill>
                  <a:schemeClr val="dk1"/>
                </a:solidFill>
                <a:highlight>
                  <a:srgbClr val="FFFFFF"/>
                </a:highlight>
              </a:rPr>
              <a:t>We want to compare the offer in lisure and services between 2 big cities like Madrid and Berlin¡. Two of them are capital cities inside the European Union.</a:t>
            </a:r>
            <a:endParaRPr sz="1050">
              <a:solidFill>
                <a:schemeClr val="dk1"/>
              </a:solidFill>
              <a:highlight>
                <a:srgbClr val="FFFFFF"/>
              </a:highlight>
            </a:endParaRPr>
          </a:p>
          <a:p>
            <a:pPr indent="0" lvl="0" marL="0" rtl="0" algn="l">
              <a:spcBef>
                <a:spcPts val="1100"/>
              </a:spcBef>
              <a:spcAft>
                <a:spcPts val="0"/>
              </a:spcAft>
              <a:buNone/>
            </a:pPr>
            <a:r>
              <a:t/>
            </a:r>
            <a:endParaRPr sz="1050">
              <a:solidFill>
                <a:schemeClr val="dk1"/>
              </a:solidFill>
              <a:highlight>
                <a:srgbClr val="FFFFFF"/>
              </a:highlight>
            </a:endParaRPr>
          </a:p>
          <a:p>
            <a:pPr indent="0" lvl="0" marL="0" rtl="0" algn="l">
              <a:spcBef>
                <a:spcPts val="1100"/>
              </a:spcBef>
              <a:spcAft>
                <a:spcPts val="0"/>
              </a:spcAft>
              <a:buNone/>
            </a:pPr>
            <a:r>
              <a:rPr lang="es" sz="1050">
                <a:solidFill>
                  <a:schemeClr val="dk1"/>
                </a:solidFill>
                <a:highlight>
                  <a:srgbClr val="FFFFFF"/>
                </a:highlight>
              </a:rPr>
              <a:t>Berlin is the capital and largest city of Germany by both area and population. Its 3.8 million inhabitants make it the European Union's most populous city, according to population within city limits. One of Germany's sixteen constituent states, Berlin is surrounded by the State of Brandenburg and contiguous with Potsdam, Brandenburg's capital. Berlin's urban area, which has a population of around 4.5 million, is the second most populous urban area in Germany after the Ruhr. The Berlin-Brandenburg capital region has over six million inhabitants and is Germany's third-largest metropolitan region after the Rhine-Ruhr and Rhine-Main regions.</a:t>
            </a:r>
            <a:endParaRPr sz="1050">
              <a:solidFill>
                <a:schemeClr val="dk1"/>
              </a:solidFill>
              <a:highlight>
                <a:srgbClr val="FFFFFF"/>
              </a:highlight>
            </a:endParaRPr>
          </a:p>
          <a:p>
            <a:pPr indent="0" lvl="0" marL="0" rtl="0" algn="l">
              <a:spcBef>
                <a:spcPts val="1100"/>
              </a:spcBef>
              <a:spcAft>
                <a:spcPts val="0"/>
              </a:spcAft>
              <a:buNone/>
            </a:pPr>
            <a:r>
              <a:t/>
            </a:r>
            <a:endParaRPr sz="1050">
              <a:solidFill>
                <a:schemeClr val="dk1"/>
              </a:solidFill>
              <a:highlight>
                <a:srgbClr val="FFFFFF"/>
              </a:highlight>
            </a:endParaRPr>
          </a:p>
          <a:p>
            <a:pPr indent="0" lvl="0" marL="0" rtl="0" algn="l">
              <a:spcBef>
                <a:spcPts val="1100"/>
              </a:spcBef>
              <a:spcAft>
                <a:spcPts val="0"/>
              </a:spcAft>
              <a:buNone/>
            </a:pPr>
            <a:r>
              <a:rPr lang="es" sz="1050">
                <a:solidFill>
                  <a:schemeClr val="dk1"/>
                </a:solidFill>
                <a:highlight>
                  <a:srgbClr val="FFFFFF"/>
                </a:highlight>
              </a:rPr>
              <a:t>Madrid is the capital and most-populous city of Spain. The city has almost 3.4 million inhabitants and a metropolitan area population of approximately 6.7 million. It is the second-largest city in the European Union (EU), surpassed only by Berlin in its administrative limits, and its monocentric metropolitan area is the second-largest in the EU, surpassed only by Paris. The municipality covers 604.3 km2 (233.3 sq mi) geographical area.</a:t>
            </a:r>
            <a:endParaRPr sz="1050">
              <a:solidFill>
                <a:schemeClr val="dk1"/>
              </a:solidFill>
              <a:highlight>
                <a:srgbClr val="FFFFFF"/>
              </a:highlight>
            </a:endParaRPr>
          </a:p>
          <a:p>
            <a:pPr indent="0" lvl="0" marL="0" rtl="0" algn="l">
              <a:spcBef>
                <a:spcPts val="1100"/>
              </a:spcBef>
              <a:spcAft>
                <a:spcPts val="0"/>
              </a:spcAft>
              <a:buNone/>
            </a:pPr>
            <a:r>
              <a:t/>
            </a:r>
            <a:endParaRPr sz="1050">
              <a:solidFill>
                <a:schemeClr val="dk1"/>
              </a:solidFill>
              <a:highlight>
                <a:srgbClr val="FFFFFF"/>
              </a:highlight>
            </a:endParaRPr>
          </a:p>
          <a:p>
            <a:pPr indent="0" lvl="0" marL="0" rtl="0" algn="l">
              <a:spcBef>
                <a:spcPts val="1100"/>
              </a:spcBef>
              <a:spcAft>
                <a:spcPts val="0"/>
              </a:spcAft>
              <a:buNone/>
            </a:pPr>
            <a:r>
              <a:rPr lang="es" sz="1050">
                <a:solidFill>
                  <a:schemeClr val="dk1"/>
                </a:solidFill>
                <a:highlight>
                  <a:srgbClr val="FFFFFF"/>
                </a:highlight>
              </a:rPr>
              <a:t>Every year more than 6 million pepople visit Berlin looking for its touristic attraction. Madrid is one of the capital for the tourism. Every year receives more than 7 million visitors to the capital. But which one is offering the best number of services?</a:t>
            </a:r>
            <a:endParaRPr sz="1050">
              <a:solidFill>
                <a:schemeClr val="dk1"/>
              </a:solidFill>
              <a:highlight>
                <a:srgbClr val="FFFFFF"/>
              </a:highlight>
            </a:endParaRPr>
          </a:p>
          <a:p>
            <a:pPr indent="0" lvl="0" marL="0" rtl="0" algn="l">
              <a:spcBef>
                <a:spcPts val="1100"/>
              </a:spcBef>
              <a:spcAft>
                <a:spcPts val="0"/>
              </a:spcAft>
              <a:buClr>
                <a:schemeClr val="dk1"/>
              </a:buClr>
              <a:buSzPct val="104761"/>
              <a:buFont typeface="Arial"/>
              <a:buNone/>
            </a:pPr>
            <a:r>
              <a:t/>
            </a:r>
            <a:endParaRPr sz="1050">
              <a:solidFill>
                <a:schemeClr val="dk1"/>
              </a:solidFill>
              <a:highlight>
                <a:srgbClr val="FFFFFF"/>
              </a:highlight>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t>Data</a:t>
            </a:r>
            <a:endParaRPr b="1"/>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100"/>
              </a:spcBef>
              <a:spcAft>
                <a:spcPts val="0"/>
              </a:spcAft>
              <a:buNone/>
            </a:pPr>
            <a:r>
              <a:rPr lang="es" sz="1050">
                <a:solidFill>
                  <a:schemeClr val="dk1"/>
                </a:solidFill>
                <a:highlight>
                  <a:srgbClr val="FFFFFF"/>
                </a:highlight>
              </a:rPr>
              <a:t>For this project data available on the Foursquare's API will be used. It will be used to check data in Berlin and Madridin terms of their neighborhoods. The data used includes information about different venues and their neighborhoods.</a:t>
            </a:r>
            <a:endParaRPr sz="1050">
              <a:solidFill>
                <a:schemeClr val="dk1"/>
              </a:solidFill>
              <a:highlight>
                <a:srgbClr val="FFFFFF"/>
              </a:highlight>
            </a:endParaRPr>
          </a:p>
          <a:p>
            <a:pPr indent="0" lvl="0" marL="0" rtl="0" algn="l">
              <a:spcBef>
                <a:spcPts val="1100"/>
              </a:spcBef>
              <a:spcAft>
                <a:spcPts val="0"/>
              </a:spcAft>
              <a:buNone/>
            </a:pPr>
            <a:r>
              <a:t/>
            </a:r>
            <a:endParaRPr sz="1050">
              <a:solidFill>
                <a:schemeClr val="dk1"/>
              </a:solidFill>
              <a:highlight>
                <a:srgbClr val="FFFFFF"/>
              </a:highlight>
            </a:endParaRPr>
          </a:p>
          <a:p>
            <a:pPr indent="0" lvl="0" marL="0" rtl="0" algn="l">
              <a:spcBef>
                <a:spcPts val="1100"/>
              </a:spcBef>
              <a:spcAft>
                <a:spcPts val="0"/>
              </a:spcAft>
              <a:buNone/>
            </a:pPr>
            <a:r>
              <a:rPr lang="es" sz="1050">
                <a:solidFill>
                  <a:schemeClr val="dk1"/>
                </a:solidFill>
                <a:highlight>
                  <a:srgbClr val="FFFFFF"/>
                </a:highlight>
              </a:rPr>
              <a:t>Info an access for Foursqure Api https://developer.foursquare.com/</a:t>
            </a:r>
            <a:endParaRPr sz="1050">
              <a:solidFill>
                <a:schemeClr val="dk1"/>
              </a:solidFill>
              <a:highlight>
                <a:srgbClr val="FFFFFF"/>
              </a:highlight>
            </a:endParaRPr>
          </a:p>
          <a:p>
            <a:pPr indent="0" lvl="0" marL="0" rtl="0" algn="l">
              <a:spcBef>
                <a:spcPts val="1100"/>
              </a:spcBef>
              <a:spcAft>
                <a:spcPts val="0"/>
              </a:spcAft>
              <a:buNone/>
            </a:pPr>
            <a:r>
              <a:t/>
            </a:r>
            <a:endParaRPr sz="1050">
              <a:solidFill>
                <a:schemeClr val="dk1"/>
              </a:solidFill>
              <a:highlight>
                <a:srgbClr val="FFFFFF"/>
              </a:highlight>
            </a:endParaRPr>
          </a:p>
          <a:p>
            <a:pPr indent="0" lvl="0" marL="0" rtl="0" algn="l">
              <a:spcBef>
                <a:spcPts val="1100"/>
              </a:spcBef>
              <a:spcAft>
                <a:spcPts val="0"/>
              </a:spcAft>
              <a:buNone/>
            </a:pPr>
            <a:r>
              <a:rPr lang="es" sz="1050">
                <a:solidFill>
                  <a:schemeClr val="dk1"/>
                </a:solidFill>
                <a:highlight>
                  <a:srgbClr val="FFFFFF"/>
                </a:highlight>
              </a:rPr>
              <a:t>Also we will extract the Berlin districts from Wikipedia: https://en.wikipedia.org/wiki/Boroughs_and_neighborhoods_of_Berlin</a:t>
            </a:r>
            <a:endParaRPr sz="1050">
              <a:solidFill>
                <a:schemeClr val="dk1"/>
              </a:solidFill>
              <a:highlight>
                <a:srgbClr val="FFFFFF"/>
              </a:highlight>
            </a:endParaRPr>
          </a:p>
          <a:p>
            <a:pPr indent="0" lvl="0" marL="0" rtl="0" algn="l">
              <a:spcBef>
                <a:spcPts val="1100"/>
              </a:spcBef>
              <a:spcAft>
                <a:spcPts val="0"/>
              </a:spcAft>
              <a:buNone/>
            </a:pPr>
            <a:r>
              <a:rPr lang="es" sz="1050">
                <a:solidFill>
                  <a:schemeClr val="dk1"/>
                </a:solidFill>
                <a:highlight>
                  <a:srgbClr val="FFFFFF"/>
                </a:highlight>
              </a:rPr>
              <a:t>Also we will extract the Berlin districts from Wikipedia: https://en.wikipedia.org/wiki/Districts_of_Madrid</a:t>
            </a:r>
            <a:endParaRPr sz="1050">
              <a:solidFill>
                <a:schemeClr val="dk1"/>
              </a:solidFill>
              <a:highlight>
                <a:srgbClr val="FFFFFF"/>
              </a:highlight>
            </a:endParaRPr>
          </a:p>
          <a:p>
            <a:pPr indent="0" lvl="0" marL="0" rtl="0" algn="l">
              <a:spcBef>
                <a:spcPts val="1100"/>
              </a:spcBef>
              <a:spcAft>
                <a:spcPts val="0"/>
              </a:spcAft>
              <a:buClr>
                <a:schemeClr val="dk1"/>
              </a:buClr>
              <a:buSzPts val="1100"/>
              <a:buFont typeface="Arial"/>
              <a:buNone/>
            </a:pPr>
            <a:r>
              <a:t/>
            </a:r>
            <a:endParaRPr sz="1050">
              <a:solidFill>
                <a:schemeClr val="dk1"/>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t>Methodology</a:t>
            </a:r>
            <a:endParaRPr b="1"/>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We will use the KMeans ML technique to segment districts with similar objects based on neighborhood data, and then we can judge the similarity or dissimilarity between districts and two cities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s"/>
              <a:t>More info: https://en.wikipedia.org/wiki/K-means_clustering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t>Results</a:t>
            </a:r>
            <a:endParaRPr b="1"/>
          </a:p>
        </p:txBody>
      </p:sp>
      <p:sp>
        <p:nvSpPr>
          <p:cNvPr id="80" name="Google Shape;80;p17"/>
          <p:cNvSpPr txBox="1"/>
          <p:nvPr>
            <p:ph idx="1" type="body"/>
          </p:nvPr>
        </p:nvSpPr>
        <p:spPr>
          <a:xfrm>
            <a:off x="311700" y="1152475"/>
            <a:ext cx="8520600" cy="862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s" sz="1050">
                <a:solidFill>
                  <a:schemeClr val="dk1"/>
                </a:solidFill>
                <a:highlight>
                  <a:srgbClr val="FFFFFF"/>
                </a:highlight>
              </a:rPr>
              <a:t>The geographical coordinates of Berlin are 52.5170365, 13.3888599.</a:t>
            </a:r>
            <a:endParaRPr/>
          </a:p>
          <a:p>
            <a:pPr indent="0" lvl="0" marL="0" rtl="0" algn="l">
              <a:spcBef>
                <a:spcPts val="0"/>
              </a:spcBef>
              <a:spcAft>
                <a:spcPts val="0"/>
              </a:spcAft>
              <a:buClr>
                <a:schemeClr val="dk1"/>
              </a:buClr>
              <a:buSzPts val="1100"/>
              <a:buFont typeface="Arial"/>
              <a:buNone/>
            </a:pPr>
            <a:r>
              <a:rPr lang="es" sz="1050">
                <a:solidFill>
                  <a:schemeClr val="dk1"/>
                </a:solidFill>
                <a:highlight>
                  <a:srgbClr val="FFFFFF"/>
                </a:highlight>
              </a:rPr>
              <a:t>The geographical coordinates of Madrid 40.4167047, -3.7035825.</a:t>
            </a:r>
            <a:endParaRPr sz="1050">
              <a:solidFill>
                <a:schemeClr val="dk1"/>
              </a:solidFill>
              <a:highlight>
                <a:srgbClr val="FFFFFF"/>
              </a:highlight>
            </a:endParaRPr>
          </a:p>
          <a:p>
            <a:pPr indent="0" lvl="0" marL="0" rtl="0" algn="l">
              <a:spcBef>
                <a:spcPts val="0"/>
              </a:spcBef>
              <a:spcAft>
                <a:spcPts val="1200"/>
              </a:spcAft>
              <a:buNone/>
            </a:pPr>
            <a:r>
              <a:t/>
            </a:r>
            <a:endParaRPr/>
          </a:p>
        </p:txBody>
      </p:sp>
      <p:pic>
        <p:nvPicPr>
          <p:cNvPr id="81" name="Google Shape;81;p17"/>
          <p:cNvPicPr preferRelativeResize="0"/>
          <p:nvPr/>
        </p:nvPicPr>
        <p:blipFill>
          <a:blip r:embed="rId3">
            <a:alphaModFix/>
          </a:blip>
          <a:stretch>
            <a:fillRect/>
          </a:stretch>
        </p:blipFill>
        <p:spPr>
          <a:xfrm>
            <a:off x="1755550" y="2505075"/>
            <a:ext cx="3658798" cy="2400425"/>
          </a:xfrm>
          <a:prstGeom prst="rect">
            <a:avLst/>
          </a:prstGeom>
          <a:noFill/>
          <a:ln>
            <a:noFill/>
          </a:ln>
        </p:spPr>
      </p:pic>
      <p:pic>
        <p:nvPicPr>
          <p:cNvPr id="82" name="Google Shape;82;p17"/>
          <p:cNvPicPr preferRelativeResize="0"/>
          <p:nvPr/>
        </p:nvPicPr>
        <p:blipFill>
          <a:blip r:embed="rId4">
            <a:alphaModFix/>
          </a:blip>
          <a:stretch>
            <a:fillRect/>
          </a:stretch>
        </p:blipFill>
        <p:spPr>
          <a:xfrm>
            <a:off x="5878498" y="2438275"/>
            <a:ext cx="2749499" cy="2400425"/>
          </a:xfrm>
          <a:prstGeom prst="rect">
            <a:avLst/>
          </a:prstGeom>
          <a:noFill/>
          <a:ln>
            <a:noFill/>
          </a:ln>
        </p:spPr>
      </p:pic>
      <p:sp>
        <p:nvSpPr>
          <p:cNvPr id="83" name="Google Shape;83;p17"/>
          <p:cNvSpPr txBox="1"/>
          <p:nvPr/>
        </p:nvSpPr>
        <p:spPr>
          <a:xfrm>
            <a:off x="445325" y="1703375"/>
            <a:ext cx="8305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Points and Location for Districts</a:t>
            </a:r>
            <a:endParaRPr/>
          </a:p>
          <a:p>
            <a:pPr indent="0" lvl="0" marL="0" rtl="0" algn="l">
              <a:spcBef>
                <a:spcPts val="0"/>
              </a:spcBef>
              <a:spcAft>
                <a:spcPts val="0"/>
              </a:spcAft>
              <a:buNone/>
            </a:pPr>
            <a:r>
              <a:t/>
            </a:r>
            <a:endParaRPr/>
          </a:p>
        </p:txBody>
      </p:sp>
      <p:sp>
        <p:nvSpPr>
          <p:cNvPr id="84" name="Google Shape;84;p17"/>
          <p:cNvSpPr txBox="1"/>
          <p:nvPr/>
        </p:nvSpPr>
        <p:spPr>
          <a:xfrm>
            <a:off x="1770175" y="2040825"/>
            <a:ext cx="3540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a:t>Berlin</a:t>
            </a:r>
            <a:endParaRPr/>
          </a:p>
        </p:txBody>
      </p:sp>
      <p:sp>
        <p:nvSpPr>
          <p:cNvPr id="85" name="Google Shape;85;p17"/>
          <p:cNvSpPr txBox="1"/>
          <p:nvPr/>
        </p:nvSpPr>
        <p:spPr>
          <a:xfrm>
            <a:off x="5656375" y="2040825"/>
            <a:ext cx="3540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a:t>Madrid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t>Results</a:t>
            </a:r>
            <a:endParaRPr b="1"/>
          </a:p>
        </p:txBody>
      </p:sp>
      <p:sp>
        <p:nvSpPr>
          <p:cNvPr id="91" name="Google Shape;91;p18"/>
          <p:cNvSpPr txBox="1"/>
          <p:nvPr>
            <p:ph idx="1" type="body"/>
          </p:nvPr>
        </p:nvSpPr>
        <p:spPr>
          <a:xfrm>
            <a:off x="311700" y="1152475"/>
            <a:ext cx="3529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050">
                <a:solidFill>
                  <a:schemeClr val="dk1"/>
                </a:solidFill>
                <a:highlight>
                  <a:srgbClr val="FFFFFF"/>
                </a:highlight>
              </a:rPr>
              <a:t>Number of venues in Berlin is 336.        </a:t>
            </a:r>
            <a:endParaRPr sz="1050">
              <a:solidFill>
                <a:schemeClr val="dk1"/>
              </a:solidFill>
              <a:highlight>
                <a:srgbClr val="FFFFFF"/>
              </a:highlight>
            </a:endParaRPr>
          </a:p>
          <a:p>
            <a:pPr indent="0" lvl="0" marL="0" rtl="0" algn="l">
              <a:spcBef>
                <a:spcPts val="1200"/>
              </a:spcBef>
              <a:spcAft>
                <a:spcPts val="0"/>
              </a:spcAft>
              <a:buNone/>
            </a:pPr>
            <a:r>
              <a:rPr lang="es" sz="1050">
                <a:solidFill>
                  <a:schemeClr val="dk1"/>
                </a:solidFill>
                <a:highlight>
                  <a:srgbClr val="FFFFFF"/>
                </a:highlight>
              </a:rPr>
              <a:t>Number of venues in Madrid is 585.</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rPr lang="es" sz="1650">
                <a:solidFill>
                  <a:schemeClr val="dk1"/>
                </a:solidFill>
                <a:highlight>
                  <a:srgbClr val="FFFFFF"/>
                </a:highlight>
              </a:rPr>
              <a:t>There are 193 unique categories.</a:t>
            </a:r>
            <a:endParaRPr sz="16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sz="1050">
              <a:solidFill>
                <a:schemeClr val="dk1"/>
              </a:solidFill>
              <a:highlight>
                <a:srgbClr val="FFFFFF"/>
              </a:highlight>
            </a:endParaRPr>
          </a:p>
          <a:p>
            <a:pPr indent="0" lvl="0" marL="0" rtl="0" algn="l">
              <a:spcBef>
                <a:spcPts val="0"/>
              </a:spcBef>
              <a:spcAft>
                <a:spcPts val="1200"/>
              </a:spcAft>
              <a:buNone/>
            </a:pPr>
            <a:r>
              <a:t/>
            </a:r>
            <a:endParaRPr/>
          </a:p>
        </p:txBody>
      </p:sp>
      <p:pic>
        <p:nvPicPr>
          <p:cNvPr id="92" name="Google Shape;92;p18"/>
          <p:cNvPicPr preferRelativeResize="0"/>
          <p:nvPr/>
        </p:nvPicPr>
        <p:blipFill>
          <a:blip r:embed="rId3">
            <a:alphaModFix/>
          </a:blip>
          <a:stretch>
            <a:fillRect/>
          </a:stretch>
        </p:blipFill>
        <p:spPr>
          <a:xfrm>
            <a:off x="5192276" y="1107625"/>
            <a:ext cx="8397300" cy="3461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t/>
            </a:r>
            <a:endParaRPr/>
          </a:p>
          <a:p>
            <a:pPr indent="0" lvl="0" marL="0" rtl="0" algn="ctr">
              <a:spcBef>
                <a:spcPts val="0"/>
              </a:spcBef>
              <a:spcAft>
                <a:spcPts val="0"/>
              </a:spcAft>
              <a:buNone/>
            </a:pPr>
            <a:r>
              <a:rPr lang="es"/>
              <a:t>Ten most common venues in all districts:</a:t>
            </a:r>
            <a:endParaRPr/>
          </a:p>
          <a:p>
            <a:pPr indent="0" lvl="0" marL="0" rtl="0" algn="ctr">
              <a:spcBef>
                <a:spcPts val="0"/>
              </a:spcBef>
              <a:spcAft>
                <a:spcPts val="0"/>
              </a:spcAft>
              <a:buNone/>
            </a:pPr>
            <a:r>
              <a:t/>
            </a:r>
            <a:endParaRPr/>
          </a:p>
        </p:txBody>
      </p:sp>
      <p:pic>
        <p:nvPicPr>
          <p:cNvPr id="98" name="Google Shape;98;p19"/>
          <p:cNvPicPr preferRelativeResize="0"/>
          <p:nvPr/>
        </p:nvPicPr>
        <p:blipFill>
          <a:blip r:embed="rId3">
            <a:alphaModFix/>
          </a:blip>
          <a:stretch>
            <a:fillRect/>
          </a:stretch>
        </p:blipFill>
        <p:spPr>
          <a:xfrm>
            <a:off x="311700" y="963767"/>
            <a:ext cx="8407950" cy="402733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t>Results</a:t>
            </a:r>
            <a:endParaRPr b="1"/>
          </a:p>
        </p:txBody>
      </p:sp>
      <p:pic>
        <p:nvPicPr>
          <p:cNvPr id="104" name="Google Shape;104;p20"/>
          <p:cNvPicPr preferRelativeResize="0"/>
          <p:nvPr/>
        </p:nvPicPr>
        <p:blipFill rotWithShape="1">
          <a:blip r:embed="rId3">
            <a:alphaModFix/>
          </a:blip>
          <a:srcRect b="0" l="0" r="18066" t="14639"/>
          <a:stretch/>
        </p:blipFill>
        <p:spPr>
          <a:xfrm>
            <a:off x="311700" y="3572100"/>
            <a:ext cx="1616100" cy="1290400"/>
          </a:xfrm>
          <a:prstGeom prst="rect">
            <a:avLst/>
          </a:prstGeom>
          <a:noFill/>
          <a:ln>
            <a:noFill/>
          </a:ln>
        </p:spPr>
      </p:pic>
      <p:sp>
        <p:nvSpPr>
          <p:cNvPr id="105" name="Google Shape;105;p20"/>
          <p:cNvSpPr txBox="1"/>
          <p:nvPr/>
        </p:nvSpPr>
        <p:spPr>
          <a:xfrm>
            <a:off x="267300" y="1081475"/>
            <a:ext cx="192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Madrid</a:t>
            </a:r>
            <a:endParaRPr/>
          </a:p>
        </p:txBody>
      </p:sp>
      <p:sp>
        <p:nvSpPr>
          <p:cNvPr id="106" name="Google Shape;106;p20"/>
          <p:cNvSpPr txBox="1"/>
          <p:nvPr/>
        </p:nvSpPr>
        <p:spPr>
          <a:xfrm>
            <a:off x="267300" y="2905875"/>
            <a:ext cx="1929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Berlin</a:t>
            </a:r>
            <a:endParaRPr/>
          </a:p>
          <a:p>
            <a:pPr indent="0" lvl="0" marL="0" rtl="0" algn="l">
              <a:spcBef>
                <a:spcPts val="0"/>
              </a:spcBef>
              <a:spcAft>
                <a:spcPts val="0"/>
              </a:spcAft>
              <a:buNone/>
            </a:pPr>
            <a:r>
              <a:t/>
            </a:r>
            <a:endParaRPr/>
          </a:p>
        </p:txBody>
      </p:sp>
      <p:pic>
        <p:nvPicPr>
          <p:cNvPr id="107" name="Google Shape;107;p20"/>
          <p:cNvPicPr preferRelativeResize="0"/>
          <p:nvPr/>
        </p:nvPicPr>
        <p:blipFill rotWithShape="1">
          <a:blip r:embed="rId4">
            <a:alphaModFix/>
          </a:blip>
          <a:srcRect b="-14632" l="0" r="-29265" t="-14632"/>
          <a:stretch/>
        </p:blipFill>
        <p:spPr>
          <a:xfrm>
            <a:off x="311700" y="1437425"/>
            <a:ext cx="2275675" cy="1557675"/>
          </a:xfrm>
          <a:prstGeom prst="rect">
            <a:avLst/>
          </a:prstGeom>
          <a:noFill/>
          <a:ln>
            <a:noFill/>
          </a:ln>
        </p:spPr>
      </p:pic>
      <p:pic>
        <p:nvPicPr>
          <p:cNvPr id="108" name="Google Shape;108;p20"/>
          <p:cNvPicPr preferRelativeResize="0"/>
          <p:nvPr/>
        </p:nvPicPr>
        <p:blipFill>
          <a:blip r:embed="rId5">
            <a:alphaModFix/>
          </a:blip>
          <a:stretch>
            <a:fillRect/>
          </a:stretch>
        </p:blipFill>
        <p:spPr>
          <a:xfrm>
            <a:off x="5615275" y="3237575"/>
            <a:ext cx="3126650" cy="1824375"/>
          </a:xfrm>
          <a:prstGeom prst="rect">
            <a:avLst/>
          </a:prstGeom>
          <a:noFill/>
          <a:ln>
            <a:noFill/>
          </a:ln>
        </p:spPr>
      </p:pic>
      <p:pic>
        <p:nvPicPr>
          <p:cNvPr id="109" name="Google Shape;109;p20"/>
          <p:cNvPicPr preferRelativeResize="0"/>
          <p:nvPr/>
        </p:nvPicPr>
        <p:blipFill>
          <a:blip r:embed="rId6">
            <a:alphaModFix/>
          </a:blip>
          <a:stretch>
            <a:fillRect/>
          </a:stretch>
        </p:blipFill>
        <p:spPr>
          <a:xfrm>
            <a:off x="5615275" y="1242175"/>
            <a:ext cx="3019625" cy="1770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b="1" lang="es" sz="2520"/>
              <a:t>Discussion</a:t>
            </a:r>
            <a:endParaRPr b="1" sz="2520"/>
          </a:p>
          <a:p>
            <a:pPr indent="0" lvl="0" marL="0" rtl="0" algn="l">
              <a:spcBef>
                <a:spcPts val="0"/>
              </a:spcBef>
              <a:spcAft>
                <a:spcPts val="0"/>
              </a:spcAft>
              <a:buClr>
                <a:schemeClr val="dk1"/>
              </a:buClr>
              <a:buSzPts val="990"/>
              <a:buFont typeface="Arial"/>
              <a:buNone/>
            </a:pPr>
            <a:r>
              <a:t/>
            </a:r>
            <a:endParaRPr sz="1920"/>
          </a:p>
          <a:p>
            <a:pPr indent="0" lvl="0" marL="0" rtl="0" algn="l">
              <a:spcBef>
                <a:spcPts val="0"/>
              </a:spcBef>
              <a:spcAft>
                <a:spcPts val="0"/>
              </a:spcAft>
              <a:buClr>
                <a:schemeClr val="dk1"/>
              </a:buClr>
              <a:buSzPts val="990"/>
              <a:buFont typeface="Arial"/>
              <a:buNone/>
            </a:pPr>
            <a:r>
              <a:rPr lang="es" sz="1920"/>
              <a:t>Berlin is a very large city and the capital of Germany. It is home to the vast majority of the country's population. It is also notable for the concentration of companies located in the city. It is normal for a city of this size to offer many services to the population. Many of them are not directly related to tourism but can be an attraction.</a:t>
            </a:r>
            <a:endParaRPr sz="1920"/>
          </a:p>
          <a:p>
            <a:pPr indent="0" lvl="0" marL="0" rtl="0" algn="l">
              <a:spcBef>
                <a:spcPts val="0"/>
              </a:spcBef>
              <a:spcAft>
                <a:spcPts val="0"/>
              </a:spcAft>
              <a:buClr>
                <a:schemeClr val="dk1"/>
              </a:buClr>
              <a:buSzPts val="990"/>
              <a:buFont typeface="Arial"/>
              <a:buNone/>
            </a:pPr>
            <a:r>
              <a:t/>
            </a:r>
            <a:endParaRPr sz="1920"/>
          </a:p>
          <a:p>
            <a:pPr indent="0" lvl="0" marL="0" rtl="0" algn="l">
              <a:spcBef>
                <a:spcPts val="0"/>
              </a:spcBef>
              <a:spcAft>
                <a:spcPts val="0"/>
              </a:spcAft>
              <a:buClr>
                <a:schemeClr val="dk1"/>
              </a:buClr>
              <a:buSzPts val="990"/>
              <a:buFont typeface="Arial"/>
              <a:buNone/>
            </a:pPr>
            <a:r>
              <a:rPr lang="es" sz="1920"/>
              <a:t>For example, the offer in restaurants and coffee shops is very high, responding to the demand of the local population and not only to tourism.</a:t>
            </a:r>
            <a:endParaRPr sz="1920"/>
          </a:p>
          <a:p>
            <a:pPr indent="0" lvl="0" marL="0" rtl="0" algn="l">
              <a:spcBef>
                <a:spcPts val="0"/>
              </a:spcBef>
              <a:spcAft>
                <a:spcPts val="0"/>
              </a:spcAft>
              <a:buClr>
                <a:schemeClr val="dk1"/>
              </a:buClr>
              <a:buSzPts val="990"/>
              <a:buFont typeface="Arial"/>
              <a:buNone/>
            </a:pPr>
            <a:r>
              <a:t/>
            </a:r>
            <a:endParaRPr sz="1920"/>
          </a:p>
          <a:p>
            <a:pPr indent="0" lvl="0" marL="0" rtl="0" algn="l">
              <a:spcBef>
                <a:spcPts val="0"/>
              </a:spcBef>
              <a:spcAft>
                <a:spcPts val="0"/>
              </a:spcAft>
              <a:buClr>
                <a:schemeClr val="dk1"/>
              </a:buClr>
              <a:buSzPts val="990"/>
              <a:buFont typeface="Arial"/>
              <a:buNone/>
            </a:pPr>
            <a:r>
              <a:rPr lang="es" sz="1920"/>
              <a:t>Otherwise Madrid is more fragmentes and splited in more areas than Berlin. Madrid has less habitants than Berlin but receives more number of visitors.</a:t>
            </a:r>
            <a:endParaRPr sz="1920"/>
          </a:p>
          <a:p>
            <a:pPr indent="0" lvl="0" marL="0" rtl="0" algn="l">
              <a:spcBef>
                <a:spcPts val="0"/>
              </a:spcBef>
              <a:spcAft>
                <a:spcPts val="0"/>
              </a:spcAft>
              <a:buSzPts val="990"/>
              <a:buNone/>
            </a:pPr>
            <a:r>
              <a:t/>
            </a:r>
            <a:endParaRPr sz="192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