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5" r:id="rId7"/>
    <p:sldId id="266" r:id="rId8"/>
    <p:sldId id="262" r:id="rId9"/>
    <p:sldId id="272" r:id="rId10"/>
    <p:sldId id="271" r:id="rId11"/>
    <p:sldId id="273" r:id="rId12"/>
    <p:sldId id="274"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4/13/2021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4/13/2021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4/13/2021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4/13/2021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4/13/2021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4/13/2021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4/13/2021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cw.mit.edu/courses/mechanical-engineering/2-086-numerical-computation-for-mechanical-engineers-fall-2014/nutshells-guis/MIT2_086F14_Monte_Carlo.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6A867-8747-40F4-B0BB-C20F175341B7}"/>
              </a:ext>
            </a:extLst>
          </p:cNvPr>
          <p:cNvSpPr>
            <a:spLocks noGrp="1"/>
          </p:cNvSpPr>
          <p:nvPr>
            <p:ph type="ctrTitle"/>
          </p:nvPr>
        </p:nvSpPr>
        <p:spPr/>
        <p:txBody>
          <a:bodyPr>
            <a:normAutofit fontScale="90000"/>
          </a:bodyPr>
          <a:lstStyle/>
          <a:p>
            <a:r>
              <a:rPr lang="es-ES" dirty="0"/>
              <a:t>Integrales dobles con método de Montecarlo.</a:t>
            </a:r>
            <a:endParaRPr lang="es-MX" dirty="0"/>
          </a:p>
        </p:txBody>
      </p:sp>
      <p:sp>
        <p:nvSpPr>
          <p:cNvPr id="3" name="Subtítulo 2">
            <a:extLst>
              <a:ext uri="{FF2B5EF4-FFF2-40B4-BE49-F238E27FC236}">
                <a16:creationId xmlns:a16="http://schemas.microsoft.com/office/drawing/2014/main" id="{EAF0278C-172D-4F2A-A0FE-E08704B58BAD}"/>
              </a:ext>
            </a:extLst>
          </p:cNvPr>
          <p:cNvSpPr>
            <a:spLocks noGrp="1"/>
          </p:cNvSpPr>
          <p:nvPr>
            <p:ph type="subTitle" idx="1"/>
          </p:nvPr>
        </p:nvSpPr>
        <p:spPr>
          <a:xfrm>
            <a:off x="9253047" y="4789625"/>
            <a:ext cx="2501432" cy="1806544"/>
          </a:xfrm>
        </p:spPr>
        <p:txBody>
          <a:bodyPr>
            <a:normAutofit fontScale="92500" lnSpcReduction="10000"/>
          </a:bodyPr>
          <a:lstStyle/>
          <a:p>
            <a:pPr algn="l"/>
            <a:r>
              <a:rPr lang="es-ES" dirty="0">
                <a:solidFill>
                  <a:schemeClr val="bg1"/>
                </a:solidFill>
              </a:rPr>
              <a:t>Estudiantes:</a:t>
            </a:r>
          </a:p>
          <a:p>
            <a:pPr algn="l"/>
            <a:r>
              <a:rPr lang="es-ES" dirty="0" err="1">
                <a:solidFill>
                  <a:schemeClr val="bg1"/>
                </a:solidFill>
              </a:rPr>
              <a:t>Hissam</a:t>
            </a:r>
            <a:r>
              <a:rPr lang="es-ES" dirty="0">
                <a:solidFill>
                  <a:schemeClr val="bg1"/>
                </a:solidFill>
              </a:rPr>
              <a:t> Quintero Avilez</a:t>
            </a:r>
          </a:p>
          <a:p>
            <a:pPr algn="l"/>
            <a:r>
              <a:rPr lang="es-ES" dirty="0">
                <a:solidFill>
                  <a:schemeClr val="bg1"/>
                </a:solidFill>
              </a:rPr>
              <a:t>Arturo </a:t>
            </a:r>
            <a:r>
              <a:rPr lang="es-ES" dirty="0" err="1">
                <a:solidFill>
                  <a:schemeClr val="bg1"/>
                </a:solidFill>
              </a:rPr>
              <a:t>Velgis</a:t>
            </a:r>
            <a:r>
              <a:rPr lang="es-ES" dirty="0">
                <a:solidFill>
                  <a:schemeClr val="bg1"/>
                </a:solidFill>
              </a:rPr>
              <a:t> García</a:t>
            </a:r>
          </a:p>
          <a:p>
            <a:pPr algn="l"/>
            <a:r>
              <a:rPr lang="es-ES" dirty="0">
                <a:solidFill>
                  <a:schemeClr val="bg1"/>
                </a:solidFill>
              </a:rPr>
              <a:t>José Manuel Lira Aguas</a:t>
            </a:r>
            <a:endParaRPr lang="es-MX" dirty="0">
              <a:solidFill>
                <a:schemeClr val="bg1"/>
              </a:solidFill>
            </a:endParaRPr>
          </a:p>
        </p:txBody>
      </p:sp>
      <p:pic>
        <p:nvPicPr>
          <p:cNvPr id="1026" name="Picture 2" descr="ITESO - Universidad Jesuita de Guadalajara">
            <a:extLst>
              <a:ext uri="{FF2B5EF4-FFF2-40B4-BE49-F238E27FC236}">
                <a16:creationId xmlns:a16="http://schemas.microsoft.com/office/drawing/2014/main" id="{0388E37D-3922-4CC4-BD3B-E82D53B98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879" y="370273"/>
            <a:ext cx="2133600" cy="173355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E19BC21-4B74-48DC-A04D-5170DA0475A7}"/>
              </a:ext>
            </a:extLst>
          </p:cNvPr>
          <p:cNvSpPr txBox="1"/>
          <p:nvPr/>
        </p:nvSpPr>
        <p:spPr>
          <a:xfrm>
            <a:off x="9144888" y="2838148"/>
            <a:ext cx="2858610" cy="646331"/>
          </a:xfrm>
          <a:prstGeom prst="rect">
            <a:avLst/>
          </a:prstGeom>
          <a:noFill/>
        </p:spPr>
        <p:txBody>
          <a:bodyPr wrap="square" rtlCol="0">
            <a:spAutoFit/>
          </a:bodyPr>
          <a:lstStyle/>
          <a:p>
            <a:r>
              <a:rPr lang="es-ES" dirty="0">
                <a:solidFill>
                  <a:schemeClr val="bg1"/>
                </a:solidFill>
              </a:rPr>
              <a:t>Materia:</a:t>
            </a:r>
          </a:p>
          <a:p>
            <a:r>
              <a:rPr lang="es-ES" dirty="0">
                <a:solidFill>
                  <a:schemeClr val="bg1"/>
                </a:solidFill>
              </a:rPr>
              <a:t>Simulación matemática</a:t>
            </a:r>
            <a:endParaRPr lang="es-MX" dirty="0">
              <a:solidFill>
                <a:schemeClr val="bg1"/>
              </a:solidFill>
            </a:endParaRPr>
          </a:p>
        </p:txBody>
      </p:sp>
      <p:sp>
        <p:nvSpPr>
          <p:cNvPr id="5" name="CuadroTexto 4">
            <a:extLst>
              <a:ext uri="{FF2B5EF4-FFF2-40B4-BE49-F238E27FC236}">
                <a16:creationId xmlns:a16="http://schemas.microsoft.com/office/drawing/2014/main" id="{72704A74-4256-4865-A9AA-F94A09140441}"/>
              </a:ext>
            </a:extLst>
          </p:cNvPr>
          <p:cNvSpPr txBox="1"/>
          <p:nvPr/>
        </p:nvSpPr>
        <p:spPr>
          <a:xfrm>
            <a:off x="9144888" y="3806088"/>
            <a:ext cx="3302493" cy="646331"/>
          </a:xfrm>
          <a:prstGeom prst="rect">
            <a:avLst/>
          </a:prstGeom>
          <a:noFill/>
        </p:spPr>
        <p:txBody>
          <a:bodyPr wrap="square" rtlCol="0">
            <a:spAutoFit/>
          </a:bodyPr>
          <a:lstStyle/>
          <a:p>
            <a:r>
              <a:rPr lang="es-ES" dirty="0">
                <a:solidFill>
                  <a:schemeClr val="bg1"/>
                </a:solidFill>
              </a:rPr>
              <a:t>Profesor:</a:t>
            </a:r>
          </a:p>
          <a:p>
            <a:r>
              <a:rPr lang="es-ES" dirty="0">
                <a:solidFill>
                  <a:schemeClr val="bg1"/>
                </a:solidFill>
              </a:rPr>
              <a:t>Esteban Jiménez Rodríguez</a:t>
            </a:r>
            <a:endParaRPr lang="es-MX" dirty="0">
              <a:solidFill>
                <a:schemeClr val="bg1"/>
              </a:solidFill>
            </a:endParaRPr>
          </a:p>
        </p:txBody>
      </p:sp>
      <p:sp>
        <p:nvSpPr>
          <p:cNvPr id="6" name="CuadroTexto 5">
            <a:extLst>
              <a:ext uri="{FF2B5EF4-FFF2-40B4-BE49-F238E27FC236}">
                <a16:creationId xmlns:a16="http://schemas.microsoft.com/office/drawing/2014/main" id="{71EBC147-CC2F-4340-B1A9-86C006F84E85}"/>
              </a:ext>
            </a:extLst>
          </p:cNvPr>
          <p:cNvSpPr txBox="1"/>
          <p:nvPr/>
        </p:nvSpPr>
        <p:spPr>
          <a:xfrm>
            <a:off x="2246051" y="5692897"/>
            <a:ext cx="6019060" cy="369332"/>
          </a:xfrm>
          <a:prstGeom prst="rect">
            <a:avLst/>
          </a:prstGeom>
          <a:noFill/>
        </p:spPr>
        <p:txBody>
          <a:bodyPr wrap="square" rtlCol="0">
            <a:spAutoFit/>
          </a:bodyPr>
          <a:lstStyle/>
          <a:p>
            <a:r>
              <a:rPr lang="es-ES" dirty="0"/>
              <a:t>Integrales en regiones rectangulares y no rectangulares.</a:t>
            </a:r>
            <a:endParaRPr lang="es-MX" dirty="0"/>
          </a:p>
        </p:txBody>
      </p:sp>
    </p:spTree>
    <p:extLst>
      <p:ext uri="{BB962C8B-B14F-4D97-AF65-F5344CB8AC3E}">
        <p14:creationId xmlns:p14="http://schemas.microsoft.com/office/powerpoint/2010/main" val="130501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2627EDA-8A98-45B7-BCA6-8D2BF91B99B0}"/>
              </a:ext>
            </a:extLst>
          </p:cNvPr>
          <p:cNvSpPr>
            <a:spLocks noGrp="1"/>
          </p:cNvSpPr>
          <p:nvPr>
            <p:ph type="title"/>
          </p:nvPr>
        </p:nvSpPr>
        <p:spPr>
          <a:xfrm>
            <a:off x="2611808" y="808055"/>
            <a:ext cx="7958331" cy="1077229"/>
          </a:xfrm>
        </p:spPr>
        <p:txBody>
          <a:bodyPr/>
          <a:lstStyle/>
          <a:p>
            <a:r>
              <a:rPr lang="es-ES" dirty="0"/>
              <a:t>Solución y visualización de la solución </a:t>
            </a:r>
            <a:endParaRPr lang="es-MX" dirty="0"/>
          </a:p>
        </p:txBody>
      </p:sp>
      <p:sp>
        <p:nvSpPr>
          <p:cNvPr id="6" name="CuadroTexto 5">
            <a:extLst>
              <a:ext uri="{FF2B5EF4-FFF2-40B4-BE49-F238E27FC236}">
                <a16:creationId xmlns:a16="http://schemas.microsoft.com/office/drawing/2014/main" id="{E5ACA527-A102-4AD2-96B8-465B38CC6CE1}"/>
              </a:ext>
            </a:extLst>
          </p:cNvPr>
          <p:cNvSpPr txBox="1"/>
          <p:nvPr/>
        </p:nvSpPr>
        <p:spPr>
          <a:xfrm>
            <a:off x="1852246" y="1515952"/>
            <a:ext cx="6096000" cy="369332"/>
          </a:xfrm>
          <a:prstGeom prst="rect">
            <a:avLst/>
          </a:prstGeom>
          <a:noFill/>
        </p:spPr>
        <p:txBody>
          <a:bodyPr wrap="square">
            <a:spAutoFit/>
          </a:bodyPr>
          <a:lstStyle/>
          <a:p>
            <a:pPr marL="285750" indent="-285750">
              <a:buFont typeface="Wingdings" panose="05000000000000000000" pitchFamily="2" charset="2"/>
              <a:buChar char="§"/>
            </a:pPr>
            <a:r>
              <a:rPr lang="es-ES" dirty="0"/>
              <a:t>Ejemplo regiones no rectangulares.</a:t>
            </a:r>
            <a:endParaRPr lang="es-MX" dirty="0"/>
          </a:p>
        </p:txBody>
      </p:sp>
      <p:pic>
        <p:nvPicPr>
          <p:cNvPr id="8" name="Imagen 7">
            <a:extLst>
              <a:ext uri="{FF2B5EF4-FFF2-40B4-BE49-F238E27FC236}">
                <a16:creationId xmlns:a16="http://schemas.microsoft.com/office/drawing/2014/main" id="{71118223-075D-4974-B589-A75F2B19074E}"/>
              </a:ext>
            </a:extLst>
          </p:cNvPr>
          <p:cNvPicPr>
            <a:picLocks noChangeAspect="1"/>
          </p:cNvPicPr>
          <p:nvPr/>
        </p:nvPicPr>
        <p:blipFill>
          <a:blip r:embed="rId2"/>
          <a:stretch>
            <a:fillRect/>
          </a:stretch>
        </p:blipFill>
        <p:spPr>
          <a:xfrm>
            <a:off x="4066491" y="2695472"/>
            <a:ext cx="4467849" cy="1467055"/>
          </a:xfrm>
          <a:prstGeom prst="rect">
            <a:avLst/>
          </a:prstGeom>
        </p:spPr>
      </p:pic>
    </p:spTree>
    <p:extLst>
      <p:ext uri="{BB962C8B-B14F-4D97-AF65-F5344CB8AC3E}">
        <p14:creationId xmlns:p14="http://schemas.microsoft.com/office/powerpoint/2010/main" val="52678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082AB97-EB9B-4A36-A651-0BFA0BA4A184}"/>
              </a:ext>
            </a:extLst>
          </p:cNvPr>
          <p:cNvPicPr>
            <a:picLocks noGrp="1" noChangeAspect="1"/>
          </p:cNvPicPr>
          <p:nvPr>
            <p:ph idx="1"/>
          </p:nvPr>
        </p:nvPicPr>
        <p:blipFill>
          <a:blip r:embed="rId2"/>
          <a:stretch>
            <a:fillRect/>
          </a:stretch>
        </p:blipFill>
        <p:spPr>
          <a:xfrm>
            <a:off x="2319650" y="720266"/>
            <a:ext cx="2943230" cy="2548406"/>
          </a:xfrm>
        </p:spPr>
      </p:pic>
      <p:pic>
        <p:nvPicPr>
          <p:cNvPr id="6" name="Imagen 5">
            <a:extLst>
              <a:ext uri="{FF2B5EF4-FFF2-40B4-BE49-F238E27FC236}">
                <a16:creationId xmlns:a16="http://schemas.microsoft.com/office/drawing/2014/main" id="{88BAA2A5-862E-4F22-8E22-95A83D638530}"/>
              </a:ext>
            </a:extLst>
          </p:cNvPr>
          <p:cNvPicPr>
            <a:picLocks noChangeAspect="1"/>
          </p:cNvPicPr>
          <p:nvPr/>
        </p:nvPicPr>
        <p:blipFill>
          <a:blip r:embed="rId3"/>
          <a:stretch>
            <a:fillRect/>
          </a:stretch>
        </p:blipFill>
        <p:spPr>
          <a:xfrm>
            <a:off x="7243897" y="722995"/>
            <a:ext cx="2638247" cy="2545677"/>
          </a:xfrm>
          <a:prstGeom prst="rect">
            <a:avLst/>
          </a:prstGeom>
        </p:spPr>
      </p:pic>
      <p:pic>
        <p:nvPicPr>
          <p:cNvPr id="8" name="Imagen 7">
            <a:extLst>
              <a:ext uri="{FF2B5EF4-FFF2-40B4-BE49-F238E27FC236}">
                <a16:creationId xmlns:a16="http://schemas.microsoft.com/office/drawing/2014/main" id="{8D0C18A2-D185-4F19-8767-29DEF2B00C79}"/>
              </a:ext>
            </a:extLst>
          </p:cNvPr>
          <p:cNvPicPr>
            <a:picLocks noChangeAspect="1"/>
          </p:cNvPicPr>
          <p:nvPr/>
        </p:nvPicPr>
        <p:blipFill>
          <a:blip r:embed="rId4"/>
          <a:stretch>
            <a:fillRect/>
          </a:stretch>
        </p:blipFill>
        <p:spPr>
          <a:xfrm>
            <a:off x="2319650" y="3665066"/>
            <a:ext cx="2917842" cy="2644294"/>
          </a:xfrm>
          <a:prstGeom prst="rect">
            <a:avLst/>
          </a:prstGeom>
        </p:spPr>
      </p:pic>
      <p:pic>
        <p:nvPicPr>
          <p:cNvPr id="9" name="Imagen 8">
            <a:extLst>
              <a:ext uri="{FF2B5EF4-FFF2-40B4-BE49-F238E27FC236}">
                <a16:creationId xmlns:a16="http://schemas.microsoft.com/office/drawing/2014/main" id="{4F26B7FC-E448-4E24-80A8-3BC008EC37B9}"/>
              </a:ext>
            </a:extLst>
          </p:cNvPr>
          <p:cNvPicPr>
            <a:picLocks noChangeAspect="1"/>
          </p:cNvPicPr>
          <p:nvPr/>
        </p:nvPicPr>
        <p:blipFill>
          <a:blip r:embed="rId5"/>
          <a:stretch>
            <a:fillRect/>
          </a:stretch>
        </p:blipFill>
        <p:spPr>
          <a:xfrm>
            <a:off x="7243897" y="3665066"/>
            <a:ext cx="2055801" cy="2644294"/>
          </a:xfrm>
          <a:prstGeom prst="rect">
            <a:avLst/>
          </a:prstGeom>
        </p:spPr>
      </p:pic>
    </p:spTree>
    <p:extLst>
      <p:ext uri="{BB962C8B-B14F-4D97-AF65-F5344CB8AC3E}">
        <p14:creationId xmlns:p14="http://schemas.microsoft.com/office/powerpoint/2010/main" val="189774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E6C51-CA4D-4D01-8B2D-E603337D74B6}"/>
              </a:ext>
            </a:extLst>
          </p:cNvPr>
          <p:cNvSpPr>
            <a:spLocks noGrp="1"/>
          </p:cNvSpPr>
          <p:nvPr>
            <p:ph type="title"/>
          </p:nvPr>
        </p:nvSpPr>
        <p:spPr/>
        <p:txBody>
          <a:bodyPr/>
          <a:lstStyle/>
          <a:p>
            <a:pPr algn="ctr"/>
            <a:r>
              <a:rPr lang="es-MX" dirty="0"/>
              <a:t>Solución</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0087FD7B-0CA1-4CEE-A993-02B3AC829309}"/>
                  </a:ext>
                </a:extLst>
              </p:cNvPr>
              <p:cNvSpPr txBox="1"/>
              <p:nvPr/>
            </p:nvSpPr>
            <p:spPr>
              <a:xfrm>
                <a:off x="2479040" y="1605280"/>
                <a:ext cx="5384800" cy="1166794"/>
              </a:xfrm>
              <a:prstGeom prst="rect">
                <a:avLst/>
              </a:prstGeom>
              <a:noFill/>
            </p:spPr>
            <p:txBody>
              <a:bodyPr wrap="square" rtlCol="0">
                <a:spAutoFit/>
              </a:bodyPr>
              <a:lstStyle/>
              <a:p>
                <a:r>
                  <a:rPr lang="es-MX" dirty="0"/>
                  <a:t>Al resolver de forma analítica:</a:t>
                </a:r>
              </a:p>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3</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832</m:t>
                          </m:r>
                        </m:num>
                        <m:den>
                          <m:r>
                            <a:rPr lang="es-MX" b="0" i="1" smtClean="0">
                              <a:latin typeface="Cambria Math" panose="02040503050406030204" pitchFamily="18" charset="0"/>
                            </a:rPr>
                            <m:t>3</m:t>
                          </m:r>
                        </m:den>
                      </m:f>
                      <m:r>
                        <a:rPr lang="es-MX" b="0" i="1" smtClean="0">
                          <a:latin typeface="Cambria Math" panose="02040503050406030204" pitchFamily="18" charset="0"/>
                        </a:rPr>
                        <m:t>≈277.333</m:t>
                      </m:r>
                    </m:oMath>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4</m:t>
                          </m:r>
                        </m:sub>
                      </m:sSub>
                      <m:r>
                        <a:rPr lang="es-MX" b="0" i="1" smtClean="0">
                          <a:latin typeface="Cambria Math" panose="02040503050406030204" pitchFamily="18" charset="0"/>
                        </a:rPr>
                        <m:t>=230</m:t>
                      </m:r>
                      <m:r>
                        <a:rPr lang="es-MX" b="0" i="1" smtClean="0">
                          <a:latin typeface="Cambria Math" panose="02040503050406030204" pitchFamily="18" charset="0"/>
                        </a:rPr>
                        <m:t>𝜋</m:t>
                      </m:r>
                      <m:r>
                        <a:rPr lang="es-MX" b="0" i="1" smtClean="0">
                          <a:latin typeface="Cambria Math" panose="02040503050406030204" pitchFamily="18" charset="0"/>
                        </a:rPr>
                        <m:t>≈722.566</m:t>
                      </m:r>
                    </m:oMath>
                  </m:oMathPara>
                </a14:m>
                <a:br>
                  <a:rPr lang="es-MX" b="0" dirty="0"/>
                </a:br>
                <a:endParaRPr lang="es-MX" dirty="0"/>
              </a:p>
            </p:txBody>
          </p:sp>
        </mc:Choice>
        <mc:Fallback>
          <p:sp>
            <p:nvSpPr>
              <p:cNvPr id="6" name="CuadroTexto 5">
                <a:extLst>
                  <a:ext uri="{FF2B5EF4-FFF2-40B4-BE49-F238E27FC236}">
                    <a16:creationId xmlns:a16="http://schemas.microsoft.com/office/drawing/2014/main" id="{0087FD7B-0CA1-4CEE-A993-02B3AC829309}"/>
                  </a:ext>
                </a:extLst>
              </p:cNvPr>
              <p:cNvSpPr txBox="1">
                <a:spLocks noRot="1" noChangeAspect="1" noMove="1" noResize="1" noEditPoints="1" noAdjustHandles="1" noChangeArrowheads="1" noChangeShapeType="1" noTextEdit="1"/>
              </p:cNvSpPr>
              <p:nvPr/>
            </p:nvSpPr>
            <p:spPr>
              <a:xfrm>
                <a:off x="2479040" y="1605280"/>
                <a:ext cx="5384800" cy="1166794"/>
              </a:xfrm>
              <a:prstGeom prst="rect">
                <a:avLst/>
              </a:prstGeom>
              <a:blipFill>
                <a:blip r:embed="rId2"/>
                <a:stretch>
                  <a:fillRect l="-1019" t="-2604"/>
                </a:stretch>
              </a:blipFill>
            </p:spPr>
            <p:txBody>
              <a:bodyPr/>
              <a:lstStyle/>
              <a:p>
                <a:r>
                  <a:rPr lang="es-MX">
                    <a:noFill/>
                  </a:rPr>
                  <a:t> </a:t>
                </a:r>
              </a:p>
            </p:txBody>
          </p:sp>
        </mc:Fallback>
      </mc:AlternateContent>
      <p:sp>
        <p:nvSpPr>
          <p:cNvPr id="7" name="CuadroTexto 6">
            <a:extLst>
              <a:ext uri="{FF2B5EF4-FFF2-40B4-BE49-F238E27FC236}">
                <a16:creationId xmlns:a16="http://schemas.microsoft.com/office/drawing/2014/main" id="{EB7972F7-DE94-42FC-8B86-B4A1F59DD8B5}"/>
              </a:ext>
            </a:extLst>
          </p:cNvPr>
          <p:cNvSpPr txBox="1"/>
          <p:nvPr/>
        </p:nvSpPr>
        <p:spPr>
          <a:xfrm>
            <a:off x="2358380" y="2947273"/>
            <a:ext cx="8465185" cy="369332"/>
          </a:xfrm>
          <a:prstGeom prst="rect">
            <a:avLst/>
          </a:prstGeom>
          <a:noFill/>
        </p:spPr>
        <p:txBody>
          <a:bodyPr wrap="square" rtlCol="0">
            <a:spAutoFit/>
          </a:bodyPr>
          <a:lstStyle/>
          <a:p>
            <a:r>
              <a:rPr lang="es-MX" dirty="0"/>
              <a:t>Al integrar con nuestro programa se obtuvieron los siguientes resultados:</a:t>
            </a:r>
          </a:p>
        </p:txBody>
      </p:sp>
      <p:pic>
        <p:nvPicPr>
          <p:cNvPr id="9" name="Marcador de contenido 8">
            <a:extLst>
              <a:ext uri="{FF2B5EF4-FFF2-40B4-BE49-F238E27FC236}">
                <a16:creationId xmlns:a16="http://schemas.microsoft.com/office/drawing/2014/main" id="{7AE083D1-7FDC-4257-B1CA-38EEADBB222A}"/>
              </a:ext>
            </a:extLst>
          </p:cNvPr>
          <p:cNvPicPr>
            <a:picLocks noGrp="1" noChangeAspect="1"/>
          </p:cNvPicPr>
          <p:nvPr>
            <p:ph idx="1"/>
          </p:nvPr>
        </p:nvPicPr>
        <p:blipFill>
          <a:blip r:embed="rId3"/>
          <a:stretch>
            <a:fillRect/>
          </a:stretch>
        </p:blipFill>
        <p:spPr>
          <a:xfrm>
            <a:off x="3990021" y="3541395"/>
            <a:ext cx="5002651" cy="2724046"/>
          </a:xfrm>
        </p:spPr>
      </p:pic>
    </p:spTree>
    <p:extLst>
      <p:ext uri="{BB962C8B-B14F-4D97-AF65-F5344CB8AC3E}">
        <p14:creationId xmlns:p14="http://schemas.microsoft.com/office/powerpoint/2010/main" val="1598677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28"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29"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A1E08C9-75B8-45F9-86BA-948202411597}"/>
              </a:ext>
            </a:extLst>
          </p:cNvPr>
          <p:cNvSpPr>
            <a:spLocks noGrp="1"/>
          </p:cNvSpPr>
          <p:nvPr>
            <p:ph type="title"/>
          </p:nvPr>
        </p:nvSpPr>
        <p:spPr>
          <a:xfrm>
            <a:off x="2611808" y="808056"/>
            <a:ext cx="7958331" cy="1530542"/>
          </a:xfrm>
        </p:spPr>
        <p:txBody>
          <a:bodyPr>
            <a:normAutofit/>
          </a:bodyPr>
          <a:lstStyle/>
          <a:p>
            <a:pPr algn="l"/>
            <a:r>
              <a:rPr lang="es-ES" sz="4800"/>
              <a:t>Conclusión</a:t>
            </a:r>
            <a:endParaRPr lang="es-MX" sz="4800"/>
          </a:p>
        </p:txBody>
      </p:sp>
      <p:sp>
        <p:nvSpPr>
          <p:cNvPr id="3" name="Marcador de contenido 2">
            <a:extLst>
              <a:ext uri="{FF2B5EF4-FFF2-40B4-BE49-F238E27FC236}">
                <a16:creationId xmlns:a16="http://schemas.microsoft.com/office/drawing/2014/main" id="{FE1449B8-69C1-48E8-B225-F1A025B65164}"/>
              </a:ext>
            </a:extLst>
          </p:cNvPr>
          <p:cNvSpPr>
            <a:spLocks noGrp="1"/>
          </p:cNvSpPr>
          <p:nvPr>
            <p:ph idx="1"/>
          </p:nvPr>
        </p:nvSpPr>
        <p:spPr>
          <a:xfrm>
            <a:off x="2362874" y="2662280"/>
            <a:ext cx="8207265" cy="3387664"/>
          </a:xfrm>
        </p:spPr>
        <p:txBody>
          <a:bodyPr anchor="t">
            <a:normAutofit/>
          </a:bodyPr>
          <a:lstStyle/>
          <a:p>
            <a:r>
              <a:rPr lang="es-ES" dirty="0"/>
              <a:t>Como se esperaba conforme se iban aumentando el número de datos el error en cada aproximación iba siendo menor. En los ejemplos que realizamos, alcanzando aproximaciones con un erro de menos del 0.1% del resultado al integrar de forma analítica .</a:t>
            </a:r>
          </a:p>
          <a:p>
            <a:endParaRPr lang="es-ES" dirty="0"/>
          </a:p>
          <a:p>
            <a:pPr marL="0" indent="0">
              <a:buNone/>
            </a:pPr>
            <a:endParaRPr lang="es-ES" dirty="0"/>
          </a:p>
        </p:txBody>
      </p:sp>
    </p:spTree>
    <p:extLst>
      <p:ext uri="{BB962C8B-B14F-4D97-AF65-F5344CB8AC3E}">
        <p14:creationId xmlns:p14="http://schemas.microsoft.com/office/powerpoint/2010/main" val="2332813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7AA19-DA46-444F-BB78-0E0DEB9EFB07}"/>
              </a:ext>
            </a:extLst>
          </p:cNvPr>
          <p:cNvSpPr>
            <a:spLocks noGrp="1"/>
          </p:cNvSpPr>
          <p:nvPr>
            <p:ph type="title"/>
          </p:nvPr>
        </p:nvSpPr>
        <p:spPr/>
        <p:txBody>
          <a:bodyPr/>
          <a:lstStyle/>
          <a:p>
            <a:r>
              <a:rPr lang="es-ES" dirty="0"/>
              <a:t>Referencias</a:t>
            </a:r>
            <a:endParaRPr lang="es-MX" dirty="0"/>
          </a:p>
        </p:txBody>
      </p:sp>
      <p:sp>
        <p:nvSpPr>
          <p:cNvPr id="3" name="Marcador de contenido 2">
            <a:extLst>
              <a:ext uri="{FF2B5EF4-FFF2-40B4-BE49-F238E27FC236}">
                <a16:creationId xmlns:a16="http://schemas.microsoft.com/office/drawing/2014/main" id="{844EC54E-C0A9-4549-8B14-021C64E09230}"/>
              </a:ext>
            </a:extLst>
          </p:cNvPr>
          <p:cNvSpPr>
            <a:spLocks noGrp="1"/>
          </p:cNvSpPr>
          <p:nvPr>
            <p:ph idx="1"/>
          </p:nvPr>
        </p:nvSpPr>
        <p:spPr/>
        <p:txBody>
          <a:bodyPr>
            <a:normAutofit/>
          </a:bodyPr>
          <a:lstStyle/>
          <a:p>
            <a:endParaRPr lang="es-MX" b="0" i="0" dirty="0">
              <a:effectLst/>
              <a:latin typeface="Helvetica Neue"/>
            </a:endParaRPr>
          </a:p>
          <a:p>
            <a:r>
              <a:rPr lang="es-MX" dirty="0">
                <a:latin typeface="Helvetica Neue"/>
              </a:rPr>
              <a:t>AT Patera and M </a:t>
            </a:r>
            <a:r>
              <a:rPr lang="es-MX" dirty="0" err="1">
                <a:latin typeface="Helvetica Neue"/>
              </a:rPr>
              <a:t>Yano</a:t>
            </a:r>
            <a:r>
              <a:rPr lang="es-MX" dirty="0">
                <a:latin typeface="Helvetica Neue"/>
              </a:rPr>
              <a:t> (2014). Monte Carlo </a:t>
            </a:r>
            <a:r>
              <a:rPr lang="es-MX" dirty="0" err="1">
                <a:latin typeface="Helvetica Neue"/>
              </a:rPr>
              <a:t>Integration</a:t>
            </a:r>
            <a:r>
              <a:rPr lang="es-MX" dirty="0">
                <a:latin typeface="Helvetica Neue"/>
              </a:rPr>
              <a:t>... in a </a:t>
            </a:r>
            <a:r>
              <a:rPr lang="es-MX" dirty="0" err="1">
                <a:latin typeface="Helvetica Neue"/>
              </a:rPr>
              <a:t>Nutshell</a:t>
            </a:r>
            <a:r>
              <a:rPr lang="es-MX" dirty="0">
                <a:latin typeface="Helvetica Neue"/>
              </a:rPr>
              <a:t>. MIT. </a:t>
            </a:r>
            <a:r>
              <a:rPr lang="es-MX" dirty="0">
                <a:latin typeface="Helvetica Neue"/>
                <a:hlinkClick r:id="rId2">
                  <a:extLst>
                    <a:ext uri="{A12FA001-AC4F-418D-AE19-62706E023703}">
                      <ahyp:hlinkClr xmlns:ahyp="http://schemas.microsoft.com/office/drawing/2018/hyperlinkcolor" val="tx"/>
                    </a:ext>
                  </a:extLst>
                </a:hlinkClick>
              </a:rPr>
              <a:t>https://ocw.mit.edu/courses/mechanical-engineering/2-086-numerical-computation-for-mechanical-engineers-fall-2014/nutshells-guis/MIT2_086F14_Monte_Carlo.pdf</a:t>
            </a:r>
            <a:endParaRPr lang="es-MX" dirty="0">
              <a:latin typeface="Helvetica Neue"/>
            </a:endParaRPr>
          </a:p>
          <a:p>
            <a:r>
              <a:rPr lang="es-MX" b="0" i="0" dirty="0">
                <a:effectLst/>
                <a:latin typeface="Helvetica Neue"/>
              </a:rPr>
              <a:t>(1) Stewart, J. (2012). Cálculo de varias variables: Trascendentes tempranas (7a edición.). México: Cengage </a:t>
            </a:r>
            <a:r>
              <a:rPr lang="es-MX" b="0" i="0" dirty="0" err="1">
                <a:effectLst/>
                <a:latin typeface="Helvetica Neue"/>
              </a:rPr>
              <a:t>Learning</a:t>
            </a:r>
            <a:r>
              <a:rPr lang="es-MX" b="0" i="0" dirty="0">
                <a:effectLst/>
                <a:latin typeface="Helvetica Neue"/>
              </a:rPr>
              <a:t>. p:988-990</a:t>
            </a:r>
          </a:p>
          <a:p>
            <a:endParaRPr lang="es-MX" dirty="0">
              <a:latin typeface="Helvetica Neue"/>
            </a:endParaRPr>
          </a:p>
        </p:txBody>
      </p:sp>
    </p:spTree>
    <p:extLst>
      <p:ext uri="{BB962C8B-B14F-4D97-AF65-F5344CB8AC3E}">
        <p14:creationId xmlns:p14="http://schemas.microsoft.com/office/powerpoint/2010/main" val="13933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09AEA-46D7-4610-8BC1-45CF6383A37E}"/>
              </a:ext>
            </a:extLst>
          </p:cNvPr>
          <p:cNvSpPr>
            <a:spLocks noGrp="1"/>
          </p:cNvSpPr>
          <p:nvPr>
            <p:ph type="title"/>
          </p:nvPr>
        </p:nvSpPr>
        <p:spPr/>
        <p:txBody>
          <a:bodyPr>
            <a:normAutofit/>
          </a:bodyPr>
          <a:lstStyle/>
          <a:p>
            <a:pPr algn="l"/>
            <a:r>
              <a:rPr lang="es-ES" dirty="0"/>
              <a:t>Objetivo General </a:t>
            </a:r>
            <a:endParaRPr lang="es-MX"/>
          </a:p>
        </p:txBody>
      </p:sp>
      <p:sp>
        <p:nvSpPr>
          <p:cNvPr id="3" name="Marcador de contenido 2">
            <a:extLst>
              <a:ext uri="{FF2B5EF4-FFF2-40B4-BE49-F238E27FC236}">
                <a16:creationId xmlns:a16="http://schemas.microsoft.com/office/drawing/2014/main" id="{23DC8097-88EB-4E83-9D23-5ECA67E97500}"/>
              </a:ext>
            </a:extLst>
          </p:cNvPr>
          <p:cNvSpPr>
            <a:spLocks noGrp="1"/>
          </p:cNvSpPr>
          <p:nvPr>
            <p:ph idx="1"/>
          </p:nvPr>
        </p:nvSpPr>
        <p:spPr/>
        <p:txBody>
          <a:bodyPr>
            <a:normAutofit/>
          </a:bodyPr>
          <a:lstStyle/>
          <a:p>
            <a:r>
              <a:rPr lang="es-ES" sz="1800" dirty="0"/>
              <a:t>Hacer aproximaciones a integrales dobles con el menor error posible utilizando el Método de Monte Carlo </a:t>
            </a:r>
          </a:p>
        </p:txBody>
      </p:sp>
    </p:spTree>
    <p:extLst>
      <p:ext uri="{BB962C8B-B14F-4D97-AF65-F5344CB8AC3E}">
        <p14:creationId xmlns:p14="http://schemas.microsoft.com/office/powerpoint/2010/main" val="129047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9BD0D-ED31-4256-983D-17E41F6F58B6}"/>
              </a:ext>
            </a:extLst>
          </p:cNvPr>
          <p:cNvSpPr>
            <a:spLocks noGrp="1"/>
          </p:cNvSpPr>
          <p:nvPr>
            <p:ph type="title"/>
          </p:nvPr>
        </p:nvSpPr>
        <p:spPr/>
        <p:txBody>
          <a:bodyPr/>
          <a:lstStyle/>
          <a:p>
            <a:pPr algn="l"/>
            <a:r>
              <a:rPr lang="es-ES" dirty="0"/>
              <a:t>Objetivos específicos</a:t>
            </a:r>
            <a:endParaRPr lang="es-MX" dirty="0"/>
          </a:p>
        </p:txBody>
      </p:sp>
      <p:sp>
        <p:nvSpPr>
          <p:cNvPr id="3" name="Marcador de contenido 2">
            <a:extLst>
              <a:ext uri="{FF2B5EF4-FFF2-40B4-BE49-F238E27FC236}">
                <a16:creationId xmlns:a16="http://schemas.microsoft.com/office/drawing/2014/main" id="{5CE5DF7F-C9AF-4F83-8E0E-3FAE0FC56F08}"/>
              </a:ext>
            </a:extLst>
          </p:cNvPr>
          <p:cNvSpPr>
            <a:spLocks noGrp="1"/>
          </p:cNvSpPr>
          <p:nvPr>
            <p:ph idx="1"/>
          </p:nvPr>
        </p:nvSpPr>
        <p:spPr>
          <a:xfrm>
            <a:off x="2223184" y="1579157"/>
            <a:ext cx="7501841" cy="4712668"/>
          </a:xfrm>
        </p:spPr>
        <p:txBody>
          <a:bodyPr>
            <a:normAutofit/>
          </a:bodyPr>
          <a:lstStyle/>
          <a:p>
            <a:r>
              <a:rPr lang="es-ES" sz="2000" dirty="0"/>
              <a:t>Encontrar a través de un código de aproximamiento las integrales dobles tanto en regiones rectangulares y regiones no rectangulares </a:t>
            </a:r>
          </a:p>
          <a:p>
            <a:pPr marL="0" indent="0">
              <a:buNone/>
            </a:pPr>
            <a:endParaRPr lang="es-MX" sz="2000" dirty="0"/>
          </a:p>
          <a:p>
            <a:pPr marL="0" indent="0">
              <a:buNone/>
            </a:pPr>
            <a:endParaRPr lang="es-ES" dirty="0"/>
          </a:p>
        </p:txBody>
      </p:sp>
    </p:spTree>
    <p:extLst>
      <p:ext uri="{BB962C8B-B14F-4D97-AF65-F5344CB8AC3E}">
        <p14:creationId xmlns:p14="http://schemas.microsoft.com/office/powerpoint/2010/main" val="200556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C2A3C-9966-4FD9-A4E6-B51B01958747}"/>
              </a:ext>
            </a:extLst>
          </p:cNvPr>
          <p:cNvSpPr>
            <a:spLocks noGrp="1"/>
          </p:cNvSpPr>
          <p:nvPr>
            <p:ph type="title"/>
          </p:nvPr>
        </p:nvSpPr>
        <p:spPr/>
        <p:txBody>
          <a:bodyPr/>
          <a:lstStyle/>
          <a:p>
            <a:pPr algn="l"/>
            <a:r>
              <a:rPr lang="es-ES" dirty="0"/>
              <a:t>Método de Montecarlo.</a:t>
            </a:r>
            <a:endParaRPr lang="es-MX" dirty="0"/>
          </a:p>
        </p:txBody>
      </p:sp>
      <p:pic>
        <p:nvPicPr>
          <p:cNvPr id="2050" name="Picture 2" descr="ACTUALIDAD Y NEGOCIOS: MÉTODO MONTECARLO">
            <a:extLst>
              <a:ext uri="{FF2B5EF4-FFF2-40B4-BE49-F238E27FC236}">
                <a16:creationId xmlns:a16="http://schemas.microsoft.com/office/drawing/2014/main" id="{C5908C2E-CDB6-43BF-A06D-28EBED033A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6983" y="2679667"/>
            <a:ext cx="5653392" cy="400061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73A79021-4ECA-4754-B820-C9F9CF6B20B6}"/>
              </a:ext>
            </a:extLst>
          </p:cNvPr>
          <p:cNvSpPr txBox="1"/>
          <p:nvPr/>
        </p:nvSpPr>
        <p:spPr>
          <a:xfrm>
            <a:off x="2611808" y="1633491"/>
            <a:ext cx="6203718" cy="923330"/>
          </a:xfrm>
          <a:prstGeom prst="rect">
            <a:avLst/>
          </a:prstGeom>
          <a:noFill/>
        </p:spPr>
        <p:txBody>
          <a:bodyPr wrap="square" rtlCol="0">
            <a:spAutoFit/>
          </a:bodyPr>
          <a:lstStyle/>
          <a:p>
            <a:pPr marL="285750" indent="-285750">
              <a:buFont typeface="Wingdings" panose="05000000000000000000" pitchFamily="2" charset="2"/>
              <a:buChar char="§"/>
            </a:pPr>
            <a:r>
              <a:rPr lang="es-ES" dirty="0"/>
              <a:t>Se utilizará el método Montecarlo para llevar acabo este proyecto, a continuación, se presenta qué es al igual que se mencionan ventajas y desventajas de usarlo.</a:t>
            </a:r>
            <a:endParaRPr lang="es-MX" dirty="0"/>
          </a:p>
        </p:txBody>
      </p:sp>
    </p:spTree>
    <p:extLst>
      <p:ext uri="{BB962C8B-B14F-4D97-AF65-F5344CB8AC3E}">
        <p14:creationId xmlns:p14="http://schemas.microsoft.com/office/powerpoint/2010/main" val="79523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A10D1-3CA2-4931-82B6-EF98703BC56B}"/>
              </a:ext>
            </a:extLst>
          </p:cNvPr>
          <p:cNvSpPr>
            <a:spLocks noGrp="1"/>
          </p:cNvSpPr>
          <p:nvPr>
            <p:ph type="title"/>
          </p:nvPr>
        </p:nvSpPr>
        <p:spPr/>
        <p:txBody>
          <a:bodyPr>
            <a:normAutofit fontScale="90000"/>
          </a:bodyPr>
          <a:lstStyle/>
          <a:p>
            <a:pPr algn="ctr"/>
            <a:r>
              <a:rPr lang="es-ES" dirty="0"/>
              <a:t>Modelo que representa el problema</a:t>
            </a:r>
            <a:br>
              <a:rPr lang="es-ES" dirty="0"/>
            </a:br>
            <a:br>
              <a:rPr lang="es-ES" dirty="0"/>
            </a:br>
            <a:r>
              <a:rPr lang="es-ES" dirty="0"/>
              <a:t>1. Regiones rectangulares</a:t>
            </a:r>
            <a:endParaRPr lang="es-MX" dirty="0"/>
          </a:p>
        </p:txBody>
      </p:sp>
      <p:sp>
        <p:nvSpPr>
          <p:cNvPr id="6" name="Marcador de contenido 5">
            <a:extLst>
              <a:ext uri="{FF2B5EF4-FFF2-40B4-BE49-F238E27FC236}">
                <a16:creationId xmlns:a16="http://schemas.microsoft.com/office/drawing/2014/main" id="{1711FA93-A385-4820-8078-049873CC9C0D}"/>
              </a:ext>
            </a:extLst>
          </p:cNvPr>
          <p:cNvSpPr>
            <a:spLocks noGrp="1"/>
          </p:cNvSpPr>
          <p:nvPr>
            <p:ph idx="1"/>
          </p:nvPr>
        </p:nvSpPr>
        <p:spPr>
          <a:xfrm>
            <a:off x="1728481" y="2058860"/>
            <a:ext cx="3440770" cy="1658750"/>
          </a:xfrm>
        </p:spPr>
        <p:txBody>
          <a:bodyPr>
            <a:normAutofit/>
          </a:bodyPr>
          <a:lstStyle/>
          <a:p>
            <a:r>
              <a:rPr lang="es-MX" altLang="es-MX" dirty="0"/>
              <a:t>Si se quiere integrar una función 𝑓(𝑥,𝑦) en una región 𝑅=[𝑎,𝑏]×[𝑐,𝑑].</a:t>
            </a:r>
          </a:p>
        </p:txBody>
      </p:sp>
      <p:pic>
        <p:nvPicPr>
          <p:cNvPr id="8" name="Imagen 7">
            <a:extLst>
              <a:ext uri="{FF2B5EF4-FFF2-40B4-BE49-F238E27FC236}">
                <a16:creationId xmlns:a16="http://schemas.microsoft.com/office/drawing/2014/main" id="{00301609-43F0-413A-BBD3-990BF227D6CF}"/>
              </a:ext>
            </a:extLst>
          </p:cNvPr>
          <p:cNvPicPr>
            <a:picLocks noChangeAspect="1"/>
          </p:cNvPicPr>
          <p:nvPr/>
        </p:nvPicPr>
        <p:blipFill>
          <a:blip r:embed="rId2"/>
          <a:stretch>
            <a:fillRect/>
          </a:stretch>
        </p:blipFill>
        <p:spPr>
          <a:xfrm>
            <a:off x="6590973" y="3156997"/>
            <a:ext cx="4201111" cy="695422"/>
          </a:xfrm>
          <a:prstGeom prst="rect">
            <a:avLst/>
          </a:prstGeom>
        </p:spPr>
      </p:pic>
      <p:sp>
        <p:nvSpPr>
          <p:cNvPr id="9" name="CuadroTexto 8">
            <a:extLst>
              <a:ext uri="{FF2B5EF4-FFF2-40B4-BE49-F238E27FC236}">
                <a16:creationId xmlns:a16="http://schemas.microsoft.com/office/drawing/2014/main" id="{59D93692-F57F-454A-9DC9-2A309AABBED9}"/>
              </a:ext>
            </a:extLst>
          </p:cNvPr>
          <p:cNvSpPr txBox="1"/>
          <p:nvPr/>
        </p:nvSpPr>
        <p:spPr>
          <a:xfrm>
            <a:off x="6515780" y="2359250"/>
            <a:ext cx="4299258" cy="646331"/>
          </a:xfrm>
          <a:prstGeom prst="rect">
            <a:avLst/>
          </a:prstGeom>
          <a:noFill/>
        </p:spPr>
        <p:txBody>
          <a:bodyPr wrap="square" rtlCol="0">
            <a:spAutoFit/>
          </a:bodyPr>
          <a:lstStyle/>
          <a:p>
            <a:r>
              <a:rPr lang="es-ES" dirty="0"/>
              <a:t>Se puede usar la aproximación vista en clase:</a:t>
            </a:r>
            <a:endParaRPr lang="es-MX" dirty="0"/>
          </a:p>
        </p:txBody>
      </p:sp>
      <p:sp>
        <p:nvSpPr>
          <p:cNvPr id="14" name="Rectangle 5">
            <a:extLst>
              <a:ext uri="{FF2B5EF4-FFF2-40B4-BE49-F238E27FC236}">
                <a16:creationId xmlns:a16="http://schemas.microsoft.com/office/drawing/2014/main" id="{7ED9B2DE-1F11-43D8-B3B3-13B39D8F9937}"/>
              </a:ext>
            </a:extLst>
          </p:cNvPr>
          <p:cNvSpPr>
            <a:spLocks noChangeArrowheads="1"/>
          </p:cNvSpPr>
          <p:nvPr/>
        </p:nvSpPr>
        <p:spPr bwMode="auto">
          <a:xfrm>
            <a:off x="6590973" y="4168001"/>
            <a:ext cx="431080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MX" altLang="es-MX" sz="2000" dirty="0">
                <a:latin typeface="+mn-lt"/>
              </a:rPr>
              <a:t>D</a:t>
            </a:r>
            <a:r>
              <a:rPr kumimoji="0" lang="es-MX" altLang="es-MX" sz="2000" b="0" i="0" u="none" strike="noStrike" cap="none" normalizeH="0" baseline="0" dirty="0">
                <a:ln>
                  <a:noFill/>
                </a:ln>
                <a:effectLst/>
                <a:latin typeface="+mn-lt"/>
              </a:rPr>
              <a:t>onde 𝑥𝑖,𝑦𝑖 son variables aleatorias distribuidas uniformemente en [𝑎,𝑏], y [𝑐,𝑑] respectivamente .</a:t>
            </a:r>
          </a:p>
        </p:txBody>
      </p:sp>
      <p:pic>
        <p:nvPicPr>
          <p:cNvPr id="17" name="Imagen 16">
            <a:extLst>
              <a:ext uri="{FF2B5EF4-FFF2-40B4-BE49-F238E27FC236}">
                <a16:creationId xmlns:a16="http://schemas.microsoft.com/office/drawing/2014/main" id="{0051B3C9-E3E4-43E6-8685-9086E8254659}"/>
              </a:ext>
            </a:extLst>
          </p:cNvPr>
          <p:cNvPicPr>
            <a:picLocks noChangeAspect="1"/>
          </p:cNvPicPr>
          <p:nvPr/>
        </p:nvPicPr>
        <p:blipFill>
          <a:blip r:embed="rId3"/>
          <a:stretch>
            <a:fillRect/>
          </a:stretch>
        </p:blipFill>
        <p:spPr>
          <a:xfrm>
            <a:off x="8136691" y="6001267"/>
            <a:ext cx="1219370" cy="485843"/>
          </a:xfrm>
          <a:prstGeom prst="rect">
            <a:avLst/>
          </a:prstGeom>
        </p:spPr>
      </p:pic>
      <p:pic>
        <p:nvPicPr>
          <p:cNvPr id="19" name="Imagen 18">
            <a:extLst>
              <a:ext uri="{FF2B5EF4-FFF2-40B4-BE49-F238E27FC236}">
                <a16:creationId xmlns:a16="http://schemas.microsoft.com/office/drawing/2014/main" id="{96C8F8C9-D30D-451E-A713-FCBD66010109}"/>
              </a:ext>
            </a:extLst>
          </p:cNvPr>
          <p:cNvPicPr>
            <a:picLocks noChangeAspect="1"/>
          </p:cNvPicPr>
          <p:nvPr/>
        </p:nvPicPr>
        <p:blipFill>
          <a:blip r:embed="rId4"/>
          <a:stretch>
            <a:fillRect/>
          </a:stretch>
        </p:blipFill>
        <p:spPr>
          <a:xfrm>
            <a:off x="1863615" y="3891185"/>
            <a:ext cx="3305636" cy="2595925"/>
          </a:xfrm>
          <a:prstGeom prst="rect">
            <a:avLst/>
          </a:prstGeom>
        </p:spPr>
      </p:pic>
    </p:spTree>
    <p:extLst>
      <p:ext uri="{BB962C8B-B14F-4D97-AF65-F5344CB8AC3E}">
        <p14:creationId xmlns:p14="http://schemas.microsoft.com/office/powerpoint/2010/main" val="228663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EEBA323-491F-4D2F-8B85-7A240B37124C}"/>
              </a:ext>
            </a:extLst>
          </p:cNvPr>
          <p:cNvSpPr>
            <a:spLocks noGrp="1"/>
          </p:cNvSpPr>
          <p:nvPr>
            <p:ph idx="1"/>
          </p:nvPr>
        </p:nvSpPr>
        <p:spPr>
          <a:xfrm>
            <a:off x="1720100" y="1782292"/>
            <a:ext cx="4949846" cy="1458748"/>
          </a:xfrm>
        </p:spPr>
        <p:txBody>
          <a:bodyPr>
            <a:normAutofit/>
          </a:bodyPr>
          <a:lstStyle/>
          <a:p>
            <a:r>
              <a:rPr lang="es-ES" dirty="0"/>
              <a:t>Si se quiere integrar una función </a:t>
            </a:r>
            <a:r>
              <a:rPr lang="es-MX" dirty="0"/>
              <a:t>𝑓(𝑥,𝑦) en una región no rectangular 𝐷.</a:t>
            </a:r>
            <a:br>
              <a:rPr lang="es-MX" dirty="0"/>
            </a:br>
            <a:endParaRPr lang="es-MX" dirty="0"/>
          </a:p>
        </p:txBody>
      </p:sp>
      <p:pic>
        <p:nvPicPr>
          <p:cNvPr id="5" name="Imagen 4">
            <a:extLst>
              <a:ext uri="{FF2B5EF4-FFF2-40B4-BE49-F238E27FC236}">
                <a16:creationId xmlns:a16="http://schemas.microsoft.com/office/drawing/2014/main" id="{01D6CF3E-53AD-485C-A424-83245497FA66}"/>
              </a:ext>
            </a:extLst>
          </p:cNvPr>
          <p:cNvPicPr>
            <a:picLocks noChangeAspect="1"/>
          </p:cNvPicPr>
          <p:nvPr/>
        </p:nvPicPr>
        <p:blipFill>
          <a:blip r:embed="rId2"/>
          <a:stretch>
            <a:fillRect/>
          </a:stretch>
        </p:blipFill>
        <p:spPr>
          <a:xfrm>
            <a:off x="1951142" y="2944006"/>
            <a:ext cx="4718803" cy="3476559"/>
          </a:xfrm>
          <a:prstGeom prst="rect">
            <a:avLst/>
          </a:prstGeom>
        </p:spPr>
      </p:pic>
      <p:sp>
        <p:nvSpPr>
          <p:cNvPr id="11" name="Título 1">
            <a:extLst>
              <a:ext uri="{FF2B5EF4-FFF2-40B4-BE49-F238E27FC236}">
                <a16:creationId xmlns:a16="http://schemas.microsoft.com/office/drawing/2014/main" id="{191F3961-0BE4-4FA4-A0F3-769FA32DA6B6}"/>
              </a:ext>
            </a:extLst>
          </p:cNvPr>
          <p:cNvSpPr txBox="1">
            <a:spLocks/>
          </p:cNvSpPr>
          <p:nvPr/>
        </p:nvSpPr>
        <p:spPr>
          <a:xfrm>
            <a:off x="2690780" y="437435"/>
            <a:ext cx="7958331" cy="1077229"/>
          </a:xfrm>
          <a:prstGeom prst="rect">
            <a:avLst/>
          </a:prstGeom>
        </p:spPr>
        <p:txBody>
          <a:bodyPr vert="horz" lIns="91440" tIns="45720" rIns="91440" bIns="45720" rtlCol="0" anchor="t">
            <a:normAutofit fontScale="975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s-ES" dirty="0"/>
              <a:t>Modelo que representa el problema</a:t>
            </a:r>
            <a:br>
              <a:rPr lang="es-ES" dirty="0"/>
            </a:br>
            <a:r>
              <a:rPr lang="es-ES" dirty="0"/>
              <a:t>2. Regiones no rectangulares</a:t>
            </a:r>
            <a:endParaRPr lang="es-MX" dirty="0"/>
          </a:p>
        </p:txBody>
      </p:sp>
      <p:sp>
        <p:nvSpPr>
          <p:cNvPr id="16" name="CuadroTexto 15">
            <a:extLst>
              <a:ext uri="{FF2B5EF4-FFF2-40B4-BE49-F238E27FC236}">
                <a16:creationId xmlns:a16="http://schemas.microsoft.com/office/drawing/2014/main" id="{A9299F81-B3F6-400F-973C-BA9DB6CFFC5D}"/>
              </a:ext>
            </a:extLst>
          </p:cNvPr>
          <p:cNvSpPr txBox="1"/>
          <p:nvPr/>
        </p:nvSpPr>
        <p:spPr>
          <a:xfrm>
            <a:off x="7343775" y="1908780"/>
            <a:ext cx="4314825" cy="830997"/>
          </a:xfrm>
          <a:prstGeom prst="rect">
            <a:avLst/>
          </a:prstGeom>
          <a:noFill/>
        </p:spPr>
        <p:txBody>
          <a:bodyPr wrap="square">
            <a:spAutoFit/>
          </a:bodyPr>
          <a:lstStyle/>
          <a:p>
            <a:r>
              <a:rPr lang="es-MX" sz="2400" dirty="0"/>
              <a:t>Se utiliza el siguiente teorema: </a:t>
            </a:r>
          </a:p>
        </p:txBody>
      </p:sp>
      <p:pic>
        <p:nvPicPr>
          <p:cNvPr id="17" name="Imagen 16">
            <a:extLst>
              <a:ext uri="{FF2B5EF4-FFF2-40B4-BE49-F238E27FC236}">
                <a16:creationId xmlns:a16="http://schemas.microsoft.com/office/drawing/2014/main" id="{9C987AA2-0697-46B6-8982-016762912ADD}"/>
              </a:ext>
            </a:extLst>
          </p:cNvPr>
          <p:cNvPicPr>
            <a:picLocks noChangeAspect="1"/>
          </p:cNvPicPr>
          <p:nvPr/>
        </p:nvPicPr>
        <p:blipFill>
          <a:blip r:embed="rId3"/>
          <a:stretch>
            <a:fillRect/>
          </a:stretch>
        </p:blipFill>
        <p:spPr>
          <a:xfrm>
            <a:off x="7250008" y="4118224"/>
            <a:ext cx="3739487" cy="830997"/>
          </a:xfrm>
          <a:prstGeom prst="rect">
            <a:avLst/>
          </a:prstGeom>
        </p:spPr>
      </p:pic>
    </p:spTree>
    <p:extLst>
      <p:ext uri="{BB962C8B-B14F-4D97-AF65-F5344CB8AC3E}">
        <p14:creationId xmlns:p14="http://schemas.microsoft.com/office/powerpoint/2010/main" val="367162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CDA05B-44BC-4E6D-8A10-119598004C66}"/>
              </a:ext>
            </a:extLst>
          </p:cNvPr>
          <p:cNvSpPr>
            <a:spLocks noGrp="1"/>
          </p:cNvSpPr>
          <p:nvPr>
            <p:ph idx="1"/>
          </p:nvPr>
        </p:nvSpPr>
        <p:spPr>
          <a:xfrm>
            <a:off x="3919771" y="4270613"/>
            <a:ext cx="4352457" cy="836170"/>
          </a:xfrm>
        </p:spPr>
        <p:txBody>
          <a:bodyPr/>
          <a:lstStyle/>
          <a:p>
            <a:pPr marL="0" indent="0">
              <a:buNone/>
            </a:pPr>
            <a:r>
              <a:rPr lang="es-ES" dirty="0"/>
              <a:t>De esta forma, se puede utilizar la misma aproximación que antes.</a:t>
            </a:r>
            <a:endParaRPr lang="es-MX" dirty="0"/>
          </a:p>
        </p:txBody>
      </p:sp>
      <p:pic>
        <p:nvPicPr>
          <p:cNvPr id="5" name="Imagen 4">
            <a:extLst>
              <a:ext uri="{FF2B5EF4-FFF2-40B4-BE49-F238E27FC236}">
                <a16:creationId xmlns:a16="http://schemas.microsoft.com/office/drawing/2014/main" id="{8833E441-4FD8-4713-BAF8-338A7261DE5B}"/>
              </a:ext>
            </a:extLst>
          </p:cNvPr>
          <p:cNvPicPr>
            <a:picLocks noChangeAspect="1"/>
          </p:cNvPicPr>
          <p:nvPr/>
        </p:nvPicPr>
        <p:blipFill rotWithShape="1">
          <a:blip r:embed="rId2"/>
          <a:srcRect b="4493"/>
          <a:stretch/>
        </p:blipFill>
        <p:spPr>
          <a:xfrm>
            <a:off x="5932250" y="2159427"/>
            <a:ext cx="5172797" cy="1786085"/>
          </a:xfrm>
          <a:prstGeom prst="rect">
            <a:avLst/>
          </a:prstGeom>
        </p:spPr>
      </p:pic>
      <p:pic>
        <p:nvPicPr>
          <p:cNvPr id="7" name="Imagen 6">
            <a:extLst>
              <a:ext uri="{FF2B5EF4-FFF2-40B4-BE49-F238E27FC236}">
                <a16:creationId xmlns:a16="http://schemas.microsoft.com/office/drawing/2014/main" id="{C2A63937-87BF-4797-87CE-54A48C06E852}"/>
              </a:ext>
            </a:extLst>
          </p:cNvPr>
          <p:cNvPicPr>
            <a:picLocks noChangeAspect="1"/>
          </p:cNvPicPr>
          <p:nvPr/>
        </p:nvPicPr>
        <p:blipFill>
          <a:blip r:embed="rId3"/>
          <a:stretch>
            <a:fillRect/>
          </a:stretch>
        </p:blipFill>
        <p:spPr>
          <a:xfrm>
            <a:off x="3509600" y="5431884"/>
            <a:ext cx="5172797" cy="771633"/>
          </a:xfrm>
          <a:prstGeom prst="rect">
            <a:avLst/>
          </a:prstGeom>
        </p:spPr>
      </p:pic>
      <p:pic>
        <p:nvPicPr>
          <p:cNvPr id="6" name="Imagen 5">
            <a:extLst>
              <a:ext uri="{FF2B5EF4-FFF2-40B4-BE49-F238E27FC236}">
                <a16:creationId xmlns:a16="http://schemas.microsoft.com/office/drawing/2014/main" id="{EF48E2B9-6000-4D39-A781-8FBA7753BAC1}"/>
              </a:ext>
            </a:extLst>
          </p:cNvPr>
          <p:cNvPicPr>
            <a:picLocks noChangeAspect="1"/>
          </p:cNvPicPr>
          <p:nvPr/>
        </p:nvPicPr>
        <p:blipFill>
          <a:blip r:embed="rId4"/>
          <a:stretch>
            <a:fillRect/>
          </a:stretch>
        </p:blipFill>
        <p:spPr>
          <a:xfrm>
            <a:off x="1846025" y="2159427"/>
            <a:ext cx="3743847" cy="809738"/>
          </a:xfrm>
          <a:prstGeom prst="rect">
            <a:avLst/>
          </a:prstGeom>
        </p:spPr>
      </p:pic>
      <p:sp>
        <p:nvSpPr>
          <p:cNvPr id="9" name="CuadroTexto 8">
            <a:extLst>
              <a:ext uri="{FF2B5EF4-FFF2-40B4-BE49-F238E27FC236}">
                <a16:creationId xmlns:a16="http://schemas.microsoft.com/office/drawing/2014/main" id="{FEDEE3F6-CB2F-485E-951A-3B1F956EF611}"/>
              </a:ext>
            </a:extLst>
          </p:cNvPr>
          <p:cNvSpPr txBox="1"/>
          <p:nvPr/>
        </p:nvSpPr>
        <p:spPr>
          <a:xfrm>
            <a:off x="1846025" y="1095375"/>
            <a:ext cx="3743847" cy="369332"/>
          </a:xfrm>
          <a:prstGeom prst="rect">
            <a:avLst/>
          </a:prstGeom>
          <a:noFill/>
        </p:spPr>
        <p:txBody>
          <a:bodyPr wrap="square" rtlCol="0">
            <a:spAutoFit/>
          </a:bodyPr>
          <a:lstStyle/>
          <a:p>
            <a:r>
              <a:rPr lang="es-MX" dirty="0"/>
              <a:t>F(</a:t>
            </a:r>
            <a:r>
              <a:rPr lang="es-MX" dirty="0" err="1"/>
              <a:t>x,y</a:t>
            </a:r>
            <a:r>
              <a:rPr lang="es-MX" dirty="0"/>
              <a:t>):</a:t>
            </a:r>
          </a:p>
        </p:txBody>
      </p:sp>
      <p:sp>
        <p:nvSpPr>
          <p:cNvPr id="10" name="CuadroTexto 9">
            <a:extLst>
              <a:ext uri="{FF2B5EF4-FFF2-40B4-BE49-F238E27FC236}">
                <a16:creationId xmlns:a16="http://schemas.microsoft.com/office/drawing/2014/main" id="{BC692009-5275-45C9-AD63-0CF6271C24E0}"/>
              </a:ext>
            </a:extLst>
          </p:cNvPr>
          <p:cNvSpPr txBox="1"/>
          <p:nvPr/>
        </p:nvSpPr>
        <p:spPr>
          <a:xfrm>
            <a:off x="5932250" y="1000187"/>
            <a:ext cx="5095875" cy="369332"/>
          </a:xfrm>
          <a:prstGeom prst="rect">
            <a:avLst/>
          </a:prstGeom>
          <a:noFill/>
        </p:spPr>
        <p:txBody>
          <a:bodyPr wrap="square" rtlCol="0">
            <a:spAutoFit/>
          </a:bodyPr>
          <a:lstStyle/>
          <a:p>
            <a:r>
              <a:rPr lang="es-MX" dirty="0"/>
              <a:t>R:</a:t>
            </a:r>
          </a:p>
        </p:txBody>
      </p:sp>
    </p:spTree>
    <p:extLst>
      <p:ext uri="{BB962C8B-B14F-4D97-AF65-F5344CB8AC3E}">
        <p14:creationId xmlns:p14="http://schemas.microsoft.com/office/powerpoint/2010/main" val="220172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410A6-60BC-44D8-A651-509483F946BC}"/>
              </a:ext>
            </a:extLst>
          </p:cNvPr>
          <p:cNvSpPr>
            <a:spLocks noGrp="1"/>
          </p:cNvSpPr>
          <p:nvPr>
            <p:ph type="title"/>
          </p:nvPr>
        </p:nvSpPr>
        <p:spPr>
          <a:xfrm>
            <a:off x="2611808" y="808055"/>
            <a:ext cx="7958331" cy="1077229"/>
          </a:xfrm>
        </p:spPr>
        <p:txBody>
          <a:bodyPr/>
          <a:lstStyle/>
          <a:p>
            <a:r>
              <a:rPr lang="es-ES" dirty="0"/>
              <a:t>Solución y visualización de la solución </a:t>
            </a:r>
            <a:endParaRPr lang="es-MX" dirty="0"/>
          </a:p>
        </p:txBody>
      </p:sp>
      <p:sp>
        <p:nvSpPr>
          <p:cNvPr id="3" name="Marcador de contenido 2">
            <a:extLst>
              <a:ext uri="{FF2B5EF4-FFF2-40B4-BE49-F238E27FC236}">
                <a16:creationId xmlns:a16="http://schemas.microsoft.com/office/drawing/2014/main" id="{E5FB4A94-D460-4B15-B8DD-3C4BD02CE172}"/>
              </a:ext>
            </a:extLst>
          </p:cNvPr>
          <p:cNvSpPr>
            <a:spLocks noGrp="1"/>
          </p:cNvSpPr>
          <p:nvPr>
            <p:ph idx="1"/>
          </p:nvPr>
        </p:nvSpPr>
        <p:spPr>
          <a:xfrm>
            <a:off x="1621861" y="1346670"/>
            <a:ext cx="4310782" cy="1179356"/>
          </a:xfrm>
        </p:spPr>
        <p:txBody>
          <a:bodyPr/>
          <a:lstStyle/>
          <a:p>
            <a:r>
              <a:rPr lang="es-ES" dirty="0"/>
              <a:t>Ejemplos regiones rectangulares.</a:t>
            </a:r>
            <a:endParaRPr lang="es-MX" dirty="0"/>
          </a:p>
        </p:txBody>
      </p:sp>
      <p:pic>
        <p:nvPicPr>
          <p:cNvPr id="5" name="Imagen 4">
            <a:extLst>
              <a:ext uri="{FF2B5EF4-FFF2-40B4-BE49-F238E27FC236}">
                <a16:creationId xmlns:a16="http://schemas.microsoft.com/office/drawing/2014/main" id="{84400F60-B0DD-4FF6-BB01-C30EEDB240DB}"/>
              </a:ext>
            </a:extLst>
          </p:cNvPr>
          <p:cNvPicPr>
            <a:picLocks noChangeAspect="1"/>
          </p:cNvPicPr>
          <p:nvPr/>
        </p:nvPicPr>
        <p:blipFill>
          <a:blip r:embed="rId2"/>
          <a:stretch>
            <a:fillRect/>
          </a:stretch>
        </p:blipFill>
        <p:spPr>
          <a:xfrm>
            <a:off x="2011533" y="2305929"/>
            <a:ext cx="3921110" cy="1946348"/>
          </a:xfrm>
          <a:prstGeom prst="rect">
            <a:avLst/>
          </a:prstGeom>
        </p:spPr>
      </p:pic>
      <p:pic>
        <p:nvPicPr>
          <p:cNvPr id="7" name="Imagen 6">
            <a:extLst>
              <a:ext uri="{FF2B5EF4-FFF2-40B4-BE49-F238E27FC236}">
                <a16:creationId xmlns:a16="http://schemas.microsoft.com/office/drawing/2014/main" id="{8760895E-B7E1-441D-9E07-BA0FE73C990C}"/>
              </a:ext>
            </a:extLst>
          </p:cNvPr>
          <p:cNvPicPr>
            <a:picLocks noChangeAspect="1"/>
          </p:cNvPicPr>
          <p:nvPr/>
        </p:nvPicPr>
        <p:blipFill>
          <a:blip r:embed="rId3"/>
          <a:stretch>
            <a:fillRect/>
          </a:stretch>
        </p:blipFill>
        <p:spPr>
          <a:xfrm>
            <a:off x="8061794" y="1885284"/>
            <a:ext cx="2381582" cy="2162477"/>
          </a:xfrm>
          <a:prstGeom prst="rect">
            <a:avLst/>
          </a:prstGeom>
        </p:spPr>
      </p:pic>
      <p:pic>
        <p:nvPicPr>
          <p:cNvPr id="13" name="Imagen 12">
            <a:extLst>
              <a:ext uri="{FF2B5EF4-FFF2-40B4-BE49-F238E27FC236}">
                <a16:creationId xmlns:a16="http://schemas.microsoft.com/office/drawing/2014/main" id="{86156FAB-B82D-4F24-B40C-115CC9FFE82B}"/>
              </a:ext>
            </a:extLst>
          </p:cNvPr>
          <p:cNvPicPr>
            <a:picLocks noChangeAspect="1"/>
          </p:cNvPicPr>
          <p:nvPr/>
        </p:nvPicPr>
        <p:blipFill>
          <a:blip r:embed="rId4"/>
          <a:stretch>
            <a:fillRect/>
          </a:stretch>
        </p:blipFill>
        <p:spPr>
          <a:xfrm>
            <a:off x="8026609" y="4397547"/>
            <a:ext cx="2543530" cy="2086266"/>
          </a:xfrm>
          <a:prstGeom prst="rect">
            <a:avLst/>
          </a:prstGeom>
        </p:spPr>
      </p:pic>
    </p:spTree>
    <p:extLst>
      <p:ext uri="{BB962C8B-B14F-4D97-AF65-F5344CB8AC3E}">
        <p14:creationId xmlns:p14="http://schemas.microsoft.com/office/powerpoint/2010/main" val="398555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E6C51-CA4D-4D01-8B2D-E603337D74B6}"/>
              </a:ext>
            </a:extLst>
          </p:cNvPr>
          <p:cNvSpPr>
            <a:spLocks noGrp="1"/>
          </p:cNvSpPr>
          <p:nvPr>
            <p:ph type="title"/>
          </p:nvPr>
        </p:nvSpPr>
        <p:spPr/>
        <p:txBody>
          <a:bodyPr/>
          <a:lstStyle/>
          <a:p>
            <a:pPr algn="ctr"/>
            <a:r>
              <a:rPr lang="es-MX" dirty="0"/>
              <a:t>Solución</a:t>
            </a:r>
          </a:p>
        </p:txBody>
      </p:sp>
      <p:pic>
        <p:nvPicPr>
          <p:cNvPr id="5" name="Marcador de contenido 4">
            <a:extLst>
              <a:ext uri="{FF2B5EF4-FFF2-40B4-BE49-F238E27FC236}">
                <a16:creationId xmlns:a16="http://schemas.microsoft.com/office/drawing/2014/main" id="{CB2979B4-5D32-4100-BD24-B728000544CC}"/>
              </a:ext>
            </a:extLst>
          </p:cNvPr>
          <p:cNvPicPr>
            <a:picLocks noGrp="1" noChangeAspect="1"/>
          </p:cNvPicPr>
          <p:nvPr>
            <p:ph idx="1"/>
          </p:nvPr>
        </p:nvPicPr>
        <p:blipFill>
          <a:blip r:embed="rId2"/>
          <a:stretch>
            <a:fillRect/>
          </a:stretch>
        </p:blipFill>
        <p:spPr>
          <a:xfrm>
            <a:off x="3878633" y="3172063"/>
            <a:ext cx="4737525" cy="2903645"/>
          </a:xfr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0087FD7B-0CA1-4CEE-A993-02B3AC829309}"/>
                  </a:ext>
                </a:extLst>
              </p:cNvPr>
              <p:cNvSpPr txBox="1"/>
              <p:nvPr/>
            </p:nvSpPr>
            <p:spPr>
              <a:xfrm>
                <a:off x="2479040" y="1605280"/>
                <a:ext cx="5384800" cy="923394"/>
              </a:xfrm>
              <a:prstGeom prst="rect">
                <a:avLst/>
              </a:prstGeom>
              <a:noFill/>
            </p:spPr>
            <p:txBody>
              <a:bodyPr wrap="square" rtlCol="0">
                <a:spAutoFit/>
              </a:bodyPr>
              <a:lstStyle/>
              <a:p>
                <a:r>
                  <a:rPr lang="es-MX" dirty="0"/>
                  <a:t>Al resolver de forma analítica:</a:t>
                </a:r>
              </a:p>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1</m:t>
                          </m:r>
                        </m:sub>
                      </m:sSub>
                      <m:r>
                        <a:rPr lang="es-MX" b="0" i="1" smtClean="0">
                          <a:latin typeface="Cambria Math" panose="02040503050406030204" pitchFamily="18" charset="0"/>
                        </a:rPr>
                        <m:t>=2</m:t>
                      </m:r>
                      <m:r>
                        <m:rPr>
                          <m:sty m:val="p"/>
                        </m:rPr>
                        <a:rPr lang="es-MX" b="0" i="1" smtClean="0">
                          <a:latin typeface="Cambria Math" panose="02040503050406030204" pitchFamily="18" charset="0"/>
                        </a:rPr>
                        <m:t>π</m:t>
                      </m:r>
                      <m:r>
                        <a:rPr lang="es-MX" b="0" i="1" smtClean="0">
                          <a:latin typeface="Cambria Math" panose="02040503050406030204" pitchFamily="18" charset="0"/>
                        </a:rPr>
                        <m:t>≈6.2832</m:t>
                      </m:r>
                    </m:oMath>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2</m:t>
                          </m:r>
                        </m:sub>
                      </m:sSub>
                      <m:r>
                        <a:rPr lang="es-MX" b="0" i="1" smtClean="0">
                          <a:latin typeface="Cambria Math" panose="02040503050406030204" pitchFamily="18" charset="0"/>
                        </a:rPr>
                        <m:t>=−12</m:t>
                      </m:r>
                    </m:oMath>
                  </m:oMathPara>
                </a14:m>
                <a:br>
                  <a:rPr lang="es-MX" b="0" dirty="0"/>
                </a:br>
                <a:endParaRPr lang="es-MX" dirty="0"/>
              </a:p>
            </p:txBody>
          </p:sp>
        </mc:Choice>
        <mc:Fallback>
          <p:sp>
            <p:nvSpPr>
              <p:cNvPr id="6" name="CuadroTexto 5">
                <a:extLst>
                  <a:ext uri="{FF2B5EF4-FFF2-40B4-BE49-F238E27FC236}">
                    <a16:creationId xmlns:a16="http://schemas.microsoft.com/office/drawing/2014/main" id="{0087FD7B-0CA1-4CEE-A993-02B3AC829309}"/>
                  </a:ext>
                </a:extLst>
              </p:cNvPr>
              <p:cNvSpPr txBox="1">
                <a:spLocks noRot="1" noChangeAspect="1" noMove="1" noResize="1" noEditPoints="1" noAdjustHandles="1" noChangeArrowheads="1" noChangeShapeType="1" noTextEdit="1"/>
              </p:cNvSpPr>
              <p:nvPr/>
            </p:nvSpPr>
            <p:spPr>
              <a:xfrm>
                <a:off x="2479040" y="1605280"/>
                <a:ext cx="5384800" cy="923394"/>
              </a:xfrm>
              <a:prstGeom prst="rect">
                <a:avLst/>
              </a:prstGeom>
              <a:blipFill>
                <a:blip r:embed="rId3"/>
                <a:stretch>
                  <a:fillRect l="-1019" t="-3289"/>
                </a:stretch>
              </a:blipFill>
            </p:spPr>
            <p:txBody>
              <a:bodyPr/>
              <a:lstStyle/>
              <a:p>
                <a:r>
                  <a:rPr lang="es-MX">
                    <a:noFill/>
                  </a:rPr>
                  <a:t> </a:t>
                </a:r>
              </a:p>
            </p:txBody>
          </p:sp>
        </mc:Fallback>
      </mc:AlternateContent>
      <p:sp>
        <p:nvSpPr>
          <p:cNvPr id="7" name="CuadroTexto 6">
            <a:extLst>
              <a:ext uri="{FF2B5EF4-FFF2-40B4-BE49-F238E27FC236}">
                <a16:creationId xmlns:a16="http://schemas.microsoft.com/office/drawing/2014/main" id="{EB7972F7-DE94-42FC-8B86-B4A1F59DD8B5}"/>
              </a:ext>
            </a:extLst>
          </p:cNvPr>
          <p:cNvSpPr txBox="1"/>
          <p:nvPr/>
        </p:nvSpPr>
        <p:spPr>
          <a:xfrm>
            <a:off x="2479040" y="2528674"/>
            <a:ext cx="8465185" cy="369332"/>
          </a:xfrm>
          <a:prstGeom prst="rect">
            <a:avLst/>
          </a:prstGeom>
          <a:noFill/>
        </p:spPr>
        <p:txBody>
          <a:bodyPr wrap="square" rtlCol="0">
            <a:spAutoFit/>
          </a:bodyPr>
          <a:lstStyle/>
          <a:p>
            <a:r>
              <a:rPr lang="es-MX" dirty="0"/>
              <a:t>Al integrar con nuestro programa se obtuvieron los siguientes resultados:</a:t>
            </a:r>
          </a:p>
        </p:txBody>
      </p:sp>
    </p:spTree>
    <p:extLst>
      <p:ext uri="{BB962C8B-B14F-4D97-AF65-F5344CB8AC3E}">
        <p14:creationId xmlns:p14="http://schemas.microsoft.com/office/powerpoint/2010/main" val="2521669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330</TotalTime>
  <Words>431</Words>
  <Application>Microsoft Office PowerPoint</Application>
  <PresentationFormat>Panorámica</PresentationFormat>
  <Paragraphs>44</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Cambria Math</vt:lpstr>
      <vt:lpstr>Helvetica Neue</vt:lpstr>
      <vt:lpstr>MS Shell Dlg 2</vt:lpstr>
      <vt:lpstr>Wingdings</vt:lpstr>
      <vt:lpstr>Wingdings 3</vt:lpstr>
      <vt:lpstr>Madison</vt:lpstr>
      <vt:lpstr>Integrales dobles con método de Montecarlo.</vt:lpstr>
      <vt:lpstr>Objetivo General </vt:lpstr>
      <vt:lpstr>Objetivos específicos</vt:lpstr>
      <vt:lpstr>Método de Montecarlo.</vt:lpstr>
      <vt:lpstr>Modelo que representa el problema  1. Regiones rectangulares</vt:lpstr>
      <vt:lpstr>Presentación de PowerPoint</vt:lpstr>
      <vt:lpstr>Presentación de PowerPoint</vt:lpstr>
      <vt:lpstr>Solución y visualización de la solución </vt:lpstr>
      <vt:lpstr>Solución</vt:lpstr>
      <vt:lpstr>Solución y visualización de la solución </vt:lpstr>
      <vt:lpstr>Presentación de PowerPoint</vt:lpstr>
      <vt:lpstr>Solución</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Integrales dobles</dc:title>
  <dc:creator>Hiss QA</dc:creator>
  <cp:lastModifiedBy>LIRA AGUAS, JOSE MANUEL</cp:lastModifiedBy>
  <cp:revision>25</cp:revision>
  <dcterms:created xsi:type="dcterms:W3CDTF">2021-04-13T01:04:29Z</dcterms:created>
  <dcterms:modified xsi:type="dcterms:W3CDTF">2021-04-13T15:56:31Z</dcterms:modified>
</cp:coreProperties>
</file>