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8" r:id="rId3"/>
    <p:sldId id="261" r:id="rId4"/>
    <p:sldId id="301" r:id="rId5"/>
    <p:sldId id="286" r:id="rId6"/>
    <p:sldId id="287" r:id="rId7"/>
    <p:sldId id="288" r:id="rId8"/>
    <p:sldId id="299" r:id="rId9"/>
    <p:sldId id="289" r:id="rId10"/>
    <p:sldId id="294" r:id="rId11"/>
    <p:sldId id="302" r:id="rId12"/>
    <p:sldId id="296" r:id="rId13"/>
    <p:sldId id="300" r:id="rId14"/>
    <p:sldId id="304" r:id="rId15"/>
    <p:sldId id="303" r:id="rId16"/>
    <p:sldId id="305" r:id="rId17"/>
    <p:sldId id="280" r:id="rId18"/>
    <p:sldId id="281" r:id="rId19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21"/>
      <p:bold r:id="rId22"/>
      <p:italic r:id="rId23"/>
      <p:boldItalic r:id="rId24"/>
    </p:embeddedFont>
    <p:embeddedFont>
      <p:font typeface="Muli" pitchFamily="2" charset="77"/>
      <p:regular r:id="rId25"/>
      <p:bold r:id="rId26"/>
      <p:italic r:id="rId27"/>
      <p:boldItalic r:id="rId28"/>
    </p:embeddedFont>
    <p:embeddedFont>
      <p:font typeface="Nixie One" panose="02000503080000020004" pitchFamily="2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Maeoka" initials="DM" lastIdx="1" clrIdx="0">
    <p:extLst>
      <p:ext uri="{19B8F6BF-5375-455C-9EA6-DF929625EA0E}">
        <p15:presenceInfo xmlns:p15="http://schemas.microsoft.com/office/powerpoint/2012/main" userId="Diego Maeo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B8C6C1-08A5-45D5-AB1F-4394B18F5ADE}">
  <a:tblStyle styleId="{8CB8C6C1-08A5-45D5-AB1F-4394B18F5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4804"/>
    <p:restoredTop sz="94737"/>
  </p:normalViewPr>
  <p:slideViewPr>
    <p:cSldViewPr snapToGrid="0">
      <p:cViewPr varScale="1">
        <p:scale>
          <a:sx n="204" d="100"/>
          <a:sy n="204" d="100"/>
        </p:scale>
        <p:origin x="1448" y="200"/>
      </p:cViewPr>
      <p:guideLst/>
    </p:cSldViewPr>
  </p:slideViewPr>
  <p:outlineViewPr>
    <p:cViewPr>
      <p:scale>
        <a:sx n="33" d="100"/>
        <a:sy n="33" d="100"/>
      </p:scale>
      <p:origin x="0" y="-311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498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19T19:18:23.690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71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0251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3371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1569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28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399"/>
            <a:ext cx="5486400" cy="4675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629285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399"/>
            <a:ext cx="5486400" cy="4675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532765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399"/>
            <a:ext cx="5486400" cy="4675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507653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835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72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7860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5830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33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399"/>
            <a:ext cx="5486400" cy="4675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7748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5" name="Shape 9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Shape 117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8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36634" y="1807779"/>
            <a:ext cx="8870732" cy="174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/>
              <a:t>Introdução</a:t>
            </a:r>
            <a:r>
              <a:rPr lang="en" sz="4000" b="1" dirty="0"/>
              <a:t> </a:t>
            </a:r>
            <a:r>
              <a:rPr lang="pt-BR" sz="4000" b="1" dirty="0"/>
              <a:t>à</a:t>
            </a:r>
            <a:r>
              <a:rPr lang="en" sz="4000" b="1" dirty="0"/>
              <a:t> </a:t>
            </a:r>
            <a:r>
              <a:rPr lang="pt-BR" sz="4000" b="1" dirty="0"/>
              <a:t>Engenharia</a:t>
            </a:r>
            <a:r>
              <a:rPr lang="en" sz="4000" b="1" dirty="0"/>
              <a:t> </a:t>
            </a:r>
            <a:r>
              <a:rPr lang="pt-BR" sz="4000" b="1" dirty="0"/>
              <a:t>Reversa</a:t>
            </a:r>
            <a:br>
              <a:rPr lang="en" sz="4000" dirty="0"/>
            </a:br>
            <a:r>
              <a:rPr lang="en" sz="4000" dirty="0"/>
              <a:t>Prof. Diego K. Maeoka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DE1A51-2F9A-5849-952C-84983A8AA510}"/>
              </a:ext>
            </a:extLst>
          </p:cNvPr>
          <p:cNvSpPr/>
          <p:nvPr/>
        </p:nvSpPr>
        <p:spPr>
          <a:xfrm>
            <a:off x="2212258" y="967492"/>
            <a:ext cx="1575127" cy="734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 c;</a:t>
            </a:r>
          </a:p>
          <a:p>
            <a:r>
              <a:rPr lang="en-US" dirty="0"/>
              <a:t>printf(“Hello.\n”);</a:t>
            </a:r>
          </a:p>
          <a:p>
            <a:r>
              <a:rPr lang="en-US" dirty="0"/>
              <a:t>exit(0);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A1F9403-1BF1-1A44-AC16-963A737E47CC}"/>
              </a:ext>
            </a:extLst>
          </p:cNvPr>
          <p:cNvSpPr/>
          <p:nvPr/>
        </p:nvSpPr>
        <p:spPr>
          <a:xfrm>
            <a:off x="6340823" y="967492"/>
            <a:ext cx="1575127" cy="929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push </a:t>
            </a:r>
            <a:r>
              <a:rPr lang="en-US" dirty="0" err="1"/>
              <a:t>ebp</a:t>
            </a:r>
            <a:endParaRPr lang="en-US" dirty="0"/>
          </a:p>
          <a:p>
            <a:r>
              <a:rPr lang="en-US" dirty="0"/>
              <a:t>mov </a:t>
            </a:r>
            <a:r>
              <a:rPr lang="en-US" dirty="0" err="1"/>
              <a:t>ah,ch</a:t>
            </a:r>
            <a:endParaRPr lang="en-US" dirty="0"/>
          </a:p>
          <a:p>
            <a:r>
              <a:rPr lang="en-US" dirty="0"/>
              <a:t>mov </a:t>
            </a:r>
            <a:r>
              <a:rPr lang="en-US" dirty="0" err="1"/>
              <a:t>ah,ch</a:t>
            </a:r>
            <a:endParaRPr lang="en-US" dirty="0"/>
          </a:p>
          <a:p>
            <a:r>
              <a:rPr lang="en-US" dirty="0" err="1"/>
              <a:t>inc</a:t>
            </a:r>
            <a:r>
              <a:rPr lang="en-US" dirty="0"/>
              <a:t> </a:t>
            </a:r>
            <a:r>
              <a:rPr lang="en-US" dirty="0" err="1"/>
              <a:t>eax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9A18FFC-827F-804C-98DA-493647244681}"/>
              </a:ext>
            </a:extLst>
          </p:cNvPr>
          <p:cNvSpPr/>
          <p:nvPr/>
        </p:nvSpPr>
        <p:spPr>
          <a:xfrm>
            <a:off x="4346841" y="3172868"/>
            <a:ext cx="1575127" cy="68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55</a:t>
            </a:r>
          </a:p>
          <a:p>
            <a:r>
              <a:rPr lang="en-US" dirty="0"/>
              <a:t>8B EC</a:t>
            </a:r>
          </a:p>
          <a:p>
            <a:r>
              <a:rPr lang="en-US" dirty="0"/>
              <a:t>8B EC 40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5F880AF-EDC5-E84D-A1A7-030F25CFFFD1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2766716" y="1934905"/>
            <a:ext cx="1813231" cy="1347019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590C3A8-A72C-F94F-A5C3-B237496517F9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5921968" y="1896533"/>
            <a:ext cx="1206419" cy="1618498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C2D77A-FDA0-8049-B5A5-857BD78FA4F5}"/>
              </a:ext>
            </a:extLst>
          </p:cNvPr>
          <p:cNvSpPr txBox="1"/>
          <p:nvPr/>
        </p:nvSpPr>
        <p:spPr>
          <a:xfrm>
            <a:off x="1863933" y="659715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Linguagem</a:t>
            </a:r>
            <a:r>
              <a:rPr lang="en-US" b="1" dirty="0">
                <a:solidFill>
                  <a:schemeClr val="bg1"/>
                </a:solidFill>
              </a:rPr>
              <a:t> de Alto </a:t>
            </a:r>
            <a:r>
              <a:rPr lang="pt-BR" b="1" dirty="0">
                <a:solidFill>
                  <a:schemeClr val="bg1"/>
                </a:solidFill>
              </a:rPr>
              <a:t>Nível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E2C2D-90E6-9A44-A2F4-CD9BD4C50A67}"/>
              </a:ext>
            </a:extLst>
          </p:cNvPr>
          <p:cNvSpPr txBox="1"/>
          <p:nvPr/>
        </p:nvSpPr>
        <p:spPr>
          <a:xfrm>
            <a:off x="5922767" y="659715"/>
            <a:ext cx="2411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Linguagem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pt-BR" b="1" dirty="0">
                <a:solidFill>
                  <a:schemeClr val="bg1"/>
                </a:solidFill>
              </a:rPr>
              <a:t>Baixo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Nível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09F665-4F1D-7141-B324-9F4E52AB5ED9}"/>
              </a:ext>
            </a:extLst>
          </p:cNvPr>
          <p:cNvSpPr txBox="1"/>
          <p:nvPr/>
        </p:nvSpPr>
        <p:spPr>
          <a:xfrm>
            <a:off x="4049010" y="2865090"/>
            <a:ext cx="2170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Linguagem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pt-BR" b="1" dirty="0">
                <a:solidFill>
                  <a:schemeClr val="bg1"/>
                </a:solidFill>
              </a:rPr>
              <a:t>Máquina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054E4F51-84D4-447E-A1CE-5E2D74065BA6}"/>
              </a:ext>
            </a:extLst>
          </p:cNvPr>
          <p:cNvSpPr txBox="1"/>
          <p:nvPr/>
        </p:nvSpPr>
        <p:spPr>
          <a:xfrm>
            <a:off x="2924345" y="2310140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bg1"/>
                </a:solidFill>
              </a:rPr>
              <a:t>Compilador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CCBBC3D4-2DBB-4130-870A-611D4346FF37}"/>
              </a:ext>
            </a:extLst>
          </p:cNvPr>
          <p:cNvSpPr txBox="1"/>
          <p:nvPr/>
        </p:nvSpPr>
        <p:spPr>
          <a:xfrm>
            <a:off x="6137555" y="2328552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err="1">
                <a:solidFill>
                  <a:schemeClr val="bg1"/>
                </a:solidFill>
              </a:rPr>
              <a:t>Disassembler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4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/>
      <p:bldP spid="14" grpId="0"/>
      <p:bldP spid="10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Conversão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b="1" i="1" dirty="0" err="1"/>
              <a:t>echo</a:t>
            </a:r>
            <a:r>
              <a:rPr lang="pt-BR" sz="2000" b="1" i="1" dirty="0"/>
              <a:t> -ne “\x</a:t>
            </a:r>
            <a:r>
              <a:rPr lang="en-US" sz="2000" b="1" dirty="0"/>
              <a:t>55\x8B\</a:t>
            </a:r>
            <a:r>
              <a:rPr lang="en-US" sz="2000" b="1" dirty="0" err="1"/>
              <a:t>xEC</a:t>
            </a:r>
            <a:r>
              <a:rPr lang="en-US" sz="2000" b="1" dirty="0"/>
              <a:t>\x8B\</a:t>
            </a:r>
            <a:r>
              <a:rPr lang="en-US" sz="2000" b="1" dirty="0" err="1"/>
              <a:t>xEC</a:t>
            </a:r>
            <a:r>
              <a:rPr lang="en-US" sz="2000" b="1" dirty="0"/>
              <a:t>\x40</a:t>
            </a:r>
            <a:r>
              <a:rPr lang="pt-BR" sz="2000" b="1" i="1" dirty="0"/>
              <a:t>” | </a:t>
            </a:r>
            <a:r>
              <a:rPr lang="pt-BR" sz="2000" b="1" i="1" dirty="0" err="1"/>
              <a:t>ndisasm</a:t>
            </a:r>
            <a:r>
              <a:rPr lang="pt-BR" sz="2000" b="1" i="1" dirty="0"/>
              <a:t> -b32 –</a:t>
            </a:r>
            <a:endParaRPr lang="pt-BR" sz="1800" b="1" i="1" dirty="0"/>
          </a:p>
          <a:p>
            <a:pPr marL="139700" indent="0">
              <a:buNone/>
            </a:pPr>
            <a:endParaRPr lang="pt-BR" sz="1800" b="1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2C7195-3ED8-49EA-B224-F67F1633BC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8" t="7960" r="10220" b="33898"/>
          <a:stretch/>
        </p:blipFill>
        <p:spPr>
          <a:xfrm>
            <a:off x="1899484" y="1938867"/>
            <a:ext cx="5345031" cy="21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2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589828"/>
            <a:ext cx="671761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err="1"/>
              <a:t>Arquitetura</a:t>
            </a:r>
            <a:r>
              <a:rPr lang="en" b="1"/>
              <a:t> de Von Neumann</a:t>
            </a:r>
            <a:endParaRPr b="1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F4AA50-B374-654E-9389-05F1019D0AA4}"/>
              </a:ext>
            </a:extLst>
          </p:cNvPr>
          <p:cNvSpPr/>
          <p:nvPr/>
        </p:nvSpPr>
        <p:spPr>
          <a:xfrm>
            <a:off x="2617939" y="1390388"/>
            <a:ext cx="2918565" cy="2091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DD461-4013-9447-85ED-1A0F7D32C0CF}"/>
              </a:ext>
            </a:extLst>
          </p:cNvPr>
          <p:cNvSpPr/>
          <p:nvPr/>
        </p:nvSpPr>
        <p:spPr>
          <a:xfrm>
            <a:off x="2839739" y="1568884"/>
            <a:ext cx="2446243" cy="5887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CCA0620-14A5-FF46-AB50-E9C58D75C1EC}"/>
              </a:ext>
            </a:extLst>
          </p:cNvPr>
          <p:cNvSpPr/>
          <p:nvPr/>
        </p:nvSpPr>
        <p:spPr>
          <a:xfrm>
            <a:off x="2839739" y="2658650"/>
            <a:ext cx="893016" cy="5887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ALU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F5FB75-7FDF-A842-A64C-F2B16154726B}"/>
              </a:ext>
            </a:extLst>
          </p:cNvPr>
          <p:cNvSpPr/>
          <p:nvPr/>
        </p:nvSpPr>
        <p:spPr>
          <a:xfrm>
            <a:off x="4392966" y="2658650"/>
            <a:ext cx="893016" cy="5887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CONTROL</a:t>
            </a:r>
          </a:p>
          <a:p>
            <a:pPr algn="ctr"/>
            <a:r>
              <a:rPr lang="en-US" sz="1050" dirty="0"/>
              <a:t>UNIT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44FF10-1CF3-F543-9D39-F4FBFD15A1E1}"/>
              </a:ext>
            </a:extLst>
          </p:cNvPr>
          <p:cNvSpPr/>
          <p:nvPr/>
        </p:nvSpPr>
        <p:spPr>
          <a:xfrm>
            <a:off x="2617939" y="3983276"/>
            <a:ext cx="2918565" cy="535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/ OUTPUT DEVICES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0D4F2E5-D569-B046-989B-DDCC40DC4D45}"/>
              </a:ext>
            </a:extLst>
          </p:cNvPr>
          <p:cNvSpPr/>
          <p:nvPr/>
        </p:nvSpPr>
        <p:spPr>
          <a:xfrm>
            <a:off x="5946193" y="1390387"/>
            <a:ext cx="1112223" cy="3128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  <a:p>
            <a:pPr algn="ctr"/>
            <a:r>
              <a:rPr lang="en-US" dirty="0"/>
              <a:t>(RAM)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303ECF-8469-4A48-829A-F94330D010E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286247" y="2157608"/>
            <a:ext cx="0" cy="50104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11E83F-6CB9-714B-B8DF-A36E3941AD4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286247" y="3247374"/>
            <a:ext cx="0" cy="73590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0D1910-3664-BD4B-9673-AD015EC4E26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732755" y="2953012"/>
            <a:ext cx="660211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DF3880-B507-9D46-A561-B96217C97269}"/>
              </a:ext>
            </a:extLst>
          </p:cNvPr>
          <p:cNvCxnSpPr>
            <a:cxnSpLocks/>
          </p:cNvCxnSpPr>
          <p:nvPr/>
        </p:nvCxnSpPr>
        <p:spPr>
          <a:xfrm>
            <a:off x="5285982" y="2953012"/>
            <a:ext cx="660211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802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err="1"/>
              <a:t>Memória</a:t>
            </a:r>
            <a:r>
              <a:rPr lang="en" b="1"/>
              <a:t> Principal</a:t>
            </a:r>
            <a:endParaRPr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DFBB8D-043B-4B42-889C-1560B18B832E}"/>
              </a:ext>
            </a:extLst>
          </p:cNvPr>
          <p:cNvSpPr/>
          <p:nvPr/>
        </p:nvSpPr>
        <p:spPr>
          <a:xfrm>
            <a:off x="3206663" y="995819"/>
            <a:ext cx="3175348" cy="3858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MEMÓRIA PRINCIPAL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DA518E-C1A6-8546-A3A5-BB71C9617A63}"/>
              </a:ext>
            </a:extLst>
          </p:cNvPr>
          <p:cNvSpPr/>
          <p:nvPr/>
        </p:nvSpPr>
        <p:spPr>
          <a:xfrm>
            <a:off x="3450921" y="1565753"/>
            <a:ext cx="2699358" cy="299998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783D-4D5F-D24F-8932-5E8AA6CD4901}"/>
              </a:ext>
            </a:extLst>
          </p:cNvPr>
          <p:cNvSpPr/>
          <p:nvPr/>
        </p:nvSpPr>
        <p:spPr>
          <a:xfrm>
            <a:off x="3450921" y="2149528"/>
            <a:ext cx="2699358" cy="58872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A85B33-8A63-E24C-8206-CD1B8709606F}"/>
              </a:ext>
            </a:extLst>
          </p:cNvPr>
          <p:cNvSpPr/>
          <p:nvPr/>
        </p:nvSpPr>
        <p:spPr>
          <a:xfrm>
            <a:off x="3450921" y="2738251"/>
            <a:ext cx="2699358" cy="123876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7CCDB-5D1E-7943-9A7A-B03F67A720EF}"/>
              </a:ext>
            </a:extLst>
          </p:cNvPr>
          <p:cNvSpPr txBox="1"/>
          <p:nvPr/>
        </p:nvSpPr>
        <p:spPr>
          <a:xfrm>
            <a:off x="4402242" y="1701278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65437D-39EE-9E43-836E-35C74F621D3C}"/>
              </a:ext>
            </a:extLst>
          </p:cNvPr>
          <p:cNvSpPr txBox="1"/>
          <p:nvPr/>
        </p:nvSpPr>
        <p:spPr>
          <a:xfrm>
            <a:off x="4456743" y="229939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D4113-81A1-5D4D-8F3F-BECE76C3D25D}"/>
              </a:ext>
            </a:extLst>
          </p:cNvPr>
          <p:cNvSpPr txBox="1"/>
          <p:nvPr/>
        </p:nvSpPr>
        <p:spPr>
          <a:xfrm>
            <a:off x="4442315" y="3154296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AB606B-AF91-EB4F-B10F-8E125CD88F64}"/>
              </a:ext>
            </a:extLst>
          </p:cNvPr>
          <p:cNvSpPr txBox="1"/>
          <p:nvPr/>
        </p:nvSpPr>
        <p:spPr>
          <a:xfrm>
            <a:off x="4456743" y="4120174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297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73242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Johnny Simulator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Johnny é um </a:t>
            </a:r>
            <a:r>
              <a:rPr lang="en-US" dirty="0" err="1"/>
              <a:t>simulador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máquina</a:t>
            </a:r>
            <a:r>
              <a:rPr lang="en-US" dirty="0"/>
              <a:t> de Von Neumann simples;</a:t>
            </a:r>
          </a:p>
          <a:p>
            <a:pPr lvl="0"/>
            <a:r>
              <a:rPr lang="pt-BR" dirty="0"/>
              <a:t>Possibilita visualizar as funções da Memória, Unidade Lógica Aritmética e Unidade de Controle.</a:t>
            </a:r>
          </a:p>
          <a:p>
            <a:pPr lvl="0"/>
            <a:r>
              <a:rPr lang="pt-BR" dirty="0"/>
              <a:t>Link para download:</a:t>
            </a:r>
          </a:p>
          <a:p>
            <a:pPr lvl="1"/>
            <a:r>
              <a:rPr lang="en-US" dirty="0"/>
              <a:t>https://sourceforge.net/projects/johnnysimulator/</a:t>
            </a:r>
          </a:p>
        </p:txBody>
      </p:sp>
    </p:spTree>
    <p:extLst>
      <p:ext uri="{BB962C8B-B14F-4D97-AF65-F5344CB8AC3E}">
        <p14:creationId xmlns:p14="http://schemas.microsoft.com/office/powerpoint/2010/main" val="2978936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73242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Johnny Simulator</a:t>
            </a:r>
            <a:endParaRPr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3022FD2-24D5-48E6-8E42-5CFF2E6F78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1" t="3786" r="7074" b="5136"/>
          <a:stretch/>
        </p:blipFill>
        <p:spPr>
          <a:xfrm>
            <a:off x="2252133" y="1149440"/>
            <a:ext cx="4639733" cy="3391241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72CBC9F-AA5E-488D-9AE2-632E66817759}"/>
              </a:ext>
            </a:extLst>
          </p:cNvPr>
          <p:cNvSpPr/>
          <p:nvPr/>
        </p:nvSpPr>
        <p:spPr>
          <a:xfrm>
            <a:off x="4249473" y="1324504"/>
            <a:ext cx="516466" cy="3132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10">
            <a:extLst>
              <a:ext uri="{FF2B5EF4-FFF2-40B4-BE49-F238E27FC236}">
                <a16:creationId xmlns:a16="http://schemas.microsoft.com/office/drawing/2014/main" id="{6146FB35-D3C0-AE49-BCBB-BA70835397AD}"/>
              </a:ext>
            </a:extLst>
          </p:cNvPr>
          <p:cNvSpPr/>
          <p:nvPr/>
        </p:nvSpPr>
        <p:spPr>
          <a:xfrm>
            <a:off x="2252134" y="1637769"/>
            <a:ext cx="1536990" cy="2633605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10">
            <a:extLst>
              <a:ext uri="{FF2B5EF4-FFF2-40B4-BE49-F238E27FC236}">
                <a16:creationId xmlns:a16="http://schemas.microsoft.com/office/drawing/2014/main" id="{A5FBAF8C-D666-A640-9ED1-A79E7D3C5DD9}"/>
              </a:ext>
            </a:extLst>
          </p:cNvPr>
          <p:cNvSpPr/>
          <p:nvPr/>
        </p:nvSpPr>
        <p:spPr>
          <a:xfrm>
            <a:off x="3789123" y="1637769"/>
            <a:ext cx="1819625" cy="2633605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10">
            <a:extLst>
              <a:ext uri="{FF2B5EF4-FFF2-40B4-BE49-F238E27FC236}">
                <a16:creationId xmlns:a16="http://schemas.microsoft.com/office/drawing/2014/main" id="{10070947-2B15-2342-8F8A-874F6BF720A5}"/>
              </a:ext>
            </a:extLst>
          </p:cNvPr>
          <p:cNvSpPr/>
          <p:nvPr/>
        </p:nvSpPr>
        <p:spPr>
          <a:xfrm>
            <a:off x="5608748" y="1637769"/>
            <a:ext cx="1283118" cy="2633605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7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73242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Johnny Simulator</a:t>
            </a:r>
            <a:endParaRPr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E39F13-5692-4DB6-B744-BE9EF8DF0F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4" t="2593" r="5076" b="5679"/>
          <a:stretch/>
        </p:blipFill>
        <p:spPr>
          <a:xfrm>
            <a:off x="2426382" y="1121008"/>
            <a:ext cx="4298951" cy="315624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72CBC9F-AA5E-488D-9AE2-632E66817759}"/>
              </a:ext>
            </a:extLst>
          </p:cNvPr>
          <p:cNvSpPr/>
          <p:nvPr/>
        </p:nvSpPr>
        <p:spPr>
          <a:xfrm>
            <a:off x="3854830" y="1912620"/>
            <a:ext cx="1700149" cy="2109872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52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49589" y="653355"/>
            <a:ext cx="1027954" cy="11184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579543" y="5277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Obrigado!</a:t>
            </a:r>
            <a:endParaRPr sz="4800" b="1" dirty="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2579543" y="1212578"/>
            <a:ext cx="5565973" cy="373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/>
              <a:t>Onde você pode me encontrar:</a:t>
            </a:r>
            <a:endParaRPr b="1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b="1" dirty="0"/>
              <a:t>diegomaeoka@linuxmail.org</a:t>
            </a:r>
            <a:endParaRPr b="1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b="1" dirty="0"/>
              <a:t>f</a:t>
            </a:r>
            <a:r>
              <a:rPr lang="en" b="1" err="1"/>
              <a:t>acebook.com</a:t>
            </a:r>
            <a:r>
              <a:rPr lang="en" b="1"/>
              <a:t>/</a:t>
            </a:r>
            <a:r>
              <a:rPr lang="en" b="1" err="1"/>
              <a:t>diego.k.maeoka</a:t>
            </a:r>
            <a:endParaRPr b="1" dirty="0"/>
          </a:p>
        </p:txBody>
      </p:sp>
      <p:sp>
        <p:nvSpPr>
          <p:cNvPr id="545" name="Shape 545"/>
          <p:cNvSpPr/>
          <p:nvPr/>
        </p:nvSpPr>
        <p:spPr>
          <a:xfrm>
            <a:off x="1461094" y="907330"/>
            <a:ext cx="604943" cy="61049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2005969" y="7266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Referências</a:t>
            </a:r>
            <a:endParaRPr b="1" dirty="0"/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2005969" y="1371907"/>
            <a:ext cx="5277700" cy="347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Manuais</a:t>
            </a:r>
            <a:r>
              <a:rPr lang="en-US" dirty="0"/>
              <a:t> Intel (Basic Architecture, Instruction Set Reference e System Programing Guide)</a:t>
            </a:r>
          </a:p>
          <a:p>
            <a:pPr lvl="1"/>
            <a:r>
              <a:rPr lang="en-US" dirty="0"/>
              <a:t>https://www.intel.com/content/dam/www/public/us/en/documents/manuals/64-ia-32-architectures-software-developer-instruction-set-reference-manual-325383.pdf</a:t>
            </a:r>
          </a:p>
          <a:p>
            <a:r>
              <a:rPr lang="en-US" dirty="0"/>
              <a:t>The Art of Assembly Language Programming (AoA) - Randy Hyde</a:t>
            </a:r>
            <a:endParaRPr lang="pt-BR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 idx="4294967295"/>
          </p:nvPr>
        </p:nvSpPr>
        <p:spPr>
          <a:xfrm>
            <a:off x="2290950" y="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Apresentação</a:t>
            </a:r>
            <a:endParaRPr sz="4800" b="1" dirty="0"/>
          </a:p>
        </p:txBody>
      </p:sp>
      <p:sp>
        <p:nvSpPr>
          <p:cNvPr id="343" name="Shape 343"/>
          <p:cNvSpPr txBox="1">
            <a:spLocks noGrp="1"/>
          </p:cNvSpPr>
          <p:nvPr>
            <p:ph type="body" idx="4294967295"/>
          </p:nvPr>
        </p:nvSpPr>
        <p:spPr>
          <a:xfrm>
            <a:off x="742963" y="1433298"/>
            <a:ext cx="7455105" cy="3369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/>
              <a:t>Prof. Diego Kiyoshi Maeoka</a:t>
            </a:r>
            <a:endParaRPr dirty="0"/>
          </a:p>
          <a:p>
            <a:pPr marL="285750" indent="-285750" algn="just"/>
            <a:r>
              <a:rPr lang="pt-BR" sz="1200" b="1" dirty="0"/>
              <a:t>Docente no curso de Pós Graduação em Ethical Hacking da Uniciv e dos cursos técnicos de Redes de Computadores do SENAI Londrina, lecionando matérias de Redes Linux, Monitoramento e Gestão de Redes e Segurança de Dados, além de profissional atuante na área de implantação de projetos de redes de computadores e segurança da informação.</a:t>
            </a:r>
          </a:p>
          <a:p>
            <a:pPr marL="285750" indent="-285750"/>
            <a:r>
              <a:rPr lang="pt-BR" sz="1200" b="1" dirty="0"/>
              <a:t>Qualificações</a:t>
            </a:r>
          </a:p>
          <a:p>
            <a:pPr marL="742950" lvl="1" indent="-285750"/>
            <a:r>
              <a:rPr lang="pt-BR" sz="1050" b="1" dirty="0"/>
              <a:t>Graduação em Engenharia da Computação - UNOPAR</a:t>
            </a:r>
          </a:p>
          <a:p>
            <a:pPr marL="742950" lvl="1" indent="-285750"/>
            <a:r>
              <a:rPr lang="pt-BR" sz="1050" b="1" dirty="0"/>
              <a:t>Pós Graduação MBA em Gestão de Tecnologia da Informação - UNOPAR</a:t>
            </a:r>
          </a:p>
          <a:p>
            <a:pPr marL="742950" lvl="1" indent="-285750"/>
            <a:r>
              <a:rPr lang="pt-BR" sz="1050" b="1" dirty="0"/>
              <a:t>Profissional certificado Linux (LPIC-1 / CompTIA / Novell)</a:t>
            </a:r>
          </a:p>
          <a:p>
            <a:pPr marL="742950" lvl="1" indent="-285750"/>
            <a:r>
              <a:rPr lang="pt-BR" sz="1050" b="1" dirty="0"/>
              <a:t>Profissional certificado Microsoft</a:t>
            </a:r>
          </a:p>
          <a:p>
            <a:pPr marL="742950" lvl="1" indent="-285750"/>
            <a:r>
              <a:rPr lang="pt-BR" sz="1050" b="1" dirty="0"/>
              <a:t>Trendmicro Certified Security Master</a:t>
            </a:r>
          </a:p>
          <a:p>
            <a:pPr marL="742950" lvl="1" indent="-285750"/>
            <a:r>
              <a:rPr lang="pt-BR" sz="1050" b="1" dirty="0"/>
              <a:t>Profissional certificado Bitdefender (cloud security)</a:t>
            </a:r>
          </a:p>
          <a:p>
            <a:pPr marL="742950" lvl="1" indent="-285750"/>
            <a:r>
              <a:rPr lang="en-US" sz="1050" b="1" dirty="0"/>
              <a:t>Sophos Certified Engineer </a:t>
            </a:r>
            <a:endParaRPr lang="en-US" sz="1800" b="1" dirty="0"/>
          </a:p>
          <a:p>
            <a:pPr marL="285750" indent="-285750"/>
            <a:r>
              <a:rPr lang="pt-BR" sz="1200" b="1" dirty="0"/>
              <a:t>Email : </a:t>
            </a:r>
            <a:r>
              <a:rPr lang="en-US" sz="1200" b="1" dirty="0"/>
              <a:t>diegomaeoka@linuxmail.org</a:t>
            </a:r>
            <a:endParaRPr sz="1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Modulo</a:t>
            </a:r>
            <a:r>
              <a:rPr lang="en" b="1" dirty="0"/>
              <a:t> 1 - Agenda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i="1" dirty="0"/>
              <a:t>AULA 1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r>
              <a:rPr lang="pt-BR" sz="1800" b="1" i="1" dirty="0"/>
              <a:t>O que é Engenharia Reversa;</a:t>
            </a:r>
          </a:p>
          <a:p>
            <a:pPr lvl="1">
              <a:spcBef>
                <a:spcPts val="600"/>
              </a:spcBef>
              <a:buChar char="◇"/>
            </a:pPr>
            <a:r>
              <a:rPr lang="pt-BR" sz="1800" b="1" i="1" dirty="0"/>
              <a:t>Por que estudar;</a:t>
            </a:r>
          </a:p>
          <a:p>
            <a:pPr lvl="1">
              <a:spcBef>
                <a:spcPts val="600"/>
              </a:spcBef>
              <a:buChar char="◇"/>
            </a:pPr>
            <a:r>
              <a:rPr lang="pt-BR" sz="1800" b="1" dirty="0"/>
              <a:t>Estruturas de software;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Requisitos da Aula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i="1" dirty="0"/>
              <a:t>Máquina Debian Linux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r>
              <a:rPr lang="pt-BR" sz="1800" b="1" i="1" dirty="0" err="1"/>
              <a:t>ndisasm</a:t>
            </a:r>
            <a:r>
              <a:rPr lang="pt-BR" sz="1800" b="1" i="1" dirty="0"/>
              <a:t>  instalado</a:t>
            </a:r>
          </a:p>
          <a:p>
            <a:pPr lvl="2">
              <a:spcBef>
                <a:spcPts val="600"/>
              </a:spcBef>
              <a:buChar char="◇"/>
            </a:pPr>
            <a:r>
              <a:rPr lang="pt-BR" sz="1800" b="1" dirty="0" err="1"/>
              <a:t>apt-get</a:t>
            </a:r>
            <a:r>
              <a:rPr lang="pt-BR" sz="1800" b="1" dirty="0"/>
              <a:t> </a:t>
            </a:r>
            <a:r>
              <a:rPr lang="pt-BR" sz="1800" b="1" dirty="0" err="1"/>
              <a:t>install</a:t>
            </a:r>
            <a:r>
              <a:rPr lang="pt-BR" sz="1800" b="1" dirty="0"/>
              <a:t> </a:t>
            </a:r>
            <a:r>
              <a:rPr lang="pt-BR" sz="1800" b="1" dirty="0" err="1"/>
              <a:t>nasm</a:t>
            </a:r>
            <a:endParaRPr lang="pt-BR" sz="1800" b="1" dirty="0"/>
          </a:p>
          <a:p>
            <a:r>
              <a:rPr lang="pt-BR" sz="1800" b="1" dirty="0"/>
              <a:t>Máquina Windows</a:t>
            </a:r>
          </a:p>
          <a:p>
            <a:pPr lvl="1"/>
            <a:r>
              <a:rPr lang="pt-BR" sz="1800" b="1" dirty="0"/>
              <a:t>Johnny Simulator</a:t>
            </a:r>
          </a:p>
          <a:p>
            <a:pPr lvl="2"/>
            <a:r>
              <a:rPr lang="pt-BR" sz="1800" b="1" dirty="0" err="1"/>
              <a:t>https</a:t>
            </a:r>
            <a:r>
              <a:rPr lang="pt-BR" sz="1800" b="1" dirty="0"/>
              <a:t>://</a:t>
            </a:r>
            <a:r>
              <a:rPr lang="pt-BR" sz="1800" b="1" dirty="0" err="1"/>
              <a:t>sourceforge.net</a:t>
            </a:r>
            <a:r>
              <a:rPr lang="pt-BR" sz="1800" b="1" dirty="0"/>
              <a:t>/</a:t>
            </a:r>
            <a:r>
              <a:rPr lang="pt-BR" sz="1800" b="1" dirty="0" err="1"/>
              <a:t>projects</a:t>
            </a:r>
            <a:r>
              <a:rPr lang="pt-BR" sz="1800" b="1" dirty="0"/>
              <a:t>/</a:t>
            </a:r>
            <a:r>
              <a:rPr lang="pt-BR" sz="1800" b="1" dirty="0" err="1"/>
              <a:t>johnnysimulator</a:t>
            </a:r>
            <a:r>
              <a:rPr lang="pt-BR" sz="1800" b="1" dirty="0"/>
              <a:t>/files/johnny_v_1_01_inst_2014_04_27a.zip/download</a:t>
            </a:r>
          </a:p>
        </p:txBody>
      </p:sp>
    </p:spTree>
    <p:extLst>
      <p:ext uri="{BB962C8B-B14F-4D97-AF65-F5344CB8AC3E}">
        <p14:creationId xmlns:p14="http://schemas.microsoft.com/office/powerpoint/2010/main" val="427544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0"/>
            <a:ext cx="6360566" cy="12403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 que </a:t>
            </a:r>
            <a:r>
              <a:rPr lang="pt-BR" b="1" dirty="0"/>
              <a:t>é</a:t>
            </a:r>
            <a:r>
              <a:rPr lang="en" b="1" dirty="0"/>
              <a:t> </a:t>
            </a:r>
            <a:r>
              <a:rPr lang="pt-BR" b="1" dirty="0"/>
              <a:t>Engenharia</a:t>
            </a:r>
            <a:r>
              <a:rPr lang="en" b="1" dirty="0"/>
              <a:t> </a:t>
            </a:r>
            <a:r>
              <a:rPr lang="pt-BR" b="1" dirty="0"/>
              <a:t>Reversa</a:t>
            </a:r>
            <a:r>
              <a:rPr lang="en" b="1" dirty="0"/>
              <a:t> (RE)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1074922"/>
            <a:ext cx="6413118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800" b="1" dirty="0"/>
              <a:t>Técnica para entender como um trecho de código funciona sem possuir seu código-fonte. É aplicável em diversas áreas da tecnologia como:</a:t>
            </a:r>
          </a:p>
          <a:p>
            <a:pPr lvl="1"/>
            <a:r>
              <a:rPr lang="pt-BR" sz="1800" b="1" dirty="0"/>
              <a:t>Análise de malware;</a:t>
            </a:r>
          </a:p>
          <a:p>
            <a:pPr lvl="1"/>
            <a:r>
              <a:rPr lang="pt-BR" sz="1800" b="1" dirty="0"/>
              <a:t>Reimplementação de software e protocolos;</a:t>
            </a:r>
          </a:p>
          <a:p>
            <a:pPr lvl="1"/>
            <a:r>
              <a:rPr lang="pt-BR" sz="1800" b="1" dirty="0"/>
              <a:t>Correção de bugs;</a:t>
            </a:r>
          </a:p>
          <a:p>
            <a:pPr lvl="1"/>
            <a:r>
              <a:rPr lang="pt-BR" sz="1800" b="1" dirty="0"/>
              <a:t>Análise de vulnerabilidades;</a:t>
            </a:r>
          </a:p>
          <a:p>
            <a:pPr lvl="1"/>
            <a:r>
              <a:rPr lang="pt-BR" sz="1800" b="1" dirty="0"/>
              <a:t>Adição/Alteração de recursos no software;</a:t>
            </a:r>
          </a:p>
          <a:p>
            <a:pPr lvl="1"/>
            <a:r>
              <a:rPr lang="pt-BR" sz="1800" b="1" dirty="0"/>
              <a:t>Proteções antipirataria;</a:t>
            </a:r>
          </a:p>
        </p:txBody>
      </p:sp>
    </p:spTree>
    <p:extLst>
      <p:ext uri="{BB962C8B-B14F-4D97-AF65-F5344CB8AC3E}">
        <p14:creationId xmlns:p14="http://schemas.microsoft.com/office/powerpoint/2010/main" val="143885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Por que </a:t>
            </a:r>
            <a:r>
              <a:rPr lang="pt-BR" b="1" dirty="0"/>
              <a:t>estudar</a:t>
            </a:r>
            <a:r>
              <a:rPr lang="en" b="1"/>
              <a:t>?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Crackear um </a:t>
            </a:r>
            <a:r>
              <a:rPr lang="pt-BR" sz="1600" dirty="0"/>
              <a:t>programa</a:t>
            </a:r>
            <a:r>
              <a:rPr lang="en-US" sz="1600" dirty="0"/>
              <a:t>;</a:t>
            </a:r>
          </a:p>
          <a:p>
            <a:r>
              <a:rPr lang="pt-BR" sz="1600" dirty="0"/>
              <a:t>Criar</a:t>
            </a:r>
            <a:r>
              <a:rPr lang="en-US" sz="1600" dirty="0"/>
              <a:t> cheats;</a:t>
            </a:r>
          </a:p>
          <a:p>
            <a:r>
              <a:rPr lang="en-US" sz="1600" dirty="0"/>
              <a:t>Debugar um </a:t>
            </a:r>
            <a:r>
              <a:rPr lang="pt-BR" sz="1600" dirty="0"/>
              <a:t>programa</a:t>
            </a:r>
            <a:r>
              <a:rPr lang="en-US" sz="1600" dirty="0"/>
              <a:t> para </a:t>
            </a:r>
            <a:r>
              <a:rPr lang="pt-BR" sz="1600" dirty="0"/>
              <a:t>achar</a:t>
            </a:r>
            <a:r>
              <a:rPr lang="en-US" sz="1600" dirty="0"/>
              <a:t> </a:t>
            </a:r>
            <a:r>
              <a:rPr lang="pt-BR" sz="1600" dirty="0"/>
              <a:t>onde</a:t>
            </a:r>
            <a:r>
              <a:rPr lang="en-US" sz="1600" dirty="0"/>
              <a:t> </a:t>
            </a:r>
            <a:r>
              <a:rPr lang="pt-BR" sz="1600" dirty="0"/>
              <a:t>está</a:t>
            </a:r>
            <a:r>
              <a:rPr lang="en-US" sz="1600" dirty="0"/>
              <a:t> </a:t>
            </a:r>
            <a:r>
              <a:rPr lang="pt-BR" sz="1600" dirty="0"/>
              <a:t>dando</a:t>
            </a:r>
            <a:r>
              <a:rPr lang="en-US" sz="1600" dirty="0"/>
              <a:t> </a:t>
            </a:r>
            <a:r>
              <a:rPr lang="pt-BR" sz="1600" dirty="0"/>
              <a:t>erro</a:t>
            </a:r>
            <a:r>
              <a:rPr lang="en-US" sz="1600" dirty="0"/>
              <a:t>;</a:t>
            </a:r>
          </a:p>
          <a:p>
            <a:r>
              <a:rPr lang="pt-BR" sz="1600" dirty="0"/>
              <a:t>Criar</a:t>
            </a:r>
            <a:r>
              <a:rPr lang="en-US" sz="1600" dirty="0"/>
              <a:t> exploits;</a:t>
            </a:r>
          </a:p>
          <a:p>
            <a:r>
              <a:rPr lang="pt-BR" sz="1600" dirty="0"/>
              <a:t>Criação</a:t>
            </a:r>
            <a:r>
              <a:rPr lang="en-US" sz="1600" dirty="0"/>
              <a:t> de softwares </a:t>
            </a:r>
            <a:r>
              <a:rPr lang="pt-BR" sz="1600" dirty="0"/>
              <a:t>seguros</a:t>
            </a:r>
            <a:r>
              <a:rPr lang="en-US" sz="1600" dirty="0"/>
              <a:t>;</a:t>
            </a:r>
          </a:p>
          <a:p>
            <a:r>
              <a:rPr lang="en-US" sz="1600" dirty="0"/>
              <a:t>Bypass </a:t>
            </a:r>
            <a:r>
              <a:rPr lang="pt-BR" sz="1600" dirty="0"/>
              <a:t>em</a:t>
            </a:r>
            <a:r>
              <a:rPr lang="en-US" sz="1600" dirty="0"/>
              <a:t> </a:t>
            </a:r>
            <a:r>
              <a:rPr lang="pt-BR" sz="1600" dirty="0"/>
              <a:t>antivírus</a:t>
            </a:r>
            <a:r>
              <a:rPr lang="en-US" sz="1600" dirty="0"/>
              <a:t> e firewall;</a:t>
            </a:r>
          </a:p>
          <a:p>
            <a:r>
              <a:rPr lang="pt-BR" sz="1600" dirty="0"/>
              <a:t>Análise</a:t>
            </a:r>
            <a:r>
              <a:rPr lang="en-US" sz="1600" dirty="0"/>
              <a:t> de malware;</a:t>
            </a:r>
          </a:p>
          <a:p>
            <a:r>
              <a:rPr lang="pt-BR" sz="1600" dirty="0"/>
              <a:t>Entender</a:t>
            </a:r>
            <a:r>
              <a:rPr lang="en-US" sz="1600" dirty="0"/>
              <a:t> o </a:t>
            </a:r>
            <a:r>
              <a:rPr lang="pt-BR" sz="1600" dirty="0"/>
              <a:t>funcionamento</a:t>
            </a:r>
            <a:r>
              <a:rPr lang="en-US" sz="1600" dirty="0"/>
              <a:t> de </a:t>
            </a:r>
            <a:r>
              <a:rPr lang="pt-BR" sz="1600" dirty="0"/>
              <a:t>determinado</a:t>
            </a:r>
            <a:r>
              <a:rPr lang="en-US" sz="1600" dirty="0"/>
              <a:t> software;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36071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89901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Estrutura de software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59B972-2E2D-E640-AA77-48ABFE0B51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1" b="24104"/>
          <a:stretch/>
        </p:blipFill>
        <p:spPr>
          <a:xfrm>
            <a:off x="3065044" y="1539732"/>
            <a:ext cx="2834312" cy="21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2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89901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err="1"/>
              <a:t>Estrutura</a:t>
            </a:r>
            <a:r>
              <a:rPr lang="en" b="1"/>
              <a:t> de software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b="1" dirty="0"/>
              <a:t>No início da computação os programadores de software deveriam conhecer todos os mecanismos internos do ambiente onde seus programas seriam executados;</a:t>
            </a:r>
          </a:p>
          <a:p>
            <a:pPr lvl="0"/>
            <a:r>
              <a:rPr lang="pt-BR" b="1" dirty="0"/>
              <a:t>Nos dias atuais, foram criadas diversas camadas de abstrações no desenvolvimento de software, possibilitando ao programador, desenvolver sem a necessidade de conhecer todos os mecanismos internos do computador;</a:t>
            </a:r>
          </a:p>
        </p:txBody>
      </p:sp>
    </p:spTree>
    <p:extLst>
      <p:ext uri="{BB962C8B-B14F-4D97-AF65-F5344CB8AC3E}">
        <p14:creationId xmlns:p14="http://schemas.microsoft.com/office/powerpoint/2010/main" val="410330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73242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Níveis de abstração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Tradicionalmente</a:t>
            </a:r>
            <a:r>
              <a:rPr lang="en-US" dirty="0"/>
              <a:t> um </a:t>
            </a:r>
            <a:r>
              <a:rPr lang="pt-BR" dirty="0"/>
              <a:t>computador</a:t>
            </a:r>
            <a:r>
              <a:rPr lang="en-US" dirty="0"/>
              <a:t> </a:t>
            </a:r>
            <a:r>
              <a:rPr lang="pt-BR" dirty="0"/>
              <a:t>pode</a:t>
            </a:r>
            <a:r>
              <a:rPr lang="en-US" dirty="0"/>
              <a:t> </a:t>
            </a:r>
            <a:r>
              <a:rPr lang="pt-BR" dirty="0"/>
              <a:t>ser</a:t>
            </a:r>
            <a:r>
              <a:rPr lang="en-US" dirty="0"/>
              <a:t> </a:t>
            </a:r>
            <a:r>
              <a:rPr lang="pt-BR" dirty="0"/>
              <a:t>representado</a:t>
            </a:r>
            <a:r>
              <a:rPr lang="en-US" dirty="0"/>
              <a:t> </a:t>
            </a:r>
            <a:r>
              <a:rPr lang="pt-BR" dirty="0"/>
              <a:t>através</a:t>
            </a:r>
            <a:r>
              <a:rPr lang="en-US" dirty="0"/>
              <a:t> de </a:t>
            </a:r>
            <a:r>
              <a:rPr lang="pt-BR" dirty="0"/>
              <a:t>inúmeros</a:t>
            </a:r>
            <a:r>
              <a:rPr lang="en-US" dirty="0"/>
              <a:t> </a:t>
            </a:r>
            <a:r>
              <a:rPr lang="pt-BR" dirty="0"/>
              <a:t>níveis</a:t>
            </a:r>
            <a:r>
              <a:rPr lang="en-US" dirty="0"/>
              <a:t> de </a:t>
            </a:r>
            <a:r>
              <a:rPr lang="pt-BR" dirty="0"/>
              <a:t>abstração</a:t>
            </a:r>
            <a:r>
              <a:rPr lang="en-US" dirty="0"/>
              <a:t> (</a:t>
            </a:r>
            <a:r>
              <a:rPr lang="pt-BR" dirty="0"/>
              <a:t>camadas</a:t>
            </a:r>
            <a:r>
              <a:rPr lang="en-US" dirty="0"/>
              <a:t>).</a:t>
            </a:r>
          </a:p>
          <a:p>
            <a:pPr lvl="0"/>
            <a:r>
              <a:rPr lang="pt-BR" dirty="0"/>
              <a:t>Níveis</a:t>
            </a:r>
            <a:r>
              <a:rPr lang="en-US" dirty="0"/>
              <a:t>:</a:t>
            </a:r>
          </a:p>
          <a:p>
            <a:pPr lvl="1"/>
            <a:r>
              <a:rPr lang="en-US" sz="1200" dirty="0"/>
              <a:t>Hardware: </a:t>
            </a:r>
            <a:r>
              <a:rPr lang="pt-BR" sz="1200" dirty="0"/>
              <a:t>Único</a:t>
            </a:r>
            <a:r>
              <a:rPr lang="en-US" sz="1200" dirty="0"/>
              <a:t> </a:t>
            </a:r>
            <a:r>
              <a:rPr lang="pt-BR" sz="1200" dirty="0"/>
              <a:t>nível</a:t>
            </a:r>
            <a:r>
              <a:rPr lang="en-US" sz="1200" dirty="0"/>
              <a:t> </a:t>
            </a:r>
            <a:r>
              <a:rPr lang="pt-BR" sz="1200" dirty="0"/>
              <a:t>físico</a:t>
            </a:r>
            <a:r>
              <a:rPr lang="en-US" sz="1200" dirty="0"/>
              <a:t>;</a:t>
            </a:r>
          </a:p>
          <a:p>
            <a:pPr lvl="1"/>
            <a:r>
              <a:rPr lang="pt-BR" sz="1200" dirty="0"/>
              <a:t>Microcódigo</a:t>
            </a:r>
            <a:r>
              <a:rPr lang="en-US" sz="1200" dirty="0"/>
              <a:t>: </a:t>
            </a:r>
            <a:r>
              <a:rPr lang="pt-BR" sz="1200" dirty="0"/>
              <a:t>Também</a:t>
            </a:r>
            <a:r>
              <a:rPr lang="en-US" sz="1200" dirty="0"/>
              <a:t> </a:t>
            </a:r>
            <a:r>
              <a:rPr lang="pt-BR" sz="1200" dirty="0"/>
              <a:t>conhecido</a:t>
            </a:r>
            <a:r>
              <a:rPr lang="en-US" sz="1200" dirty="0"/>
              <a:t> </a:t>
            </a:r>
            <a:r>
              <a:rPr lang="pt-BR" sz="1200" dirty="0"/>
              <a:t>como</a:t>
            </a:r>
            <a:r>
              <a:rPr lang="en-US" sz="1200" dirty="0"/>
              <a:t> firmware.</a:t>
            </a:r>
          </a:p>
          <a:p>
            <a:pPr lvl="1"/>
            <a:r>
              <a:rPr lang="en-US" sz="1200" dirty="0"/>
              <a:t>Código de </a:t>
            </a:r>
            <a:r>
              <a:rPr lang="pt-BR" sz="1200" dirty="0"/>
              <a:t>máquina</a:t>
            </a:r>
            <a:r>
              <a:rPr lang="en-US" sz="1200" dirty="0"/>
              <a:t>: </a:t>
            </a:r>
            <a:r>
              <a:rPr lang="pt-BR" sz="1200" dirty="0"/>
              <a:t>Consiste</a:t>
            </a:r>
            <a:r>
              <a:rPr lang="en-US" sz="1200" dirty="0"/>
              <a:t> </a:t>
            </a:r>
            <a:r>
              <a:rPr lang="pt-BR" sz="1200" dirty="0"/>
              <a:t>em</a:t>
            </a:r>
            <a:r>
              <a:rPr lang="en-US" sz="1200" dirty="0"/>
              <a:t> </a:t>
            </a:r>
            <a:r>
              <a:rPr lang="pt-BR" sz="1200" dirty="0"/>
              <a:t>dígitos</a:t>
            </a:r>
            <a:r>
              <a:rPr lang="en-US" sz="1200" dirty="0"/>
              <a:t> </a:t>
            </a:r>
            <a:r>
              <a:rPr lang="pt-BR" sz="1200" dirty="0"/>
              <a:t>hexadecimais</a:t>
            </a:r>
            <a:r>
              <a:rPr lang="en-US" sz="1200" dirty="0"/>
              <a:t> que </a:t>
            </a:r>
            <a:r>
              <a:rPr lang="pt-BR" sz="1200" dirty="0"/>
              <a:t>enviam</a:t>
            </a:r>
            <a:r>
              <a:rPr lang="en-US" sz="1200" dirty="0"/>
              <a:t> </a:t>
            </a:r>
            <a:r>
              <a:rPr lang="pt-BR" sz="1200" dirty="0"/>
              <a:t>instruções</a:t>
            </a:r>
            <a:r>
              <a:rPr lang="en-US" sz="1200" dirty="0"/>
              <a:t> </a:t>
            </a:r>
            <a:r>
              <a:rPr lang="pt-BR" sz="1200" dirty="0"/>
              <a:t>ao</a:t>
            </a:r>
            <a:r>
              <a:rPr lang="en-US" sz="1200" dirty="0"/>
              <a:t> </a:t>
            </a:r>
            <a:r>
              <a:rPr lang="pt-BR" sz="1200" dirty="0"/>
              <a:t>processador</a:t>
            </a:r>
            <a:r>
              <a:rPr lang="en-US" sz="1200" dirty="0"/>
              <a:t>;</a:t>
            </a:r>
          </a:p>
          <a:p>
            <a:pPr lvl="1"/>
            <a:r>
              <a:rPr lang="pt-BR" sz="1200" dirty="0"/>
              <a:t>Linguagens</a:t>
            </a:r>
            <a:r>
              <a:rPr lang="en-US" sz="1200" dirty="0"/>
              <a:t> de </a:t>
            </a:r>
            <a:r>
              <a:rPr lang="pt-BR" sz="1200" dirty="0"/>
              <a:t>baixo-nível</a:t>
            </a:r>
            <a:r>
              <a:rPr lang="en-US" sz="1200" dirty="0"/>
              <a:t>: </a:t>
            </a:r>
            <a:r>
              <a:rPr lang="pt-BR" sz="1200" dirty="0"/>
              <a:t>Versão</a:t>
            </a:r>
            <a:r>
              <a:rPr lang="en-US" sz="1200" dirty="0"/>
              <a:t> </a:t>
            </a:r>
            <a:r>
              <a:rPr lang="pt-BR" sz="1200" dirty="0"/>
              <a:t>amigável</a:t>
            </a:r>
            <a:r>
              <a:rPr lang="en-US" sz="1200" dirty="0"/>
              <a:t> </a:t>
            </a:r>
            <a:r>
              <a:rPr lang="pt-BR" sz="1200" dirty="0"/>
              <a:t>aos</a:t>
            </a:r>
            <a:r>
              <a:rPr lang="en-US" sz="1200" dirty="0"/>
              <a:t> </a:t>
            </a:r>
            <a:r>
              <a:rPr lang="pt-BR" sz="1200" dirty="0"/>
              <a:t>humanos</a:t>
            </a:r>
            <a:r>
              <a:rPr lang="en-US" sz="1200" dirty="0"/>
              <a:t> do conjunto de </a:t>
            </a:r>
            <a:r>
              <a:rPr lang="pt-BR" sz="1200" dirty="0"/>
              <a:t>instruções</a:t>
            </a:r>
            <a:r>
              <a:rPr lang="en-US" sz="1200" dirty="0"/>
              <a:t> da </a:t>
            </a:r>
            <a:r>
              <a:rPr lang="pt-BR" sz="1200" dirty="0"/>
              <a:t>arquitetura</a:t>
            </a:r>
            <a:r>
              <a:rPr lang="en-US" sz="1200" dirty="0"/>
              <a:t> do </a:t>
            </a:r>
            <a:r>
              <a:rPr lang="pt-BR" sz="1200" dirty="0"/>
              <a:t>computador</a:t>
            </a:r>
            <a:r>
              <a:rPr lang="en-US" sz="1200" dirty="0"/>
              <a:t>.</a:t>
            </a:r>
          </a:p>
          <a:p>
            <a:pPr lvl="1"/>
            <a:r>
              <a:rPr lang="pt-BR" sz="1200" dirty="0"/>
              <a:t>Linguagens</a:t>
            </a:r>
            <a:r>
              <a:rPr lang="en-US" sz="1200" dirty="0"/>
              <a:t> de alto-</a:t>
            </a:r>
            <a:r>
              <a:rPr lang="pt-BR" sz="1200" dirty="0"/>
              <a:t>nível</a:t>
            </a:r>
            <a:r>
              <a:rPr lang="en-US" sz="1200" dirty="0"/>
              <a:t>: </a:t>
            </a:r>
            <a:r>
              <a:rPr lang="pt-BR" sz="1200" dirty="0"/>
              <a:t>Fornecem</a:t>
            </a:r>
            <a:r>
              <a:rPr lang="en-US" sz="1200" dirty="0"/>
              <a:t> forte </a:t>
            </a:r>
            <a:r>
              <a:rPr lang="pt-BR" sz="1200" dirty="0"/>
              <a:t>abstração</a:t>
            </a:r>
            <a:r>
              <a:rPr lang="en-US" sz="1200" dirty="0"/>
              <a:t> do </a:t>
            </a:r>
            <a:r>
              <a:rPr lang="pt-BR" sz="1200" dirty="0"/>
              <a:t>nível</a:t>
            </a:r>
            <a:r>
              <a:rPr lang="en-US" sz="1200" dirty="0"/>
              <a:t> de </a:t>
            </a:r>
            <a:r>
              <a:rPr lang="pt-BR" sz="1200" dirty="0"/>
              <a:t>máquina</a:t>
            </a:r>
            <a:r>
              <a:rPr lang="en-US" sz="1200" dirty="0"/>
              <a:t> e </a:t>
            </a:r>
            <a:r>
              <a:rPr lang="pt-BR" sz="1200" dirty="0"/>
              <a:t>facilitam</a:t>
            </a:r>
            <a:r>
              <a:rPr lang="en-US" sz="1200" dirty="0"/>
              <a:t> o </a:t>
            </a:r>
            <a:r>
              <a:rPr lang="pt-BR" sz="1200" dirty="0"/>
              <a:t>uso</a:t>
            </a:r>
            <a:r>
              <a:rPr lang="en-US" sz="1200" dirty="0"/>
              <a:t> de </a:t>
            </a:r>
            <a:r>
              <a:rPr lang="pt-BR" sz="1200" dirty="0"/>
              <a:t>lógica</a:t>
            </a:r>
            <a:r>
              <a:rPr lang="en-US" sz="1200" dirty="0"/>
              <a:t> de </a:t>
            </a:r>
            <a:r>
              <a:rPr lang="pt-BR" sz="1200" dirty="0"/>
              <a:t>programação</a:t>
            </a:r>
            <a:r>
              <a:rPr lang="en-US" sz="1200" dirty="0"/>
              <a:t> e </a:t>
            </a:r>
            <a:r>
              <a:rPr lang="pt-BR" sz="1200" dirty="0"/>
              <a:t>mecanismos</a:t>
            </a:r>
            <a:r>
              <a:rPr lang="en-US" sz="1200" dirty="0"/>
              <a:t> de </a:t>
            </a:r>
            <a:r>
              <a:rPr lang="pt-BR" sz="1200" dirty="0"/>
              <a:t>controle</a:t>
            </a:r>
            <a:r>
              <a:rPr lang="en-US" sz="1200" dirty="0"/>
              <a:t> de </a:t>
            </a:r>
            <a:r>
              <a:rPr lang="pt-BR" sz="1200" dirty="0"/>
              <a:t>fluxo</a:t>
            </a:r>
            <a:r>
              <a:rPr lang="en-US" sz="1200" dirty="0"/>
              <a:t>.</a:t>
            </a:r>
          </a:p>
          <a:p>
            <a:pPr lvl="1"/>
            <a:r>
              <a:rPr lang="pt-BR" sz="1200" dirty="0"/>
              <a:t>Linguagens</a:t>
            </a:r>
            <a:r>
              <a:rPr lang="en-US" sz="1200" dirty="0"/>
              <a:t> </a:t>
            </a:r>
            <a:r>
              <a:rPr lang="pt-BR" sz="1200" dirty="0"/>
              <a:t>interpretadas</a:t>
            </a:r>
            <a:r>
              <a:rPr lang="en-US" sz="1200" dirty="0"/>
              <a:t>: </a:t>
            </a:r>
            <a:r>
              <a:rPr lang="pt-BR" sz="1200" dirty="0"/>
              <a:t>Estão</a:t>
            </a:r>
            <a:r>
              <a:rPr lang="en-US" sz="1200" dirty="0"/>
              <a:t> no </a:t>
            </a:r>
            <a:r>
              <a:rPr lang="pt-BR" sz="1200" dirty="0"/>
              <a:t>nível</a:t>
            </a:r>
            <a:r>
              <a:rPr lang="en-US" sz="1200" dirty="0"/>
              <a:t> </a:t>
            </a:r>
            <a:r>
              <a:rPr lang="pt-BR" sz="1200" dirty="0"/>
              <a:t>mais</a:t>
            </a:r>
            <a:r>
              <a:rPr lang="en-US" sz="1200" dirty="0"/>
              <a:t> alto.  O </a:t>
            </a:r>
            <a:r>
              <a:rPr lang="pt-BR" sz="1200" dirty="0"/>
              <a:t>código</a:t>
            </a:r>
            <a:r>
              <a:rPr lang="en-US" sz="1200" dirty="0"/>
              <a:t> </a:t>
            </a:r>
            <a:r>
              <a:rPr lang="pt-BR" sz="1200" dirty="0"/>
              <a:t>nesse</a:t>
            </a:r>
            <a:r>
              <a:rPr lang="en-US" sz="1200" dirty="0"/>
              <a:t> </a:t>
            </a:r>
            <a:r>
              <a:rPr lang="pt-BR" sz="1200" dirty="0"/>
              <a:t>nível</a:t>
            </a:r>
            <a:r>
              <a:rPr lang="en-US" sz="1200" dirty="0"/>
              <a:t> </a:t>
            </a:r>
            <a:r>
              <a:rPr lang="pt-BR" sz="1200" dirty="0"/>
              <a:t>não</a:t>
            </a:r>
            <a:r>
              <a:rPr lang="en-US" sz="1200" dirty="0"/>
              <a:t> é </a:t>
            </a:r>
            <a:r>
              <a:rPr lang="pt-BR" sz="1200" dirty="0"/>
              <a:t>compilado</a:t>
            </a:r>
            <a:r>
              <a:rPr lang="en-US" sz="1200" dirty="0"/>
              <a:t> </a:t>
            </a:r>
            <a:r>
              <a:rPr lang="pt-BR" sz="1200" dirty="0"/>
              <a:t>em</a:t>
            </a:r>
            <a:r>
              <a:rPr lang="en-US" sz="1200" dirty="0"/>
              <a:t> </a:t>
            </a:r>
            <a:r>
              <a:rPr lang="pt-BR" sz="1200" dirty="0"/>
              <a:t>código</a:t>
            </a:r>
            <a:r>
              <a:rPr lang="en-US" sz="1200" dirty="0"/>
              <a:t> de </a:t>
            </a:r>
            <a:r>
              <a:rPr lang="pt-BR" sz="1200" dirty="0"/>
              <a:t>máquina</a:t>
            </a:r>
            <a:r>
              <a:rPr lang="en-US" sz="1200" dirty="0"/>
              <a:t> e sim </a:t>
            </a:r>
            <a:r>
              <a:rPr lang="pt-BR" sz="1200" dirty="0"/>
              <a:t>traduzido</a:t>
            </a:r>
            <a:r>
              <a:rPr lang="en-US" sz="1200" dirty="0"/>
              <a:t> </a:t>
            </a:r>
            <a:r>
              <a:rPr lang="pt-BR" sz="1200" dirty="0"/>
              <a:t>em</a:t>
            </a:r>
            <a:r>
              <a:rPr lang="en-US" sz="1200" dirty="0"/>
              <a:t> bytecode.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38767031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6748</TotalTime>
  <Words>681</Words>
  <Application>Microsoft Macintosh PowerPoint</Application>
  <PresentationFormat>On-screen Show (16:9)</PresentationFormat>
  <Paragraphs>102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Muli</vt:lpstr>
      <vt:lpstr>Arial</vt:lpstr>
      <vt:lpstr>Helvetica Neue</vt:lpstr>
      <vt:lpstr>Nixie One</vt:lpstr>
      <vt:lpstr>Imogen template</vt:lpstr>
      <vt:lpstr>Introdução à Engenharia Reversa Prof. Diego K. Maeoka</vt:lpstr>
      <vt:lpstr>Apresentação</vt:lpstr>
      <vt:lpstr>Modulo 1 - Agenda</vt:lpstr>
      <vt:lpstr>Requisitos da Aula</vt:lpstr>
      <vt:lpstr>O que é Engenharia Reversa (RE)</vt:lpstr>
      <vt:lpstr>Por que estudar?</vt:lpstr>
      <vt:lpstr>Estrutura de software</vt:lpstr>
      <vt:lpstr>Estrutura de software</vt:lpstr>
      <vt:lpstr>Níveis de abstração</vt:lpstr>
      <vt:lpstr>PowerPoint Presentation</vt:lpstr>
      <vt:lpstr>Conversão</vt:lpstr>
      <vt:lpstr>Arquitetura de Von Neumann</vt:lpstr>
      <vt:lpstr>Memória Principal</vt:lpstr>
      <vt:lpstr>Johnny Simulator</vt:lpstr>
      <vt:lpstr>Johnny Simulator</vt:lpstr>
      <vt:lpstr>Johnny Simulator</vt:lpstr>
      <vt:lpstr>Obrigado!</vt:lpstr>
      <vt:lpstr>Referências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Prof.</dc:title>
  <dc:subject/>
  <dc:creator>oCanabrava</dc:creator>
  <cp:keywords/>
  <dc:description/>
  <cp:lastModifiedBy>DIEGO KIYOSHI MAEOKA</cp:lastModifiedBy>
  <cp:revision>93</cp:revision>
  <dcterms:modified xsi:type="dcterms:W3CDTF">2018-12-04T01:53:58Z</dcterms:modified>
  <cp:category/>
</cp:coreProperties>
</file>