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7" r:id="rId1"/>
  </p:sldMasterIdLst>
  <p:notesMasterIdLst>
    <p:notesMasterId r:id="rId27"/>
  </p:notesMasterIdLst>
  <p:sldIdLst>
    <p:sldId id="256" r:id="rId2"/>
    <p:sldId id="261" r:id="rId3"/>
    <p:sldId id="286" r:id="rId4"/>
    <p:sldId id="287" r:id="rId5"/>
    <p:sldId id="296" r:id="rId6"/>
    <p:sldId id="302" r:id="rId7"/>
    <p:sldId id="305" r:id="rId8"/>
    <p:sldId id="304" r:id="rId9"/>
    <p:sldId id="306" r:id="rId10"/>
    <p:sldId id="313" r:id="rId11"/>
    <p:sldId id="318" r:id="rId12"/>
    <p:sldId id="317" r:id="rId13"/>
    <p:sldId id="314" r:id="rId14"/>
    <p:sldId id="319" r:id="rId15"/>
    <p:sldId id="315" r:id="rId16"/>
    <p:sldId id="320" r:id="rId17"/>
    <p:sldId id="316" r:id="rId18"/>
    <p:sldId id="321" r:id="rId19"/>
    <p:sldId id="307" r:id="rId20"/>
    <p:sldId id="282" r:id="rId21"/>
    <p:sldId id="310" r:id="rId22"/>
    <p:sldId id="322" r:id="rId23"/>
    <p:sldId id="323" r:id="rId24"/>
    <p:sldId id="280" r:id="rId25"/>
    <p:sldId id="281" r:id="rId26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28"/>
      <p:bold r:id="rId29"/>
      <p:italic r:id="rId30"/>
      <p:boldItalic r:id="rId31"/>
    </p:embeddedFont>
    <p:embeddedFont>
      <p:font typeface="Muli" pitchFamily="2" charset="77"/>
      <p:regular r:id="rId32"/>
      <p:bold r:id="rId33"/>
      <p:italic r:id="rId34"/>
      <p:boldItalic r:id="rId35"/>
    </p:embeddedFont>
    <p:embeddedFont>
      <p:font typeface="Nixie One" panose="02000503080000020004" pitchFamily="2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Maeoka" initials="DM" lastIdx="1" clrIdx="0">
    <p:extLst>
      <p:ext uri="{19B8F6BF-5375-455C-9EA6-DF929625EA0E}">
        <p15:presenceInfo xmlns:p15="http://schemas.microsoft.com/office/powerpoint/2012/main" userId="Diego Maeo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50049"/>
    <p:restoredTop sz="41209" autoAdjust="0"/>
  </p:normalViewPr>
  <p:slideViewPr>
    <p:cSldViewPr snapToGrid="0">
      <p:cViewPr varScale="1">
        <p:scale>
          <a:sx n="45" d="100"/>
          <a:sy n="45" d="100"/>
        </p:scale>
        <p:origin x="752" y="184"/>
      </p:cViewPr>
      <p:guideLst/>
    </p:cSldViewPr>
  </p:slideViewPr>
  <p:outlineViewPr>
    <p:cViewPr>
      <p:scale>
        <a:sx n="33" d="100"/>
        <a:sy n="33" d="100"/>
      </p:scale>
      <p:origin x="0" y="-12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19T19:18:23.690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19T19:18:23.690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74236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5925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98803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86697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55609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16301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38480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4455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23368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936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3923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186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2893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11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454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17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7860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4220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2764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65318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09715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29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/>
              <a:t>Introdução à Engenharia Reversa</a:t>
            </a:r>
            <a:br>
              <a:rPr lang="pt-BR" sz="4000" dirty="0"/>
            </a:br>
            <a:r>
              <a:rPr lang="pt-BR" sz="4000" dirty="0"/>
              <a:t>Prof. Diego K. Maeoka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673223"/>
            <a:ext cx="5971659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Registradores de Uso Geral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1251284"/>
            <a:ext cx="6308615" cy="3478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2000" b="1" dirty="0"/>
              <a:t>São utilizados para quase tudo:</a:t>
            </a:r>
          </a:p>
          <a:p>
            <a:pPr lvl="1" algn="just"/>
            <a:r>
              <a:rPr lang="pt-BR" sz="2000" b="1" dirty="0"/>
              <a:t>Manipulação de dados</a:t>
            </a:r>
          </a:p>
          <a:p>
            <a:pPr lvl="1" algn="just"/>
            <a:r>
              <a:rPr lang="pt-BR" sz="2000" b="1" dirty="0"/>
              <a:t>Cálculos</a:t>
            </a:r>
          </a:p>
          <a:p>
            <a:pPr lvl="1" algn="just"/>
            <a:r>
              <a:rPr lang="pt-BR" sz="2000" b="1" dirty="0"/>
              <a:t>Contagem</a:t>
            </a:r>
          </a:p>
          <a:p>
            <a:pPr lvl="1" algn="just"/>
            <a:r>
              <a:rPr lang="pt-BR" sz="2000" b="1" dirty="0"/>
              <a:t>Armazenamento</a:t>
            </a:r>
          </a:p>
          <a:p>
            <a:pPr lvl="1" algn="just"/>
            <a:r>
              <a:rPr lang="pt-BR" sz="2000" b="1" dirty="0"/>
              <a:t>Ponteiros</a:t>
            </a:r>
          </a:p>
          <a:p>
            <a:pPr algn="just"/>
            <a:r>
              <a:rPr lang="pt-BR" sz="2000" b="1" dirty="0"/>
              <a:t>São registradores de 32 bits, podendo ser divididos em registradores menores (16 bits), que por sua vez podem ser divididos em registradores menores ainda (8 bits):</a:t>
            </a:r>
          </a:p>
        </p:txBody>
      </p:sp>
    </p:spTree>
    <p:extLst>
      <p:ext uri="{BB962C8B-B14F-4D97-AF65-F5344CB8AC3E}">
        <p14:creationId xmlns:p14="http://schemas.microsoft.com/office/powerpoint/2010/main" val="186100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673223"/>
            <a:ext cx="5971659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Registradores </a:t>
            </a:r>
            <a:r>
              <a:rPr lang="pt-BR" b="1" dirty="0"/>
              <a:t>de Uso Geral</a:t>
            </a:r>
            <a:endParaRPr b="1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7912885-5103-4C2B-86EF-C2F3082E3A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3788" y="1446129"/>
          <a:ext cx="6664960" cy="133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763901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2550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87285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9399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54319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94629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95583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10028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47511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15311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9594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23138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27872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712619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93198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731384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99384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417349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61335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961079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86074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82336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34231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256463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93958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9384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950519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5264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513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1603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746937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98846395"/>
                    </a:ext>
                  </a:extLst>
                </a:gridCol>
              </a:tblGrid>
              <a:tr h="239368"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31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30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29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28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27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26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25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24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23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22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21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20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19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18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17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16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15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14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13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12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11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10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9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8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7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6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5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4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3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2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1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0</a:t>
                      </a:r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1749700487"/>
                  </a:ext>
                </a:extLst>
              </a:tr>
              <a:tr h="295418">
                <a:tc gridSpan="32"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EAX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065069"/>
                  </a:ext>
                </a:extLst>
              </a:tr>
              <a:tr h="295418">
                <a:tc gridSpan="16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AX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552387"/>
                  </a:ext>
                </a:extLst>
              </a:tr>
              <a:tr h="295418">
                <a:tc>
                  <a:txBody>
                    <a:bodyPr/>
                    <a:lstStyle/>
                    <a:p>
                      <a:pPr algn="ctr"/>
                      <a:endParaRPr lang="pt-B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AH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AL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29500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17954CC2-CA5E-4A9D-B0AD-FD100FC3009D}"/>
              </a:ext>
            </a:extLst>
          </p:cNvPr>
          <p:cNvSpPr txBox="1"/>
          <p:nvPr/>
        </p:nvSpPr>
        <p:spPr>
          <a:xfrm>
            <a:off x="2780508" y="3223685"/>
            <a:ext cx="3647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111111111111000011110000000011</a:t>
            </a:r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88BC1B27-19E5-42C3-ACF7-4FD4C3B46992}"/>
              </a:ext>
            </a:extLst>
          </p:cNvPr>
          <p:cNvSpPr/>
          <p:nvPr/>
        </p:nvSpPr>
        <p:spPr>
          <a:xfrm rot="5400000">
            <a:off x="4402848" y="1559565"/>
            <a:ext cx="290171" cy="3400923"/>
          </a:xfrm>
          <a:prstGeom prst="leftBrace">
            <a:avLst>
              <a:gd name="adj1" fmla="val 8333"/>
              <a:gd name="adj2" fmla="val 494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806E8D-97C5-4C50-94D7-53CD8F39D400}"/>
              </a:ext>
            </a:extLst>
          </p:cNvPr>
          <p:cNvSpPr txBox="1"/>
          <p:nvPr/>
        </p:nvSpPr>
        <p:spPr>
          <a:xfrm>
            <a:off x="4333794" y="2904108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</a:rPr>
              <a:t>EAX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2DD1E6-B485-4508-B2B9-A6186B8A8955}"/>
              </a:ext>
            </a:extLst>
          </p:cNvPr>
          <p:cNvSpPr txBox="1"/>
          <p:nvPr/>
        </p:nvSpPr>
        <p:spPr>
          <a:xfrm>
            <a:off x="2780508" y="3824709"/>
            <a:ext cx="3647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111111111111000011110000000011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3419D3-899E-4205-A9E2-2D27CC04F704}"/>
              </a:ext>
            </a:extLst>
          </p:cNvPr>
          <p:cNvSpPr txBox="1"/>
          <p:nvPr/>
        </p:nvSpPr>
        <p:spPr>
          <a:xfrm>
            <a:off x="2780508" y="4470277"/>
            <a:ext cx="3599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111111111111000011110000000011</a:t>
            </a:r>
          </a:p>
        </p:txBody>
      </p:sp>
      <p:sp>
        <p:nvSpPr>
          <p:cNvPr id="18" name="Chave Esquerda 17">
            <a:extLst>
              <a:ext uri="{FF2B5EF4-FFF2-40B4-BE49-F238E27FC236}">
                <a16:creationId xmlns:a16="http://schemas.microsoft.com/office/drawing/2014/main" id="{D3C4D507-6EED-461C-9488-67EAF43864DE}"/>
              </a:ext>
            </a:extLst>
          </p:cNvPr>
          <p:cNvSpPr/>
          <p:nvPr/>
        </p:nvSpPr>
        <p:spPr>
          <a:xfrm rot="5400000">
            <a:off x="5196933" y="2930651"/>
            <a:ext cx="290171" cy="1812754"/>
          </a:xfrm>
          <a:prstGeom prst="leftBrace">
            <a:avLst>
              <a:gd name="adj1" fmla="val 8333"/>
              <a:gd name="adj2" fmla="val 494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AAB8D27-2B89-43E6-8C8B-E47574466E8D}"/>
              </a:ext>
            </a:extLst>
          </p:cNvPr>
          <p:cNvSpPr txBox="1"/>
          <p:nvPr/>
        </p:nvSpPr>
        <p:spPr>
          <a:xfrm>
            <a:off x="5162297" y="3467626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</a:rPr>
              <a:t>AX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716F69C9-0849-4652-AB14-4219AFB73253}"/>
              </a:ext>
            </a:extLst>
          </p:cNvPr>
          <p:cNvSpPr/>
          <p:nvPr/>
        </p:nvSpPr>
        <p:spPr>
          <a:xfrm rot="5400000">
            <a:off x="5637841" y="4027610"/>
            <a:ext cx="290171" cy="898858"/>
          </a:xfrm>
          <a:prstGeom prst="leftBrace">
            <a:avLst>
              <a:gd name="adj1" fmla="val 8333"/>
              <a:gd name="adj2" fmla="val 494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FD9E27D-30C2-4D02-B260-5E6C06CFF5EA}"/>
              </a:ext>
            </a:extLst>
          </p:cNvPr>
          <p:cNvSpPr txBox="1"/>
          <p:nvPr/>
        </p:nvSpPr>
        <p:spPr>
          <a:xfrm>
            <a:off x="5544133" y="4131220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</a:rPr>
              <a:t>AL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2" name="Chave Esquerda 21">
            <a:extLst>
              <a:ext uri="{FF2B5EF4-FFF2-40B4-BE49-F238E27FC236}">
                <a16:creationId xmlns:a16="http://schemas.microsoft.com/office/drawing/2014/main" id="{30797B53-2D68-4F79-BD0A-A319F7B05674}"/>
              </a:ext>
            </a:extLst>
          </p:cNvPr>
          <p:cNvSpPr/>
          <p:nvPr/>
        </p:nvSpPr>
        <p:spPr>
          <a:xfrm rot="5400000">
            <a:off x="4750429" y="4025918"/>
            <a:ext cx="290171" cy="898856"/>
          </a:xfrm>
          <a:prstGeom prst="leftBrace">
            <a:avLst>
              <a:gd name="adj1" fmla="val 8333"/>
              <a:gd name="adj2" fmla="val 494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913061D-7793-4EA5-89BA-A7FEAFB5AF77}"/>
              </a:ext>
            </a:extLst>
          </p:cNvPr>
          <p:cNvSpPr txBox="1"/>
          <p:nvPr/>
        </p:nvSpPr>
        <p:spPr>
          <a:xfrm>
            <a:off x="4704596" y="4131220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</a:rPr>
              <a:t>AH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1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2" grpId="0"/>
      <p:bldP spid="15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673223"/>
            <a:ext cx="5971659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Registradores </a:t>
            </a:r>
            <a:r>
              <a:rPr lang="pt-BR" b="1" dirty="0"/>
              <a:t>de Uso Geral</a:t>
            </a:r>
            <a:endParaRPr b="1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E91B37C-E9FD-4DF1-8A60-505F98BAED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12757" y="1551133"/>
          <a:ext cx="6096000" cy="2413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2632">
                  <a:extLst>
                    <a:ext uri="{9D8B030D-6E8A-4147-A177-3AD203B41FA5}">
                      <a16:colId xmlns:a16="http://schemas.microsoft.com/office/drawing/2014/main" val="1531091042"/>
                    </a:ext>
                  </a:extLst>
                </a:gridCol>
                <a:gridCol w="1211179">
                  <a:extLst>
                    <a:ext uri="{9D8B030D-6E8A-4147-A177-3AD203B41FA5}">
                      <a16:colId xmlns:a16="http://schemas.microsoft.com/office/drawing/2014/main" val="143734234"/>
                    </a:ext>
                  </a:extLst>
                </a:gridCol>
                <a:gridCol w="3882189">
                  <a:extLst>
                    <a:ext uri="{9D8B030D-6E8A-4147-A177-3AD203B41FA5}">
                      <a16:colId xmlns:a16="http://schemas.microsoft.com/office/drawing/2014/main" val="2265329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</a:rPr>
                        <a:t>Registrador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</a:rPr>
                        <a:t>Nome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</a:rPr>
                        <a:t>Descrição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49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effectLst/>
                        </a:rPr>
                        <a:t>EAX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effectLst/>
                        </a:rPr>
                        <a:t>Acumulador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effectLst/>
                        </a:rPr>
                        <a:t>Utilizado em operações aritméticas, acesso de portas de entrada e saída, transferência de dados, entre outros.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6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effectLst/>
                        </a:rPr>
                        <a:t>EBX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effectLst/>
                        </a:rPr>
                        <a:t>Base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effectLst/>
                        </a:rPr>
                        <a:t>Utilizado como ponteiro para acessar a memória, índice, e auxiliar de operações aritméticas efetuadas por EAX.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1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effectLst/>
                        </a:rPr>
                        <a:t>ECX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effectLst/>
                        </a:rPr>
                        <a:t>Contador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effectLst/>
                        </a:rPr>
                        <a:t>Sua principal finalidade é servir de contador em laços de repetição.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16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effectLst/>
                        </a:rPr>
                        <a:t>EDX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effectLst/>
                        </a:rPr>
                        <a:t>Dados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effectLst/>
                        </a:rPr>
                        <a:t>Usado em operações aritméticas juntamente com EAX (EDX recebe o resto da divisão e o produto da multiplicação), acesso de portas de entrada e saída, entre outros.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60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23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654344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Registradores de Segmento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600" b="1" dirty="0"/>
              <a:t>Os registradores de segmento têm 16 bits e são utilizados para acessar um determinado segmento de memória.</a:t>
            </a:r>
          </a:p>
          <a:p>
            <a:pPr algn="just"/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01912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654344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Registradores de Segmento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578A4B-7257-AE40-81CC-D395E7C591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00619" y="1228475"/>
          <a:ext cx="6441285" cy="3307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68693">
                  <a:extLst>
                    <a:ext uri="{9D8B030D-6E8A-4147-A177-3AD203B41FA5}">
                      <a16:colId xmlns:a16="http://schemas.microsoft.com/office/drawing/2014/main" val="4255326954"/>
                    </a:ext>
                  </a:extLst>
                </a:gridCol>
                <a:gridCol w="1297577">
                  <a:extLst>
                    <a:ext uri="{9D8B030D-6E8A-4147-A177-3AD203B41FA5}">
                      <a16:colId xmlns:a16="http://schemas.microsoft.com/office/drawing/2014/main" val="59994412"/>
                    </a:ext>
                  </a:extLst>
                </a:gridCol>
                <a:gridCol w="4175015">
                  <a:extLst>
                    <a:ext uri="{9D8B030D-6E8A-4147-A177-3AD203B41FA5}">
                      <a16:colId xmlns:a16="http://schemas.microsoft.com/office/drawing/2014/main" val="637378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50" noProof="0" dirty="0">
                          <a:effectLst/>
                        </a:rPr>
                        <a:t>Registrador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noProof="0" dirty="0">
                          <a:effectLst/>
                        </a:rPr>
                        <a:t>Segmento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noProof="0" dirty="0">
                          <a:effectLst/>
                        </a:rPr>
                        <a:t>Descrição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5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noProof="0" dirty="0">
                          <a:effectLst/>
                        </a:rPr>
                        <a:t>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noProof="0" dirty="0">
                          <a:effectLst/>
                        </a:rPr>
                        <a:t>Code 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noProof="0" dirty="0">
                          <a:effectLst/>
                        </a:rPr>
                        <a:t>O registrador Segmento de Código é utilizado para apontar para uma área de memória que contém o código de programa que está em execução.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83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noProof="0" dirty="0">
                          <a:effectLst/>
                        </a:rPr>
                        <a:t>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noProof="0" dirty="0">
                          <a:effectLst/>
                        </a:rPr>
                        <a:t>Data 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noProof="0" dirty="0">
                          <a:effectLst/>
                        </a:rPr>
                        <a:t>O registrador Segmento de Dados é utilizado para apontar para um segmento de memória que estiver sendo utilizada no armazenamento de dados do programa em execução.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61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noProof="0" dirty="0">
                          <a:effectLst/>
                        </a:rPr>
                        <a:t>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noProof="0" dirty="0">
                          <a:effectLst/>
                        </a:rPr>
                        <a:t>Stack 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noProof="0" dirty="0">
                          <a:effectLst/>
                        </a:rPr>
                        <a:t>O registrador Segmento de Pilha é utilizado para identificar o segmento que será utilizado como pilha (stack), com o objetivo de armazenar os dados temporários do programa em execução.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12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noProof="0" dirty="0">
                          <a:effectLst/>
                        </a:rPr>
                        <a:t>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noProof="0" dirty="0">
                          <a:effectLst/>
                        </a:rPr>
                        <a:t>Extra 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noProof="0" dirty="0">
                          <a:effectLst/>
                        </a:rPr>
                        <a:t>O registrador Segmento Extra é utilizado para determinar um segmento extra de dados, distante da área em que se está trabalhando. Normalmente é usado para acessar a memória de vídeo.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4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noProof="0" dirty="0">
                          <a:effectLst/>
                        </a:rPr>
                        <a:t>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noProof="0" dirty="0">
                          <a:effectLst/>
                        </a:rPr>
                        <a:t>Extra 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noProof="0" dirty="0">
                          <a:effectLst/>
                        </a:rPr>
                        <a:t>Mais um segmento extra de dados.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31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noProof="0" dirty="0">
                          <a:effectLst/>
                        </a:rPr>
                        <a:t>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noProof="0" dirty="0">
                          <a:effectLst/>
                        </a:rPr>
                        <a:t>Extra 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noProof="0" dirty="0">
                          <a:effectLst/>
                        </a:rPr>
                        <a:t>Idem.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214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980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43894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Registradores Apontadores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2000" b="1" dirty="0"/>
              <a:t>Também chamados de registradores de deslocamento, ou de índice;</a:t>
            </a:r>
          </a:p>
          <a:p>
            <a:pPr algn="just"/>
            <a:r>
              <a:rPr lang="pt-BR" sz="2000" b="1" dirty="0"/>
              <a:t>Indicam um determinado deslocamento (offset) baseado no seu registrador de segmento correspondente.</a:t>
            </a:r>
          </a:p>
        </p:txBody>
      </p:sp>
    </p:spTree>
    <p:extLst>
      <p:ext uri="{BB962C8B-B14F-4D97-AF65-F5344CB8AC3E}">
        <p14:creationId xmlns:p14="http://schemas.microsoft.com/office/powerpoint/2010/main" val="421735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43894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Registradores Apontadores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77B438-CB8E-AC4F-823A-FA212B31C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98766" y="1262561"/>
          <a:ext cx="5808617" cy="2951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2421">
                  <a:extLst>
                    <a:ext uri="{9D8B030D-6E8A-4147-A177-3AD203B41FA5}">
                      <a16:colId xmlns:a16="http://schemas.microsoft.com/office/drawing/2014/main" val="712081848"/>
                    </a:ext>
                  </a:extLst>
                </a:gridCol>
                <a:gridCol w="1782735">
                  <a:extLst>
                    <a:ext uri="{9D8B030D-6E8A-4147-A177-3AD203B41FA5}">
                      <a16:colId xmlns:a16="http://schemas.microsoft.com/office/drawing/2014/main" val="371406936"/>
                    </a:ext>
                  </a:extLst>
                </a:gridCol>
                <a:gridCol w="2693461">
                  <a:extLst>
                    <a:ext uri="{9D8B030D-6E8A-4147-A177-3AD203B41FA5}">
                      <a16:colId xmlns:a16="http://schemas.microsoft.com/office/drawing/2014/main" val="2415224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noProof="0" dirty="0">
                          <a:effectLst/>
                        </a:rPr>
                        <a:t>Registrador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noProof="0" dirty="0">
                          <a:effectLst/>
                        </a:rPr>
                        <a:t>Nome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100" noProof="0" dirty="0">
                          <a:effectLst/>
                        </a:rPr>
                        <a:t>Descrição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56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noProof="0" dirty="0">
                          <a:effectLst/>
                        </a:rPr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noProof="0" dirty="0">
                          <a:effectLst/>
                        </a:rPr>
                        <a:t>Source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noProof="0" dirty="0">
                          <a:effectLst/>
                        </a:rPr>
                        <a:t>Esse registrador é utilizado como </a:t>
                      </a:r>
                      <a:r>
                        <a:rPr lang="pt-BR" sz="1100" i="1" noProof="0" dirty="0">
                          <a:effectLst/>
                        </a:rPr>
                        <a:t>fonte</a:t>
                      </a:r>
                      <a:r>
                        <a:rPr lang="pt-BR" sz="1100" noProof="0" dirty="0">
                          <a:effectLst/>
                        </a:rPr>
                        <a:t> em manipulação de string.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69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noProof="0" dirty="0">
                          <a:effectLst/>
                        </a:rPr>
                        <a:t>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noProof="0" dirty="0">
                          <a:effectLst/>
                        </a:rPr>
                        <a:t>Destination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noProof="0" dirty="0">
                          <a:effectLst/>
                        </a:rPr>
                        <a:t>Esse registrador é utilizado como </a:t>
                      </a:r>
                      <a:r>
                        <a:rPr lang="pt-BR" sz="1100" i="1" noProof="0" dirty="0">
                          <a:effectLst/>
                        </a:rPr>
                        <a:t>destino</a:t>
                      </a:r>
                      <a:r>
                        <a:rPr lang="pt-BR" sz="1100" noProof="0" dirty="0">
                          <a:effectLst/>
                        </a:rPr>
                        <a:t> em manipulação de string.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00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noProof="0" dirty="0">
                          <a:effectLst/>
                        </a:rPr>
                        <a:t>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noProof="0" dirty="0">
                          <a:effectLst/>
                        </a:rPr>
                        <a:t>Base Pointer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noProof="0" dirty="0">
                          <a:effectLst/>
                        </a:rPr>
                        <a:t>Esse registrador aponta para a base da pilha.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39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noProof="0" dirty="0">
                          <a:effectLst/>
                        </a:rPr>
                        <a:t>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noProof="0" dirty="0">
                          <a:effectLst/>
                        </a:rPr>
                        <a:t>Stack Pointer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noProof="0" dirty="0">
                          <a:effectLst/>
                        </a:rPr>
                        <a:t>Esse aponta para o topo da pilha.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0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noProof="0" dirty="0">
                          <a:effectLst/>
                        </a:rPr>
                        <a:t>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noProof="0" dirty="0">
                          <a:effectLst/>
                        </a:rPr>
                        <a:t>Instruction Pointer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noProof="0" dirty="0">
                          <a:effectLst/>
                        </a:rPr>
                        <a:t>O Apontador de Instrução possui o valor de deslocamento da próxima instrução. Ele é de uso interno do processador, por isso seu valor não pode ser alterado, apenas lido.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12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869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19510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/>
              <a:t>Registradores de Status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2000" b="1" dirty="0"/>
              <a:t>Funciona como um sinalizador para o processador verificar como ele deve efetuar determinada tarefa.</a:t>
            </a:r>
          </a:p>
          <a:p>
            <a:pPr algn="just"/>
            <a:r>
              <a:rPr lang="pt-BR" sz="2000" b="1" dirty="0"/>
              <a:t>Possui 32 bits, sendo que cada bit serve para uma função diferente e podem ser setados (1) ou não (0).</a:t>
            </a:r>
          </a:p>
        </p:txBody>
      </p:sp>
    </p:spTree>
    <p:extLst>
      <p:ext uri="{BB962C8B-B14F-4D97-AF65-F5344CB8AC3E}">
        <p14:creationId xmlns:p14="http://schemas.microsoft.com/office/powerpoint/2010/main" val="3201728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19510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err="1"/>
              <a:t>Registradores</a:t>
            </a:r>
            <a:r>
              <a:rPr lang="en" sz="3600" b="1" dirty="0"/>
              <a:t> de Status</a:t>
            </a:r>
            <a:endParaRPr sz="36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5051C-5E3A-7E48-BE2C-27139E5773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71748" y="1637029"/>
          <a:ext cx="6664960" cy="1380581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608217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02629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55868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71322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42636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33354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4471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59498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60357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226144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988537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69751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98630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0822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78713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08469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39504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71507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033785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82359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288853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0966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28779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31856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633018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416629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32713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60394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33011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4182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13769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5848168"/>
                    </a:ext>
                  </a:extLst>
                </a:gridCol>
              </a:tblGrid>
              <a:tr h="4877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31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29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28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27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25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23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18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16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4119380539"/>
                  </a:ext>
                </a:extLst>
              </a:tr>
              <a:tr h="8928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VIP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VIF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VM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RF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NT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</a:t>
                      </a:r>
                    </a:p>
                    <a:p>
                      <a:pPr algn="ctr"/>
                      <a:r>
                        <a:rPr lang="en-US" sz="1100" dirty="0"/>
                        <a:t>O</a:t>
                      </a:r>
                    </a:p>
                    <a:p>
                      <a:pPr algn="ctr"/>
                      <a:r>
                        <a:rPr lang="en-US" sz="1100" dirty="0"/>
                        <a:t>P</a:t>
                      </a:r>
                    </a:p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OF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DF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IF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TF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SF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ZF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AF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PF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CF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7715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ED579B-E5F3-CB4A-AA95-F6F63D8E43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71748" y="3242267"/>
          <a:ext cx="1210492" cy="1005840"/>
        </p:xfrm>
        <a:graphic>
          <a:graphicData uri="http://schemas.openxmlformats.org/drawingml/2006/table">
            <a:tbl>
              <a:tblPr firstRow="1" bandRow="1">
                <a:tableStyleId>{8CB8C6C1-08A5-45D5-AB1F-4394B18F5ADE}</a:tableStyleId>
              </a:tblPr>
              <a:tblGrid>
                <a:gridCol w="1210492">
                  <a:extLst>
                    <a:ext uri="{9D8B030D-6E8A-4147-A177-3AD203B41FA5}">
                      <a16:colId xmlns:a16="http://schemas.microsoft.com/office/drawing/2014/main" val="384994258"/>
                    </a:ext>
                  </a:extLst>
                </a:gridCol>
              </a:tblGrid>
              <a:tr h="204697">
                <a:tc>
                  <a:txBody>
                    <a:bodyPr/>
                    <a:lstStyle/>
                    <a:p>
                      <a:r>
                        <a:rPr lang="pt-BR" sz="1050" noProof="0" dirty="0"/>
                        <a:t>bits reservados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684186"/>
                  </a:ext>
                </a:extLst>
              </a:tr>
              <a:tr h="204697">
                <a:tc>
                  <a:txBody>
                    <a:bodyPr/>
                    <a:lstStyle/>
                    <a:p>
                      <a:r>
                        <a:rPr lang="pt-BR" sz="1050" noProof="0" dirty="0"/>
                        <a:t>Flag de sistema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759505"/>
                  </a:ext>
                </a:extLst>
              </a:tr>
              <a:tr h="204697">
                <a:tc>
                  <a:txBody>
                    <a:bodyPr/>
                    <a:lstStyle/>
                    <a:p>
                      <a:r>
                        <a:rPr lang="pt-BR" sz="1050" noProof="0" dirty="0"/>
                        <a:t>Flag de status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15241"/>
                  </a:ext>
                </a:extLst>
              </a:tr>
              <a:tr h="204697">
                <a:tc>
                  <a:txBody>
                    <a:bodyPr/>
                    <a:lstStyle/>
                    <a:p>
                      <a:r>
                        <a:rPr lang="pt-BR" sz="1050" noProof="0" dirty="0"/>
                        <a:t>Flag de controle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29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55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64646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Pilha (Stack)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2000" b="1" dirty="0"/>
              <a:t>Armazena funções, variáveis locais e controle do programa;</a:t>
            </a:r>
          </a:p>
          <a:p>
            <a:pPr algn="just"/>
            <a:r>
              <a:rPr lang="pt-BR" sz="2000" b="1" dirty="0"/>
              <a:t>Estrutura de dados caracterizada por PUSHs (empilha) e POPs (desempilha), em uma estrutura LIFO last in, first out);</a:t>
            </a:r>
          </a:p>
        </p:txBody>
      </p:sp>
    </p:spTree>
    <p:extLst>
      <p:ext uri="{BB962C8B-B14F-4D97-AF65-F5344CB8AC3E}">
        <p14:creationId xmlns:p14="http://schemas.microsoft.com/office/powerpoint/2010/main" val="320982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Módulo 1 - Agenda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i="1" dirty="0"/>
              <a:t>AULA 2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i="1" dirty="0"/>
              <a:t>Memória Principal;</a:t>
            </a:r>
          </a:p>
          <a:p>
            <a:pPr lvl="2">
              <a:spcBef>
                <a:spcPts val="600"/>
              </a:spcBef>
              <a:buChar char="◇"/>
            </a:pPr>
            <a:r>
              <a:rPr lang="pt-BR" sz="1800" b="1" i="1" dirty="0"/>
              <a:t>Instruções;</a:t>
            </a:r>
          </a:p>
          <a:p>
            <a:pPr lvl="2">
              <a:spcBef>
                <a:spcPts val="600"/>
              </a:spcBef>
              <a:buChar char="◇"/>
            </a:pPr>
            <a:r>
              <a:rPr lang="pt-BR" sz="1800" b="1" dirty="0"/>
              <a:t>Opcodes;</a:t>
            </a:r>
          </a:p>
          <a:p>
            <a:pPr lvl="2">
              <a:spcBef>
                <a:spcPts val="600"/>
              </a:spcBef>
              <a:buChar char="◇"/>
            </a:pPr>
            <a:r>
              <a:rPr lang="pt-BR" sz="1800" b="1" dirty="0"/>
              <a:t>Operandos;</a:t>
            </a:r>
          </a:p>
          <a:p>
            <a:pPr lvl="2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dirty="0"/>
              <a:t>Registradores;</a:t>
            </a:r>
          </a:p>
          <a:p>
            <a:pPr lvl="3" algn="just"/>
            <a:r>
              <a:rPr lang="pt-BR" sz="1800" b="1" dirty="0"/>
              <a:t>Registradores de uso geral;</a:t>
            </a:r>
          </a:p>
          <a:p>
            <a:pPr lvl="3"/>
            <a:r>
              <a:rPr lang="pt-BR" sz="1800" b="1" dirty="0"/>
              <a:t>Registradores de segmento;</a:t>
            </a:r>
          </a:p>
          <a:p>
            <a:pPr lvl="3"/>
            <a:r>
              <a:rPr lang="pt-BR" sz="1800" b="1" dirty="0"/>
              <a:t>Registradores apontadores;</a:t>
            </a:r>
          </a:p>
          <a:p>
            <a:pPr lvl="3" algn="just"/>
            <a:r>
              <a:rPr lang="pt-BR" sz="1800" b="1" dirty="0"/>
              <a:t>Registradores de status;</a:t>
            </a:r>
          </a:p>
          <a:p>
            <a:pPr lvl="2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dirty="0"/>
              <a:t>Pilha;</a:t>
            </a:r>
          </a:p>
          <a:p>
            <a:pPr lvl="2">
              <a:spcBef>
                <a:spcPts val="600"/>
              </a:spcBef>
              <a:buChar char="◇"/>
            </a:pPr>
            <a:endParaRPr lang="pt-BR" sz="1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noProof="0" dirty="0" err="1"/>
              <a:t>Stack</a:t>
            </a:r>
            <a:endParaRPr lang="pt-BR" b="1" noProof="0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444191" y="909452"/>
            <a:ext cx="3722169" cy="3820203"/>
          </a:xfrm>
          <a:prstGeom prst="rect">
            <a:avLst/>
          </a:prstGeom>
          <a:ln w="444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buNone/>
            </a:pPr>
            <a:r>
              <a:rPr lang="pt-BR" sz="1200" b="1" i="1" noProof="0" dirty="0"/>
              <a:t>#include &lt;</a:t>
            </a:r>
            <a:r>
              <a:rPr lang="pt-BR" sz="1200" b="1" i="1" noProof="0" dirty="0" err="1"/>
              <a:t>stdio.h</a:t>
            </a:r>
            <a:r>
              <a:rPr lang="pt-BR" sz="1200" b="1" i="1" noProof="0" dirty="0"/>
              <a:t>&gt;</a:t>
            </a:r>
          </a:p>
          <a:p>
            <a:pPr marL="139700" lvl="0" indent="0" algn="just">
              <a:buNone/>
            </a:pPr>
            <a:r>
              <a:rPr lang="pt-BR" sz="1200" b="1" i="1" dirty="0" err="1"/>
              <a:t>int</a:t>
            </a:r>
            <a:r>
              <a:rPr lang="pt-BR" sz="1200" b="1" i="1" dirty="0"/>
              <a:t> total;</a:t>
            </a:r>
          </a:p>
          <a:p>
            <a:pPr marL="139700" lvl="0" indent="0" algn="just">
              <a:buNone/>
            </a:pPr>
            <a:r>
              <a:rPr lang="pt-BR" sz="1200" b="1" i="1" noProof="0" dirty="0" err="1"/>
              <a:t>int</a:t>
            </a:r>
            <a:r>
              <a:rPr lang="pt-BR" sz="1200" b="1" i="1" noProof="0" dirty="0"/>
              <a:t> Quadrado (</a:t>
            </a:r>
            <a:r>
              <a:rPr lang="pt-BR" sz="1200" b="1" i="1" noProof="0" dirty="0" err="1"/>
              <a:t>int</a:t>
            </a:r>
            <a:r>
              <a:rPr lang="pt-BR" sz="1200" b="1" i="1" noProof="0" dirty="0"/>
              <a:t> </a:t>
            </a:r>
            <a:r>
              <a:rPr lang="pt-BR" sz="1200" b="1" i="1" noProof="0" dirty="0" err="1"/>
              <a:t>x</a:t>
            </a:r>
            <a:r>
              <a:rPr lang="pt-BR" sz="1200" b="1" i="1" noProof="0" dirty="0"/>
              <a:t>) {</a:t>
            </a:r>
          </a:p>
          <a:p>
            <a:pPr marL="139700" lvl="0" indent="0" algn="just">
              <a:buNone/>
            </a:pPr>
            <a:r>
              <a:rPr lang="pt-BR" sz="1200" b="1" i="1" dirty="0"/>
              <a:t>     </a:t>
            </a:r>
            <a:r>
              <a:rPr lang="pt-BR" sz="1200" b="1" i="1" dirty="0" err="1"/>
              <a:t>return</a:t>
            </a:r>
            <a:r>
              <a:rPr lang="pt-BR" sz="1200" b="1" i="1" dirty="0"/>
              <a:t> </a:t>
            </a:r>
            <a:r>
              <a:rPr lang="pt-BR" sz="1200" b="1" i="1" dirty="0" err="1"/>
              <a:t>x</a:t>
            </a:r>
            <a:r>
              <a:rPr lang="pt-BR" sz="1200" b="1" i="1" dirty="0"/>
              <a:t>*</a:t>
            </a:r>
            <a:r>
              <a:rPr lang="pt-BR" sz="1200" b="1" i="1" dirty="0" err="1"/>
              <a:t>x</a:t>
            </a:r>
            <a:r>
              <a:rPr lang="pt-BR" sz="1200" b="1" i="1" dirty="0"/>
              <a:t>;</a:t>
            </a:r>
          </a:p>
          <a:p>
            <a:pPr marL="139700" lvl="0" indent="0" algn="just">
              <a:buNone/>
            </a:pPr>
            <a:r>
              <a:rPr lang="pt-BR" sz="1200" b="1" i="1" noProof="0" dirty="0"/>
              <a:t>}</a:t>
            </a:r>
          </a:p>
          <a:p>
            <a:pPr marL="139700" lvl="0" indent="0" algn="just">
              <a:buNone/>
            </a:pPr>
            <a:r>
              <a:rPr lang="pt-BR" sz="1200" b="1" i="1" dirty="0" err="1"/>
              <a:t>int</a:t>
            </a:r>
            <a:r>
              <a:rPr lang="pt-BR" sz="1200" b="1" i="1" dirty="0"/>
              <a:t> </a:t>
            </a:r>
            <a:r>
              <a:rPr lang="pt-BR" sz="1200" b="1" i="1" dirty="0" err="1"/>
              <a:t>QuadradoDaSoma</a:t>
            </a:r>
            <a:r>
              <a:rPr lang="pt-BR" sz="1200" b="1" i="1" dirty="0"/>
              <a:t> (</a:t>
            </a:r>
            <a:r>
              <a:rPr lang="pt-BR" sz="1200" b="1" i="1" dirty="0" err="1"/>
              <a:t>int</a:t>
            </a:r>
            <a:r>
              <a:rPr lang="pt-BR" sz="1200" b="1" i="1" dirty="0"/>
              <a:t> </a:t>
            </a:r>
            <a:r>
              <a:rPr lang="pt-BR" sz="1200" b="1" i="1" dirty="0" err="1"/>
              <a:t>x</a:t>
            </a:r>
            <a:r>
              <a:rPr lang="pt-BR" sz="1200" b="1" i="1" dirty="0"/>
              <a:t>, </a:t>
            </a:r>
            <a:r>
              <a:rPr lang="pt-BR" sz="1200" b="1" i="1" dirty="0" err="1"/>
              <a:t>int</a:t>
            </a:r>
            <a:r>
              <a:rPr lang="pt-BR" sz="1200" b="1" i="1" dirty="0"/>
              <a:t> </a:t>
            </a:r>
            <a:r>
              <a:rPr lang="pt-BR" sz="1200" b="1" i="1" dirty="0" err="1"/>
              <a:t>y</a:t>
            </a:r>
            <a:r>
              <a:rPr lang="pt-BR" sz="1200" b="1" i="1" dirty="0"/>
              <a:t>){</a:t>
            </a:r>
          </a:p>
          <a:p>
            <a:pPr marL="139700" lvl="0" indent="0" algn="just">
              <a:buNone/>
            </a:pPr>
            <a:r>
              <a:rPr lang="pt-BR" sz="1200" b="1" i="1" dirty="0"/>
              <a:t>     </a:t>
            </a:r>
            <a:r>
              <a:rPr lang="pt-BR" sz="1200" b="1" i="1" dirty="0" err="1"/>
              <a:t>int</a:t>
            </a:r>
            <a:r>
              <a:rPr lang="pt-BR" sz="1200" b="1" i="1" dirty="0"/>
              <a:t> </a:t>
            </a:r>
            <a:r>
              <a:rPr lang="pt-BR" sz="1200" b="1" i="1" dirty="0" err="1"/>
              <a:t>z</a:t>
            </a:r>
            <a:r>
              <a:rPr lang="pt-BR" sz="1200" b="1" i="1" dirty="0"/>
              <a:t> = Quadrado (</a:t>
            </a:r>
            <a:r>
              <a:rPr lang="pt-BR" sz="1200" b="1" i="1" dirty="0" err="1"/>
              <a:t>x</a:t>
            </a:r>
            <a:r>
              <a:rPr lang="pt-BR" sz="1200" b="1" i="1" dirty="0"/>
              <a:t> + </a:t>
            </a:r>
            <a:r>
              <a:rPr lang="pt-BR" sz="1200" b="1" i="1" dirty="0" err="1"/>
              <a:t>y</a:t>
            </a:r>
            <a:r>
              <a:rPr lang="pt-BR" sz="1200" b="1" i="1" dirty="0"/>
              <a:t>);</a:t>
            </a:r>
          </a:p>
          <a:p>
            <a:pPr marL="139700" lvl="0" indent="0" algn="just">
              <a:buNone/>
            </a:pPr>
            <a:r>
              <a:rPr lang="pt-BR" sz="1200" b="1" i="1" dirty="0"/>
              <a:t>     </a:t>
            </a:r>
            <a:r>
              <a:rPr lang="pt-BR" sz="1200" b="1" i="1" dirty="0" err="1"/>
              <a:t>return</a:t>
            </a:r>
            <a:r>
              <a:rPr lang="pt-BR" sz="1200" b="1" i="1" dirty="0"/>
              <a:t> </a:t>
            </a:r>
            <a:r>
              <a:rPr lang="pt-BR" sz="1200" b="1" i="1" dirty="0" err="1"/>
              <a:t>z</a:t>
            </a:r>
            <a:r>
              <a:rPr lang="pt-BR" sz="1200" b="1" i="1" dirty="0"/>
              <a:t>;</a:t>
            </a:r>
          </a:p>
          <a:p>
            <a:pPr marL="139700" lvl="0" indent="0" algn="just">
              <a:buNone/>
            </a:pPr>
            <a:r>
              <a:rPr lang="pt-BR" sz="1200" b="1" i="1" dirty="0"/>
              <a:t>}</a:t>
            </a:r>
          </a:p>
          <a:p>
            <a:pPr marL="139700" lvl="0" indent="0" algn="just">
              <a:buNone/>
            </a:pPr>
            <a:r>
              <a:rPr lang="pt-BR" sz="1200" b="1" i="1" noProof="0" dirty="0" err="1"/>
              <a:t>int</a:t>
            </a:r>
            <a:r>
              <a:rPr lang="pt-BR" sz="1200" b="1" i="1" noProof="0" dirty="0"/>
              <a:t> </a:t>
            </a:r>
            <a:r>
              <a:rPr lang="pt-BR" sz="1200" b="1" i="1" noProof="0" dirty="0" err="1"/>
              <a:t>main</a:t>
            </a:r>
            <a:r>
              <a:rPr lang="pt-BR" sz="1200" b="1" i="1" noProof="0" dirty="0"/>
              <a:t>() {</a:t>
            </a:r>
          </a:p>
          <a:p>
            <a:pPr marL="139700" lvl="0" indent="0" algn="just">
              <a:buNone/>
            </a:pPr>
            <a:r>
              <a:rPr lang="pt-BR" sz="1200" b="1" i="1" dirty="0"/>
              <a:t>     </a:t>
            </a:r>
            <a:r>
              <a:rPr lang="pt-BR" sz="1200" b="1" i="1" dirty="0" err="1"/>
              <a:t>int</a:t>
            </a:r>
            <a:r>
              <a:rPr lang="pt-BR" sz="1200" b="1" i="1" dirty="0"/>
              <a:t> a = 4 , </a:t>
            </a:r>
            <a:r>
              <a:rPr lang="pt-BR" sz="1200" b="1" i="1" dirty="0" err="1"/>
              <a:t>b</a:t>
            </a:r>
            <a:r>
              <a:rPr lang="pt-BR" sz="1200" b="1" i="1" dirty="0"/>
              <a:t> = 8;</a:t>
            </a:r>
          </a:p>
          <a:p>
            <a:pPr marL="139700" lvl="0" indent="0" algn="just">
              <a:buNone/>
            </a:pPr>
            <a:r>
              <a:rPr lang="pt-BR" sz="1200" b="1" i="1" dirty="0"/>
              <a:t>     total = </a:t>
            </a:r>
            <a:r>
              <a:rPr lang="pt-BR" sz="1200" b="1" i="1" dirty="0" err="1"/>
              <a:t>QuadradoDaSoma</a:t>
            </a:r>
            <a:r>
              <a:rPr lang="pt-BR" sz="1200" b="1" i="1" dirty="0"/>
              <a:t>(</a:t>
            </a:r>
            <a:r>
              <a:rPr lang="pt-BR" sz="1200" b="1" i="1" dirty="0" err="1"/>
              <a:t>a,b</a:t>
            </a:r>
            <a:r>
              <a:rPr lang="pt-BR" sz="1200" b="1" i="1" dirty="0"/>
              <a:t>);</a:t>
            </a:r>
          </a:p>
          <a:p>
            <a:pPr marL="139700" lvl="0" indent="0" algn="just">
              <a:buNone/>
            </a:pPr>
            <a:r>
              <a:rPr lang="pt-BR" sz="1200" b="1" i="1" dirty="0"/>
              <a:t>     </a:t>
            </a:r>
            <a:r>
              <a:rPr lang="pt-BR" sz="1200" b="1" i="1" dirty="0" err="1"/>
              <a:t>printf</a:t>
            </a:r>
            <a:r>
              <a:rPr lang="pt-BR" sz="1200" b="1" i="1" dirty="0"/>
              <a:t>(“O quadrado da soma é: %</a:t>
            </a:r>
            <a:r>
              <a:rPr lang="pt-BR" sz="1200" b="1" i="1" dirty="0" err="1"/>
              <a:t>d</a:t>
            </a:r>
            <a:r>
              <a:rPr lang="pt-BR" sz="1200" b="1" i="1" dirty="0"/>
              <a:t>\</a:t>
            </a:r>
            <a:r>
              <a:rPr lang="pt-BR" sz="1200" b="1" i="1" dirty="0" err="1"/>
              <a:t>n</a:t>
            </a:r>
            <a:r>
              <a:rPr lang="pt-BR" sz="1200" b="1" i="1" dirty="0"/>
              <a:t>”,total)</a:t>
            </a:r>
          </a:p>
          <a:p>
            <a:pPr marL="139700" lvl="0" indent="0" algn="just">
              <a:buNone/>
            </a:pPr>
            <a:r>
              <a:rPr lang="pt-BR" sz="1200" b="1" i="1" noProof="0" dirty="0"/>
              <a:t>}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D17CE9-3828-804F-943D-6022F3C3DEB5}"/>
              </a:ext>
            </a:extLst>
          </p:cNvPr>
          <p:cNvSpPr/>
          <p:nvPr/>
        </p:nvSpPr>
        <p:spPr>
          <a:xfrm>
            <a:off x="7810717" y="1416296"/>
            <a:ext cx="987552" cy="384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6DFE87-FFD4-484F-A765-D6B2626B330C}"/>
              </a:ext>
            </a:extLst>
          </p:cNvPr>
          <p:cNvSpPr/>
          <p:nvPr/>
        </p:nvSpPr>
        <p:spPr>
          <a:xfrm>
            <a:off x="7810717" y="1032248"/>
            <a:ext cx="987552" cy="3840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BF9EC5-B310-8A42-BC3F-4AF6BDF76510}"/>
              </a:ext>
            </a:extLst>
          </p:cNvPr>
          <p:cNvSpPr/>
          <p:nvPr/>
        </p:nvSpPr>
        <p:spPr>
          <a:xfrm>
            <a:off x="7810717" y="648200"/>
            <a:ext cx="987552" cy="38404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Stack</a:t>
            </a:r>
            <a:endParaRPr lang="pt-B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0A50E9-2533-1741-9AC9-558DA5B46B96}"/>
              </a:ext>
            </a:extLst>
          </p:cNvPr>
          <p:cNvSpPr/>
          <p:nvPr/>
        </p:nvSpPr>
        <p:spPr>
          <a:xfrm>
            <a:off x="7810717" y="264152"/>
            <a:ext cx="987552" cy="38404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Heap</a:t>
            </a:r>
            <a:endParaRPr lang="pt-B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9222A7E-CF50-DC48-A614-BC28E843991F}"/>
              </a:ext>
            </a:extLst>
          </p:cNvPr>
          <p:cNvSpPr/>
          <p:nvPr/>
        </p:nvSpPr>
        <p:spPr>
          <a:xfrm>
            <a:off x="5506429" y="3658783"/>
            <a:ext cx="1503970" cy="3840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total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3703AF5-7EDC-F243-A5DC-CD0881F11EEF}"/>
              </a:ext>
            </a:extLst>
          </p:cNvPr>
          <p:cNvCxnSpPr>
            <a:stCxn id="6" idx="1"/>
            <a:endCxn id="9" idx="3"/>
          </p:cNvCxnSpPr>
          <p:nvPr/>
        </p:nvCxnSpPr>
        <p:spPr>
          <a:xfrm rot="10800000" flipV="1">
            <a:off x="7010399" y="1224271"/>
            <a:ext cx="800318" cy="2626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9594C7-62DC-9C42-A60D-1CA2D2344796}"/>
              </a:ext>
            </a:extLst>
          </p:cNvPr>
          <p:cNvSpPr/>
          <p:nvPr/>
        </p:nvSpPr>
        <p:spPr>
          <a:xfrm>
            <a:off x="5506429" y="2851033"/>
            <a:ext cx="1503968" cy="4672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main</a:t>
            </a:r>
            <a:r>
              <a:rPr lang="pt-BR" dirty="0"/>
              <a:t> ()</a:t>
            </a:r>
          </a:p>
          <a:p>
            <a:pPr algn="ctr"/>
            <a:r>
              <a:rPr lang="pt-BR" dirty="0" err="1"/>
              <a:t>a,b</a:t>
            </a:r>
            <a:endParaRPr lang="pt-BR" dirty="0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83D0ABC-373B-F345-94DE-EB05D35BFD04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rot="10800000" flipV="1">
            <a:off x="7010397" y="840223"/>
            <a:ext cx="800320" cy="2244417"/>
          </a:xfrm>
          <a:prstGeom prst="bentConnector3">
            <a:avLst>
              <a:gd name="adj1" fmla="val 74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71E8809-53CD-5145-9F64-24042B194664}"/>
              </a:ext>
            </a:extLst>
          </p:cNvPr>
          <p:cNvSpPr/>
          <p:nvPr/>
        </p:nvSpPr>
        <p:spPr>
          <a:xfrm>
            <a:off x="5506429" y="2339154"/>
            <a:ext cx="1503968" cy="4672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QDS ()</a:t>
            </a:r>
          </a:p>
          <a:p>
            <a:pPr algn="ctr"/>
            <a:r>
              <a:rPr lang="pt-BR" dirty="0" err="1"/>
              <a:t>x,y,z</a:t>
            </a:r>
            <a:endParaRPr lang="pt-BR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C7331DB-4F59-B140-A0F6-041907E95D40}"/>
              </a:ext>
            </a:extLst>
          </p:cNvPr>
          <p:cNvSpPr/>
          <p:nvPr/>
        </p:nvSpPr>
        <p:spPr>
          <a:xfrm>
            <a:off x="5506428" y="1832067"/>
            <a:ext cx="1503968" cy="4672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Q</a:t>
            </a:r>
            <a:r>
              <a:rPr lang="pt-BR" dirty="0"/>
              <a:t> ()</a:t>
            </a:r>
          </a:p>
          <a:p>
            <a:pPr algn="ctr"/>
            <a:r>
              <a:rPr lang="pt-BR" dirty="0" err="1"/>
              <a:t>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064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3" grpId="0" animBg="1"/>
      <p:bldP spid="22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64646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Pilha</a:t>
            </a:r>
            <a:r>
              <a:rPr lang="en" b="1" dirty="0"/>
              <a:t> (Stack)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000" b="1" dirty="0" err="1"/>
              <a:t>Instruções</a:t>
            </a:r>
            <a:r>
              <a:rPr lang="en-US" sz="2000" b="1" dirty="0"/>
              <a:t> assembly </a:t>
            </a:r>
            <a:r>
              <a:rPr lang="en-US" sz="2000" b="1" dirty="0" err="1"/>
              <a:t>utilizadas</a:t>
            </a:r>
            <a:r>
              <a:rPr lang="en-US" sz="2000" b="1" dirty="0"/>
              <a:t> para </a:t>
            </a:r>
            <a:r>
              <a:rPr lang="en-US" sz="2000" b="1" dirty="0" err="1"/>
              <a:t>controle</a:t>
            </a:r>
            <a:r>
              <a:rPr lang="en-US" sz="2000" b="1" dirty="0"/>
              <a:t> da </a:t>
            </a:r>
            <a:r>
              <a:rPr lang="en-US" sz="2000" b="1" dirty="0" err="1"/>
              <a:t>pilha</a:t>
            </a:r>
            <a:r>
              <a:rPr lang="en-US" sz="2000" b="1" dirty="0"/>
              <a:t>:</a:t>
            </a:r>
          </a:p>
          <a:p>
            <a:pPr lvl="1" algn="just"/>
            <a:r>
              <a:rPr lang="pt-BR" sz="2000" b="1" dirty="0"/>
              <a:t>PUSH</a:t>
            </a:r>
          </a:p>
          <a:p>
            <a:pPr lvl="1" algn="just"/>
            <a:r>
              <a:rPr lang="pt-BR" sz="2000" b="1" dirty="0"/>
              <a:t>POP</a:t>
            </a:r>
          </a:p>
          <a:p>
            <a:pPr lvl="1" algn="just"/>
            <a:r>
              <a:rPr lang="pt-BR" sz="2000" b="1" dirty="0"/>
              <a:t>CALL</a:t>
            </a:r>
          </a:p>
          <a:p>
            <a:pPr lvl="1" algn="just"/>
            <a:r>
              <a:rPr lang="pt-BR" sz="2000" b="1" dirty="0"/>
              <a:t>LEAVE</a:t>
            </a:r>
          </a:p>
          <a:p>
            <a:pPr lvl="1" algn="just"/>
            <a:r>
              <a:rPr lang="pt-BR" sz="2000" b="1" dirty="0"/>
              <a:t>ENTER</a:t>
            </a:r>
          </a:p>
          <a:p>
            <a:pPr lvl="1" algn="just"/>
            <a:r>
              <a:rPr lang="pt-BR" sz="2000" b="1" dirty="0"/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950957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54851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Implementação</a:t>
            </a:r>
            <a:r>
              <a:rPr lang="en" b="1" dirty="0"/>
              <a:t> de </a:t>
            </a:r>
            <a:r>
              <a:rPr lang="en" b="1" dirty="0" err="1"/>
              <a:t>Pilha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A1E28-2CA1-4840-B371-C77DFC689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1679" y="1141028"/>
            <a:ext cx="6412818" cy="3494034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pt-BR" dirty="0"/>
              <a:t>Instruções PUSH colocam argumentos na pilha;</a:t>
            </a:r>
          </a:p>
          <a:p>
            <a:pPr marL="482600" indent="-342900">
              <a:buFont typeface="+mj-lt"/>
              <a:buAutoNum type="arabicPeriod"/>
            </a:pPr>
            <a:r>
              <a:rPr lang="pt-BR" dirty="0"/>
              <a:t>A função é chamada com CALL + &lt;Endereço&gt;;</a:t>
            </a:r>
          </a:p>
          <a:p>
            <a:pPr marL="482600" indent="-342900">
              <a:buFont typeface="+mj-lt"/>
              <a:buAutoNum type="arabicPeriod"/>
            </a:pPr>
            <a:r>
              <a:rPr lang="pt" dirty="0"/>
              <a:t>Prólogo da função aloca espaço na pilha para variáveis locais e o EBP é colocado na pilha;</a:t>
            </a:r>
          </a:p>
          <a:p>
            <a:pPr marL="482600" indent="-342900">
              <a:buFont typeface="+mj-lt"/>
              <a:buAutoNum type="arabicPeriod"/>
            </a:pPr>
            <a:r>
              <a:rPr lang="pt" dirty="0"/>
              <a:t>Funções executam suas tarefas;</a:t>
            </a:r>
          </a:p>
          <a:p>
            <a:pPr marL="482600" indent="-342900">
              <a:buFont typeface="+mj-lt"/>
              <a:buAutoNum type="arabicPeriod"/>
            </a:pPr>
            <a:r>
              <a:rPr lang="pt" dirty="0"/>
              <a:t>Epílogo da função restaura a pilha. O ESP libera o espaço da pilha e o EBP é restaurado;</a:t>
            </a:r>
          </a:p>
          <a:p>
            <a:pPr marL="482600" indent="-342900">
              <a:buFont typeface="+mj-lt"/>
              <a:buAutoNum type="arabicPeriod"/>
            </a:pPr>
            <a:r>
              <a:rPr lang="pt" dirty="0"/>
              <a:t>A instrução RET retorna a função retirando o valor de retorno da pilha e coloca no EIP;</a:t>
            </a:r>
          </a:p>
          <a:p>
            <a:pPr marL="482600" indent="-342900">
              <a:buFont typeface="+mj-lt"/>
              <a:buAutoNum type="arabicPeriod"/>
            </a:pPr>
            <a:r>
              <a:rPr lang="pt" dirty="0"/>
              <a:t>A pilha é ajustada para remover os argumentos que foram enviados, a menos que eles sejam utilizados novamente mais tarde. </a:t>
            </a:r>
          </a:p>
          <a:p>
            <a:pPr marL="482600" indent="-342900">
              <a:buFont typeface="+mj-lt"/>
              <a:buAutoNum type="arabicPeriod"/>
            </a:pPr>
            <a:endParaRPr lang="pt" dirty="0"/>
          </a:p>
          <a:p>
            <a:pPr marL="482600" indent="-342900">
              <a:buFont typeface="+mj-lt"/>
              <a:buAutoNum type="arabicPeriod"/>
            </a:pPr>
            <a:endParaRPr lang="pt" dirty="0"/>
          </a:p>
          <a:p>
            <a:pPr marL="482600" indent="-342900">
              <a:buFont typeface="+mj-lt"/>
              <a:buAutoNum type="arabicPeriod"/>
            </a:pPr>
            <a:endParaRPr lang="pt" dirty="0"/>
          </a:p>
          <a:p>
            <a:pPr marL="482600" indent="-342900">
              <a:buFont typeface="+mj-lt"/>
              <a:buAutoNum type="arabicPeriod"/>
            </a:pPr>
            <a:endParaRPr lang="pt" dirty="0"/>
          </a:p>
          <a:p>
            <a:pPr marL="4826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282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654851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Implementação</a:t>
            </a:r>
            <a:r>
              <a:rPr lang="en" b="1" dirty="0"/>
              <a:t> de </a:t>
            </a:r>
            <a:r>
              <a:rPr lang="en" b="1" dirty="0" err="1"/>
              <a:t>Pilha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A1E28-2CA1-4840-B371-C77DFC689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1679" y="1802486"/>
            <a:ext cx="5939020" cy="2832575"/>
          </a:xfrm>
        </p:spPr>
        <p:txBody>
          <a:bodyPr/>
          <a:lstStyle/>
          <a:p>
            <a:pPr marL="139700" indent="0">
              <a:buNone/>
            </a:pPr>
            <a:r>
              <a:rPr lang="en-US" dirty="0" err="1"/>
              <a:t>i</a:t>
            </a:r>
            <a:r>
              <a:rPr lang="pt" dirty="0" err="1"/>
              <a:t>nt</a:t>
            </a:r>
            <a:r>
              <a:rPr lang="pt" dirty="0"/>
              <a:t> A[10]</a:t>
            </a:r>
          </a:p>
          <a:p>
            <a:pPr marL="139700" indent="0">
              <a:buNone/>
            </a:pPr>
            <a:r>
              <a:rPr lang="pt" dirty="0"/>
              <a:t>top &lt;- -1</a:t>
            </a:r>
          </a:p>
          <a:p>
            <a:pPr marL="139700" indent="0">
              <a:buNone/>
            </a:pPr>
            <a:r>
              <a:rPr lang="pt" dirty="0" err="1"/>
              <a:t>push</a:t>
            </a:r>
            <a:r>
              <a:rPr lang="pt" dirty="0"/>
              <a:t>(</a:t>
            </a:r>
            <a:r>
              <a:rPr lang="pt" dirty="0" err="1"/>
              <a:t>x</a:t>
            </a:r>
            <a:r>
              <a:rPr lang="pt" dirty="0"/>
              <a:t>){</a:t>
            </a:r>
          </a:p>
          <a:p>
            <a:pPr marL="139700" indent="0">
              <a:buNone/>
            </a:pPr>
            <a:r>
              <a:rPr lang="pt" dirty="0"/>
              <a:t>     top &lt;- top+1</a:t>
            </a:r>
          </a:p>
          <a:p>
            <a:pPr marL="139700" indent="0">
              <a:buNone/>
            </a:pPr>
            <a:r>
              <a:rPr lang="pt" dirty="0"/>
              <a:t>     A[top] &lt;- </a:t>
            </a:r>
            <a:r>
              <a:rPr lang="pt" dirty="0" err="1"/>
              <a:t>x</a:t>
            </a:r>
            <a:endParaRPr lang="pt" dirty="0"/>
          </a:p>
          <a:p>
            <a:pPr marL="139700" indent="0">
              <a:buNone/>
            </a:pPr>
            <a:r>
              <a:rPr lang="pt" dirty="0"/>
              <a:t>}</a:t>
            </a:r>
          </a:p>
          <a:p>
            <a:pPr marL="139700" indent="0">
              <a:buNone/>
            </a:pPr>
            <a:r>
              <a:rPr lang="pt" dirty="0"/>
              <a:t>pop(</a:t>
            </a:r>
            <a:r>
              <a:rPr lang="pt" dirty="0" err="1"/>
              <a:t>x</a:t>
            </a:r>
            <a:r>
              <a:rPr lang="pt" dirty="0"/>
              <a:t>){</a:t>
            </a:r>
          </a:p>
          <a:p>
            <a:pPr marL="139700" indent="0">
              <a:buNone/>
            </a:pPr>
            <a:r>
              <a:rPr lang="pt" dirty="0"/>
              <a:t>     top &lt;- top-1</a:t>
            </a:r>
          </a:p>
          <a:p>
            <a:pPr marL="139700" indent="0">
              <a:buNone/>
            </a:pPr>
            <a:r>
              <a:rPr lang="pt" dirty="0"/>
              <a:t>     A[top] &lt;- </a:t>
            </a:r>
            <a:r>
              <a:rPr lang="pt" dirty="0" err="1"/>
              <a:t>x</a:t>
            </a:r>
            <a:endParaRPr lang="pt" dirty="0"/>
          </a:p>
          <a:p>
            <a:pPr marL="139700" indent="0">
              <a:buNone/>
            </a:pPr>
            <a:r>
              <a:rPr lang="pt" dirty="0"/>
              <a:t>}</a:t>
            </a:r>
          </a:p>
          <a:p>
            <a:pPr marL="482600" indent="-342900">
              <a:buFont typeface="+mj-lt"/>
              <a:buAutoNum type="arabicPeriod"/>
            </a:pPr>
            <a:endParaRPr lang="pt" dirty="0"/>
          </a:p>
          <a:p>
            <a:pPr marL="482600" indent="-342900">
              <a:buFont typeface="+mj-lt"/>
              <a:buAutoNum type="arabicPeriod"/>
            </a:pPr>
            <a:endParaRPr lang="pt-BR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847385-4695-F043-91B8-12461F1B3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818399"/>
              </p:ext>
            </p:extLst>
          </p:nvPr>
        </p:nvGraphicFramePr>
        <p:xfrm>
          <a:off x="4259902" y="1457142"/>
          <a:ext cx="26114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45">
                  <a:extLst>
                    <a:ext uri="{9D8B030D-6E8A-4147-A177-3AD203B41FA5}">
                      <a16:colId xmlns:a16="http://schemas.microsoft.com/office/drawing/2014/main" val="2929463024"/>
                    </a:ext>
                  </a:extLst>
                </a:gridCol>
                <a:gridCol w="261145">
                  <a:extLst>
                    <a:ext uri="{9D8B030D-6E8A-4147-A177-3AD203B41FA5}">
                      <a16:colId xmlns:a16="http://schemas.microsoft.com/office/drawing/2014/main" val="2717960224"/>
                    </a:ext>
                  </a:extLst>
                </a:gridCol>
                <a:gridCol w="261145">
                  <a:extLst>
                    <a:ext uri="{9D8B030D-6E8A-4147-A177-3AD203B41FA5}">
                      <a16:colId xmlns:a16="http://schemas.microsoft.com/office/drawing/2014/main" val="1260090600"/>
                    </a:ext>
                  </a:extLst>
                </a:gridCol>
                <a:gridCol w="261145">
                  <a:extLst>
                    <a:ext uri="{9D8B030D-6E8A-4147-A177-3AD203B41FA5}">
                      <a16:colId xmlns:a16="http://schemas.microsoft.com/office/drawing/2014/main" val="596569035"/>
                    </a:ext>
                  </a:extLst>
                </a:gridCol>
                <a:gridCol w="261145">
                  <a:extLst>
                    <a:ext uri="{9D8B030D-6E8A-4147-A177-3AD203B41FA5}">
                      <a16:colId xmlns:a16="http://schemas.microsoft.com/office/drawing/2014/main" val="2900692031"/>
                    </a:ext>
                  </a:extLst>
                </a:gridCol>
                <a:gridCol w="261145">
                  <a:extLst>
                    <a:ext uri="{9D8B030D-6E8A-4147-A177-3AD203B41FA5}">
                      <a16:colId xmlns:a16="http://schemas.microsoft.com/office/drawing/2014/main" val="1209995438"/>
                    </a:ext>
                  </a:extLst>
                </a:gridCol>
                <a:gridCol w="261145">
                  <a:extLst>
                    <a:ext uri="{9D8B030D-6E8A-4147-A177-3AD203B41FA5}">
                      <a16:colId xmlns:a16="http://schemas.microsoft.com/office/drawing/2014/main" val="2114724907"/>
                    </a:ext>
                  </a:extLst>
                </a:gridCol>
                <a:gridCol w="261145">
                  <a:extLst>
                    <a:ext uri="{9D8B030D-6E8A-4147-A177-3AD203B41FA5}">
                      <a16:colId xmlns:a16="http://schemas.microsoft.com/office/drawing/2014/main" val="918451855"/>
                    </a:ext>
                  </a:extLst>
                </a:gridCol>
                <a:gridCol w="261145">
                  <a:extLst>
                    <a:ext uri="{9D8B030D-6E8A-4147-A177-3AD203B41FA5}">
                      <a16:colId xmlns:a16="http://schemas.microsoft.com/office/drawing/2014/main" val="1919736778"/>
                    </a:ext>
                  </a:extLst>
                </a:gridCol>
                <a:gridCol w="261145">
                  <a:extLst>
                    <a:ext uri="{9D8B030D-6E8A-4147-A177-3AD203B41FA5}">
                      <a16:colId xmlns:a16="http://schemas.microsoft.com/office/drawing/2014/main" val="165150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40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944578"/>
                  </a:ext>
                </a:extLst>
              </a:tr>
            </a:tbl>
          </a:graphicData>
        </a:graphic>
      </p:graphicFrame>
      <p:sp>
        <p:nvSpPr>
          <p:cNvPr id="5" name="Down Arrow Callout 4">
            <a:extLst>
              <a:ext uri="{FF2B5EF4-FFF2-40B4-BE49-F238E27FC236}">
                <a16:creationId xmlns:a16="http://schemas.microsoft.com/office/drawing/2014/main" id="{A9004906-178F-594B-B0D8-33B678F24600}"/>
              </a:ext>
            </a:extLst>
          </p:cNvPr>
          <p:cNvSpPr/>
          <p:nvPr/>
        </p:nvSpPr>
        <p:spPr>
          <a:xfrm>
            <a:off x="5680906" y="913581"/>
            <a:ext cx="552587" cy="51311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TOP</a:t>
            </a:r>
          </a:p>
        </p:txBody>
      </p:sp>
      <p:sp>
        <p:nvSpPr>
          <p:cNvPr id="7" name="Down Arrow Callout 6">
            <a:extLst>
              <a:ext uri="{FF2B5EF4-FFF2-40B4-BE49-F238E27FC236}">
                <a16:creationId xmlns:a16="http://schemas.microsoft.com/office/drawing/2014/main" id="{367FE897-9BBD-B442-9B94-9060ABF2A0B5}"/>
              </a:ext>
            </a:extLst>
          </p:cNvPr>
          <p:cNvSpPr/>
          <p:nvPr/>
        </p:nvSpPr>
        <p:spPr>
          <a:xfrm>
            <a:off x="3853202" y="928803"/>
            <a:ext cx="552587" cy="51311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68F92-7650-1143-9C67-14AE17550A94}"/>
              </a:ext>
            </a:extLst>
          </p:cNvPr>
          <p:cNvSpPr txBox="1"/>
          <p:nvPr/>
        </p:nvSpPr>
        <p:spPr>
          <a:xfrm>
            <a:off x="5089374" y="2229266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PUSH (4)</a:t>
            </a:r>
          </a:p>
        </p:txBody>
      </p:sp>
      <p:sp>
        <p:nvSpPr>
          <p:cNvPr id="9" name="Down Arrow Callout 8">
            <a:extLst>
              <a:ext uri="{FF2B5EF4-FFF2-40B4-BE49-F238E27FC236}">
                <a16:creationId xmlns:a16="http://schemas.microsoft.com/office/drawing/2014/main" id="{63490E72-2E3D-4C41-A588-890F23A78CBC}"/>
              </a:ext>
            </a:extLst>
          </p:cNvPr>
          <p:cNvSpPr/>
          <p:nvPr/>
        </p:nvSpPr>
        <p:spPr>
          <a:xfrm>
            <a:off x="4128602" y="909452"/>
            <a:ext cx="552587" cy="51311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C3776-660A-D248-990B-E9A7E12241B8}"/>
              </a:ext>
            </a:extLst>
          </p:cNvPr>
          <p:cNvSpPr txBox="1"/>
          <p:nvPr/>
        </p:nvSpPr>
        <p:spPr>
          <a:xfrm>
            <a:off x="5092762" y="2529177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PUSH (8)</a:t>
            </a:r>
          </a:p>
        </p:txBody>
      </p:sp>
      <p:sp>
        <p:nvSpPr>
          <p:cNvPr id="11" name="Down Arrow Callout 10">
            <a:extLst>
              <a:ext uri="{FF2B5EF4-FFF2-40B4-BE49-F238E27FC236}">
                <a16:creationId xmlns:a16="http://schemas.microsoft.com/office/drawing/2014/main" id="{BB139B47-3F91-C94D-8F08-DED2C3873EFD}"/>
              </a:ext>
            </a:extLst>
          </p:cNvPr>
          <p:cNvSpPr/>
          <p:nvPr/>
        </p:nvSpPr>
        <p:spPr>
          <a:xfrm>
            <a:off x="4353060" y="909451"/>
            <a:ext cx="552587" cy="51311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386FF6-DA90-AE4D-B96D-82E3FDE91C2A}"/>
              </a:ext>
            </a:extLst>
          </p:cNvPr>
          <p:cNvSpPr txBox="1"/>
          <p:nvPr/>
        </p:nvSpPr>
        <p:spPr>
          <a:xfrm>
            <a:off x="5089374" y="2781268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PUSH (5)</a:t>
            </a:r>
          </a:p>
        </p:txBody>
      </p:sp>
      <p:sp>
        <p:nvSpPr>
          <p:cNvPr id="13" name="Down Arrow Callout 12">
            <a:extLst>
              <a:ext uri="{FF2B5EF4-FFF2-40B4-BE49-F238E27FC236}">
                <a16:creationId xmlns:a16="http://schemas.microsoft.com/office/drawing/2014/main" id="{16AAA6FA-1CCB-3C44-8EF0-0BF3ABD28EF2}"/>
              </a:ext>
            </a:extLst>
          </p:cNvPr>
          <p:cNvSpPr/>
          <p:nvPr/>
        </p:nvSpPr>
        <p:spPr>
          <a:xfrm>
            <a:off x="4629353" y="905994"/>
            <a:ext cx="552587" cy="51311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94489-27FC-4548-9605-A9064F754162}"/>
              </a:ext>
            </a:extLst>
          </p:cNvPr>
          <p:cNvSpPr txBox="1"/>
          <p:nvPr/>
        </p:nvSpPr>
        <p:spPr>
          <a:xfrm>
            <a:off x="4259902" y="1468314"/>
            <a:ext cx="25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DC6FD-9F35-0342-8779-206178F95414}"/>
              </a:ext>
            </a:extLst>
          </p:cNvPr>
          <p:cNvSpPr txBox="1"/>
          <p:nvPr/>
        </p:nvSpPr>
        <p:spPr>
          <a:xfrm>
            <a:off x="4510356" y="1474272"/>
            <a:ext cx="25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32C84D-0E17-9D43-B5F1-B08C922D1714}"/>
              </a:ext>
            </a:extLst>
          </p:cNvPr>
          <p:cNvSpPr txBox="1"/>
          <p:nvPr/>
        </p:nvSpPr>
        <p:spPr>
          <a:xfrm>
            <a:off x="4760810" y="1480230"/>
            <a:ext cx="25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B4A8F-5641-9D42-9BF5-7A9C5FE6AA03}"/>
              </a:ext>
            </a:extLst>
          </p:cNvPr>
          <p:cNvSpPr txBox="1"/>
          <p:nvPr/>
        </p:nvSpPr>
        <p:spPr>
          <a:xfrm>
            <a:off x="5089374" y="3025493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POP 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886DBD-A611-B64C-952B-8044EF4D7E08}"/>
              </a:ext>
            </a:extLst>
          </p:cNvPr>
          <p:cNvSpPr txBox="1"/>
          <p:nvPr/>
        </p:nvSpPr>
        <p:spPr>
          <a:xfrm>
            <a:off x="5089374" y="3263053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PUSH (2)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DB9342-75D8-8547-BC0C-E5865791EBBA}"/>
              </a:ext>
            </a:extLst>
          </p:cNvPr>
          <p:cNvSpPr txBox="1"/>
          <p:nvPr/>
        </p:nvSpPr>
        <p:spPr>
          <a:xfrm>
            <a:off x="4760810" y="1475562"/>
            <a:ext cx="25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5065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6" grpId="0"/>
      <p:bldP spid="9" grpId="0" animBg="1"/>
      <p:bldP spid="9" grpId="1" animBg="1"/>
      <p:bldP spid="10" grpId="0"/>
      <p:bldP spid="11" grpId="0" animBg="1"/>
      <p:bldP spid="11" grpId="1" animBg="1"/>
      <p:bldP spid="11" grpId="2" animBg="1"/>
      <p:bldP spid="11" grpId="3" animBg="1"/>
      <p:bldP spid="12" grpId="0"/>
      <p:bldP spid="13" grpId="0" animBg="1"/>
      <p:bldP spid="13" grpId="1" animBg="1"/>
      <p:bldP spid="13" grpId="2" animBg="1"/>
      <p:bldP spid="8" grpId="0"/>
      <p:bldP spid="15" grpId="0"/>
      <p:bldP spid="16" grpId="0"/>
      <p:bldP spid="16" grpId="1"/>
      <p:bldP spid="18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lang="pt-BR"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/>
              <a:t>Obrigado!</a:t>
            </a:r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Onde você pode me encontrar: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b="1" dirty="0"/>
              <a:t>diegomaeoka@linuxmail.org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pt-BR" b="1" dirty="0"/>
              <a:t>facebook.com/diego.k.maeoka</a:t>
            </a:r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Referências</a:t>
            </a:r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9" y="1371907"/>
            <a:ext cx="5277700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Manuais Intel (Basic Architecture, Instruction Set Reference e System Programing Guide)</a:t>
            </a:r>
          </a:p>
          <a:p>
            <a:pPr lvl="1"/>
            <a:r>
              <a:rPr lang="pt-BR" dirty="0"/>
              <a:t>https://www.Intel.com/content/dam/www/public/us/en/documents/manuals/64-ia-32-architectures-software-developer-instruction-set-reference-manual-325383.pdf</a:t>
            </a:r>
          </a:p>
          <a:p>
            <a:r>
              <a:rPr lang="pt-BR" dirty="0"/>
              <a:t>Instruções Mais Usadas</a:t>
            </a:r>
          </a:p>
          <a:p>
            <a:pPr lvl="1"/>
            <a:r>
              <a:rPr lang="pt-BR" dirty="0"/>
              <a:t>http://www.tilt.net/asm/</a:t>
            </a:r>
            <a:r>
              <a:rPr lang="pt-BR" dirty="0" err="1"/>
              <a:t>instruc.htm</a:t>
            </a:r>
            <a:endParaRPr lang="pt-BR" dirty="0"/>
          </a:p>
          <a:p>
            <a:r>
              <a:rPr lang="pt-BR" dirty="0" err="1"/>
              <a:t>mycodeschool</a:t>
            </a:r>
            <a:r>
              <a:rPr lang="pt-BR" dirty="0"/>
              <a:t>/</a:t>
            </a:r>
            <a:r>
              <a:rPr lang="pt-BR" dirty="0" err="1"/>
              <a:t>Stack_ArrayImplementation.C</a:t>
            </a:r>
            <a:endParaRPr lang="pt-BR" dirty="0"/>
          </a:p>
          <a:p>
            <a:pPr lvl="1"/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gist.github.com</a:t>
            </a:r>
            <a:r>
              <a:rPr lang="pt-BR" dirty="0"/>
              <a:t>/</a:t>
            </a:r>
            <a:r>
              <a:rPr lang="pt-BR" dirty="0" err="1"/>
              <a:t>mycodeschool</a:t>
            </a:r>
            <a:r>
              <a:rPr lang="pt-BR" dirty="0"/>
              <a:t>/6878252</a:t>
            </a:r>
          </a:p>
          <a:p>
            <a:r>
              <a:rPr lang="pt-BR" dirty="0"/>
              <a:t>The Art of Assembly Language Programming (AoA) - Randy Hyde</a:t>
            </a:r>
          </a:p>
          <a:p>
            <a:r>
              <a:rPr lang="pt-BR" dirty="0"/>
              <a:t>Fundamentos de Arquitetura de Computadores - Raul Fernando Weber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1C6D0-4964-9B4B-B42F-CBD0C9180030}"/>
              </a:ext>
            </a:extLst>
          </p:cNvPr>
          <p:cNvSpPr txBox="1"/>
          <p:nvPr/>
        </p:nvSpPr>
        <p:spPr>
          <a:xfrm>
            <a:off x="10456985" y="18288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0"/>
            <a:ext cx="6360566" cy="12403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Memória Principal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1074922"/>
            <a:ext cx="6413118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800" b="1" dirty="0"/>
              <a:t>Também chamadas de memória real;</a:t>
            </a:r>
          </a:p>
          <a:p>
            <a:pPr lvl="0"/>
            <a:r>
              <a:rPr lang="pt-BR" sz="1800" b="1" dirty="0"/>
              <a:t>Processador pode endereçar diretamente;</a:t>
            </a:r>
          </a:p>
          <a:p>
            <a:pPr lvl="0"/>
            <a:r>
              <a:rPr lang="pt-BR" sz="1800" b="1" dirty="0"/>
              <a:t>Geralmente uma ponte para as secundárias;</a:t>
            </a:r>
          </a:p>
        </p:txBody>
      </p:sp>
    </p:spTree>
    <p:extLst>
      <p:ext uri="{BB962C8B-B14F-4D97-AF65-F5344CB8AC3E}">
        <p14:creationId xmlns:p14="http://schemas.microsoft.com/office/powerpoint/2010/main" val="143885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Instruções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000" b="1" dirty="0"/>
              <a:t>Blocos que constroem os programas;</a:t>
            </a:r>
          </a:p>
          <a:p>
            <a:pPr lvl="0" algn="just"/>
            <a:r>
              <a:rPr lang="pt-BR" sz="2000" b="1" dirty="0"/>
              <a:t>Composta de um mnemônico e zero ou mais operandos;</a:t>
            </a:r>
          </a:p>
          <a:p>
            <a:pPr lvl="0" algn="just"/>
            <a:r>
              <a:rPr lang="pt-BR" sz="2000" b="1" dirty="0"/>
              <a:t>O mnemônico é uma palavra que identifica a instrução a ser executada;</a:t>
            </a:r>
          </a:p>
          <a:p>
            <a:pPr lvl="1" algn="just"/>
            <a:r>
              <a:rPr lang="pt-BR" sz="2000" b="1" dirty="0"/>
              <a:t>Exemplo MOV, que movem dados.</a:t>
            </a:r>
          </a:p>
          <a:p>
            <a:pPr algn="just"/>
            <a:r>
              <a:rPr lang="pt-BR" sz="2000" b="1" dirty="0"/>
              <a:t>Utiliza operandos para identificar informações, por exemplo um registrador ou valor.</a:t>
            </a:r>
          </a:p>
        </p:txBody>
      </p:sp>
    </p:spTree>
    <p:extLst>
      <p:ext uri="{BB962C8B-B14F-4D97-AF65-F5344CB8AC3E}">
        <p14:creationId xmlns:p14="http://schemas.microsoft.com/office/powerpoint/2010/main" val="236071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589828"/>
            <a:ext cx="671761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Exemplo de Instrução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15294C-E5D2-184A-864D-E44B8B354D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28800" y="1465035"/>
          <a:ext cx="6096000" cy="889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01089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36523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49767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MNEUMÔNICO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OPERANDO DE DESTINO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OPERANDO DE ORIGEM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248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2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96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Opcodes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2000" b="1" dirty="0"/>
              <a:t>Cada instrução corresponde a um opcode que define para a CPU qual operação realizar;</a:t>
            </a:r>
          </a:p>
          <a:p>
            <a:pPr algn="just"/>
            <a:r>
              <a:rPr lang="pt-BR" sz="2000" b="1" dirty="0"/>
              <a:t>Podem ser traduzidos de forma legível para humanos através do uso de disassemblers;</a:t>
            </a:r>
          </a:p>
        </p:txBody>
      </p:sp>
    </p:spTree>
    <p:extLst>
      <p:ext uri="{BB962C8B-B14F-4D97-AF65-F5344CB8AC3E}">
        <p14:creationId xmlns:p14="http://schemas.microsoft.com/office/powerpoint/2010/main" val="187686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589828"/>
            <a:ext cx="671761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OPCODES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15294C-E5D2-184A-864D-E44B8B354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385256"/>
              </p:ext>
            </p:extLst>
          </p:nvPr>
        </p:nvGraphicFramePr>
        <p:xfrm>
          <a:off x="1828800" y="1465035"/>
          <a:ext cx="6096000" cy="741680"/>
        </p:xfrm>
        <a:graphic>
          <a:graphicData uri="http://schemas.openxmlformats.org/drawingml/2006/table">
            <a:tbl>
              <a:tblPr firstCol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01089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36523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49767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 ECX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248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42 00 00 00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2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87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Operandos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2000" b="1" dirty="0"/>
              <a:t>Utilizados para identificar os dados usados por uma instrução, podendo ser dos tipos:</a:t>
            </a:r>
          </a:p>
          <a:p>
            <a:pPr lvl="1" algn="just"/>
            <a:r>
              <a:rPr lang="pt-BR" sz="2000" b="1" dirty="0"/>
              <a:t>Imediatos</a:t>
            </a:r>
          </a:p>
          <a:p>
            <a:pPr lvl="1" algn="just"/>
            <a:r>
              <a:rPr lang="pt-BR" sz="2000" b="1" dirty="0"/>
              <a:t>Registradores</a:t>
            </a:r>
          </a:p>
          <a:p>
            <a:pPr lvl="1" algn="just"/>
            <a:r>
              <a:rPr lang="pt-BR" sz="2000" b="1" dirty="0"/>
              <a:t>Endereços de memoria</a:t>
            </a:r>
          </a:p>
        </p:txBody>
      </p:sp>
    </p:spTree>
    <p:extLst>
      <p:ext uri="{BB962C8B-B14F-4D97-AF65-F5344CB8AC3E}">
        <p14:creationId xmlns:p14="http://schemas.microsoft.com/office/powerpoint/2010/main" val="103426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Registradores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2000" b="1" dirty="0"/>
              <a:t>Menor local de armazenamento de dados disponível para a CPU;</a:t>
            </a:r>
          </a:p>
          <a:p>
            <a:pPr algn="just"/>
            <a:r>
              <a:rPr lang="pt-BR" sz="2000" b="1" dirty="0"/>
              <a:t>Processadores x86 possuem diversos registradores disponíveis, organizados por categorias, tais como:</a:t>
            </a:r>
          </a:p>
          <a:p>
            <a:pPr lvl="1" algn="just"/>
            <a:r>
              <a:rPr lang="pt-BR" sz="2000" b="1" dirty="0"/>
              <a:t>Registradores de uso geral;</a:t>
            </a:r>
          </a:p>
          <a:p>
            <a:pPr lvl="1"/>
            <a:r>
              <a:rPr lang="pt-BR" sz="2000" b="1" dirty="0"/>
              <a:t>Registradores de segmento;</a:t>
            </a:r>
          </a:p>
          <a:p>
            <a:pPr lvl="1"/>
            <a:r>
              <a:rPr lang="pt-BR" sz="2000" b="1" dirty="0"/>
              <a:t>Registradores apontadores;</a:t>
            </a:r>
          </a:p>
          <a:p>
            <a:pPr lvl="1" algn="just"/>
            <a:r>
              <a:rPr lang="pt-BR" sz="2000" b="1" dirty="0"/>
              <a:t>Registradores de status;</a:t>
            </a:r>
          </a:p>
        </p:txBody>
      </p:sp>
    </p:spTree>
    <p:extLst>
      <p:ext uri="{BB962C8B-B14F-4D97-AF65-F5344CB8AC3E}">
        <p14:creationId xmlns:p14="http://schemas.microsoft.com/office/powerpoint/2010/main" val="3843971358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5916</TotalTime>
  <Words>1295</Words>
  <Application>Microsoft Macintosh PowerPoint</Application>
  <PresentationFormat>On-screen Show (16:9)</PresentationFormat>
  <Paragraphs>336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Muli</vt:lpstr>
      <vt:lpstr>Arial</vt:lpstr>
      <vt:lpstr>Helvetica Neue</vt:lpstr>
      <vt:lpstr>Nixie One</vt:lpstr>
      <vt:lpstr>Imogen template</vt:lpstr>
      <vt:lpstr>Introdução à Engenharia Reversa Prof. Diego K. Maeoka</vt:lpstr>
      <vt:lpstr>Módulo 1 - Agenda</vt:lpstr>
      <vt:lpstr>Memória Principal</vt:lpstr>
      <vt:lpstr>Instruções</vt:lpstr>
      <vt:lpstr>Exemplo de Instrução</vt:lpstr>
      <vt:lpstr>Opcodes</vt:lpstr>
      <vt:lpstr>OPCODES</vt:lpstr>
      <vt:lpstr>Operandos</vt:lpstr>
      <vt:lpstr>Registradores</vt:lpstr>
      <vt:lpstr>Registradores de Uso Geral</vt:lpstr>
      <vt:lpstr>Registradores de Uso Geral</vt:lpstr>
      <vt:lpstr>Registradores de Uso Geral</vt:lpstr>
      <vt:lpstr>Registradores de Segmento</vt:lpstr>
      <vt:lpstr>Registradores de Segmento</vt:lpstr>
      <vt:lpstr>Registradores Apontadores</vt:lpstr>
      <vt:lpstr>Registradores Apontadores</vt:lpstr>
      <vt:lpstr>Registradores de Status</vt:lpstr>
      <vt:lpstr>Registradores de Status</vt:lpstr>
      <vt:lpstr>Pilha (Stack)</vt:lpstr>
      <vt:lpstr>Stack</vt:lpstr>
      <vt:lpstr>Pilha (Stack)</vt:lpstr>
      <vt:lpstr>Implementação de Pilha</vt:lpstr>
      <vt:lpstr>Implementação de Pilha</vt:lpstr>
      <vt:lpstr>Obrigado!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DIEGO KIYOSHI MAEOKA</cp:lastModifiedBy>
  <cp:revision>84</cp:revision>
  <dcterms:modified xsi:type="dcterms:W3CDTF">2018-12-04T12:37:48Z</dcterms:modified>
</cp:coreProperties>
</file>