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7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1" r:id="rId3"/>
    <p:sldId id="302" r:id="rId4"/>
    <p:sldId id="311" r:id="rId5"/>
    <p:sldId id="303" r:id="rId6"/>
    <p:sldId id="282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280" r:id="rId19"/>
    <p:sldId id="281" r:id="rId20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23"/>
      <p:bold r:id="rId24"/>
      <p:italic r:id="rId25"/>
      <p:boldItalic r:id="rId26"/>
    </p:embeddedFont>
    <p:embeddedFont>
      <p:font typeface="Muli" pitchFamily="2" charset="77"/>
      <p:regular r:id="rId27"/>
      <p:bold r:id="rId28"/>
      <p:italic r:id="rId29"/>
      <p:boldItalic r:id="rId30"/>
    </p:embeddedFont>
    <p:embeddedFont>
      <p:font typeface="Nixie One" panose="02000503080000020004" pitchFamily="2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ego Maeoka" initials="DM" lastIdx="1" clrIdx="0">
    <p:extLst>
      <p:ext uri="{19B8F6BF-5375-455C-9EA6-DF929625EA0E}">
        <p15:presenceInfo xmlns:p15="http://schemas.microsoft.com/office/powerpoint/2012/main" userId="Diego Maeo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B8C6C1-08A5-45D5-AB1F-4394B18F5ADE}">
  <a:tblStyle styleId="{8CB8C6C1-08A5-45D5-AB1F-4394B18F5A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 autoAdjust="0"/>
    <p:restoredTop sz="55991" autoAdjust="0"/>
  </p:normalViewPr>
  <p:slideViewPr>
    <p:cSldViewPr snapToGrid="0">
      <p:cViewPr varScale="1">
        <p:scale>
          <a:sx n="65" d="100"/>
          <a:sy n="65" d="100"/>
        </p:scale>
        <p:origin x="189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50" d="100"/>
          <a:sy n="150" d="100"/>
        </p:scale>
        <p:origin x="654" y="-9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543579-53EE-7B40-AA52-7599802148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6C75B-D5C9-9E45-A24C-AF70213C4B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7D1C5-C055-1640-B689-62D81933F369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98C55-2806-5848-9F5C-823BC52B7D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B7048-D40B-404D-B527-55F3CBC12E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E7CC3-26AE-4341-8D1F-148C7EF131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33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pt-B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pt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842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pt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088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pt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2112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pt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8729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pt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1162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pt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9102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153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pt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1444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4250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6915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pt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685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1328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pt-BR" sz="1100" b="0" dirty="0"/>
          </a:p>
        </p:txBody>
      </p:sp>
    </p:spTree>
    <p:extLst>
      <p:ext uri="{BB962C8B-B14F-4D97-AF65-F5344CB8AC3E}">
        <p14:creationId xmlns:p14="http://schemas.microsoft.com/office/powerpoint/2010/main" val="998893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pt-BR" sz="1100" b="0" dirty="0"/>
          </a:p>
        </p:txBody>
      </p:sp>
    </p:spTree>
    <p:extLst>
      <p:ext uri="{BB962C8B-B14F-4D97-AF65-F5344CB8AC3E}">
        <p14:creationId xmlns:p14="http://schemas.microsoft.com/office/powerpoint/2010/main" val="3698979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pt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0773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36634" y="1807779"/>
            <a:ext cx="8870732" cy="17447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noProof="0" dirty="0"/>
              <a:t>Introdução à Engenharia Reversa</a:t>
            </a:r>
            <a:br>
              <a:rPr lang="pt-BR" sz="4000" noProof="0" dirty="0"/>
            </a:br>
            <a:r>
              <a:rPr lang="pt-BR" sz="4000" noProof="0" dirty="0"/>
              <a:t>Prof. Diego K. Maeoka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6569571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Cabeçalho de Seções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  <a:ln w="44450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1800" b="1" dirty="0"/>
              <a:t>É o componente realmente é necessário para executar um programa;</a:t>
            </a:r>
          </a:p>
          <a:p>
            <a:pPr algn="just"/>
            <a:r>
              <a:rPr lang="pt-BR" sz="1800" b="1" dirty="0"/>
              <a:t>Cada seção possui algumas flags sobre alinhamento, o tipo de dados que contém, se pode ser compartilhada, etc, além dos dados propriamente ditos.</a:t>
            </a:r>
          </a:p>
        </p:txBody>
      </p:sp>
    </p:spTree>
    <p:extLst>
      <p:ext uri="{BB962C8B-B14F-4D97-AF65-F5344CB8AC3E}">
        <p14:creationId xmlns:p14="http://schemas.microsoft.com/office/powerpoint/2010/main" val="2096040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6569571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Seções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  <a:ln w="44450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1800" b="1" dirty="0"/>
              <a:t>Seção de Código (CODE/TEXT)</a:t>
            </a:r>
          </a:p>
          <a:p>
            <a:pPr algn="just"/>
            <a:r>
              <a:rPr lang="pt-BR" sz="1800" b="1" dirty="0"/>
              <a:t>Seção de Dados (DATA)</a:t>
            </a:r>
          </a:p>
          <a:p>
            <a:pPr algn="just"/>
            <a:r>
              <a:rPr lang="pt-BR" sz="1800" b="1" dirty="0"/>
              <a:t>Seção de Recursos (RSRC)</a:t>
            </a:r>
          </a:p>
          <a:p>
            <a:pPr algn="just"/>
            <a:r>
              <a:rPr lang="pt-BR" sz="1800" b="1" dirty="0"/>
              <a:t>Seção de exportação (EDATA)</a:t>
            </a:r>
          </a:p>
          <a:p>
            <a:pPr algn="just"/>
            <a:r>
              <a:rPr lang="pt-BR" sz="1800" b="1" dirty="0"/>
              <a:t>Seção de importação (IDATA)</a:t>
            </a:r>
          </a:p>
          <a:p>
            <a:pPr algn="just"/>
            <a:r>
              <a:rPr lang="pt-BR" sz="1800" b="1" dirty="0"/>
              <a:t>Seção de debug (DEBUG)</a:t>
            </a:r>
          </a:p>
          <a:p>
            <a:pPr algn="just"/>
            <a:endParaRPr lang="pt-BR" sz="1800" b="1" dirty="0"/>
          </a:p>
          <a:p>
            <a:pPr marL="139700" indent="0" algn="just">
              <a:buNone/>
            </a:pPr>
            <a:endParaRPr lang="pt-BR" b="1" i="1" noProof="0" dirty="0"/>
          </a:p>
        </p:txBody>
      </p:sp>
    </p:spTree>
    <p:extLst>
      <p:ext uri="{BB962C8B-B14F-4D97-AF65-F5344CB8AC3E}">
        <p14:creationId xmlns:p14="http://schemas.microsoft.com/office/powerpoint/2010/main" val="178094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6569571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b="1" dirty="0"/>
              <a:t>Seção de Código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  <a:ln w="44450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1800" b="1" dirty="0"/>
              <a:t>CODE/TEXT</a:t>
            </a:r>
          </a:p>
          <a:p>
            <a:pPr algn="just"/>
            <a:r>
              <a:rPr lang="pt-BR" sz="1800" b="1" dirty="0"/>
              <a:t>Código compilado do aplicativo contendo todas as instruções em assembly;</a:t>
            </a:r>
          </a:p>
          <a:p>
            <a:pPr algn="just"/>
            <a:r>
              <a:rPr lang="pt-BR" sz="1800" b="1" dirty="0"/>
              <a:t>Qualquer alteração feita no código de um aplicativo vai resultar numa mudança dos dados presentes nesta seção.</a:t>
            </a:r>
          </a:p>
        </p:txBody>
      </p:sp>
    </p:spTree>
    <p:extLst>
      <p:ext uri="{BB962C8B-B14F-4D97-AF65-F5344CB8AC3E}">
        <p14:creationId xmlns:p14="http://schemas.microsoft.com/office/powerpoint/2010/main" val="2375787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6569571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b="1" dirty="0"/>
              <a:t>Seção de Dados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  <a:ln w="44450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1800" b="1" dirty="0"/>
              <a:t>Pode ser subdivida em 3 outras seções:</a:t>
            </a:r>
          </a:p>
          <a:p>
            <a:pPr lvl="1" algn="just"/>
            <a:r>
              <a:rPr lang="pt-BR" sz="1800" b="1" dirty="0"/>
              <a:t>BSS – variáveis não inicializadas;</a:t>
            </a:r>
          </a:p>
          <a:p>
            <a:pPr lvl="1" algn="just"/>
            <a:r>
              <a:rPr lang="pt-BR" sz="1800" b="1" dirty="0"/>
              <a:t>RDATA – Dados de somente leitura;</a:t>
            </a:r>
          </a:p>
          <a:p>
            <a:pPr lvl="1" algn="just"/>
            <a:r>
              <a:rPr lang="pt-BR" sz="1800" b="1" dirty="0"/>
              <a:t>DATA – Todas as outras variáveis.</a:t>
            </a:r>
          </a:p>
        </p:txBody>
      </p:sp>
    </p:spTree>
    <p:extLst>
      <p:ext uri="{BB962C8B-B14F-4D97-AF65-F5344CB8AC3E}">
        <p14:creationId xmlns:p14="http://schemas.microsoft.com/office/powerpoint/2010/main" val="1157594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6569571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b="1" dirty="0"/>
              <a:t>Seção de Recursos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  <a:ln w="44450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1800" b="1" dirty="0"/>
              <a:t>RSRC;</a:t>
            </a:r>
          </a:p>
          <a:p>
            <a:pPr algn="just"/>
            <a:r>
              <a:rPr lang="pt-BR" sz="1800" b="1" dirty="0"/>
              <a:t>Utilizado para armazenar dados como ícones, imagens, disposição dos itens na janela, menus, etc;</a:t>
            </a:r>
          </a:p>
          <a:p>
            <a:pPr algn="just"/>
            <a:r>
              <a:rPr lang="pt-BR" sz="1800" b="1" dirty="0"/>
              <a:t>Possui uma outra subdivisão interna, separando cada recurso.</a:t>
            </a:r>
          </a:p>
          <a:p>
            <a:pPr algn="just"/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2251250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6569571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b="1" dirty="0"/>
              <a:t>Seção de Exportação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  <a:ln w="44450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1800" b="1" dirty="0"/>
              <a:t>EDATA;</a:t>
            </a:r>
          </a:p>
          <a:p>
            <a:pPr algn="just"/>
            <a:r>
              <a:rPr lang="pt-BR" sz="1800" b="1" dirty="0"/>
              <a:t>Diretório de exportação;</a:t>
            </a:r>
          </a:p>
          <a:p>
            <a:pPr algn="just"/>
            <a:r>
              <a:rPr lang="pt-BR" sz="1800" b="1" dirty="0"/>
              <a:t>Contem informações sobre os nomes e endereços das funções contidas em uma DLL;</a:t>
            </a:r>
          </a:p>
        </p:txBody>
      </p:sp>
    </p:spTree>
    <p:extLst>
      <p:ext uri="{BB962C8B-B14F-4D97-AF65-F5344CB8AC3E}">
        <p14:creationId xmlns:p14="http://schemas.microsoft.com/office/powerpoint/2010/main" val="2963925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6569571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b="1" dirty="0"/>
              <a:t>Seção de importação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  <a:ln w="44450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1800" b="1" dirty="0"/>
              <a:t>IDATA;</a:t>
            </a:r>
          </a:p>
          <a:p>
            <a:pPr algn="just"/>
            <a:r>
              <a:rPr lang="pt-BR" sz="1800" b="1" dirty="0"/>
              <a:t>Diretório de importação;</a:t>
            </a:r>
          </a:p>
          <a:p>
            <a:pPr algn="just"/>
            <a:r>
              <a:rPr lang="pt-BR" sz="1800" b="1" dirty="0"/>
              <a:t>Tem a finalidade de montar um grupo de dados de todas as funções utilizadas pelo um executável, assim como o endereço e as características das rotinas importadas.</a:t>
            </a:r>
          </a:p>
        </p:txBody>
      </p:sp>
    </p:spTree>
    <p:extLst>
      <p:ext uri="{BB962C8B-B14F-4D97-AF65-F5344CB8AC3E}">
        <p14:creationId xmlns:p14="http://schemas.microsoft.com/office/powerpoint/2010/main" val="3123315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6569571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b="1" dirty="0"/>
              <a:t>Seção de debug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  <a:ln w="44450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1800" b="1" dirty="0"/>
              <a:t>DEBUG;</a:t>
            </a:r>
          </a:p>
          <a:p>
            <a:pPr algn="just"/>
            <a:r>
              <a:rPr lang="pt-BR" sz="1800" b="1" dirty="0"/>
              <a:t>Presente normalmente nas compilações de aplicativos em estágio de desenvolvimento;</a:t>
            </a:r>
          </a:p>
          <a:p>
            <a:pPr algn="just"/>
            <a:r>
              <a:rPr lang="pt-BR" sz="1800" b="1" dirty="0"/>
              <a:t>Contém dados úteis para o programador, que podem o auxiliar no tratamento de erros. </a:t>
            </a:r>
          </a:p>
        </p:txBody>
      </p:sp>
    </p:spTree>
    <p:extLst>
      <p:ext uri="{BB962C8B-B14F-4D97-AF65-F5344CB8AC3E}">
        <p14:creationId xmlns:p14="http://schemas.microsoft.com/office/powerpoint/2010/main" val="1795085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 rot="-5400000">
            <a:off x="1249589" y="653355"/>
            <a:ext cx="1027954" cy="11184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ctrTitle" idx="4294967295"/>
          </p:nvPr>
        </p:nvSpPr>
        <p:spPr>
          <a:xfrm>
            <a:off x="2579543" y="52778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noProof="0" dirty="0"/>
              <a:t>Obrigado!</a:t>
            </a:r>
          </a:p>
        </p:txBody>
      </p:sp>
      <p:sp>
        <p:nvSpPr>
          <p:cNvPr id="544" name="Shape 544"/>
          <p:cNvSpPr txBox="1">
            <a:spLocks noGrp="1"/>
          </p:cNvSpPr>
          <p:nvPr>
            <p:ph type="body" idx="4294967295"/>
          </p:nvPr>
        </p:nvSpPr>
        <p:spPr>
          <a:xfrm>
            <a:off x="2579543" y="1212578"/>
            <a:ext cx="5565973" cy="3737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noProof="0" dirty="0"/>
              <a:t>Onde você pode me encontrar: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pt-BR" b="1" noProof="0" dirty="0"/>
              <a:t>diegomaeoka@linuxmail.org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pt-BR" b="1" noProof="0" dirty="0"/>
              <a:t>facebook.com/diego.k.maeoka</a:t>
            </a:r>
          </a:p>
        </p:txBody>
      </p:sp>
      <p:sp>
        <p:nvSpPr>
          <p:cNvPr id="545" name="Shape 545"/>
          <p:cNvSpPr/>
          <p:nvPr/>
        </p:nvSpPr>
        <p:spPr>
          <a:xfrm>
            <a:off x="1461094" y="907330"/>
            <a:ext cx="604943" cy="61049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2005969" y="726607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Referências</a:t>
            </a:r>
          </a:p>
        </p:txBody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2005969" y="1371907"/>
            <a:ext cx="5277700" cy="3473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b="1" noProof="0" dirty="0"/>
              <a:t>Windows Portable Executable</a:t>
            </a:r>
          </a:p>
          <a:p>
            <a:pPr lvl="1"/>
            <a:r>
              <a:rPr lang="pt-BR" b="1" dirty="0"/>
              <a:t>https://www.devmedia.com.br/windows-portable-executable/857</a:t>
            </a:r>
          </a:p>
          <a:p>
            <a:pPr lvl="0"/>
            <a:r>
              <a:rPr lang="pt-BR" b="1" noProof="0" dirty="0"/>
              <a:t>O Formato PE</a:t>
            </a:r>
          </a:p>
          <a:p>
            <a:pPr lvl="1"/>
            <a:r>
              <a:rPr lang="pt-BR" b="1" dirty="0"/>
              <a:t>http://numaboa.com.br/informatica/oraculo/formato-padrao/1096-formato-pe</a:t>
            </a:r>
          </a:p>
          <a:p>
            <a:r>
              <a:rPr lang="pt-BR" b="1" noProof="0" dirty="0"/>
              <a:t>Estrutura e Funcionamento de um Excutável</a:t>
            </a:r>
          </a:p>
          <a:p>
            <a:pPr lvl="1"/>
            <a:r>
              <a:rPr lang="pt-BR" b="1" dirty="0"/>
              <a:t>http://www.fergonez.net/files/tut_win32_exe.pdf</a:t>
            </a:r>
          </a:p>
          <a:p>
            <a:r>
              <a:rPr lang="pt-BR" b="1" dirty="0"/>
              <a:t>Estude binários de Windows com o novo pev</a:t>
            </a:r>
          </a:p>
          <a:p>
            <a:pPr lvl="1"/>
            <a:r>
              <a:rPr lang="pt-BR" b="1" dirty="0"/>
              <a:t>https://www.mentebinaria.com.br/artigos/estude-bin%C3%A1rios-de-windows-com-o-novo-pev-r18/</a:t>
            </a:r>
            <a:endParaRPr lang="pt-BR" b="1" noProof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Módulo 1 - Agenda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000" b="1" i="1" noProof="0" dirty="0"/>
              <a:t>AULA 4</a:t>
            </a:r>
          </a:p>
          <a:p>
            <a:pPr lvl="1">
              <a:spcBef>
                <a:spcPts val="600"/>
              </a:spcBef>
              <a:buFont typeface="Muli" pitchFamily="2" charset="77"/>
              <a:buChar char="◇"/>
            </a:pPr>
            <a:r>
              <a:rPr lang="pt-BR" sz="1800" b="1" i="1" noProof="0" dirty="0"/>
              <a:t>O que é um arquivo PE;</a:t>
            </a:r>
          </a:p>
          <a:p>
            <a:pPr lvl="1">
              <a:spcBef>
                <a:spcPts val="600"/>
              </a:spcBef>
              <a:buFont typeface="Muli" pitchFamily="2" charset="77"/>
              <a:buChar char="◇"/>
            </a:pPr>
            <a:r>
              <a:rPr lang="pt-BR" sz="1800" b="1" i="1" dirty="0"/>
              <a:t>Estrutura do arquivo PE;</a:t>
            </a:r>
          </a:p>
          <a:p>
            <a:pPr lvl="1">
              <a:spcBef>
                <a:spcPts val="600"/>
              </a:spcBef>
              <a:buFont typeface="Muli" pitchFamily="2" charset="77"/>
              <a:buChar char="◇"/>
            </a:pPr>
            <a:r>
              <a:rPr lang="pt-BR" sz="1800" b="1" i="1" noProof="0" dirty="0"/>
              <a:t>Identificação dos componentes do arquivo;</a:t>
            </a:r>
          </a:p>
          <a:p>
            <a:pPr lvl="1">
              <a:spcBef>
                <a:spcPts val="600"/>
              </a:spcBef>
              <a:buFont typeface="Muli" pitchFamily="2" charset="77"/>
              <a:buChar char="◇"/>
            </a:pPr>
            <a:endParaRPr lang="pt-BR" sz="1800" b="1" i="1" noProof="0" dirty="0"/>
          </a:p>
          <a:p>
            <a:pPr lvl="1">
              <a:spcBef>
                <a:spcPts val="600"/>
              </a:spcBef>
              <a:buFont typeface="Muli" pitchFamily="2" charset="77"/>
              <a:buChar char="◇"/>
            </a:pPr>
            <a:endParaRPr lang="pt-BR" sz="1800" b="1" noProof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Requisitos da Aula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1800" b="1" noProof="0" dirty="0"/>
              <a:t>Máquina com sistema operacional Windows;</a:t>
            </a:r>
          </a:p>
          <a:p>
            <a:pPr lvl="1" algn="just"/>
            <a:r>
              <a:rPr lang="pt-BR" sz="1600" dirty="0"/>
              <a:t>wxHexEditor</a:t>
            </a:r>
          </a:p>
          <a:p>
            <a:pPr lvl="2" algn="just"/>
            <a:r>
              <a:rPr lang="pt-BR" sz="1600" dirty="0"/>
              <a:t>https://www.wxhexeditor.org/</a:t>
            </a:r>
          </a:p>
          <a:p>
            <a:pPr lvl="1" algn="just"/>
            <a:r>
              <a:rPr lang="pt-BR" sz="1600" dirty="0"/>
              <a:t>PE Studio</a:t>
            </a:r>
          </a:p>
          <a:p>
            <a:pPr lvl="2" algn="just"/>
            <a:r>
              <a:rPr lang="pt-BR" sz="1600" dirty="0"/>
              <a:t>https://www.winitor.com/</a:t>
            </a:r>
            <a:r>
              <a:rPr lang="pt-BR" sz="1600" dirty="0" err="1"/>
              <a:t>binaries.html</a:t>
            </a:r>
            <a:endParaRPr lang="pt-BR" sz="1600" dirty="0"/>
          </a:p>
          <a:p>
            <a:pPr lvl="1" algn="just"/>
            <a:r>
              <a:rPr lang="pt-BR" sz="1600" dirty="0" err="1"/>
              <a:t>Resource</a:t>
            </a:r>
            <a:r>
              <a:rPr lang="pt-BR" sz="1600" dirty="0"/>
              <a:t> Hacker</a:t>
            </a:r>
          </a:p>
          <a:p>
            <a:pPr lvl="2" algn="just"/>
            <a:r>
              <a:rPr lang="pt-BR" sz="1600" dirty="0" err="1"/>
              <a:t>http</a:t>
            </a:r>
            <a:r>
              <a:rPr lang="pt-BR" sz="1600" dirty="0"/>
              <a:t>://</a:t>
            </a:r>
            <a:r>
              <a:rPr lang="pt-BR" sz="1600" dirty="0" err="1"/>
              <a:t>www.angusj.com</a:t>
            </a:r>
            <a:r>
              <a:rPr lang="pt-BR" sz="1600" dirty="0"/>
              <a:t>/</a:t>
            </a:r>
            <a:r>
              <a:rPr lang="pt-BR" sz="1600" dirty="0" err="1"/>
              <a:t>resourcehacker</a:t>
            </a:r>
            <a:endParaRPr lang="pt-BR" sz="1600" dirty="0"/>
          </a:p>
          <a:p>
            <a:pPr lvl="1" algn="just"/>
            <a:r>
              <a:rPr lang="pt-BR" sz="1600" dirty="0"/>
              <a:t>DevC++</a:t>
            </a:r>
          </a:p>
          <a:p>
            <a:pPr lvl="2" algn="just"/>
            <a:r>
              <a:rPr lang="pt-BR" sz="1600" dirty="0"/>
              <a:t>https://sourceforge.net/projects/</a:t>
            </a:r>
            <a:r>
              <a:rPr lang="pt-BR" sz="1600" dirty="0" err="1"/>
              <a:t>orwelldevcpp</a:t>
            </a:r>
            <a:r>
              <a:rPr lang="pt-BR" sz="1600" dirty="0"/>
              <a:t>/</a:t>
            </a:r>
          </a:p>
          <a:p>
            <a:pPr lvl="0" algn="just"/>
            <a:r>
              <a:rPr lang="pt-BR" sz="1800" b="1" dirty="0"/>
              <a:t>Máquina com sistema operacional Linux;</a:t>
            </a:r>
          </a:p>
          <a:p>
            <a:pPr lvl="1" algn="just"/>
            <a:r>
              <a:rPr lang="pt-BR" sz="1600" dirty="0"/>
              <a:t>PEV</a:t>
            </a:r>
          </a:p>
          <a:p>
            <a:pPr lvl="2" algn="just"/>
            <a:r>
              <a:rPr lang="pt-BR" sz="1600" dirty="0"/>
              <a:t>https://github.com/merces/pev</a:t>
            </a:r>
          </a:p>
          <a:p>
            <a:pPr lvl="2" algn="just"/>
            <a:endParaRPr lang="pt-BR" sz="2000" dirty="0"/>
          </a:p>
          <a:p>
            <a:pPr algn="just"/>
            <a:endParaRPr lang="pt-BR" sz="2000" b="1" i="1" noProof="0" dirty="0"/>
          </a:p>
          <a:p>
            <a:endParaRPr lang="pt-BR" sz="2000" b="1" i="1" noProof="0" dirty="0"/>
          </a:p>
          <a:p>
            <a:pPr lvl="0"/>
            <a:endParaRPr lang="pt-BR" sz="1800" b="1" i="1" noProof="0" dirty="0"/>
          </a:p>
          <a:p>
            <a:pPr lvl="1">
              <a:spcBef>
                <a:spcPts val="600"/>
              </a:spcBef>
              <a:buFont typeface="Muli" pitchFamily="2" charset="77"/>
              <a:buChar char="◇"/>
            </a:pPr>
            <a:endParaRPr lang="pt-BR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17188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O Formato PE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  <a:ln w="44450">
            <a:solidFill>
              <a:schemeClr val="accent1">
                <a:shade val="5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" b="1" i="1" dirty="0"/>
              <a:t>Estrutura padrão de armazenamento de dados de arquivos onde estão encapsuladas todas as informações necessárias ao sistema operacional para leitura e execução;</a:t>
            </a:r>
          </a:p>
          <a:p>
            <a:pPr algn="just"/>
            <a:r>
              <a:rPr lang="pt" b="1" i="1" dirty="0"/>
              <a:t>Foi desenvolvido pela Microsoft e padronizado em 1993;</a:t>
            </a:r>
          </a:p>
          <a:p>
            <a:pPr algn="just"/>
            <a:r>
              <a:rPr lang="pt" b="1" i="1" dirty="0"/>
              <a:t>Sua denominação vem de um padrão estabelecido pela Microsoft onde decidiram criar um formato de binário capaz de rodar em qualquer outra versão do Windows;</a:t>
            </a:r>
          </a:p>
          <a:p>
            <a:pPr algn="just"/>
            <a:r>
              <a:rPr lang="pt" b="1" i="1" dirty="0"/>
              <a:t>Seguem este formato além dos arquivos EXE, também DLL, OCX, CPL e SYS.</a:t>
            </a:r>
            <a:endParaRPr lang="pt-BR" b="1" i="1" dirty="0"/>
          </a:p>
          <a:p>
            <a:pPr marL="139700" indent="0" algn="just">
              <a:buNone/>
            </a:pPr>
            <a:endParaRPr lang="pt-BR" b="1" i="1" noProof="0" dirty="0"/>
          </a:p>
        </p:txBody>
      </p:sp>
    </p:spTree>
    <p:extLst>
      <p:ext uri="{BB962C8B-B14F-4D97-AF65-F5344CB8AC3E}">
        <p14:creationId xmlns:p14="http://schemas.microsoft.com/office/powerpoint/2010/main" val="92093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Layout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E7167C8-AB97-8A45-A523-2054041FBBEC}"/>
              </a:ext>
            </a:extLst>
          </p:cNvPr>
          <p:cNvSpPr/>
          <p:nvPr/>
        </p:nvSpPr>
        <p:spPr>
          <a:xfrm>
            <a:off x="3482796" y="912817"/>
            <a:ext cx="3017520" cy="4023733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A05D96-F3B4-8F4F-9BF5-7B9C41D237F2}"/>
              </a:ext>
            </a:extLst>
          </p:cNvPr>
          <p:cNvSpPr/>
          <p:nvPr/>
        </p:nvSpPr>
        <p:spPr>
          <a:xfrm>
            <a:off x="3673296" y="1108327"/>
            <a:ext cx="2636520" cy="281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Cabeçalho MZ do DOS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DBA698A-B970-B64B-9E4B-79CF708CCE43}"/>
              </a:ext>
            </a:extLst>
          </p:cNvPr>
          <p:cNvSpPr/>
          <p:nvPr/>
        </p:nvSpPr>
        <p:spPr>
          <a:xfrm>
            <a:off x="3673296" y="1506555"/>
            <a:ext cx="2636520" cy="281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Fragmento DOS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EA70A5C-A2AD-8F49-939A-F8B0FB8D2B05}"/>
              </a:ext>
            </a:extLst>
          </p:cNvPr>
          <p:cNvSpPr/>
          <p:nvPr/>
        </p:nvSpPr>
        <p:spPr>
          <a:xfrm>
            <a:off x="3673296" y="1904783"/>
            <a:ext cx="2636520" cy="281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sz="1100" dirty="0"/>
              <a:t>Cabeçalho do Arquivo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9904AED-203A-6445-A69E-26B4497D5706}"/>
              </a:ext>
            </a:extLst>
          </p:cNvPr>
          <p:cNvSpPr/>
          <p:nvPr/>
        </p:nvSpPr>
        <p:spPr>
          <a:xfrm>
            <a:off x="3656670" y="3044029"/>
            <a:ext cx="2636520" cy="1684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sz="1100" dirty="0"/>
              <a:t>Cabeçalho de Seções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D8D6F11-7398-9A45-A2D2-0324AD6595E7}"/>
              </a:ext>
            </a:extLst>
          </p:cNvPr>
          <p:cNvSpPr/>
          <p:nvPr/>
        </p:nvSpPr>
        <p:spPr>
          <a:xfrm>
            <a:off x="3763702" y="3391221"/>
            <a:ext cx="2455708" cy="18668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.iData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C750377-7470-9844-B477-C027B19D134B}"/>
              </a:ext>
            </a:extLst>
          </p:cNvPr>
          <p:cNvSpPr/>
          <p:nvPr/>
        </p:nvSpPr>
        <p:spPr>
          <a:xfrm>
            <a:off x="3763702" y="3643817"/>
            <a:ext cx="2455708" cy="18668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.rsrc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60AD060-8782-C54E-8C95-D8859D3107A8}"/>
              </a:ext>
            </a:extLst>
          </p:cNvPr>
          <p:cNvSpPr/>
          <p:nvPr/>
        </p:nvSpPr>
        <p:spPr>
          <a:xfrm>
            <a:off x="3763702" y="3908580"/>
            <a:ext cx="2455708" cy="18668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.data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C710FC1-E359-344D-8ADC-74407F6E6974}"/>
              </a:ext>
            </a:extLst>
          </p:cNvPr>
          <p:cNvSpPr/>
          <p:nvPr/>
        </p:nvSpPr>
        <p:spPr>
          <a:xfrm>
            <a:off x="3763702" y="4166337"/>
            <a:ext cx="2455708" cy="18668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.text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D922028-02C9-454F-8BB4-3B17C35322B3}"/>
              </a:ext>
            </a:extLst>
          </p:cNvPr>
          <p:cNvSpPr/>
          <p:nvPr/>
        </p:nvSpPr>
        <p:spPr>
          <a:xfrm>
            <a:off x="3763702" y="4424094"/>
            <a:ext cx="2455708" cy="18668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.src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A3FBB8E-782E-4243-B5A4-0F06EAEDA63B}"/>
              </a:ext>
            </a:extLst>
          </p:cNvPr>
          <p:cNvSpPr/>
          <p:nvPr/>
        </p:nvSpPr>
        <p:spPr>
          <a:xfrm>
            <a:off x="3682984" y="2299566"/>
            <a:ext cx="2636520" cy="626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sz="1100" dirty="0"/>
              <a:t>Cabeçalho Opcional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4E183D0-F631-C746-8055-45E11C2393EA}"/>
              </a:ext>
            </a:extLst>
          </p:cNvPr>
          <p:cNvSpPr/>
          <p:nvPr/>
        </p:nvSpPr>
        <p:spPr>
          <a:xfrm>
            <a:off x="3763702" y="2604454"/>
            <a:ext cx="2455708" cy="18668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Diretório de Dados</a:t>
            </a:r>
          </a:p>
        </p:txBody>
      </p:sp>
    </p:spTree>
    <p:extLst>
      <p:ext uri="{BB962C8B-B14F-4D97-AF65-F5344CB8AC3E}">
        <p14:creationId xmlns:p14="http://schemas.microsoft.com/office/powerpoint/2010/main" val="233937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6160268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Cabeçalho MZ do DOS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  <a:ln w="44450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1800" b="1" dirty="0"/>
              <a:t>Os primeiros dois bytes deste cabeçalho serão a assinatura deste formato, sempre formada pelos bytes “MZ”;</a:t>
            </a:r>
          </a:p>
        </p:txBody>
      </p:sp>
    </p:spTree>
    <p:extLst>
      <p:ext uri="{BB962C8B-B14F-4D97-AF65-F5344CB8AC3E}">
        <p14:creationId xmlns:p14="http://schemas.microsoft.com/office/powerpoint/2010/main" val="1220803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6569571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Fragmento (stub) do DOS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  <a:ln w="44450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1800" b="1" dirty="0"/>
              <a:t>É um executável embutido no cabeçalho PE, que é chamado caso o arquivo PE não possa ser executado;</a:t>
            </a:r>
          </a:p>
          <a:p>
            <a:pPr algn="just"/>
            <a:r>
              <a:rPr lang="pt-BR" sz="1800" b="1" dirty="0"/>
              <a:t>Formado por instruções de máquina e um texto;</a:t>
            </a:r>
          </a:p>
          <a:p>
            <a:pPr algn="just"/>
            <a:r>
              <a:rPr lang="pt-BR" sz="1800" b="1" dirty="0"/>
              <a:t>Ao carregar o programa na memória, verifica o sistema é compatível, e caso não for, utiliza esta seção para exibir a mensagem de erro.</a:t>
            </a:r>
          </a:p>
          <a:p>
            <a:pPr marL="139700" indent="0" algn="just">
              <a:buNone/>
            </a:pPr>
            <a:endParaRPr lang="pt-BR" b="1" i="1" noProof="0" dirty="0"/>
          </a:p>
        </p:txBody>
      </p:sp>
    </p:spTree>
    <p:extLst>
      <p:ext uri="{BB962C8B-B14F-4D97-AF65-F5344CB8AC3E}">
        <p14:creationId xmlns:p14="http://schemas.microsoft.com/office/powerpoint/2010/main" val="417036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6569571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Cabeçalho do Arquivo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  <a:ln w="44450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1800" b="1" dirty="0"/>
              <a:t>É um composto por componentes como:</a:t>
            </a:r>
          </a:p>
          <a:p>
            <a:pPr lvl="1" algn="just"/>
            <a:r>
              <a:rPr lang="pt-BR" sz="1800" b="1" dirty="0"/>
              <a:t>Em que tipo de máquina o executável deve rodar;</a:t>
            </a:r>
          </a:p>
          <a:p>
            <a:pPr lvl="1" algn="just"/>
            <a:r>
              <a:rPr lang="pt-BR" sz="1800" b="1" dirty="0"/>
              <a:t>O número de seções que contém;</a:t>
            </a:r>
          </a:p>
          <a:p>
            <a:pPr lvl="1" algn="just"/>
            <a:r>
              <a:rPr lang="pt-BR" sz="1800" b="1" dirty="0"/>
              <a:t>Horário em que foi linkado.</a:t>
            </a:r>
          </a:p>
          <a:p>
            <a:pPr algn="just"/>
            <a:endParaRPr lang="pt-BR" sz="1800" b="1" dirty="0"/>
          </a:p>
          <a:p>
            <a:pPr marL="139700" indent="0" algn="just">
              <a:buNone/>
            </a:pPr>
            <a:endParaRPr lang="pt-BR" b="1" i="1" noProof="0" dirty="0"/>
          </a:p>
        </p:txBody>
      </p:sp>
    </p:spTree>
    <p:extLst>
      <p:ext uri="{BB962C8B-B14F-4D97-AF65-F5344CB8AC3E}">
        <p14:creationId xmlns:p14="http://schemas.microsoft.com/office/powerpoint/2010/main" val="1649079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6569571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Cabeçalho Opcional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  <a:ln w="44450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1800" b="1" dirty="0"/>
              <a:t>Apesar do nome, está sempre presente;</a:t>
            </a:r>
          </a:p>
          <a:p>
            <a:pPr algn="just"/>
            <a:r>
              <a:rPr lang="pt-BR" sz="1800" b="1" dirty="0"/>
              <a:t>Indica detalhes de como o binário deve ser carregado como:</a:t>
            </a:r>
          </a:p>
          <a:p>
            <a:pPr lvl="1" algn="just"/>
            <a:r>
              <a:rPr lang="pt-BR" sz="1800" b="1" dirty="0"/>
              <a:t>O endereço inicial;</a:t>
            </a:r>
          </a:p>
          <a:p>
            <a:pPr lvl="1" algn="just"/>
            <a:r>
              <a:rPr lang="pt-BR" sz="1800" b="1" dirty="0"/>
              <a:t>Quantidade reservada para a pilha (stack);</a:t>
            </a:r>
          </a:p>
          <a:p>
            <a:pPr lvl="1" algn="just"/>
            <a:r>
              <a:rPr lang="pt-BR" sz="1800" b="1" dirty="0"/>
              <a:t>Tamanho do segmento de dados.</a:t>
            </a:r>
          </a:p>
          <a:p>
            <a:pPr marL="139700" indent="0" algn="just">
              <a:buNone/>
            </a:pPr>
            <a:endParaRPr lang="pt-BR" b="1" i="1" noProof="0" dirty="0"/>
          </a:p>
        </p:txBody>
      </p:sp>
    </p:spTree>
    <p:extLst>
      <p:ext uri="{BB962C8B-B14F-4D97-AF65-F5344CB8AC3E}">
        <p14:creationId xmlns:p14="http://schemas.microsoft.com/office/powerpoint/2010/main" val="2829305520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8831</TotalTime>
  <Words>742</Words>
  <Application>Microsoft Macintosh PowerPoint</Application>
  <PresentationFormat>On-screen Show (16:9)</PresentationFormat>
  <Paragraphs>104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Muli</vt:lpstr>
      <vt:lpstr>Arial</vt:lpstr>
      <vt:lpstr>Helvetica Neue</vt:lpstr>
      <vt:lpstr>Nixie One</vt:lpstr>
      <vt:lpstr>Imogen template</vt:lpstr>
      <vt:lpstr>Introdução à Engenharia Reversa Prof. Diego K. Maeoka</vt:lpstr>
      <vt:lpstr>Módulo 1 - Agenda</vt:lpstr>
      <vt:lpstr>Requisitos da Aula</vt:lpstr>
      <vt:lpstr>O Formato PE</vt:lpstr>
      <vt:lpstr>Layout</vt:lpstr>
      <vt:lpstr>Cabeçalho MZ do DOS</vt:lpstr>
      <vt:lpstr>Fragmento (stub) do DOS</vt:lpstr>
      <vt:lpstr>Cabeçalho do Arquivo</vt:lpstr>
      <vt:lpstr>Cabeçalho Opcional</vt:lpstr>
      <vt:lpstr>Cabeçalho de Seções</vt:lpstr>
      <vt:lpstr>Seções</vt:lpstr>
      <vt:lpstr>Seção de Código</vt:lpstr>
      <vt:lpstr>Seção de Dados</vt:lpstr>
      <vt:lpstr>Seção de Recursos</vt:lpstr>
      <vt:lpstr>Seção de Exportação</vt:lpstr>
      <vt:lpstr>Seção de importação</vt:lpstr>
      <vt:lpstr>Seção de debug</vt:lpstr>
      <vt:lpstr>Obrigado!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Prof.</dc:title>
  <dc:creator>oCanabrava</dc:creator>
  <cp:lastModifiedBy>DIEGO KIYOSHI MAEOKA</cp:lastModifiedBy>
  <cp:revision>150</cp:revision>
  <dcterms:modified xsi:type="dcterms:W3CDTF">2018-12-04T12:42:08Z</dcterms:modified>
</cp:coreProperties>
</file>