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61" r:id="rId3"/>
    <p:sldId id="295" r:id="rId4"/>
    <p:sldId id="296" r:id="rId5"/>
    <p:sldId id="297" r:id="rId6"/>
    <p:sldId id="287" r:id="rId7"/>
    <p:sldId id="289" r:id="rId8"/>
    <p:sldId id="290" r:id="rId9"/>
    <p:sldId id="291" r:id="rId10"/>
    <p:sldId id="292" r:id="rId11"/>
    <p:sldId id="302" r:id="rId12"/>
    <p:sldId id="303" r:id="rId13"/>
    <p:sldId id="298" r:id="rId14"/>
    <p:sldId id="299" r:id="rId15"/>
    <p:sldId id="300" r:id="rId16"/>
    <p:sldId id="301" r:id="rId17"/>
    <p:sldId id="280" r:id="rId18"/>
    <p:sldId id="281" r:id="rId19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1"/>
      <p:bold r:id="rId22"/>
      <p:italic r:id="rId23"/>
      <p:boldItalic r:id="rId24"/>
    </p:embeddedFont>
    <p:embeddedFont>
      <p:font typeface="Muli" pitchFamily="2" charset="77"/>
      <p:regular r:id="rId25"/>
      <p:bold r:id="rId26"/>
      <p:italic r:id="rId27"/>
      <p:boldItalic r:id="rId28"/>
    </p:embeddedFont>
    <p:embeddedFont>
      <p:font typeface="Nixie One" panose="02000503080000020004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Maeoka" initials="DM" lastIdx="1" clrIdx="0">
    <p:extLst>
      <p:ext uri="{19B8F6BF-5375-455C-9EA6-DF929625EA0E}">
        <p15:presenceInfo xmlns:p15="http://schemas.microsoft.com/office/powerpoint/2012/main" userId="Diego Mae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86364"/>
  </p:normalViewPr>
  <p:slideViewPr>
    <p:cSldViewPr snapToGrid="0">
      <p:cViewPr varScale="1">
        <p:scale>
          <a:sx n="216" d="100"/>
          <a:sy n="216" d="100"/>
        </p:scale>
        <p:origin x="1120" y="368"/>
      </p:cViewPr>
      <p:guideLst/>
    </p:cSldViewPr>
  </p:slideViewPr>
  <p:outlineViewPr>
    <p:cViewPr>
      <p:scale>
        <a:sx n="33" d="100"/>
        <a:sy n="33" d="100"/>
      </p:scale>
      <p:origin x="0" y="-3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11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497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940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380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828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291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018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91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987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52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7860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34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374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6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noProof="0" dirty="0"/>
              <a:t>Introdução à Engenharia Reversa</a:t>
            </a:r>
            <a:br>
              <a:rPr lang="pt-BR" sz="4000" noProof="0" dirty="0"/>
            </a:br>
            <a:r>
              <a:rPr lang="pt-BR" sz="4000" noProof="0" dirty="0"/>
              <a:t>Prof. Diego K. Maeoka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Análise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88597-CA3E-BC40-86C6-BFFC115E51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" t="6802" r="3242" b="19236"/>
          <a:stretch/>
        </p:blipFill>
        <p:spPr>
          <a:xfrm>
            <a:off x="1605643" y="1413237"/>
            <a:ext cx="5932714" cy="284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2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6053588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Análise - Hexadecimal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6104E-2C97-764A-A5A6-2B5A6505C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8" t="5136" r="-1910"/>
          <a:stretch/>
        </p:blipFill>
        <p:spPr>
          <a:xfrm>
            <a:off x="3033456" y="835973"/>
            <a:ext cx="3840385" cy="42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6053588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Análise - Hexadecimal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CE3F2-4220-BE4C-BFA3-342302576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6" t="3598" r="1959"/>
          <a:stretch/>
        </p:blipFill>
        <p:spPr>
          <a:xfrm>
            <a:off x="2590801" y="805384"/>
            <a:ext cx="3788228" cy="42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5683474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Análise - Bibliotecas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958E5-46A3-AB43-BB92-B03C51F44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" t="1447" r="873"/>
          <a:stretch/>
        </p:blipFill>
        <p:spPr>
          <a:xfrm>
            <a:off x="1387590" y="1431472"/>
            <a:ext cx="6368819" cy="22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8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37269" y="264152"/>
            <a:ext cx="5683474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Análise – Funções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11292-819F-6E41-94D7-6A099B7FB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0" t="1287" r="3167" b="20644"/>
          <a:stretch/>
        </p:blipFill>
        <p:spPr>
          <a:xfrm>
            <a:off x="1513114" y="1202570"/>
            <a:ext cx="6117771" cy="27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9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37269" y="264152"/>
            <a:ext cx="5683474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Análise – Syscals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8474D-6BAE-7540-921E-53F572FAB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" t="10261" r="6993" b="1624"/>
          <a:stretch/>
        </p:blipFill>
        <p:spPr>
          <a:xfrm>
            <a:off x="1491343" y="1026003"/>
            <a:ext cx="6629400" cy="37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3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37269" y="264152"/>
            <a:ext cx="5977388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Análise – Disassemble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204FA-6CC5-C146-A4CF-7FCF7B2CE7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2" t="5136" r="1307"/>
          <a:stretch/>
        </p:blipFill>
        <p:spPr>
          <a:xfrm>
            <a:off x="1937657" y="909452"/>
            <a:ext cx="5268686" cy="39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3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noProof="0" dirty="0"/>
              <a:t>Obrigado!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noProof="0" dirty="0"/>
              <a:t>Onde você pode me encontrar: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b="1" noProof="0" dirty="0"/>
              <a:t>diegomaeoka@linuxmail.org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b="1" noProof="0" dirty="0"/>
              <a:t>facebook.com/diego.k.maeoka</a:t>
            </a:r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Referências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9" y="1371907"/>
            <a:ext cx="5277700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noProof="0" dirty="0" err="1"/>
              <a:t>OSNews</a:t>
            </a:r>
            <a:r>
              <a:rPr lang="pt-BR" noProof="0" dirty="0"/>
              <a:t> - </a:t>
            </a:r>
            <a:r>
              <a:rPr lang="en-US" dirty="0"/>
              <a:t>CPU Rings, Privilege, and Protection</a:t>
            </a:r>
            <a:endParaRPr lang="pt-BR" noProof="0" dirty="0"/>
          </a:p>
          <a:p>
            <a:pPr lvl="1"/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www.osnews.com</a:t>
            </a:r>
            <a:r>
              <a:rPr lang="pt-BR" dirty="0"/>
              <a:t>/</a:t>
            </a:r>
            <a:r>
              <a:rPr lang="pt-BR" dirty="0" err="1"/>
              <a:t>story</a:t>
            </a:r>
            <a:r>
              <a:rPr lang="pt-BR" dirty="0"/>
              <a:t>/20211/</a:t>
            </a:r>
            <a:r>
              <a:rPr lang="pt-BR" dirty="0" err="1"/>
              <a:t>CPU_Rings_Privilege_and_Protection</a:t>
            </a:r>
            <a:endParaRPr lang="pt-BR" dirty="0"/>
          </a:p>
          <a:p>
            <a:r>
              <a:rPr lang="pt-BR" noProof="0" dirty="0"/>
              <a:t>Analisando aplicações </a:t>
            </a:r>
            <a:r>
              <a:rPr lang="pt-BR" dirty="0"/>
              <a:t>Linux com </a:t>
            </a:r>
            <a:r>
              <a:rPr lang="pt-BR" dirty="0" err="1"/>
              <a:t>strace</a:t>
            </a:r>
            <a:r>
              <a:rPr lang="pt-BR" dirty="0"/>
              <a:t> e </a:t>
            </a:r>
            <a:r>
              <a:rPr lang="pt-BR" dirty="0" err="1"/>
              <a:t>ltrace</a:t>
            </a:r>
            <a:endParaRPr lang="pt-BR" dirty="0"/>
          </a:p>
          <a:p>
            <a:pPr lvl="1"/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sergioprado.org</a:t>
            </a:r>
            <a:r>
              <a:rPr lang="pt-BR" dirty="0"/>
              <a:t>/analisando-</a:t>
            </a:r>
            <a:r>
              <a:rPr lang="pt-BR" dirty="0" err="1"/>
              <a:t>aplicacoes</a:t>
            </a:r>
            <a:r>
              <a:rPr lang="pt-BR" dirty="0"/>
              <a:t>-</a:t>
            </a:r>
            <a:r>
              <a:rPr lang="pt-BR" dirty="0" err="1"/>
              <a:t>linux</a:t>
            </a:r>
            <a:r>
              <a:rPr lang="pt-BR" dirty="0"/>
              <a:t>-com-</a:t>
            </a:r>
            <a:r>
              <a:rPr lang="pt-BR" dirty="0" err="1"/>
              <a:t>strace</a:t>
            </a:r>
            <a:r>
              <a:rPr lang="pt-BR" dirty="0"/>
              <a:t>-e-</a:t>
            </a:r>
            <a:r>
              <a:rPr lang="pt-BR" dirty="0" err="1"/>
              <a:t>ltrace</a:t>
            </a:r>
            <a:r>
              <a:rPr lang="pt-BR" dirty="0"/>
              <a:t>/</a:t>
            </a:r>
          </a:p>
          <a:p>
            <a:pPr lvl="1"/>
            <a:endParaRPr lang="pt-BR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55089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Módulo 2 - Agenda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noProof="0" dirty="0"/>
              <a:t>AULA 2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noProof="0" dirty="0"/>
              <a:t>Protection Rings;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noProof="0" dirty="0"/>
              <a:t>Lógica de Execução;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noProof="0" dirty="0"/>
              <a:t>Analisando um Executável;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i="1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55089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Requisitos da Aula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noProof="0" dirty="0"/>
              <a:t>Máquina com sistema </a:t>
            </a:r>
            <a:r>
              <a:rPr lang="pt-BR" sz="2000" b="1" i="1" noProof="0"/>
              <a:t>operacional Linux;</a:t>
            </a:r>
            <a:endParaRPr lang="pt-BR" sz="1800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290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2" y="909451"/>
            <a:ext cx="3013804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800" b="1" noProof="0" dirty="0"/>
              <a:t>A</a:t>
            </a:r>
            <a:r>
              <a:rPr lang="pt-BR" sz="1800" b="1" i="1" noProof="0" dirty="0"/>
              <a:t> plataforma x86, oferece 4 anéis de processamento;</a:t>
            </a:r>
          </a:p>
          <a:p>
            <a:pPr lvl="0"/>
            <a:r>
              <a:rPr lang="pt-BR" sz="1800" b="1" i="1" noProof="0" dirty="0"/>
              <a:t>Somente os anéis 0 e 3 são usados pelo sistema operacional;</a:t>
            </a:r>
          </a:p>
          <a:p>
            <a:pPr lvl="0"/>
            <a:r>
              <a:rPr lang="pt-BR" sz="1800" b="1" i="1" noProof="0" dirty="0"/>
              <a:t>RING 3 – User Land</a:t>
            </a:r>
          </a:p>
          <a:p>
            <a:pPr lvl="0"/>
            <a:r>
              <a:rPr lang="pt-BR" sz="1800" b="1" i="1" noProof="0" dirty="0"/>
              <a:t>RING 0 – Kernel Land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3F7F7C-87D5-8548-BD22-F1A4391032E7}"/>
              </a:ext>
            </a:extLst>
          </p:cNvPr>
          <p:cNvSpPr/>
          <p:nvPr/>
        </p:nvSpPr>
        <p:spPr>
          <a:xfrm>
            <a:off x="4826315" y="1095753"/>
            <a:ext cx="3240000" cy="32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55089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Protection Rings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00C164-320D-274B-8997-5B70DF77A76C}"/>
              </a:ext>
            </a:extLst>
          </p:cNvPr>
          <p:cNvSpPr/>
          <p:nvPr/>
        </p:nvSpPr>
        <p:spPr>
          <a:xfrm>
            <a:off x="5186315" y="1455753"/>
            <a:ext cx="2520000" cy="252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F7362F-503D-194C-91BE-885DFE5BD82B}"/>
              </a:ext>
            </a:extLst>
          </p:cNvPr>
          <p:cNvSpPr/>
          <p:nvPr/>
        </p:nvSpPr>
        <p:spPr>
          <a:xfrm>
            <a:off x="5546315" y="1815753"/>
            <a:ext cx="1800000" cy="180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33C752-946E-F14D-A138-4DBD25266130}"/>
              </a:ext>
            </a:extLst>
          </p:cNvPr>
          <p:cNvSpPr/>
          <p:nvPr/>
        </p:nvSpPr>
        <p:spPr>
          <a:xfrm>
            <a:off x="5906315" y="2175753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76AC-9469-4C4D-AF70-38EE0DBAA583}"/>
              </a:ext>
            </a:extLst>
          </p:cNvPr>
          <p:cNvSpPr txBox="1"/>
          <p:nvPr/>
        </p:nvSpPr>
        <p:spPr>
          <a:xfrm>
            <a:off x="6032658" y="1167747"/>
            <a:ext cx="82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RING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2D1B2-4DFC-BE43-8A37-76F3E01E7748}"/>
              </a:ext>
            </a:extLst>
          </p:cNvPr>
          <p:cNvSpPr txBox="1"/>
          <p:nvPr/>
        </p:nvSpPr>
        <p:spPr>
          <a:xfrm>
            <a:off x="6032658" y="1517862"/>
            <a:ext cx="82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RING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51BEB-B2D7-6648-BAFB-07902B656731}"/>
              </a:ext>
            </a:extLst>
          </p:cNvPr>
          <p:cNvSpPr txBox="1"/>
          <p:nvPr/>
        </p:nvSpPr>
        <p:spPr>
          <a:xfrm>
            <a:off x="6042586" y="1842309"/>
            <a:ext cx="82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RING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2B1BA-41F7-0A49-861C-A52473F6624E}"/>
              </a:ext>
            </a:extLst>
          </p:cNvPr>
          <p:cNvSpPr txBox="1"/>
          <p:nvPr/>
        </p:nvSpPr>
        <p:spPr>
          <a:xfrm>
            <a:off x="6042586" y="2263973"/>
            <a:ext cx="82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RING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9C1CE-F6AB-1D43-AF96-D892348A8758}"/>
              </a:ext>
            </a:extLst>
          </p:cNvPr>
          <p:cNvSpPr txBox="1"/>
          <p:nvPr/>
        </p:nvSpPr>
        <p:spPr>
          <a:xfrm>
            <a:off x="5984378" y="2571750"/>
            <a:ext cx="94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C66939-1F18-4D4B-9EE1-A322576A2A20}"/>
              </a:ext>
            </a:extLst>
          </p:cNvPr>
          <p:cNvSpPr txBox="1"/>
          <p:nvPr/>
        </p:nvSpPr>
        <p:spPr>
          <a:xfrm>
            <a:off x="5906315" y="3217049"/>
            <a:ext cx="128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Device Drv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CEC95-6428-F744-B5A1-C6C792370602}"/>
              </a:ext>
            </a:extLst>
          </p:cNvPr>
          <p:cNvSpPr txBox="1"/>
          <p:nvPr/>
        </p:nvSpPr>
        <p:spPr>
          <a:xfrm>
            <a:off x="5906315" y="3593275"/>
            <a:ext cx="12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Device Drv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8490A-7CD5-1649-8118-E6D2E9955350}"/>
              </a:ext>
            </a:extLst>
          </p:cNvPr>
          <p:cNvSpPr txBox="1"/>
          <p:nvPr/>
        </p:nvSpPr>
        <p:spPr>
          <a:xfrm>
            <a:off x="5877534" y="3953275"/>
            <a:ext cx="134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62377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55089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Lógica de Execução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3884B7-4256-764E-A27B-2F4F736412CC}"/>
              </a:ext>
            </a:extLst>
          </p:cNvPr>
          <p:cNvSpPr/>
          <p:nvPr/>
        </p:nvSpPr>
        <p:spPr>
          <a:xfrm>
            <a:off x="990600" y="2013856"/>
            <a:ext cx="3581400" cy="130926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28358-C34C-974E-85D8-1FA57C9C53AD}"/>
              </a:ext>
            </a:extLst>
          </p:cNvPr>
          <p:cNvSpPr txBox="1"/>
          <p:nvPr/>
        </p:nvSpPr>
        <p:spPr>
          <a:xfrm>
            <a:off x="2096000" y="2051952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LAND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95556-F0AC-D84E-AD3F-A28B2D4597C8}"/>
              </a:ext>
            </a:extLst>
          </p:cNvPr>
          <p:cNvSpPr txBox="1"/>
          <p:nvPr/>
        </p:nvSpPr>
        <p:spPr>
          <a:xfrm>
            <a:off x="2304418" y="3034389"/>
            <a:ext cx="79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RING 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A62E2B4-2286-9D4F-9759-C59C12F60784}"/>
              </a:ext>
            </a:extLst>
          </p:cNvPr>
          <p:cNvSpPr/>
          <p:nvPr/>
        </p:nvSpPr>
        <p:spPr>
          <a:xfrm>
            <a:off x="1106032" y="2359730"/>
            <a:ext cx="1283383" cy="6556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BINÁRIO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0CDA63-B586-844D-A029-793F1B77D416}"/>
              </a:ext>
            </a:extLst>
          </p:cNvPr>
          <p:cNvSpPr/>
          <p:nvPr/>
        </p:nvSpPr>
        <p:spPr>
          <a:xfrm>
            <a:off x="3094764" y="2340681"/>
            <a:ext cx="1357319" cy="6556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BIBLIOTECA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EF3730-6143-6C4B-B689-85282943469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389415" y="2668487"/>
            <a:ext cx="705349" cy="1904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B09A1F-CBFC-504C-90DD-62671C23FBA4}"/>
              </a:ext>
            </a:extLst>
          </p:cNvPr>
          <p:cNvSpPr/>
          <p:nvPr/>
        </p:nvSpPr>
        <p:spPr>
          <a:xfrm>
            <a:off x="5562600" y="2013856"/>
            <a:ext cx="1724253" cy="130926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90C92-2533-2A49-976E-B3D12A12883A}"/>
              </a:ext>
            </a:extLst>
          </p:cNvPr>
          <p:cNvSpPr txBox="1"/>
          <p:nvPr/>
        </p:nvSpPr>
        <p:spPr>
          <a:xfrm>
            <a:off x="5710689" y="2051952"/>
            <a:ext cx="146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74689-E250-1743-8285-C2F9FA314ADE}"/>
              </a:ext>
            </a:extLst>
          </p:cNvPr>
          <p:cNvSpPr txBox="1"/>
          <p:nvPr/>
        </p:nvSpPr>
        <p:spPr>
          <a:xfrm>
            <a:off x="6045992" y="3015342"/>
            <a:ext cx="79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RING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AC124-CD55-4541-A08D-124E37B61ED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452083" y="2687535"/>
            <a:ext cx="1347389" cy="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348DE09-86EF-C141-9865-3723D94DB59F}"/>
              </a:ext>
            </a:extLst>
          </p:cNvPr>
          <p:cNvSpPr/>
          <p:nvPr/>
        </p:nvSpPr>
        <p:spPr>
          <a:xfrm>
            <a:off x="5799472" y="2359730"/>
            <a:ext cx="1283383" cy="6556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353480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621824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Análise de Executável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974C05-1ED1-714E-B63D-40C113EC4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56" b="11008"/>
          <a:stretch/>
        </p:blipFill>
        <p:spPr>
          <a:xfrm>
            <a:off x="2680771" y="1410788"/>
            <a:ext cx="3782458" cy="307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1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Código Fonte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pt-BR" sz="2000" b="1" noProof="0" dirty="0"/>
              <a:t>#include &lt;stdio.h&gt;</a:t>
            </a:r>
          </a:p>
          <a:p>
            <a:pPr marL="139700" lvl="0" indent="0" algn="just">
              <a:buNone/>
            </a:pPr>
            <a:r>
              <a:rPr lang="pt-BR" sz="2000" b="1" noProof="0" dirty="0"/>
              <a:t>int main(void) {</a:t>
            </a:r>
          </a:p>
          <a:p>
            <a:pPr marL="139700" lvl="0" indent="0" algn="just">
              <a:buNone/>
            </a:pPr>
            <a:r>
              <a:rPr lang="pt-BR" sz="2000" b="1" noProof="0" dirty="0"/>
              <a:t>	printf (”HELLO WORLD\</a:t>
            </a:r>
            <a:r>
              <a:rPr lang="pt-BR" sz="2000" b="1" noProof="0" dirty="0" err="1"/>
              <a:t>n</a:t>
            </a:r>
            <a:r>
              <a:rPr lang="pt-BR" sz="2000" b="1" noProof="0" dirty="0"/>
              <a:t>");</a:t>
            </a:r>
          </a:p>
          <a:p>
            <a:pPr marL="139700" lvl="0" indent="0" algn="just">
              <a:buNone/>
            </a:pPr>
            <a:r>
              <a:rPr lang="pt-BR" sz="2000" b="1" noProof="0" dirty="0"/>
              <a:t>	return 0;</a:t>
            </a:r>
          </a:p>
          <a:p>
            <a:pPr marL="139700" lvl="0" indent="0" algn="just">
              <a:buNone/>
            </a:pPr>
            <a:r>
              <a:rPr lang="pt-BR" sz="2000" b="1" noProof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62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5977388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Criando o Executável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C04C8-6E4C-F24A-AD78-9358CCD69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2" t="10497" r="4795" b="7894"/>
          <a:stretch/>
        </p:blipFill>
        <p:spPr>
          <a:xfrm>
            <a:off x="2426383" y="1031958"/>
            <a:ext cx="4310744" cy="36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2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Análise Básica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b="1" noProof="0" dirty="0"/>
              <a:t>Verificar bibliotecas utilizadas:</a:t>
            </a:r>
          </a:p>
          <a:p>
            <a:pPr lvl="1" algn="just"/>
            <a:r>
              <a:rPr lang="pt-BR" sz="1800" b="1" noProof="0" dirty="0"/>
              <a:t># ldd teste</a:t>
            </a:r>
          </a:p>
          <a:p>
            <a:pPr algn="just"/>
            <a:r>
              <a:rPr lang="pt-BR" sz="1800" b="1" noProof="0" dirty="0"/>
              <a:t>Verificar funções das bibliotecas:</a:t>
            </a:r>
          </a:p>
          <a:p>
            <a:pPr lvl="1" algn="just"/>
            <a:r>
              <a:rPr lang="pt-BR" sz="1800" b="1" noProof="0" dirty="0"/>
              <a:t># ltrace ./teste</a:t>
            </a:r>
          </a:p>
          <a:p>
            <a:pPr algn="just"/>
            <a:r>
              <a:rPr lang="pt-BR" sz="1800" b="1" noProof="0" dirty="0"/>
              <a:t>Verificar SYSCALLS</a:t>
            </a:r>
          </a:p>
          <a:p>
            <a:pPr lvl="1" algn="just"/>
            <a:r>
              <a:rPr lang="pt-BR" sz="1800" b="1" noProof="0" dirty="0"/>
              <a:t># strace ./teste</a:t>
            </a:r>
          </a:p>
          <a:p>
            <a:pPr algn="just"/>
            <a:r>
              <a:rPr lang="pt-BR" sz="1800" b="1" noProof="0" dirty="0"/>
              <a:t>Verificar arquitetura do binário:</a:t>
            </a:r>
          </a:p>
          <a:p>
            <a:pPr lvl="1" algn="just"/>
            <a:r>
              <a:rPr lang="pt-BR" sz="1800" b="1" noProof="0" dirty="0"/>
              <a:t># file teste</a:t>
            </a:r>
          </a:p>
          <a:p>
            <a:pPr algn="just"/>
            <a:r>
              <a:rPr lang="pt-BR" sz="1800" b="1" noProof="0" dirty="0"/>
              <a:t>Disassemble do binário:</a:t>
            </a:r>
          </a:p>
          <a:p>
            <a:pPr lvl="1" algn="just"/>
            <a:r>
              <a:rPr lang="pt-BR" sz="1800" b="1" noProof="0" dirty="0"/>
              <a:t># objdump -d teste</a:t>
            </a:r>
          </a:p>
          <a:p>
            <a:pPr algn="just"/>
            <a:r>
              <a:rPr lang="pt-BR" sz="1800" b="1" noProof="0" dirty="0"/>
              <a:t>Dump Hexadecimal</a:t>
            </a:r>
          </a:p>
          <a:p>
            <a:pPr lvl="1" algn="just"/>
            <a:r>
              <a:rPr lang="pt-BR" sz="1800" b="1" noProof="0" dirty="0"/>
              <a:t># hd teste</a:t>
            </a:r>
          </a:p>
        </p:txBody>
      </p:sp>
    </p:spTree>
    <p:extLst>
      <p:ext uri="{BB962C8B-B14F-4D97-AF65-F5344CB8AC3E}">
        <p14:creationId xmlns:p14="http://schemas.microsoft.com/office/powerpoint/2010/main" val="194511376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</TotalTime>
  <Words>246</Words>
  <Application>Microsoft Macintosh PowerPoint</Application>
  <PresentationFormat>On-screen Show (16:9)</PresentationFormat>
  <Paragraphs>66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Muli</vt:lpstr>
      <vt:lpstr>Arial</vt:lpstr>
      <vt:lpstr>Helvetica Neue</vt:lpstr>
      <vt:lpstr>Nixie One</vt:lpstr>
      <vt:lpstr>Imogen template</vt:lpstr>
      <vt:lpstr>Introdução à Engenharia Reversa Prof. Diego K. Maeoka</vt:lpstr>
      <vt:lpstr>Módulo 2 - Agenda</vt:lpstr>
      <vt:lpstr>Requisitos da Aula</vt:lpstr>
      <vt:lpstr>Protection Rings</vt:lpstr>
      <vt:lpstr>Lógica de Execução</vt:lpstr>
      <vt:lpstr>Análise de Executável</vt:lpstr>
      <vt:lpstr>Código Fonte</vt:lpstr>
      <vt:lpstr>Criando o Executável</vt:lpstr>
      <vt:lpstr>Análise Básica</vt:lpstr>
      <vt:lpstr>Análise</vt:lpstr>
      <vt:lpstr>Análise - Hexadecimal</vt:lpstr>
      <vt:lpstr>Análise - Hexadecimal</vt:lpstr>
      <vt:lpstr>Análise - Bibliotecas</vt:lpstr>
      <vt:lpstr>Análise – Funções</vt:lpstr>
      <vt:lpstr>Análise – Syscals</vt:lpstr>
      <vt:lpstr>Análise – Disassemble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DIEGO KIYOSHI MAEOKA</cp:lastModifiedBy>
  <cp:revision>71</cp:revision>
  <dcterms:modified xsi:type="dcterms:W3CDTF">2018-12-04T03:16:20Z</dcterms:modified>
</cp:coreProperties>
</file>