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1" r:id="rId3"/>
    <p:sldId id="306" r:id="rId4"/>
    <p:sldId id="307" r:id="rId5"/>
    <p:sldId id="310" r:id="rId6"/>
    <p:sldId id="309" r:id="rId7"/>
    <p:sldId id="311" r:id="rId8"/>
    <p:sldId id="308" r:id="rId9"/>
    <p:sldId id="313" r:id="rId10"/>
    <p:sldId id="314" r:id="rId11"/>
    <p:sldId id="315" r:id="rId12"/>
    <p:sldId id="316" r:id="rId13"/>
    <p:sldId id="317" r:id="rId14"/>
    <p:sldId id="312" r:id="rId15"/>
    <p:sldId id="280" r:id="rId16"/>
    <p:sldId id="28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Helvetica Neue" panose="02000503000000020004" pitchFamily="2" charset="0"/>
      <p:regular r:id="rId23"/>
      <p:bold r:id="rId24"/>
      <p:italic r:id="rId25"/>
      <p:boldItalic r:id="rId26"/>
    </p:embeddedFont>
    <p:embeddedFont>
      <p:font typeface="Muli" pitchFamily="2" charset="77"/>
      <p:regular r:id="rId27"/>
      <p:bold r:id="rId28"/>
      <p:italic r:id="rId29"/>
      <p:boldItalic r:id="rId30"/>
    </p:embeddedFont>
    <p:embeddedFont>
      <p:font typeface="Nixie One" panose="02000503080000020004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6466"/>
  </p:normalViewPr>
  <p:slideViewPr>
    <p:cSldViewPr snapToGrid="0">
      <p:cViewPr varScale="1">
        <p:scale>
          <a:sx n="186" d="100"/>
          <a:sy n="186" d="100"/>
        </p:scale>
        <p:origin x="2000" y="184"/>
      </p:cViewPr>
      <p:guideLst/>
    </p:cSldViewPr>
  </p:slideViewPr>
  <p:outlineViewPr>
    <p:cViewPr>
      <p:scale>
        <a:sx n="33" d="100"/>
        <a:sy n="33" d="100"/>
      </p:scale>
      <p:origin x="0" y="-7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86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1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671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27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91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45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1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colocados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 PUSH.</a:t>
            </a:r>
          </a:p>
          <a:p>
            <a:r>
              <a:rPr lang="en-US" dirty="0"/>
              <a:t>2-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com “CALL </a:t>
            </a:r>
            <a:r>
              <a:rPr lang="en-US" dirty="0" err="1"/>
              <a:t>localização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”.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com o </a:t>
            </a:r>
            <a:r>
              <a:rPr lang="en-US" dirty="0" err="1"/>
              <a:t>endereço</a:t>
            </a:r>
            <a:r>
              <a:rPr lang="en-US" dirty="0"/>
              <a:t> da</a:t>
            </a:r>
          </a:p>
          <a:p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, o </a:t>
            </a:r>
            <a:r>
              <a:rPr lang="en-US" dirty="0" err="1"/>
              <a:t>conteúdo</a:t>
            </a:r>
            <a:r>
              <a:rPr lang="en-US" dirty="0"/>
              <a:t> do </a:t>
            </a:r>
            <a:r>
              <a:rPr lang="en-US" dirty="0" err="1"/>
              <a:t>registrador</a:t>
            </a:r>
            <a:r>
              <a:rPr lang="en-US" dirty="0"/>
              <a:t> EIP)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pilha</a:t>
            </a:r>
            <a:r>
              <a:rPr lang="en-US" dirty="0"/>
              <a:t>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for </a:t>
            </a:r>
            <a:r>
              <a:rPr lang="en-US" dirty="0" err="1"/>
              <a:t>finalizada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se </a:t>
            </a:r>
            <a:r>
              <a:rPr lang="en-US" dirty="0" err="1"/>
              <a:t>inicia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EIP o </a:t>
            </a:r>
            <a:r>
              <a:rPr lang="en-US" dirty="0" err="1"/>
              <a:t>endereço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(</a:t>
            </a:r>
            <a:r>
              <a:rPr lang="en-US" dirty="0" err="1"/>
              <a:t>início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).</a:t>
            </a:r>
          </a:p>
          <a:p>
            <a:r>
              <a:rPr lang="en-US" dirty="0"/>
              <a:t>3- Com 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prólogo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(function prologue),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alocado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pilha</a:t>
            </a:r>
            <a:r>
              <a:rPr lang="en-US" dirty="0"/>
              <a:t> para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e o EBP (base pointer)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pilha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para </a:t>
            </a:r>
            <a:r>
              <a:rPr lang="en-US" dirty="0" err="1"/>
              <a:t>salvar</a:t>
            </a:r>
            <a:r>
              <a:rPr lang="en-US" dirty="0"/>
              <a:t> o EBP para o </a:t>
            </a:r>
            <a:r>
              <a:rPr lang="en-US" dirty="0" err="1"/>
              <a:t>código</a:t>
            </a:r>
            <a:r>
              <a:rPr lang="en-US" dirty="0"/>
              <a:t> principal que </a:t>
            </a:r>
            <a:r>
              <a:rPr lang="en-US" dirty="0" err="1"/>
              <a:t>chamou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.</a:t>
            </a:r>
          </a:p>
          <a:p>
            <a:r>
              <a:rPr lang="en-US" dirty="0"/>
              <a:t>4-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.</a:t>
            </a:r>
          </a:p>
          <a:p>
            <a:r>
              <a:rPr lang="en-US" dirty="0"/>
              <a:t>5-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epílogo</a:t>
            </a:r>
            <a:r>
              <a:rPr lang="en-US" dirty="0"/>
              <a:t> a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restaurada</a:t>
            </a:r>
            <a:r>
              <a:rPr lang="en-US" dirty="0"/>
              <a:t>. ESP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ajustado</a:t>
            </a:r>
            <a:r>
              <a:rPr lang="en-US" dirty="0"/>
              <a:t> para </a:t>
            </a:r>
            <a:r>
              <a:rPr lang="en-US" dirty="0" err="1"/>
              <a:t>liberar</a:t>
            </a:r>
            <a:r>
              <a:rPr lang="en-US" dirty="0"/>
              <a:t> o </a:t>
            </a:r>
            <a:r>
              <a:rPr lang="en-US" dirty="0" err="1"/>
              <a:t>espaço</a:t>
            </a:r>
            <a:endParaRPr lang="en-US" dirty="0"/>
          </a:p>
          <a:p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e o EBP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restaurado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a o </a:t>
            </a:r>
            <a:r>
              <a:rPr lang="en-US" dirty="0" err="1"/>
              <a:t>código</a:t>
            </a:r>
            <a:r>
              <a:rPr lang="en-US" dirty="0"/>
              <a:t> que </a:t>
            </a:r>
            <a:r>
              <a:rPr lang="en-US" dirty="0" err="1"/>
              <a:t>chamou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referenciar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. A </a:t>
            </a:r>
            <a:r>
              <a:rPr lang="en-US" dirty="0" err="1"/>
              <a:t>instrução</a:t>
            </a:r>
            <a:r>
              <a:rPr lang="en-US" dirty="0"/>
              <a:t> LEAVE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epílogo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ESP o valor do EBP e </a:t>
            </a:r>
            <a:r>
              <a:rPr lang="en-US" dirty="0" err="1"/>
              <a:t>retira</a:t>
            </a:r>
            <a:r>
              <a:rPr lang="en-US" dirty="0"/>
              <a:t> o EBP da </a:t>
            </a:r>
            <a:r>
              <a:rPr lang="en-US" dirty="0" err="1"/>
              <a:t>pilha</a:t>
            </a:r>
            <a:r>
              <a:rPr lang="en-US" dirty="0"/>
              <a:t>.</a:t>
            </a:r>
          </a:p>
          <a:p>
            <a:r>
              <a:rPr lang="en-US" dirty="0"/>
              <a:t>6-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chamando</a:t>
            </a:r>
            <a:r>
              <a:rPr lang="en-US" dirty="0"/>
              <a:t> a </a:t>
            </a:r>
            <a:r>
              <a:rPr lang="en-US" dirty="0" err="1"/>
              <a:t>instrução</a:t>
            </a:r>
            <a:r>
              <a:rPr lang="en-US" dirty="0"/>
              <a:t> RET. Ela </a:t>
            </a:r>
            <a:r>
              <a:rPr lang="en-US" dirty="0" err="1"/>
              <a:t>retira</a:t>
            </a:r>
            <a:r>
              <a:rPr lang="en-US" dirty="0"/>
              <a:t> o valor de </a:t>
            </a:r>
            <a:r>
              <a:rPr lang="en-US" dirty="0" err="1"/>
              <a:t>retorno</a:t>
            </a:r>
            <a:r>
              <a:rPr lang="en-US" dirty="0"/>
              <a:t> da </a:t>
            </a:r>
            <a:r>
              <a:rPr lang="en-US" dirty="0" err="1"/>
              <a:t>pilha</a:t>
            </a:r>
            <a:r>
              <a:rPr lang="en-US" dirty="0"/>
              <a:t> e </a:t>
            </a:r>
            <a:r>
              <a:rPr lang="en-US" dirty="0" err="1"/>
              <a:t>coloca</a:t>
            </a:r>
            <a:r>
              <a:rPr lang="en-US" dirty="0"/>
              <a:t> no EIP, </a:t>
            </a:r>
            <a:r>
              <a:rPr lang="en-US" dirty="0" err="1"/>
              <a:t>dessa</a:t>
            </a:r>
            <a:r>
              <a:rPr lang="en-US" dirty="0"/>
              <a:t> forma o </a:t>
            </a:r>
            <a:r>
              <a:rPr lang="en-US" dirty="0" err="1"/>
              <a:t>programa</a:t>
            </a:r>
            <a:r>
              <a:rPr lang="en-US" dirty="0"/>
              <a:t> continua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do local original </a:t>
            </a:r>
            <a:r>
              <a:rPr lang="en-US" dirty="0" err="1"/>
              <a:t>onde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.</a:t>
            </a:r>
          </a:p>
          <a:p>
            <a:r>
              <a:rPr lang="en-US" dirty="0"/>
              <a:t>7- A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ajustada</a:t>
            </a:r>
            <a:r>
              <a:rPr lang="en-US" dirty="0"/>
              <a:t> para remover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que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,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tarde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17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40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30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49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noProof="0" dirty="0"/>
              <a:t>Introdução à Engenharia Reversa</a:t>
            </a:r>
            <a:br>
              <a:rPr lang="pt-BR" sz="4000" noProof="0" dirty="0"/>
            </a:br>
            <a:r>
              <a:rPr lang="pt-BR" sz="4000" noProof="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Configuranção</a:t>
            </a:r>
            <a:r>
              <a:rPr lang="pt-BR" b="1" noProof="0" dirty="0"/>
              <a:t> Inicial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UDD / PLUGIN </a:t>
            </a:r>
            <a:r>
              <a:rPr lang="pt-BR" sz="2000" b="1" noProof="0" dirty="0" err="1"/>
              <a:t>Directories</a:t>
            </a:r>
            <a:endParaRPr lang="pt-BR" sz="2000" b="1" noProof="0" dirty="0"/>
          </a:p>
          <a:p>
            <a:pPr lvl="1" algn="just"/>
            <a:r>
              <a:rPr lang="pt-BR" sz="2000" b="1" noProof="0" dirty="0" err="1"/>
              <a:t>Options</a:t>
            </a:r>
            <a:r>
              <a:rPr lang="pt-BR" sz="2000" b="1" noProof="0" dirty="0"/>
              <a:t> &gt; </a:t>
            </a:r>
            <a:r>
              <a:rPr lang="pt-BR" sz="2000" b="1" noProof="0" dirty="0" err="1"/>
              <a:t>Appearance</a:t>
            </a:r>
            <a:r>
              <a:rPr lang="pt-BR" sz="2000" b="1" noProof="0" dirty="0"/>
              <a:t> &gt; </a:t>
            </a:r>
            <a:r>
              <a:rPr lang="pt-BR" sz="2000" b="1" noProof="0" dirty="0" err="1"/>
              <a:t>Directories</a:t>
            </a:r>
            <a:endParaRPr lang="pt-BR" sz="2000" b="1" noProof="0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7ADE96-786C-8D48-8C85-D4BADC76D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5" t="2043" r="2799" b="3304"/>
          <a:stretch/>
        </p:blipFill>
        <p:spPr>
          <a:xfrm>
            <a:off x="3113181" y="1808460"/>
            <a:ext cx="3610714" cy="292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5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Configuranção</a:t>
            </a:r>
            <a:r>
              <a:rPr lang="pt-BR" b="1" noProof="0" dirty="0"/>
              <a:t> Inicial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Mostrar </a:t>
            </a:r>
            <a:r>
              <a:rPr lang="pt-BR" sz="2000" b="1" noProof="0" dirty="0" err="1"/>
              <a:t>Jump</a:t>
            </a:r>
            <a:r>
              <a:rPr lang="pt-BR" sz="2000" b="1" noProof="0" dirty="0"/>
              <a:t> Path</a:t>
            </a:r>
          </a:p>
          <a:p>
            <a:pPr lvl="1" algn="just"/>
            <a:r>
              <a:rPr lang="pt-BR" sz="2000" b="1" noProof="0" dirty="0" err="1"/>
              <a:t>Options</a:t>
            </a:r>
            <a:r>
              <a:rPr lang="pt-BR" sz="2000" b="1" noProof="0" dirty="0"/>
              <a:t> &gt; </a:t>
            </a:r>
            <a:r>
              <a:rPr lang="pt-BR" sz="2000" b="1" noProof="0" dirty="0" err="1"/>
              <a:t>Debbuging</a:t>
            </a:r>
            <a:r>
              <a:rPr lang="pt-BR" sz="2000" b="1" noProof="0" dirty="0"/>
              <a:t> </a:t>
            </a:r>
            <a:r>
              <a:rPr lang="pt-BR" sz="2000" b="1" noProof="0" dirty="0" err="1"/>
              <a:t>Options</a:t>
            </a:r>
            <a:r>
              <a:rPr lang="pt-BR" sz="2000" b="1" noProof="0" dirty="0"/>
              <a:t> &gt; CPU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6DE111-4660-9445-9699-543BC8238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13" t="12493" r="18032" b="14115"/>
          <a:stretch/>
        </p:blipFill>
        <p:spPr>
          <a:xfrm>
            <a:off x="3083011" y="1805893"/>
            <a:ext cx="3669957" cy="296999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84EAAD-6845-0F40-A9AC-8B79D1FBA850}"/>
              </a:ext>
            </a:extLst>
          </p:cNvPr>
          <p:cNvSpPr/>
          <p:nvPr/>
        </p:nvSpPr>
        <p:spPr>
          <a:xfrm>
            <a:off x="3218935" y="2819552"/>
            <a:ext cx="2030678" cy="541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1" y="264152"/>
            <a:ext cx="624735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Configuração Inicial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Carregando win32.hlp</a:t>
            </a:r>
          </a:p>
          <a:p>
            <a:pPr lvl="1" algn="just"/>
            <a:r>
              <a:rPr lang="pt-BR" sz="2000" b="1" noProof="0" dirty="0"/>
              <a:t>Salve o arquivo win32.hlp baixado anteriormente na mesma pasta onde o </a:t>
            </a:r>
            <a:r>
              <a:rPr lang="pt-BR" sz="2000" b="1" noProof="0" dirty="0" err="1"/>
              <a:t>OllyDBG</a:t>
            </a:r>
            <a:r>
              <a:rPr lang="pt-BR" sz="2000" b="1" noProof="0" dirty="0"/>
              <a:t> foi descompactado;</a:t>
            </a:r>
          </a:p>
          <a:p>
            <a:pPr lvl="1" algn="just"/>
            <a:r>
              <a:rPr lang="pt-BR" sz="2000" b="1" noProof="0" dirty="0"/>
              <a:t>Instale o KB da Microsoft mencionado anteriormente;</a:t>
            </a:r>
          </a:p>
          <a:p>
            <a:pPr lvl="1" algn="just"/>
            <a:r>
              <a:rPr lang="pt-BR" sz="2000" b="1" noProof="0" dirty="0"/>
              <a:t>Abra o </a:t>
            </a:r>
            <a:r>
              <a:rPr lang="pt-BR" sz="2000" b="1" noProof="0" dirty="0" err="1"/>
              <a:t>OllyDBG</a:t>
            </a:r>
            <a:r>
              <a:rPr lang="pt-BR" sz="2000" b="1" noProof="0" dirty="0"/>
              <a:t> e carregue o arquivo HLP clicando em:</a:t>
            </a:r>
          </a:p>
          <a:p>
            <a:pPr lvl="2" algn="just"/>
            <a:r>
              <a:rPr lang="pt-BR" sz="2000" b="1" noProof="0" dirty="0"/>
              <a:t>Help &gt; </a:t>
            </a:r>
            <a:r>
              <a:rPr lang="pt-BR" sz="2000" b="1" noProof="0" dirty="0" err="1"/>
              <a:t>Select</a:t>
            </a:r>
            <a:r>
              <a:rPr lang="pt-BR" sz="2000" b="1" noProof="0" dirty="0"/>
              <a:t> API Help File</a:t>
            </a:r>
          </a:p>
          <a:p>
            <a:pPr lvl="1" algn="just"/>
            <a:r>
              <a:rPr lang="pt-BR" sz="2000" b="1" noProof="0" dirty="0"/>
              <a:t>Após carregar o arquivo clique em:</a:t>
            </a:r>
          </a:p>
          <a:p>
            <a:pPr lvl="2" algn="just"/>
            <a:r>
              <a:rPr lang="pt-BR" sz="2000" b="1" noProof="0" dirty="0"/>
              <a:t>Help &gt; Open API Help File</a:t>
            </a:r>
          </a:p>
        </p:txBody>
      </p:sp>
    </p:spTree>
    <p:extLst>
      <p:ext uri="{BB962C8B-B14F-4D97-AF65-F5344CB8AC3E}">
        <p14:creationId xmlns:p14="http://schemas.microsoft.com/office/powerpoint/2010/main" val="154016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1" y="264152"/>
            <a:ext cx="624735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Configuração Inicial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2D89675-BA27-2E41-AE69-9456E61A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" t="2370" r="2669" b="3492"/>
          <a:stretch/>
        </p:blipFill>
        <p:spPr>
          <a:xfrm>
            <a:off x="1872343" y="980645"/>
            <a:ext cx="5686698" cy="37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 tela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0E6D40BB-7284-8C49-9D41-D42451DA7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54" y="829252"/>
            <a:ext cx="6652987" cy="39969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33EF7A-7460-1143-9B47-C044245E1943}"/>
              </a:ext>
            </a:extLst>
          </p:cNvPr>
          <p:cNvSpPr/>
          <p:nvPr/>
        </p:nvSpPr>
        <p:spPr>
          <a:xfrm>
            <a:off x="2434029" y="996218"/>
            <a:ext cx="1944216" cy="792088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VA’s (Virtual Addresses).</a:t>
            </a:r>
          </a:p>
          <a:p>
            <a:pPr algn="ctr"/>
            <a:r>
              <a:rPr lang="en-US" sz="1000" dirty="0" err="1"/>
              <a:t>Parte</a:t>
            </a:r>
            <a:r>
              <a:rPr lang="en-US" sz="1000" dirty="0"/>
              <a:t> da </a:t>
            </a:r>
            <a:r>
              <a:rPr lang="en-US" sz="1000" dirty="0" err="1"/>
              <a:t>memória</a:t>
            </a:r>
            <a:r>
              <a:rPr lang="en-US" sz="1000" dirty="0"/>
              <a:t> </a:t>
            </a:r>
            <a:r>
              <a:rPr lang="en-US" sz="1000" dirty="0" err="1"/>
              <a:t>onde</a:t>
            </a:r>
            <a:r>
              <a:rPr lang="en-US" sz="1000" dirty="0"/>
              <a:t> o </a:t>
            </a:r>
            <a:r>
              <a:rPr lang="en-US" sz="1000" dirty="0" err="1"/>
              <a:t>programa</a:t>
            </a:r>
            <a:r>
              <a:rPr lang="en-US" sz="1000" dirty="0"/>
              <a:t> </a:t>
            </a:r>
            <a:r>
              <a:rPr lang="en-US" sz="1000" dirty="0" err="1"/>
              <a:t>foi</a:t>
            </a:r>
            <a:r>
              <a:rPr lang="en-US" sz="1000" dirty="0"/>
              <a:t> </a:t>
            </a:r>
            <a:r>
              <a:rPr lang="en-US" sz="1000" dirty="0" err="1"/>
              <a:t>carregado</a:t>
            </a:r>
            <a:endParaRPr lang="en-US" sz="1000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475E850-972F-CF47-8147-96E65DDA3A55}"/>
              </a:ext>
            </a:extLst>
          </p:cNvPr>
          <p:cNvSpPr/>
          <p:nvPr/>
        </p:nvSpPr>
        <p:spPr>
          <a:xfrm>
            <a:off x="2434029" y="1539155"/>
            <a:ext cx="864096" cy="498301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OPCODES</a:t>
            </a:r>
            <a:endParaRPr lang="en-US" sz="12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3046A3E-773E-A244-B1AE-37897E7E30BB}"/>
              </a:ext>
            </a:extLst>
          </p:cNvPr>
          <p:cNvSpPr/>
          <p:nvPr/>
        </p:nvSpPr>
        <p:spPr>
          <a:xfrm>
            <a:off x="2994852" y="1850280"/>
            <a:ext cx="1224136" cy="621165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MNEUMONICOS</a:t>
            </a:r>
          </a:p>
          <a:p>
            <a:pPr algn="ctr"/>
            <a:r>
              <a:rPr lang="en-US" sz="1000" dirty="0" err="1"/>
              <a:t>Tradução</a:t>
            </a:r>
            <a:r>
              <a:rPr lang="en-US" sz="1000" dirty="0"/>
              <a:t> do opcodes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A8336FDE-5F5A-2A48-9A92-4FA3124E81E9}"/>
              </a:ext>
            </a:extLst>
          </p:cNvPr>
          <p:cNvSpPr/>
          <p:nvPr/>
        </p:nvSpPr>
        <p:spPr>
          <a:xfrm>
            <a:off x="4466047" y="1625910"/>
            <a:ext cx="1042057" cy="540060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Comentários</a:t>
            </a:r>
            <a:r>
              <a:rPr lang="en-US" sz="1000" dirty="0"/>
              <a:t> </a:t>
            </a:r>
            <a:r>
              <a:rPr lang="en-US" sz="1000" dirty="0" err="1"/>
              <a:t>inseridos</a:t>
            </a:r>
            <a:r>
              <a:rPr lang="en-US" sz="1000" dirty="0"/>
              <a:t> </a:t>
            </a:r>
            <a:r>
              <a:rPr lang="en-US" sz="1000" dirty="0" err="1"/>
              <a:t>pelo</a:t>
            </a:r>
            <a:r>
              <a:rPr lang="en-US" sz="1000" dirty="0"/>
              <a:t> </a:t>
            </a:r>
            <a:r>
              <a:rPr lang="en-US" sz="1000" dirty="0" err="1"/>
              <a:t>próprio</a:t>
            </a:r>
            <a:r>
              <a:rPr lang="en-US" sz="1000" dirty="0"/>
              <a:t> </a:t>
            </a:r>
            <a:r>
              <a:rPr lang="en-US" sz="1000" dirty="0" err="1"/>
              <a:t>OllyDBG</a:t>
            </a:r>
            <a:endParaRPr lang="en-US" sz="1000" dirty="0"/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825B7B4-F7F2-0B45-B41C-34AAD799071A}"/>
              </a:ext>
            </a:extLst>
          </p:cNvPr>
          <p:cNvSpPr/>
          <p:nvPr/>
        </p:nvSpPr>
        <p:spPr>
          <a:xfrm>
            <a:off x="2683396" y="2667161"/>
            <a:ext cx="1224136" cy="621165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PAINEL</a:t>
            </a:r>
          </a:p>
          <a:p>
            <a:pPr algn="ctr"/>
            <a:r>
              <a:rPr lang="en-US" sz="1000" dirty="0" err="1"/>
              <a:t>Exibe</a:t>
            </a:r>
            <a:r>
              <a:rPr lang="en-US" sz="1000" dirty="0"/>
              <a:t> </a:t>
            </a:r>
            <a:r>
              <a:rPr lang="en-US" sz="1000" dirty="0" err="1"/>
              <a:t>informações</a:t>
            </a:r>
            <a:r>
              <a:rPr lang="en-US" sz="1000" dirty="0"/>
              <a:t> </a:t>
            </a:r>
            <a:r>
              <a:rPr lang="en-US" sz="1000" dirty="0" err="1"/>
              <a:t>sobre</a:t>
            </a:r>
            <a:r>
              <a:rPr lang="en-US" sz="1000" dirty="0"/>
              <a:t> a </a:t>
            </a:r>
            <a:r>
              <a:rPr lang="en-US" sz="1000" dirty="0" err="1"/>
              <a:t>próxima</a:t>
            </a:r>
            <a:r>
              <a:rPr lang="en-US" sz="1000" dirty="0"/>
              <a:t> </a:t>
            </a:r>
            <a:r>
              <a:rPr lang="en-US" sz="1000" dirty="0" err="1"/>
              <a:t>instrução</a:t>
            </a:r>
            <a:endParaRPr lang="en-US" sz="1200" dirty="0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87812231-0CC4-5047-93AA-4720CEE4DBC6}"/>
              </a:ext>
            </a:extLst>
          </p:cNvPr>
          <p:cNvSpPr/>
          <p:nvPr/>
        </p:nvSpPr>
        <p:spPr>
          <a:xfrm>
            <a:off x="5820810" y="829252"/>
            <a:ext cx="1344815" cy="601493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REGISTRADORES</a:t>
            </a:r>
          </a:p>
          <a:p>
            <a:pPr algn="ctr"/>
            <a:r>
              <a:rPr lang="en-US" sz="1000" dirty="0" err="1"/>
              <a:t>Locais</a:t>
            </a:r>
            <a:r>
              <a:rPr lang="en-US" sz="1000" dirty="0"/>
              <a:t> da </a:t>
            </a:r>
            <a:r>
              <a:rPr lang="en-US" sz="1000" dirty="0" err="1"/>
              <a:t>memória</a:t>
            </a:r>
            <a:r>
              <a:rPr lang="en-US" sz="1000" dirty="0"/>
              <a:t> </a:t>
            </a:r>
            <a:r>
              <a:rPr lang="en-US" sz="1000" dirty="0" err="1"/>
              <a:t>onde</a:t>
            </a:r>
            <a:r>
              <a:rPr lang="en-US" sz="1000" dirty="0"/>
              <a:t> </a:t>
            </a:r>
            <a:r>
              <a:rPr lang="en-US" sz="1000" dirty="0" err="1"/>
              <a:t>são</a:t>
            </a:r>
            <a:r>
              <a:rPr lang="en-US" sz="1000" dirty="0"/>
              <a:t> </a:t>
            </a:r>
            <a:r>
              <a:rPr lang="en-US" sz="1000" dirty="0" err="1"/>
              <a:t>armazenados</a:t>
            </a:r>
            <a:r>
              <a:rPr lang="en-US" sz="1000" dirty="0"/>
              <a:t> dados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5AF3050-0014-0046-8A07-CF2563E92EAC}"/>
              </a:ext>
            </a:extLst>
          </p:cNvPr>
          <p:cNvSpPr/>
          <p:nvPr/>
        </p:nvSpPr>
        <p:spPr>
          <a:xfrm>
            <a:off x="5997751" y="3166174"/>
            <a:ext cx="1656184" cy="792088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PILHA (STACK)</a:t>
            </a:r>
          </a:p>
          <a:p>
            <a:pPr algn="ctr"/>
            <a:r>
              <a:rPr lang="en-US" sz="1000" dirty="0" err="1"/>
              <a:t>Locais</a:t>
            </a:r>
            <a:r>
              <a:rPr lang="en-US" sz="1000" dirty="0"/>
              <a:t> da </a:t>
            </a:r>
            <a:r>
              <a:rPr lang="en-US" sz="1000" dirty="0" err="1"/>
              <a:t>memória</a:t>
            </a:r>
            <a:r>
              <a:rPr lang="en-US" sz="1000" dirty="0"/>
              <a:t> </a:t>
            </a:r>
            <a:r>
              <a:rPr lang="en-US" sz="1000" dirty="0" err="1"/>
              <a:t>onde</a:t>
            </a:r>
            <a:r>
              <a:rPr lang="en-US" sz="1000" dirty="0"/>
              <a:t> </a:t>
            </a:r>
            <a:r>
              <a:rPr lang="en-US" sz="1000" dirty="0" err="1"/>
              <a:t>são</a:t>
            </a:r>
            <a:r>
              <a:rPr lang="en-US" sz="1000" dirty="0"/>
              <a:t> </a:t>
            </a:r>
            <a:r>
              <a:rPr lang="en-US" sz="1000" dirty="0" err="1"/>
              <a:t>armazenados</a:t>
            </a:r>
            <a:r>
              <a:rPr lang="en-US" sz="1000" dirty="0"/>
              <a:t> </a:t>
            </a:r>
            <a:r>
              <a:rPr lang="en-US" sz="1000" dirty="0" err="1"/>
              <a:t>variáveis</a:t>
            </a:r>
            <a:r>
              <a:rPr lang="en-US" sz="1000" dirty="0"/>
              <a:t> </a:t>
            </a:r>
            <a:r>
              <a:rPr lang="en-US" sz="1000" dirty="0" err="1"/>
              <a:t>locais</a:t>
            </a:r>
            <a:r>
              <a:rPr lang="en-US" sz="1000" dirty="0"/>
              <a:t> e </a:t>
            </a:r>
            <a:r>
              <a:rPr lang="en-US" sz="1000" dirty="0" err="1"/>
              <a:t>parâmetros</a:t>
            </a:r>
            <a:r>
              <a:rPr lang="en-US" sz="1000" dirty="0"/>
              <a:t> de </a:t>
            </a:r>
            <a:r>
              <a:rPr lang="en-US" sz="1000" dirty="0" err="1"/>
              <a:t>funções</a:t>
            </a:r>
            <a:endParaRPr lang="en-US" sz="1000" dirty="0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5FAA0CA9-1511-204D-9D95-FE2FC0504D15}"/>
              </a:ext>
            </a:extLst>
          </p:cNvPr>
          <p:cNvSpPr/>
          <p:nvPr/>
        </p:nvSpPr>
        <p:spPr>
          <a:xfrm>
            <a:off x="3171462" y="3596572"/>
            <a:ext cx="1656184" cy="361690"/>
          </a:xfrm>
          <a:prstGeom prst="wedgeRectCallout">
            <a:avLst>
              <a:gd name="adj1" fmla="val -84950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DUMP dos OPCODES</a:t>
            </a:r>
          </a:p>
        </p:txBody>
      </p:sp>
    </p:spTree>
    <p:extLst>
      <p:ext uri="{BB962C8B-B14F-4D97-AF65-F5344CB8AC3E}">
        <p14:creationId xmlns:p14="http://schemas.microsoft.com/office/powerpoint/2010/main" val="8086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noProof="0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noProof="0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noProof="0" dirty="0"/>
              <a:t>Mente Binária - </a:t>
            </a:r>
            <a:r>
              <a:rPr lang="pt-BR" noProof="0" dirty="0" err="1"/>
              <a:t>OllyDBG</a:t>
            </a:r>
            <a:endParaRPr lang="pt-BR" noProof="0" dirty="0"/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www.mentebinaria.com.br</a:t>
            </a:r>
            <a:r>
              <a:rPr lang="pt-BR" dirty="0"/>
              <a:t>/files/file/1-ollydbg/ </a:t>
            </a:r>
          </a:p>
          <a:p>
            <a:r>
              <a:rPr lang="pt-BR" dirty="0" err="1"/>
              <a:t>Opensource.com</a:t>
            </a:r>
            <a:r>
              <a:rPr lang="pt-BR" dirty="0"/>
              <a:t> -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debuggers</a:t>
            </a:r>
            <a:r>
              <a:rPr lang="pt-BR" dirty="0"/>
              <a:t> </a:t>
            </a:r>
            <a:r>
              <a:rPr lang="pt-BR" dirty="0" err="1"/>
              <a:t>really</a:t>
            </a:r>
            <a:r>
              <a:rPr lang="pt-BR" dirty="0"/>
              <a:t> </a:t>
            </a:r>
            <a:r>
              <a:rPr lang="pt-BR"/>
              <a:t>work</a:t>
            </a:r>
            <a:endParaRPr lang="pt-BR" noProof="0" dirty="0"/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opensource.com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/18/1/</a:t>
            </a:r>
            <a:r>
              <a:rPr lang="pt-BR" dirty="0" err="1"/>
              <a:t>how-debuggers-really-work</a:t>
            </a:r>
            <a:endParaRPr lang="pt-BR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21974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Módulo 2 -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AULA 3</a:t>
            </a:r>
          </a:p>
          <a:p>
            <a:pPr lvl="1" algn="just">
              <a:spcBef>
                <a:spcPts val="600"/>
              </a:spcBef>
            </a:pPr>
            <a:r>
              <a:rPr lang="pt-BR" sz="18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Debuggers</a:t>
            </a:r>
            <a:endParaRPr lang="pt-BR" sz="18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pt-BR" sz="18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OllyDBG</a:t>
            </a:r>
            <a:endParaRPr lang="pt-BR" sz="18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>
              <a:spcBef>
                <a:spcPts val="600"/>
              </a:spcBef>
              <a:buChar char="◇"/>
            </a:pPr>
            <a:endParaRPr lang="pt-BR" sz="1800" b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Máquina Windows com </a:t>
            </a:r>
            <a:r>
              <a:rPr lang="pt-BR" sz="2000" b="1" noProof="0" dirty="0" err="1"/>
              <a:t>OllyDBG</a:t>
            </a:r>
            <a:endParaRPr lang="pt-BR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38439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Debuggers</a:t>
            </a:r>
            <a:endParaRPr lang="pt-BR" b="1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ECC71-CB06-C04A-8B12-A6D121DC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243" y="1333254"/>
            <a:ext cx="2201514" cy="22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2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Debugger</a:t>
            </a:r>
            <a:endParaRPr lang="pt-BR" b="1" noProof="0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Um </a:t>
            </a:r>
            <a:r>
              <a:rPr lang="pt-BR" sz="2000" b="1" noProof="0" dirty="0" err="1"/>
              <a:t>debugger</a:t>
            </a:r>
            <a:r>
              <a:rPr lang="pt-BR" sz="2000" b="1" noProof="0" dirty="0"/>
              <a:t>, ou depurador, é um software criado para testar outros softwares, com o principal objetivo de encontrar defeitos no mesmo;</a:t>
            </a:r>
          </a:p>
          <a:p>
            <a:pPr algn="just"/>
            <a:r>
              <a:rPr lang="pt-BR" sz="2000" b="1" noProof="0" dirty="0"/>
              <a:t>Normalmente oferecem funcionalidades mais sofisticadas, tais  como:</a:t>
            </a:r>
          </a:p>
          <a:p>
            <a:pPr lvl="1" algn="just"/>
            <a:r>
              <a:rPr lang="pt-BR" sz="2000" b="1" noProof="0" dirty="0"/>
              <a:t>Execução passo-a-passo de um programa;</a:t>
            </a:r>
          </a:p>
          <a:p>
            <a:pPr lvl="1" algn="just"/>
            <a:r>
              <a:rPr lang="pt-BR" sz="2000" b="1" noProof="0" dirty="0"/>
              <a:t>Suspensão do programa para examinar seu estado atual, em pontos predefinidos (breakpoint);</a:t>
            </a:r>
          </a:p>
          <a:p>
            <a:pPr lvl="1" algn="just"/>
            <a:r>
              <a:rPr lang="pt-BR" sz="2000" b="1" noProof="0" dirty="0"/>
              <a:t>Acompanhamento do valor de variáveis;</a:t>
            </a:r>
          </a:p>
          <a:p>
            <a:pPr algn="just"/>
            <a:endParaRPr lang="pt-BR" sz="2000" b="1" noProof="0" dirty="0"/>
          </a:p>
          <a:p>
            <a:pPr lvl="1" algn="just"/>
            <a:endParaRPr lang="pt-BR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9509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OllyDBG</a:t>
            </a:r>
            <a:endParaRPr lang="pt-BR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A08E-58EC-3E48-9EF8-EE3010F6D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51" b="18405"/>
          <a:stretch/>
        </p:blipFill>
        <p:spPr>
          <a:xfrm>
            <a:off x="3108857" y="1610524"/>
            <a:ext cx="2926285" cy="13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OllyDBG</a:t>
            </a:r>
            <a:endParaRPr lang="pt-BR" b="1" noProof="0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b="1" noProof="0" dirty="0"/>
              <a:t>Desenvolvido por </a:t>
            </a:r>
            <a:r>
              <a:rPr lang="pt-BR" b="1" noProof="0" dirty="0" err="1"/>
              <a:t>Oleh</a:t>
            </a:r>
            <a:r>
              <a:rPr lang="pt-BR" b="1" noProof="0" dirty="0"/>
              <a:t> </a:t>
            </a:r>
            <a:r>
              <a:rPr lang="pt-BR" b="1" noProof="0" dirty="0" err="1"/>
              <a:t>Yuschuk</a:t>
            </a:r>
            <a:r>
              <a:rPr lang="pt-BR" b="1" noProof="0" dirty="0"/>
              <a:t>, o </a:t>
            </a:r>
            <a:r>
              <a:rPr lang="pt-BR" b="1" noProof="0" dirty="0" err="1"/>
              <a:t>Olly</a:t>
            </a:r>
            <a:r>
              <a:rPr lang="pt-BR" b="1" noProof="0" dirty="0"/>
              <a:t> é provavelmente o </a:t>
            </a:r>
            <a:r>
              <a:rPr lang="pt-BR" b="1" noProof="0" dirty="0" err="1"/>
              <a:t>debugger</a:t>
            </a:r>
            <a:r>
              <a:rPr lang="pt-BR" b="1" noProof="0" dirty="0"/>
              <a:t> para Windows mais famoso do mundo.</a:t>
            </a:r>
          </a:p>
          <a:p>
            <a:pPr algn="just"/>
            <a:r>
              <a:rPr lang="pt-BR" b="1" noProof="0" dirty="0"/>
              <a:t>Deixou de ser desenvolvido e não há mais atualizações desde 2013, mas ainda sim tem recursos incríveis como </a:t>
            </a:r>
            <a:r>
              <a:rPr lang="pt-BR" b="1" noProof="0" dirty="0" err="1"/>
              <a:t>unpacking</a:t>
            </a:r>
            <a:r>
              <a:rPr lang="pt-BR" b="1" noProof="0" dirty="0"/>
              <a:t> automático de módulos SFX, </a:t>
            </a:r>
            <a:r>
              <a:rPr lang="pt-BR" b="1" noProof="0" dirty="0" err="1"/>
              <a:t>tracing</a:t>
            </a:r>
            <a:r>
              <a:rPr lang="pt-BR" b="1" noProof="0" dirty="0"/>
              <a:t> e um excelente suporte a </a:t>
            </a:r>
            <a:r>
              <a:rPr lang="pt-BR" b="1" noProof="0" dirty="0" err="1"/>
              <a:t>plugins</a:t>
            </a:r>
            <a:r>
              <a:rPr lang="pt-BR" b="1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85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Obtendo e Instalando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Download </a:t>
            </a:r>
            <a:r>
              <a:rPr lang="pt-BR" sz="2000" b="1" noProof="0" dirty="0" err="1"/>
              <a:t>OllyDBG</a:t>
            </a:r>
            <a:r>
              <a:rPr lang="pt-BR" sz="2000" b="1" noProof="0" dirty="0"/>
              <a:t>:</a:t>
            </a:r>
          </a:p>
          <a:p>
            <a:pPr lvl="1" algn="just"/>
            <a:r>
              <a:rPr lang="pt-BR" sz="2000" b="1" noProof="0" dirty="0"/>
              <a:t>http://</a:t>
            </a:r>
            <a:r>
              <a:rPr lang="pt-BR" sz="2000" b="1" noProof="0" dirty="0" err="1"/>
              <a:t>www.ollydbg.de</a:t>
            </a:r>
            <a:r>
              <a:rPr lang="pt-BR" sz="2000" b="1" noProof="0" dirty="0"/>
              <a:t>/</a:t>
            </a:r>
          </a:p>
          <a:p>
            <a:pPr algn="just"/>
            <a:r>
              <a:rPr lang="pt-BR" sz="2000" b="1" noProof="0" dirty="0"/>
              <a:t>Download arquivo HLP:</a:t>
            </a:r>
          </a:p>
          <a:p>
            <a:pPr lvl="1" algn="just"/>
            <a:r>
              <a:rPr lang="pt-BR" sz="2000" b="1" noProof="0" dirty="0"/>
              <a:t>https://</a:t>
            </a:r>
            <a:r>
              <a:rPr lang="pt-BR" sz="2000" b="1" noProof="0" dirty="0" err="1"/>
              <a:t>github.com</a:t>
            </a:r>
            <a:r>
              <a:rPr lang="pt-BR" sz="2000" b="1" noProof="0" dirty="0"/>
              <a:t>/</a:t>
            </a:r>
            <a:r>
              <a:rPr lang="pt-BR" sz="2000" b="1" noProof="0" dirty="0" err="1"/>
              <a:t>trietptm</a:t>
            </a:r>
            <a:r>
              <a:rPr lang="pt-BR" sz="2000" b="1" noProof="0" dirty="0"/>
              <a:t>/</a:t>
            </a:r>
            <a:r>
              <a:rPr lang="pt-BR" sz="2000" b="1" noProof="0" dirty="0" err="1"/>
              <a:t>OllyDbg-Archive</a:t>
            </a:r>
            <a:r>
              <a:rPr lang="pt-BR" sz="2000" b="1" noProof="0" dirty="0"/>
              <a:t>/</a:t>
            </a:r>
            <a:r>
              <a:rPr lang="pt-BR" sz="2000" b="1" noProof="0" dirty="0" err="1"/>
              <a:t>blob</a:t>
            </a:r>
            <a:r>
              <a:rPr lang="pt-BR" sz="2000" b="1" noProof="0" dirty="0"/>
              <a:t>/</a:t>
            </a:r>
            <a:r>
              <a:rPr lang="pt-BR" sz="2000" b="1" noProof="0" dirty="0" err="1"/>
              <a:t>master</a:t>
            </a:r>
            <a:r>
              <a:rPr lang="pt-BR" sz="2000" b="1" noProof="0" dirty="0"/>
              <a:t>/HLP-Files/win32.hlp</a:t>
            </a:r>
          </a:p>
          <a:p>
            <a:pPr algn="just"/>
            <a:r>
              <a:rPr lang="pt-BR" sz="2000" b="1" noProof="0" dirty="0"/>
              <a:t>O </a:t>
            </a:r>
            <a:r>
              <a:rPr lang="pt-BR" sz="2000" b="1" noProof="0" dirty="0" err="1"/>
              <a:t>OllyDBG</a:t>
            </a:r>
            <a:r>
              <a:rPr lang="pt-BR" sz="2000" b="1" noProof="0" dirty="0"/>
              <a:t> não necessita ser instalado, somente descompacte e execute o mesmo;</a:t>
            </a:r>
          </a:p>
          <a:p>
            <a:pPr algn="just"/>
            <a:endParaRPr lang="pt-BR" sz="2000" b="1" noProof="0" dirty="0"/>
          </a:p>
          <a:p>
            <a:pPr algn="just"/>
            <a:endParaRPr lang="pt-BR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9250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Configuranção</a:t>
            </a:r>
            <a:r>
              <a:rPr lang="pt-BR" b="1" noProof="0" dirty="0"/>
              <a:t> Inicial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noProof="0" dirty="0"/>
              <a:t>IMPORTANTE:</a:t>
            </a:r>
          </a:p>
          <a:p>
            <a:pPr lvl="1"/>
            <a:r>
              <a:rPr lang="pt-BR" sz="2000" b="1" noProof="0" dirty="0"/>
              <a:t>Sempre execute o </a:t>
            </a:r>
            <a:r>
              <a:rPr lang="pt-BR" sz="2000" b="1" noProof="0" dirty="0" err="1"/>
              <a:t>OllyDBG</a:t>
            </a:r>
            <a:r>
              <a:rPr lang="pt-BR" sz="2000" b="1" noProof="0" dirty="0"/>
              <a:t> como administrador;</a:t>
            </a:r>
          </a:p>
          <a:p>
            <a:pPr lvl="1"/>
            <a:r>
              <a:rPr lang="pt-BR" sz="2000" b="1" noProof="0" dirty="0"/>
              <a:t>Instalar Patch Microsoft para abertura de arquivo HLP (https://</a:t>
            </a:r>
            <a:r>
              <a:rPr lang="pt-BR" sz="2000" b="1" noProof="0" dirty="0" err="1"/>
              <a:t>support.microsoft.com</a:t>
            </a:r>
            <a:r>
              <a:rPr lang="pt-BR" sz="2000" b="1" noProof="0" dirty="0"/>
              <a:t>/</a:t>
            </a:r>
            <a:r>
              <a:rPr lang="pt-BR" sz="2000" b="1" noProof="0" dirty="0" err="1"/>
              <a:t>pt-br</a:t>
            </a:r>
            <a:r>
              <a:rPr lang="pt-BR" sz="2000" b="1" noProof="0" dirty="0"/>
              <a:t>/help/917607/error-opening-help-in-windows-based-programs-feature-not-included-or-h)</a:t>
            </a:r>
          </a:p>
        </p:txBody>
      </p:sp>
    </p:spTree>
    <p:extLst>
      <p:ext uri="{BB962C8B-B14F-4D97-AF65-F5344CB8AC3E}">
        <p14:creationId xmlns:p14="http://schemas.microsoft.com/office/powerpoint/2010/main" val="333487795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690</Words>
  <Application>Microsoft Macintosh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Arial</vt:lpstr>
      <vt:lpstr>Consolas</vt:lpstr>
      <vt:lpstr>Helvetica Neue</vt:lpstr>
      <vt:lpstr>Nixie One</vt:lpstr>
      <vt:lpstr>Imogen template</vt:lpstr>
      <vt:lpstr>Introdução à Engenharia Reversa Prof. Diego K. Maeoka</vt:lpstr>
      <vt:lpstr>Módulo 2 - Agenda</vt:lpstr>
      <vt:lpstr>Requisitos da Aula</vt:lpstr>
      <vt:lpstr>Debuggers</vt:lpstr>
      <vt:lpstr>Debugger</vt:lpstr>
      <vt:lpstr>OllyDBG</vt:lpstr>
      <vt:lpstr>OllyDBG</vt:lpstr>
      <vt:lpstr>Obtendo e Instalando</vt:lpstr>
      <vt:lpstr>Configuranção Inicial</vt:lpstr>
      <vt:lpstr>Configuranção Inicial</vt:lpstr>
      <vt:lpstr>Configuranção Inicial</vt:lpstr>
      <vt:lpstr>Configuração Inicial</vt:lpstr>
      <vt:lpstr>Configuração Inicial</vt:lpstr>
      <vt:lpstr>Identificando a tela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65</cp:revision>
  <dcterms:modified xsi:type="dcterms:W3CDTF">2018-12-04T17:18:53Z</dcterms:modified>
</cp:coreProperties>
</file>