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7" r:id="rId1"/>
  </p:sldMasterIdLst>
  <p:notesMasterIdLst>
    <p:notesMasterId r:id="rId19"/>
  </p:notesMasterIdLst>
  <p:sldIdLst>
    <p:sldId id="256" r:id="rId2"/>
    <p:sldId id="261" r:id="rId3"/>
    <p:sldId id="322" r:id="rId4"/>
    <p:sldId id="317" r:id="rId5"/>
    <p:sldId id="318" r:id="rId6"/>
    <p:sldId id="319" r:id="rId7"/>
    <p:sldId id="325" r:id="rId8"/>
    <p:sldId id="320" r:id="rId9"/>
    <p:sldId id="321" r:id="rId10"/>
    <p:sldId id="329" r:id="rId11"/>
    <p:sldId id="323" r:id="rId12"/>
    <p:sldId id="324" r:id="rId13"/>
    <p:sldId id="326" r:id="rId14"/>
    <p:sldId id="327" r:id="rId15"/>
    <p:sldId id="328" r:id="rId16"/>
    <p:sldId id="280" r:id="rId17"/>
    <p:sldId id="281" r:id="rId18"/>
  </p:sldIdLst>
  <p:sldSz cx="9144000" cy="5143500" type="screen16x9"/>
  <p:notesSz cx="6858000" cy="9144000"/>
  <p:embeddedFontLst>
    <p:embeddedFont>
      <p:font typeface="Helvetica Neue" panose="02000503000000020004" pitchFamily="2" charset="0"/>
      <p:regular r:id="rId20"/>
      <p:bold r:id="rId21"/>
      <p:italic r:id="rId22"/>
      <p:boldItalic r:id="rId23"/>
    </p:embeddedFont>
    <p:embeddedFont>
      <p:font typeface="Muli" pitchFamily="2" charset="77"/>
      <p:regular r:id="rId24"/>
      <p:bold r:id="rId25"/>
      <p:italic r:id="rId26"/>
      <p:boldItalic r:id="rId27"/>
    </p:embeddedFont>
    <p:embeddedFont>
      <p:font typeface="Nixie One" panose="02000503080000020004" pitchFamily="2" charset="0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ego Maeoka" initials="DM" lastIdx="1" clrIdx="0">
    <p:extLst>
      <p:ext uri="{19B8F6BF-5375-455C-9EA6-DF929625EA0E}">
        <p15:presenceInfo xmlns:p15="http://schemas.microsoft.com/office/powerpoint/2012/main" userId="Diego Maeok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CB8C6C1-08A5-45D5-AB1F-4394B18F5ADE}">
  <a:tblStyle styleId="{8CB8C6C1-08A5-45D5-AB1F-4394B18F5A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43"/>
    <p:restoredTop sz="94708"/>
  </p:normalViewPr>
  <p:slideViewPr>
    <p:cSldViewPr snapToGrid="0">
      <p:cViewPr varScale="1">
        <p:scale>
          <a:sx n="124" d="100"/>
          <a:sy n="124" d="100"/>
        </p:scale>
        <p:origin x="1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35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b="1" dirty="0" err="1"/>
              <a:t>cria</a:t>
            </a:r>
            <a:r>
              <a:rPr lang="en-US" b="1" dirty="0"/>
              <a:t> um novo </a:t>
            </a:r>
            <a:r>
              <a:rPr lang="en-US" b="1" dirty="0" err="1"/>
              <a:t>conteúdo</a:t>
            </a:r>
            <a:r>
              <a:rPr lang="en-US" b="1" dirty="0"/>
              <a:t> de </a:t>
            </a:r>
            <a:r>
              <a:rPr lang="en-US" b="1" dirty="0" err="1"/>
              <a:t>código</a:t>
            </a:r>
            <a:r>
              <a:rPr lang="en-US" b="1" dirty="0"/>
              <a:t> </a:t>
            </a:r>
            <a:r>
              <a:rPr lang="en-US" b="1" dirty="0" err="1"/>
              <a:t>executável</a:t>
            </a:r>
            <a:r>
              <a:rPr lang="en-US" b="1" dirty="0"/>
              <a:t>, </a:t>
            </a:r>
            <a:r>
              <a:rPr lang="en-US" b="1" dirty="0" err="1"/>
              <a:t>insere</a:t>
            </a:r>
            <a:r>
              <a:rPr lang="en-US" b="1" dirty="0"/>
              <a:t> no </a:t>
            </a:r>
            <a:r>
              <a:rPr lang="en-US" b="1" dirty="0" err="1"/>
              <a:t>código</a:t>
            </a:r>
            <a:r>
              <a:rPr lang="en-US" b="1" dirty="0"/>
              <a:t> </a:t>
            </a:r>
            <a:r>
              <a:rPr lang="en-US" b="1" dirty="0" err="1"/>
              <a:t>uma</a:t>
            </a:r>
            <a:r>
              <a:rPr lang="en-US" b="1" dirty="0"/>
              <a:t> </a:t>
            </a:r>
            <a:r>
              <a:rPr lang="en-US" b="1" dirty="0" err="1"/>
              <a:t>rotina</a:t>
            </a:r>
            <a:r>
              <a:rPr lang="en-US" b="1" dirty="0"/>
              <a:t> de </a:t>
            </a:r>
            <a:r>
              <a:rPr lang="en-US" b="1" dirty="0" err="1"/>
              <a:t>descompressão</a:t>
            </a:r>
            <a:r>
              <a:rPr lang="en-US" b="1" dirty="0"/>
              <a:t>, que </a:t>
            </a:r>
            <a:r>
              <a:rPr lang="en-US" b="1" dirty="0" err="1"/>
              <a:t>geralmente</a:t>
            </a:r>
            <a:r>
              <a:rPr lang="en-US" b="1" dirty="0"/>
              <a:t> </a:t>
            </a:r>
            <a:r>
              <a:rPr lang="en-US" b="1" dirty="0" err="1"/>
              <a:t>fica</a:t>
            </a:r>
            <a:r>
              <a:rPr lang="en-US" b="1" dirty="0"/>
              <a:t> no final do </a:t>
            </a:r>
            <a:r>
              <a:rPr lang="en-US" b="1" dirty="0" err="1"/>
              <a:t>arquivo</a:t>
            </a:r>
            <a:r>
              <a:rPr lang="en-US" b="1" dirty="0"/>
              <a:t>, e </a:t>
            </a:r>
            <a:r>
              <a:rPr lang="en-US" b="1" dirty="0" err="1"/>
              <a:t>modifica</a:t>
            </a:r>
            <a:r>
              <a:rPr lang="en-US" b="1" dirty="0"/>
              <a:t> o entry point do </a:t>
            </a:r>
            <a:r>
              <a:rPr lang="en-US" b="1" dirty="0" err="1"/>
              <a:t>executável</a:t>
            </a:r>
            <a:r>
              <a:rPr lang="en-US" b="1" dirty="0"/>
              <a:t> para </a:t>
            </a:r>
            <a:r>
              <a:rPr lang="en-US" b="1" dirty="0" err="1"/>
              <a:t>apontar</a:t>
            </a:r>
            <a:r>
              <a:rPr lang="en-US" b="1" dirty="0"/>
              <a:t> para </a:t>
            </a:r>
            <a:r>
              <a:rPr lang="en-US" b="1" dirty="0" err="1"/>
              <a:t>essa</a:t>
            </a:r>
            <a:r>
              <a:rPr lang="en-US" b="1" dirty="0"/>
              <a:t> </a:t>
            </a:r>
            <a:r>
              <a:rPr lang="en-US" b="1" dirty="0" err="1"/>
              <a:t>rotina</a:t>
            </a:r>
            <a:r>
              <a:rPr lang="en-US" b="1" dirty="0"/>
              <a:t> de </a:t>
            </a:r>
            <a:r>
              <a:rPr lang="en-US" b="1" dirty="0" err="1"/>
              <a:t>descompressão</a:t>
            </a:r>
            <a:r>
              <a:rPr lang="en-US" b="1" dirty="0"/>
              <a:t>. </a:t>
            </a:r>
            <a:r>
              <a:rPr lang="en-US" b="1" dirty="0" err="1"/>
              <a:t>Quando</a:t>
            </a:r>
            <a:r>
              <a:rPr lang="en-US" b="1" dirty="0"/>
              <a:t> o </a:t>
            </a:r>
            <a:r>
              <a:rPr lang="en-US" b="1" dirty="0" err="1"/>
              <a:t>programa</a:t>
            </a:r>
            <a:r>
              <a:rPr lang="en-US" b="1" dirty="0"/>
              <a:t> </a:t>
            </a:r>
            <a:r>
              <a:rPr lang="en-US" b="1" dirty="0" err="1"/>
              <a:t>é</a:t>
            </a:r>
            <a:r>
              <a:rPr lang="en-US" b="1" dirty="0"/>
              <a:t> </a:t>
            </a:r>
            <a:r>
              <a:rPr lang="en-US" b="1" dirty="0" err="1"/>
              <a:t>executado</a:t>
            </a:r>
            <a:r>
              <a:rPr lang="en-US" b="1" dirty="0"/>
              <a:t> a </a:t>
            </a:r>
            <a:r>
              <a:rPr lang="en-US" b="1" dirty="0" err="1"/>
              <a:t>rotina</a:t>
            </a:r>
            <a:r>
              <a:rPr lang="en-US" b="1" dirty="0"/>
              <a:t> de </a:t>
            </a:r>
            <a:r>
              <a:rPr lang="en-US" b="1" dirty="0" err="1"/>
              <a:t>descompressão</a:t>
            </a:r>
            <a:r>
              <a:rPr lang="en-US" b="1" dirty="0"/>
              <a:t> </a:t>
            </a:r>
            <a:r>
              <a:rPr lang="en-US" b="1" dirty="0" err="1"/>
              <a:t>entra</a:t>
            </a:r>
            <a:r>
              <a:rPr lang="en-US" b="1" dirty="0"/>
              <a:t> </a:t>
            </a:r>
            <a:r>
              <a:rPr lang="en-US" b="1" dirty="0" err="1"/>
              <a:t>em</a:t>
            </a:r>
            <a:r>
              <a:rPr lang="en-US" b="1" dirty="0"/>
              <a:t> </a:t>
            </a:r>
            <a:r>
              <a:rPr lang="en-US" b="1" dirty="0" err="1"/>
              <a:t>ação</a:t>
            </a:r>
            <a:r>
              <a:rPr lang="en-US" b="1" dirty="0"/>
              <a:t> e o </a:t>
            </a:r>
            <a:r>
              <a:rPr lang="en-US" b="1" dirty="0" err="1"/>
              <a:t>programa</a:t>
            </a:r>
            <a:r>
              <a:rPr lang="en-US" b="1" dirty="0"/>
              <a:t> </a:t>
            </a:r>
            <a:r>
              <a:rPr lang="en-US" b="1" dirty="0" err="1"/>
              <a:t>é</a:t>
            </a:r>
            <a:r>
              <a:rPr lang="en-US" b="1" dirty="0"/>
              <a:t> “unpacked” </a:t>
            </a:r>
            <a:r>
              <a:rPr lang="en-US" b="1" dirty="0" err="1"/>
              <a:t>na</a:t>
            </a:r>
            <a:r>
              <a:rPr lang="en-US" b="1" dirty="0"/>
              <a:t> </a:t>
            </a:r>
            <a:r>
              <a:rPr lang="en-US" b="1" dirty="0" err="1"/>
              <a:t>memória</a:t>
            </a:r>
            <a:r>
              <a:rPr lang="en-US" b="1" dirty="0"/>
              <a:t>,</a:t>
            </a:r>
            <a:endParaRPr lang="en-US" dirty="0"/>
          </a:p>
          <a:p>
            <a:pPr marL="139700" indent="0">
              <a:buNone/>
            </a:pPr>
            <a:r>
              <a:rPr lang="en-US" b="1" dirty="0" err="1"/>
              <a:t>iniciando</a:t>
            </a:r>
            <a:r>
              <a:rPr lang="en-US" b="1" dirty="0"/>
              <a:t> </a:t>
            </a:r>
            <a:r>
              <a:rPr lang="en-US" b="1" dirty="0" err="1"/>
              <a:t>assim</a:t>
            </a:r>
            <a:r>
              <a:rPr lang="en-US" b="1" dirty="0"/>
              <a:t> a </a:t>
            </a:r>
            <a:r>
              <a:rPr lang="en-US" b="1" dirty="0" err="1"/>
              <a:t>execução</a:t>
            </a:r>
            <a:r>
              <a:rPr lang="en-US" b="1" dirty="0"/>
              <a:t> do </a:t>
            </a:r>
            <a:r>
              <a:rPr lang="en-US" b="1" dirty="0" err="1"/>
              <a:t>código</a:t>
            </a:r>
            <a:r>
              <a:rPr lang="en-US" b="1" dirty="0"/>
              <a:t> original.</a:t>
            </a:r>
            <a:endParaRPr lang="en-US" dirty="0"/>
          </a:p>
          <a:p>
            <a:pPr marL="0" lv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23639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b="1" dirty="0" err="1"/>
              <a:t>cria</a:t>
            </a:r>
            <a:r>
              <a:rPr lang="en-US" b="1" dirty="0"/>
              <a:t> um novo </a:t>
            </a:r>
            <a:r>
              <a:rPr lang="en-US" b="1" dirty="0" err="1"/>
              <a:t>conteúdo</a:t>
            </a:r>
            <a:r>
              <a:rPr lang="en-US" b="1" dirty="0"/>
              <a:t> de </a:t>
            </a:r>
            <a:r>
              <a:rPr lang="en-US" b="1" dirty="0" err="1"/>
              <a:t>código</a:t>
            </a:r>
            <a:r>
              <a:rPr lang="en-US" b="1" dirty="0"/>
              <a:t> </a:t>
            </a:r>
            <a:r>
              <a:rPr lang="en-US" b="1" dirty="0" err="1"/>
              <a:t>executável</a:t>
            </a:r>
            <a:r>
              <a:rPr lang="en-US" b="1" dirty="0"/>
              <a:t>, </a:t>
            </a:r>
            <a:r>
              <a:rPr lang="en-US" b="1" dirty="0" err="1"/>
              <a:t>insere</a:t>
            </a:r>
            <a:r>
              <a:rPr lang="en-US" b="1" dirty="0"/>
              <a:t> no </a:t>
            </a:r>
            <a:r>
              <a:rPr lang="en-US" b="1" dirty="0" err="1"/>
              <a:t>código</a:t>
            </a:r>
            <a:r>
              <a:rPr lang="en-US" b="1" dirty="0"/>
              <a:t> </a:t>
            </a:r>
            <a:r>
              <a:rPr lang="en-US" b="1" dirty="0" err="1"/>
              <a:t>uma</a:t>
            </a:r>
            <a:r>
              <a:rPr lang="en-US" b="1" dirty="0"/>
              <a:t> </a:t>
            </a:r>
            <a:r>
              <a:rPr lang="en-US" b="1" dirty="0" err="1"/>
              <a:t>rotina</a:t>
            </a:r>
            <a:r>
              <a:rPr lang="en-US" b="1" dirty="0"/>
              <a:t> de </a:t>
            </a:r>
            <a:r>
              <a:rPr lang="en-US" b="1" dirty="0" err="1"/>
              <a:t>descompressão</a:t>
            </a:r>
            <a:r>
              <a:rPr lang="en-US" b="1" dirty="0"/>
              <a:t>, que </a:t>
            </a:r>
            <a:r>
              <a:rPr lang="en-US" b="1" dirty="0" err="1"/>
              <a:t>geralmente</a:t>
            </a:r>
            <a:r>
              <a:rPr lang="en-US" b="1" dirty="0"/>
              <a:t> </a:t>
            </a:r>
            <a:r>
              <a:rPr lang="en-US" b="1" dirty="0" err="1"/>
              <a:t>fica</a:t>
            </a:r>
            <a:r>
              <a:rPr lang="en-US" b="1" dirty="0"/>
              <a:t> no final do </a:t>
            </a:r>
            <a:r>
              <a:rPr lang="en-US" b="1" dirty="0" err="1"/>
              <a:t>arquivo</a:t>
            </a:r>
            <a:r>
              <a:rPr lang="en-US" b="1" dirty="0"/>
              <a:t>, e </a:t>
            </a:r>
            <a:r>
              <a:rPr lang="en-US" b="1" dirty="0" err="1"/>
              <a:t>modifica</a:t>
            </a:r>
            <a:r>
              <a:rPr lang="en-US" b="1" dirty="0"/>
              <a:t> o entry point do </a:t>
            </a:r>
            <a:r>
              <a:rPr lang="en-US" b="1" dirty="0" err="1"/>
              <a:t>executável</a:t>
            </a:r>
            <a:r>
              <a:rPr lang="en-US" b="1" dirty="0"/>
              <a:t> para </a:t>
            </a:r>
            <a:r>
              <a:rPr lang="en-US" b="1" dirty="0" err="1"/>
              <a:t>apontar</a:t>
            </a:r>
            <a:r>
              <a:rPr lang="en-US" b="1" dirty="0"/>
              <a:t> para </a:t>
            </a:r>
            <a:r>
              <a:rPr lang="en-US" b="1" dirty="0" err="1"/>
              <a:t>essa</a:t>
            </a:r>
            <a:r>
              <a:rPr lang="en-US" b="1" dirty="0"/>
              <a:t> </a:t>
            </a:r>
            <a:r>
              <a:rPr lang="en-US" b="1" dirty="0" err="1"/>
              <a:t>rotina</a:t>
            </a:r>
            <a:r>
              <a:rPr lang="en-US" b="1" dirty="0"/>
              <a:t> de </a:t>
            </a:r>
            <a:r>
              <a:rPr lang="en-US" b="1" dirty="0" err="1"/>
              <a:t>descompressão</a:t>
            </a:r>
            <a:r>
              <a:rPr lang="en-US" b="1" dirty="0"/>
              <a:t>. </a:t>
            </a:r>
            <a:r>
              <a:rPr lang="en-US" b="1" dirty="0" err="1"/>
              <a:t>Quando</a:t>
            </a:r>
            <a:r>
              <a:rPr lang="en-US" b="1" dirty="0"/>
              <a:t> o </a:t>
            </a:r>
            <a:r>
              <a:rPr lang="en-US" b="1" dirty="0" err="1"/>
              <a:t>programa</a:t>
            </a:r>
            <a:r>
              <a:rPr lang="en-US" b="1" dirty="0"/>
              <a:t> </a:t>
            </a:r>
            <a:r>
              <a:rPr lang="en-US" b="1" dirty="0" err="1"/>
              <a:t>é</a:t>
            </a:r>
            <a:r>
              <a:rPr lang="en-US" b="1" dirty="0"/>
              <a:t> </a:t>
            </a:r>
            <a:r>
              <a:rPr lang="en-US" b="1" dirty="0" err="1"/>
              <a:t>executado</a:t>
            </a:r>
            <a:r>
              <a:rPr lang="en-US" b="1" dirty="0"/>
              <a:t> a </a:t>
            </a:r>
            <a:r>
              <a:rPr lang="en-US" b="1" dirty="0" err="1"/>
              <a:t>rotina</a:t>
            </a:r>
            <a:r>
              <a:rPr lang="en-US" b="1" dirty="0"/>
              <a:t> de </a:t>
            </a:r>
            <a:r>
              <a:rPr lang="en-US" b="1" dirty="0" err="1"/>
              <a:t>descompressão</a:t>
            </a:r>
            <a:r>
              <a:rPr lang="en-US" b="1" dirty="0"/>
              <a:t> </a:t>
            </a:r>
            <a:r>
              <a:rPr lang="en-US" b="1" dirty="0" err="1"/>
              <a:t>entra</a:t>
            </a:r>
            <a:r>
              <a:rPr lang="en-US" b="1" dirty="0"/>
              <a:t> </a:t>
            </a:r>
            <a:r>
              <a:rPr lang="en-US" b="1" dirty="0" err="1"/>
              <a:t>em</a:t>
            </a:r>
            <a:r>
              <a:rPr lang="en-US" b="1" dirty="0"/>
              <a:t> </a:t>
            </a:r>
            <a:r>
              <a:rPr lang="en-US" b="1" dirty="0" err="1"/>
              <a:t>ação</a:t>
            </a:r>
            <a:r>
              <a:rPr lang="en-US" b="1" dirty="0"/>
              <a:t> e o </a:t>
            </a:r>
            <a:r>
              <a:rPr lang="en-US" b="1" dirty="0" err="1"/>
              <a:t>programa</a:t>
            </a:r>
            <a:r>
              <a:rPr lang="en-US" b="1" dirty="0"/>
              <a:t> </a:t>
            </a:r>
            <a:r>
              <a:rPr lang="en-US" b="1" dirty="0" err="1"/>
              <a:t>é</a:t>
            </a:r>
            <a:r>
              <a:rPr lang="en-US" b="1" dirty="0"/>
              <a:t> “unpacked” </a:t>
            </a:r>
            <a:r>
              <a:rPr lang="en-US" b="1" dirty="0" err="1"/>
              <a:t>na</a:t>
            </a:r>
            <a:r>
              <a:rPr lang="en-US" b="1" dirty="0"/>
              <a:t> </a:t>
            </a:r>
            <a:r>
              <a:rPr lang="en-US" b="1" dirty="0" err="1"/>
              <a:t>memória</a:t>
            </a:r>
            <a:r>
              <a:rPr lang="en-US" b="1" dirty="0"/>
              <a:t>,</a:t>
            </a:r>
            <a:endParaRPr lang="en-US" dirty="0"/>
          </a:p>
          <a:p>
            <a:pPr marL="139700" indent="0">
              <a:buNone/>
            </a:pPr>
            <a:r>
              <a:rPr lang="en-US" b="1" dirty="0" err="1"/>
              <a:t>iniciando</a:t>
            </a:r>
            <a:r>
              <a:rPr lang="en-US" b="1" dirty="0"/>
              <a:t> </a:t>
            </a:r>
            <a:r>
              <a:rPr lang="en-US" b="1" dirty="0" err="1"/>
              <a:t>assim</a:t>
            </a:r>
            <a:r>
              <a:rPr lang="en-US" b="1" dirty="0"/>
              <a:t> a </a:t>
            </a:r>
            <a:r>
              <a:rPr lang="en-US" b="1" dirty="0" err="1"/>
              <a:t>execução</a:t>
            </a:r>
            <a:r>
              <a:rPr lang="en-US" b="1" dirty="0"/>
              <a:t> do </a:t>
            </a:r>
            <a:r>
              <a:rPr lang="en-US" b="1" dirty="0" err="1"/>
              <a:t>código</a:t>
            </a:r>
            <a:r>
              <a:rPr lang="en-US" b="1" dirty="0"/>
              <a:t> original.</a:t>
            </a:r>
            <a:endParaRPr lang="en-US" dirty="0"/>
          </a:p>
          <a:p>
            <a:pPr marL="0" lv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39217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b="1" dirty="0" err="1"/>
              <a:t>cria</a:t>
            </a:r>
            <a:r>
              <a:rPr lang="en-US" b="1" dirty="0"/>
              <a:t> um novo </a:t>
            </a:r>
            <a:r>
              <a:rPr lang="en-US" b="1" dirty="0" err="1"/>
              <a:t>conteúdo</a:t>
            </a:r>
            <a:r>
              <a:rPr lang="en-US" b="1" dirty="0"/>
              <a:t> de </a:t>
            </a:r>
            <a:r>
              <a:rPr lang="en-US" b="1" dirty="0" err="1"/>
              <a:t>código</a:t>
            </a:r>
            <a:r>
              <a:rPr lang="en-US" b="1" dirty="0"/>
              <a:t> </a:t>
            </a:r>
            <a:r>
              <a:rPr lang="en-US" b="1" dirty="0" err="1"/>
              <a:t>executável</a:t>
            </a:r>
            <a:r>
              <a:rPr lang="en-US" b="1" dirty="0"/>
              <a:t>, </a:t>
            </a:r>
            <a:r>
              <a:rPr lang="en-US" b="1" dirty="0" err="1"/>
              <a:t>insere</a:t>
            </a:r>
            <a:r>
              <a:rPr lang="en-US" b="1" dirty="0"/>
              <a:t> no </a:t>
            </a:r>
            <a:r>
              <a:rPr lang="en-US" b="1" dirty="0" err="1"/>
              <a:t>código</a:t>
            </a:r>
            <a:r>
              <a:rPr lang="en-US" b="1" dirty="0"/>
              <a:t> </a:t>
            </a:r>
            <a:r>
              <a:rPr lang="en-US" b="1" dirty="0" err="1"/>
              <a:t>uma</a:t>
            </a:r>
            <a:r>
              <a:rPr lang="en-US" b="1" dirty="0"/>
              <a:t> </a:t>
            </a:r>
            <a:r>
              <a:rPr lang="en-US" b="1" dirty="0" err="1"/>
              <a:t>rotina</a:t>
            </a:r>
            <a:r>
              <a:rPr lang="en-US" b="1" dirty="0"/>
              <a:t> de </a:t>
            </a:r>
            <a:r>
              <a:rPr lang="en-US" b="1" dirty="0" err="1"/>
              <a:t>descompressão</a:t>
            </a:r>
            <a:r>
              <a:rPr lang="en-US" b="1" dirty="0"/>
              <a:t>, que </a:t>
            </a:r>
            <a:r>
              <a:rPr lang="en-US" b="1" dirty="0" err="1"/>
              <a:t>geralmente</a:t>
            </a:r>
            <a:r>
              <a:rPr lang="en-US" b="1" dirty="0"/>
              <a:t> </a:t>
            </a:r>
            <a:r>
              <a:rPr lang="en-US" b="1" dirty="0" err="1"/>
              <a:t>fica</a:t>
            </a:r>
            <a:r>
              <a:rPr lang="en-US" b="1" dirty="0"/>
              <a:t> no final do </a:t>
            </a:r>
            <a:r>
              <a:rPr lang="en-US" b="1" dirty="0" err="1"/>
              <a:t>arquivo</a:t>
            </a:r>
            <a:r>
              <a:rPr lang="en-US" b="1" dirty="0"/>
              <a:t>, e </a:t>
            </a:r>
            <a:r>
              <a:rPr lang="en-US" b="1" dirty="0" err="1"/>
              <a:t>modifica</a:t>
            </a:r>
            <a:r>
              <a:rPr lang="en-US" b="1" dirty="0"/>
              <a:t> o entry point do </a:t>
            </a:r>
            <a:r>
              <a:rPr lang="en-US" b="1" dirty="0" err="1"/>
              <a:t>executável</a:t>
            </a:r>
            <a:r>
              <a:rPr lang="en-US" b="1" dirty="0"/>
              <a:t> para </a:t>
            </a:r>
            <a:r>
              <a:rPr lang="en-US" b="1" dirty="0" err="1"/>
              <a:t>apontar</a:t>
            </a:r>
            <a:r>
              <a:rPr lang="en-US" b="1" dirty="0"/>
              <a:t> para </a:t>
            </a:r>
            <a:r>
              <a:rPr lang="en-US" b="1" dirty="0" err="1"/>
              <a:t>essa</a:t>
            </a:r>
            <a:r>
              <a:rPr lang="en-US" b="1" dirty="0"/>
              <a:t> </a:t>
            </a:r>
            <a:r>
              <a:rPr lang="en-US" b="1" dirty="0" err="1"/>
              <a:t>rotina</a:t>
            </a:r>
            <a:r>
              <a:rPr lang="en-US" b="1" dirty="0"/>
              <a:t> de </a:t>
            </a:r>
            <a:r>
              <a:rPr lang="en-US" b="1" dirty="0" err="1"/>
              <a:t>descompressão</a:t>
            </a:r>
            <a:r>
              <a:rPr lang="en-US" b="1" dirty="0"/>
              <a:t>. </a:t>
            </a:r>
            <a:r>
              <a:rPr lang="en-US" b="1" dirty="0" err="1"/>
              <a:t>Quando</a:t>
            </a:r>
            <a:r>
              <a:rPr lang="en-US" b="1" dirty="0"/>
              <a:t> o </a:t>
            </a:r>
            <a:r>
              <a:rPr lang="en-US" b="1" dirty="0" err="1"/>
              <a:t>programa</a:t>
            </a:r>
            <a:r>
              <a:rPr lang="en-US" b="1" dirty="0"/>
              <a:t> </a:t>
            </a:r>
            <a:r>
              <a:rPr lang="en-US" b="1" dirty="0" err="1"/>
              <a:t>é</a:t>
            </a:r>
            <a:r>
              <a:rPr lang="en-US" b="1" dirty="0"/>
              <a:t> </a:t>
            </a:r>
            <a:r>
              <a:rPr lang="en-US" b="1" dirty="0" err="1"/>
              <a:t>executado</a:t>
            </a:r>
            <a:r>
              <a:rPr lang="en-US" b="1" dirty="0"/>
              <a:t> a </a:t>
            </a:r>
            <a:r>
              <a:rPr lang="en-US" b="1" dirty="0" err="1"/>
              <a:t>rotina</a:t>
            </a:r>
            <a:r>
              <a:rPr lang="en-US" b="1" dirty="0"/>
              <a:t> de </a:t>
            </a:r>
            <a:r>
              <a:rPr lang="en-US" b="1" dirty="0" err="1"/>
              <a:t>descompressão</a:t>
            </a:r>
            <a:r>
              <a:rPr lang="en-US" b="1" dirty="0"/>
              <a:t> </a:t>
            </a:r>
            <a:r>
              <a:rPr lang="en-US" b="1" dirty="0" err="1"/>
              <a:t>entra</a:t>
            </a:r>
            <a:r>
              <a:rPr lang="en-US" b="1" dirty="0"/>
              <a:t> </a:t>
            </a:r>
            <a:r>
              <a:rPr lang="en-US" b="1" dirty="0" err="1"/>
              <a:t>em</a:t>
            </a:r>
            <a:r>
              <a:rPr lang="en-US" b="1" dirty="0"/>
              <a:t> </a:t>
            </a:r>
            <a:r>
              <a:rPr lang="en-US" b="1" dirty="0" err="1"/>
              <a:t>ação</a:t>
            </a:r>
            <a:r>
              <a:rPr lang="en-US" b="1" dirty="0"/>
              <a:t> e o </a:t>
            </a:r>
            <a:r>
              <a:rPr lang="en-US" b="1" dirty="0" err="1"/>
              <a:t>programa</a:t>
            </a:r>
            <a:r>
              <a:rPr lang="en-US" b="1" dirty="0"/>
              <a:t> </a:t>
            </a:r>
            <a:r>
              <a:rPr lang="en-US" b="1" dirty="0" err="1"/>
              <a:t>é</a:t>
            </a:r>
            <a:r>
              <a:rPr lang="en-US" b="1" dirty="0"/>
              <a:t> “unpacked” </a:t>
            </a:r>
            <a:r>
              <a:rPr lang="en-US" b="1" dirty="0" err="1"/>
              <a:t>na</a:t>
            </a:r>
            <a:r>
              <a:rPr lang="en-US" b="1" dirty="0"/>
              <a:t> </a:t>
            </a:r>
            <a:r>
              <a:rPr lang="en-US" b="1" dirty="0" err="1"/>
              <a:t>memória</a:t>
            </a:r>
            <a:r>
              <a:rPr lang="en-US" b="1" dirty="0"/>
              <a:t>,</a:t>
            </a:r>
            <a:endParaRPr lang="en-US" dirty="0"/>
          </a:p>
          <a:p>
            <a:pPr marL="139700" indent="0">
              <a:buNone/>
            </a:pPr>
            <a:r>
              <a:rPr lang="en-US" b="1" dirty="0" err="1"/>
              <a:t>iniciando</a:t>
            </a:r>
            <a:r>
              <a:rPr lang="en-US" b="1" dirty="0"/>
              <a:t> </a:t>
            </a:r>
            <a:r>
              <a:rPr lang="en-US" b="1" dirty="0" err="1"/>
              <a:t>assim</a:t>
            </a:r>
            <a:r>
              <a:rPr lang="en-US" b="1" dirty="0"/>
              <a:t> a </a:t>
            </a:r>
            <a:r>
              <a:rPr lang="en-US" b="1" dirty="0" err="1"/>
              <a:t>execução</a:t>
            </a:r>
            <a:r>
              <a:rPr lang="en-US" b="1" dirty="0"/>
              <a:t> do </a:t>
            </a:r>
            <a:r>
              <a:rPr lang="en-US" b="1" dirty="0" err="1"/>
              <a:t>código</a:t>
            </a:r>
            <a:r>
              <a:rPr lang="en-US" b="1" dirty="0"/>
              <a:t> original.</a:t>
            </a:r>
            <a:endParaRPr lang="en-US" dirty="0"/>
          </a:p>
          <a:p>
            <a:pPr marL="0" lv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42340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b="1" dirty="0"/>
              <a:t>CPU ID</a:t>
            </a:r>
            <a:endParaRPr lang="pt-BR" b="1" dirty="0"/>
          </a:p>
          <a:p>
            <a:pPr marL="0" lv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01280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b="1" dirty="0"/>
              <a:t>CPU ID</a:t>
            </a:r>
            <a:endParaRPr lang="pt-BR" b="1" dirty="0"/>
          </a:p>
          <a:p>
            <a:pPr marL="0" lv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93060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b="1" dirty="0"/>
              <a:t>CPU ID</a:t>
            </a:r>
            <a:endParaRPr lang="pt-BR" b="1" dirty="0"/>
          </a:p>
          <a:p>
            <a:pPr marL="0" lv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38392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Shape 5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1038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3535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8296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b="1" dirty="0"/>
              <a:t>CPU ID</a:t>
            </a:r>
            <a:endParaRPr lang="pt-BR" b="1" dirty="0"/>
          </a:p>
          <a:p>
            <a:pPr marL="0" lv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73293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b="1" dirty="0"/>
              <a:t>CPU ID</a:t>
            </a:r>
            <a:endParaRPr lang="pt-BR" b="1" dirty="0"/>
          </a:p>
          <a:p>
            <a:pPr marL="0" lv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4001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b="1" dirty="0" err="1"/>
              <a:t>cria</a:t>
            </a:r>
            <a:r>
              <a:rPr lang="en-US" b="1" dirty="0"/>
              <a:t> um novo </a:t>
            </a:r>
            <a:r>
              <a:rPr lang="en-US" b="1" dirty="0" err="1"/>
              <a:t>conteúdo</a:t>
            </a:r>
            <a:r>
              <a:rPr lang="en-US" b="1" dirty="0"/>
              <a:t> de </a:t>
            </a:r>
            <a:r>
              <a:rPr lang="en-US" b="1" dirty="0" err="1"/>
              <a:t>código</a:t>
            </a:r>
            <a:r>
              <a:rPr lang="en-US" b="1" dirty="0"/>
              <a:t> </a:t>
            </a:r>
            <a:r>
              <a:rPr lang="en-US" b="1" dirty="0" err="1"/>
              <a:t>executável</a:t>
            </a:r>
            <a:r>
              <a:rPr lang="en-US" b="1" dirty="0"/>
              <a:t>, </a:t>
            </a:r>
            <a:r>
              <a:rPr lang="en-US" b="1" dirty="0" err="1"/>
              <a:t>insere</a:t>
            </a:r>
            <a:r>
              <a:rPr lang="en-US" b="1" dirty="0"/>
              <a:t> no </a:t>
            </a:r>
            <a:r>
              <a:rPr lang="en-US" b="1" dirty="0" err="1"/>
              <a:t>código</a:t>
            </a:r>
            <a:r>
              <a:rPr lang="en-US" b="1" dirty="0"/>
              <a:t> </a:t>
            </a:r>
            <a:r>
              <a:rPr lang="en-US" b="1" dirty="0" err="1"/>
              <a:t>uma</a:t>
            </a:r>
            <a:r>
              <a:rPr lang="en-US" b="1" dirty="0"/>
              <a:t> </a:t>
            </a:r>
            <a:r>
              <a:rPr lang="en-US" b="1" dirty="0" err="1"/>
              <a:t>rotina</a:t>
            </a:r>
            <a:r>
              <a:rPr lang="en-US" b="1" dirty="0"/>
              <a:t> de </a:t>
            </a:r>
            <a:r>
              <a:rPr lang="en-US" b="1" dirty="0" err="1"/>
              <a:t>descompressão</a:t>
            </a:r>
            <a:r>
              <a:rPr lang="en-US" b="1" dirty="0"/>
              <a:t>, que </a:t>
            </a:r>
            <a:r>
              <a:rPr lang="en-US" b="1" dirty="0" err="1"/>
              <a:t>geralmente</a:t>
            </a:r>
            <a:r>
              <a:rPr lang="en-US" b="1" dirty="0"/>
              <a:t> </a:t>
            </a:r>
            <a:r>
              <a:rPr lang="en-US" b="1" dirty="0" err="1"/>
              <a:t>fica</a:t>
            </a:r>
            <a:r>
              <a:rPr lang="en-US" b="1" dirty="0"/>
              <a:t> no final do </a:t>
            </a:r>
            <a:r>
              <a:rPr lang="en-US" b="1" dirty="0" err="1"/>
              <a:t>arquivo</a:t>
            </a:r>
            <a:r>
              <a:rPr lang="en-US" b="1" dirty="0"/>
              <a:t>, e </a:t>
            </a:r>
            <a:r>
              <a:rPr lang="en-US" b="1" dirty="0" err="1"/>
              <a:t>modifica</a:t>
            </a:r>
            <a:r>
              <a:rPr lang="en-US" b="1" dirty="0"/>
              <a:t> o entry point do </a:t>
            </a:r>
            <a:r>
              <a:rPr lang="en-US" b="1" dirty="0" err="1"/>
              <a:t>executável</a:t>
            </a:r>
            <a:r>
              <a:rPr lang="en-US" b="1" dirty="0"/>
              <a:t> para </a:t>
            </a:r>
            <a:r>
              <a:rPr lang="en-US" b="1" dirty="0" err="1"/>
              <a:t>apontar</a:t>
            </a:r>
            <a:r>
              <a:rPr lang="en-US" b="1" dirty="0"/>
              <a:t> para </a:t>
            </a:r>
            <a:r>
              <a:rPr lang="en-US" b="1" dirty="0" err="1"/>
              <a:t>essa</a:t>
            </a:r>
            <a:r>
              <a:rPr lang="en-US" b="1" dirty="0"/>
              <a:t> </a:t>
            </a:r>
            <a:r>
              <a:rPr lang="en-US" b="1" dirty="0" err="1"/>
              <a:t>rotina</a:t>
            </a:r>
            <a:r>
              <a:rPr lang="en-US" b="1" dirty="0"/>
              <a:t> de </a:t>
            </a:r>
            <a:r>
              <a:rPr lang="en-US" b="1" dirty="0" err="1"/>
              <a:t>descompressão</a:t>
            </a:r>
            <a:r>
              <a:rPr lang="en-US" b="1" dirty="0"/>
              <a:t>. </a:t>
            </a:r>
            <a:r>
              <a:rPr lang="en-US" b="1" dirty="0" err="1"/>
              <a:t>Quando</a:t>
            </a:r>
            <a:r>
              <a:rPr lang="en-US" b="1" dirty="0"/>
              <a:t> o </a:t>
            </a:r>
            <a:r>
              <a:rPr lang="en-US" b="1" dirty="0" err="1"/>
              <a:t>programa</a:t>
            </a:r>
            <a:r>
              <a:rPr lang="en-US" b="1" dirty="0"/>
              <a:t> </a:t>
            </a:r>
            <a:r>
              <a:rPr lang="en-US" b="1" dirty="0" err="1"/>
              <a:t>é</a:t>
            </a:r>
            <a:r>
              <a:rPr lang="en-US" b="1" dirty="0"/>
              <a:t> </a:t>
            </a:r>
            <a:r>
              <a:rPr lang="en-US" b="1" dirty="0" err="1"/>
              <a:t>executado</a:t>
            </a:r>
            <a:r>
              <a:rPr lang="en-US" b="1" dirty="0"/>
              <a:t> a </a:t>
            </a:r>
            <a:r>
              <a:rPr lang="en-US" b="1" dirty="0" err="1"/>
              <a:t>rotina</a:t>
            </a:r>
            <a:r>
              <a:rPr lang="en-US" b="1" dirty="0"/>
              <a:t> de </a:t>
            </a:r>
            <a:r>
              <a:rPr lang="en-US" b="1" dirty="0" err="1"/>
              <a:t>descompressão</a:t>
            </a:r>
            <a:r>
              <a:rPr lang="en-US" b="1" dirty="0"/>
              <a:t> </a:t>
            </a:r>
            <a:r>
              <a:rPr lang="en-US" b="1" dirty="0" err="1"/>
              <a:t>entra</a:t>
            </a:r>
            <a:r>
              <a:rPr lang="en-US" b="1" dirty="0"/>
              <a:t> </a:t>
            </a:r>
            <a:r>
              <a:rPr lang="en-US" b="1" dirty="0" err="1"/>
              <a:t>em</a:t>
            </a:r>
            <a:r>
              <a:rPr lang="en-US" b="1" dirty="0"/>
              <a:t> </a:t>
            </a:r>
            <a:r>
              <a:rPr lang="en-US" b="1" dirty="0" err="1"/>
              <a:t>ação</a:t>
            </a:r>
            <a:r>
              <a:rPr lang="en-US" b="1" dirty="0"/>
              <a:t> e o </a:t>
            </a:r>
            <a:r>
              <a:rPr lang="en-US" b="1" dirty="0" err="1"/>
              <a:t>programa</a:t>
            </a:r>
            <a:r>
              <a:rPr lang="en-US" b="1" dirty="0"/>
              <a:t> </a:t>
            </a:r>
            <a:r>
              <a:rPr lang="en-US" b="1" dirty="0" err="1"/>
              <a:t>é</a:t>
            </a:r>
            <a:r>
              <a:rPr lang="en-US" b="1" dirty="0"/>
              <a:t> “unpacked” </a:t>
            </a:r>
            <a:r>
              <a:rPr lang="en-US" b="1" dirty="0" err="1"/>
              <a:t>na</a:t>
            </a:r>
            <a:r>
              <a:rPr lang="en-US" b="1" dirty="0"/>
              <a:t> </a:t>
            </a:r>
            <a:r>
              <a:rPr lang="en-US" b="1" dirty="0" err="1"/>
              <a:t>memória</a:t>
            </a:r>
            <a:r>
              <a:rPr lang="en-US" b="1" dirty="0"/>
              <a:t>,</a:t>
            </a:r>
            <a:endParaRPr lang="en-US" dirty="0"/>
          </a:p>
          <a:p>
            <a:pPr marL="139700" indent="0">
              <a:buNone/>
            </a:pPr>
            <a:r>
              <a:rPr lang="en-US" b="1" dirty="0" err="1"/>
              <a:t>iniciando</a:t>
            </a:r>
            <a:r>
              <a:rPr lang="en-US" b="1" dirty="0"/>
              <a:t> </a:t>
            </a:r>
            <a:r>
              <a:rPr lang="en-US" b="1" dirty="0" err="1"/>
              <a:t>assim</a:t>
            </a:r>
            <a:r>
              <a:rPr lang="en-US" b="1" dirty="0"/>
              <a:t> a </a:t>
            </a:r>
            <a:r>
              <a:rPr lang="en-US" b="1" dirty="0" err="1"/>
              <a:t>execução</a:t>
            </a:r>
            <a:r>
              <a:rPr lang="en-US" b="1" dirty="0"/>
              <a:t> do </a:t>
            </a:r>
            <a:r>
              <a:rPr lang="en-US" b="1" dirty="0" err="1"/>
              <a:t>código</a:t>
            </a:r>
            <a:r>
              <a:rPr lang="en-US" b="1" dirty="0"/>
              <a:t> original.</a:t>
            </a:r>
            <a:endParaRPr lang="en-US" dirty="0"/>
          </a:p>
          <a:p>
            <a:pPr marL="0" lv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53010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b="1" dirty="0" err="1"/>
              <a:t>cria</a:t>
            </a:r>
            <a:r>
              <a:rPr lang="en-US" b="1" dirty="0"/>
              <a:t> um novo </a:t>
            </a:r>
            <a:r>
              <a:rPr lang="en-US" b="1" dirty="0" err="1"/>
              <a:t>conteúdo</a:t>
            </a:r>
            <a:r>
              <a:rPr lang="en-US" b="1" dirty="0"/>
              <a:t> de </a:t>
            </a:r>
            <a:r>
              <a:rPr lang="en-US" b="1" dirty="0" err="1"/>
              <a:t>código</a:t>
            </a:r>
            <a:r>
              <a:rPr lang="en-US" b="1" dirty="0"/>
              <a:t> </a:t>
            </a:r>
            <a:r>
              <a:rPr lang="en-US" b="1" dirty="0" err="1"/>
              <a:t>executável</a:t>
            </a:r>
            <a:r>
              <a:rPr lang="en-US" b="1" dirty="0"/>
              <a:t>, </a:t>
            </a:r>
            <a:r>
              <a:rPr lang="en-US" b="1" dirty="0" err="1"/>
              <a:t>insere</a:t>
            </a:r>
            <a:r>
              <a:rPr lang="en-US" b="1" dirty="0"/>
              <a:t> no </a:t>
            </a:r>
            <a:r>
              <a:rPr lang="en-US" b="1" dirty="0" err="1"/>
              <a:t>código</a:t>
            </a:r>
            <a:r>
              <a:rPr lang="en-US" b="1" dirty="0"/>
              <a:t> </a:t>
            </a:r>
            <a:r>
              <a:rPr lang="en-US" b="1" dirty="0" err="1"/>
              <a:t>uma</a:t>
            </a:r>
            <a:r>
              <a:rPr lang="en-US" b="1" dirty="0"/>
              <a:t> </a:t>
            </a:r>
            <a:r>
              <a:rPr lang="en-US" b="1" dirty="0" err="1"/>
              <a:t>rotina</a:t>
            </a:r>
            <a:r>
              <a:rPr lang="en-US" b="1" dirty="0"/>
              <a:t> de </a:t>
            </a:r>
            <a:r>
              <a:rPr lang="en-US" b="1" dirty="0" err="1"/>
              <a:t>descompressão</a:t>
            </a:r>
            <a:r>
              <a:rPr lang="en-US" b="1" dirty="0"/>
              <a:t>, que </a:t>
            </a:r>
            <a:r>
              <a:rPr lang="en-US" b="1" dirty="0" err="1"/>
              <a:t>geralmente</a:t>
            </a:r>
            <a:r>
              <a:rPr lang="en-US" b="1" dirty="0"/>
              <a:t> </a:t>
            </a:r>
            <a:r>
              <a:rPr lang="en-US" b="1" dirty="0" err="1"/>
              <a:t>fica</a:t>
            </a:r>
            <a:r>
              <a:rPr lang="en-US" b="1" dirty="0"/>
              <a:t> no final do </a:t>
            </a:r>
            <a:r>
              <a:rPr lang="en-US" b="1" dirty="0" err="1"/>
              <a:t>arquivo</a:t>
            </a:r>
            <a:r>
              <a:rPr lang="en-US" b="1" dirty="0"/>
              <a:t>, e </a:t>
            </a:r>
            <a:r>
              <a:rPr lang="en-US" b="1" dirty="0" err="1"/>
              <a:t>modifica</a:t>
            </a:r>
            <a:r>
              <a:rPr lang="en-US" b="1" dirty="0"/>
              <a:t> o entry point do </a:t>
            </a:r>
            <a:r>
              <a:rPr lang="en-US" b="1" dirty="0" err="1"/>
              <a:t>executável</a:t>
            </a:r>
            <a:r>
              <a:rPr lang="en-US" b="1" dirty="0"/>
              <a:t> para </a:t>
            </a:r>
            <a:r>
              <a:rPr lang="en-US" b="1" dirty="0" err="1"/>
              <a:t>apontar</a:t>
            </a:r>
            <a:r>
              <a:rPr lang="en-US" b="1" dirty="0"/>
              <a:t> para </a:t>
            </a:r>
            <a:r>
              <a:rPr lang="en-US" b="1" dirty="0" err="1"/>
              <a:t>essa</a:t>
            </a:r>
            <a:r>
              <a:rPr lang="en-US" b="1" dirty="0"/>
              <a:t> </a:t>
            </a:r>
            <a:r>
              <a:rPr lang="en-US" b="1" dirty="0" err="1"/>
              <a:t>rotina</a:t>
            </a:r>
            <a:r>
              <a:rPr lang="en-US" b="1" dirty="0"/>
              <a:t> de </a:t>
            </a:r>
            <a:r>
              <a:rPr lang="en-US" b="1" dirty="0" err="1"/>
              <a:t>descompressão</a:t>
            </a:r>
            <a:r>
              <a:rPr lang="en-US" b="1" dirty="0"/>
              <a:t>. </a:t>
            </a:r>
            <a:r>
              <a:rPr lang="en-US" b="1" dirty="0" err="1"/>
              <a:t>Quando</a:t>
            </a:r>
            <a:r>
              <a:rPr lang="en-US" b="1" dirty="0"/>
              <a:t> o </a:t>
            </a:r>
            <a:r>
              <a:rPr lang="en-US" b="1" dirty="0" err="1"/>
              <a:t>programa</a:t>
            </a:r>
            <a:r>
              <a:rPr lang="en-US" b="1" dirty="0"/>
              <a:t> </a:t>
            </a:r>
            <a:r>
              <a:rPr lang="en-US" b="1" dirty="0" err="1"/>
              <a:t>é</a:t>
            </a:r>
            <a:r>
              <a:rPr lang="en-US" b="1" dirty="0"/>
              <a:t> </a:t>
            </a:r>
            <a:r>
              <a:rPr lang="en-US" b="1" dirty="0" err="1"/>
              <a:t>executado</a:t>
            </a:r>
            <a:r>
              <a:rPr lang="en-US" b="1" dirty="0"/>
              <a:t> a </a:t>
            </a:r>
            <a:r>
              <a:rPr lang="en-US" b="1" dirty="0" err="1"/>
              <a:t>rotina</a:t>
            </a:r>
            <a:r>
              <a:rPr lang="en-US" b="1" dirty="0"/>
              <a:t> de </a:t>
            </a:r>
            <a:r>
              <a:rPr lang="en-US" b="1" dirty="0" err="1"/>
              <a:t>descompressão</a:t>
            </a:r>
            <a:r>
              <a:rPr lang="en-US" b="1" dirty="0"/>
              <a:t> </a:t>
            </a:r>
            <a:r>
              <a:rPr lang="en-US" b="1" dirty="0" err="1"/>
              <a:t>entra</a:t>
            </a:r>
            <a:r>
              <a:rPr lang="en-US" b="1" dirty="0"/>
              <a:t> </a:t>
            </a:r>
            <a:r>
              <a:rPr lang="en-US" b="1" dirty="0" err="1"/>
              <a:t>em</a:t>
            </a:r>
            <a:r>
              <a:rPr lang="en-US" b="1" dirty="0"/>
              <a:t> </a:t>
            </a:r>
            <a:r>
              <a:rPr lang="en-US" b="1" dirty="0" err="1"/>
              <a:t>ação</a:t>
            </a:r>
            <a:r>
              <a:rPr lang="en-US" b="1" dirty="0"/>
              <a:t> e o </a:t>
            </a:r>
            <a:r>
              <a:rPr lang="en-US" b="1" dirty="0" err="1"/>
              <a:t>programa</a:t>
            </a:r>
            <a:r>
              <a:rPr lang="en-US" b="1" dirty="0"/>
              <a:t> </a:t>
            </a:r>
            <a:r>
              <a:rPr lang="en-US" b="1" dirty="0" err="1"/>
              <a:t>é</a:t>
            </a:r>
            <a:r>
              <a:rPr lang="en-US" b="1" dirty="0"/>
              <a:t> “unpacked” </a:t>
            </a:r>
            <a:r>
              <a:rPr lang="en-US" b="1" dirty="0" err="1"/>
              <a:t>na</a:t>
            </a:r>
            <a:r>
              <a:rPr lang="en-US" b="1" dirty="0"/>
              <a:t> </a:t>
            </a:r>
            <a:r>
              <a:rPr lang="en-US" b="1" dirty="0" err="1"/>
              <a:t>memória</a:t>
            </a:r>
            <a:r>
              <a:rPr lang="en-US" b="1" dirty="0"/>
              <a:t>,</a:t>
            </a:r>
            <a:endParaRPr lang="en-US" dirty="0"/>
          </a:p>
          <a:p>
            <a:pPr marL="139700" indent="0">
              <a:buNone/>
            </a:pPr>
            <a:r>
              <a:rPr lang="en-US" b="1" dirty="0" err="1"/>
              <a:t>iniciando</a:t>
            </a:r>
            <a:r>
              <a:rPr lang="en-US" b="1" dirty="0"/>
              <a:t> </a:t>
            </a:r>
            <a:r>
              <a:rPr lang="en-US" b="1" dirty="0" err="1"/>
              <a:t>assim</a:t>
            </a:r>
            <a:r>
              <a:rPr lang="en-US" b="1" dirty="0"/>
              <a:t> a </a:t>
            </a:r>
            <a:r>
              <a:rPr lang="en-US" b="1" dirty="0" err="1"/>
              <a:t>execução</a:t>
            </a:r>
            <a:r>
              <a:rPr lang="en-US" b="1" dirty="0"/>
              <a:t> do </a:t>
            </a:r>
            <a:r>
              <a:rPr lang="en-US" b="1" dirty="0" err="1"/>
              <a:t>código</a:t>
            </a:r>
            <a:r>
              <a:rPr lang="en-US" b="1" dirty="0"/>
              <a:t> original.</a:t>
            </a:r>
            <a:endParaRPr lang="en-US" dirty="0"/>
          </a:p>
          <a:p>
            <a:pPr marL="0" lv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049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Shape 10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Shape 16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7" name="Shape 1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Shape 19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" name="Shape 20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1" name="Shape 2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Shape 29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0" name="Shape 30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Shape 34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0" name="Shape 4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Shape 46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9" name="Shape 129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2" name="Shape 132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Shape 134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Shape 135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Shape 136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Shape 137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Shape 138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Shape 139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" name="Shape 140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1" name="Shape 14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" name="Shape 14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6" name="Shape 14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" name="Shape 152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" name="Shape 153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4" name="Shape 15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" name="Shape 162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3" name="Shape 16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6" name="Shape 316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7" name="Shape 317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Shape 318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Shape 319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Shape 32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Shape 321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Shape 322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Shape 323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Shape 324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ctrTitle"/>
          </p:nvPr>
        </p:nvSpPr>
        <p:spPr>
          <a:xfrm>
            <a:off x="136634" y="1807779"/>
            <a:ext cx="8870732" cy="17447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 dirty="0"/>
              <a:t>Introdução à Engenharia Reversa</a:t>
            </a:r>
            <a:br>
              <a:rPr lang="pt-BR" sz="4000" dirty="0"/>
            </a:br>
            <a:r>
              <a:rPr lang="pt-BR" sz="4000" dirty="0"/>
              <a:t>Prof. Diego K. Maeoka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2" y="264152"/>
            <a:ext cx="5994807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Packer</a:t>
            </a:r>
            <a:endParaRPr b="1" dirty="0"/>
          </a:p>
        </p:txBody>
      </p:sp>
      <p:pic>
        <p:nvPicPr>
          <p:cNvPr id="10" name="Picture 9" descr="A screenshot of a computer screen&#13;&#10;&#13;&#10;Description automatically generated">
            <a:extLst>
              <a:ext uri="{FF2B5EF4-FFF2-40B4-BE49-F238E27FC236}">
                <a16:creationId xmlns:a16="http://schemas.microsoft.com/office/drawing/2014/main" id="{C8D6C60D-CBDB-6E44-970E-C691F9F5DB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893" r="14000" b="4612"/>
          <a:stretch/>
        </p:blipFill>
        <p:spPr>
          <a:xfrm>
            <a:off x="1966663" y="909452"/>
            <a:ext cx="5210673" cy="284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94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2" y="264152"/>
            <a:ext cx="5994807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Packer</a:t>
            </a:r>
            <a:endParaRPr b="1" dirty="0"/>
          </a:p>
        </p:txBody>
      </p:sp>
      <p:pic>
        <p:nvPicPr>
          <p:cNvPr id="3" name="Picture 2" descr="A screen shot of a computer&#13;&#10;&#13;&#10;Description automatically generated">
            <a:extLst>
              <a:ext uri="{FF2B5EF4-FFF2-40B4-BE49-F238E27FC236}">
                <a16:creationId xmlns:a16="http://schemas.microsoft.com/office/drawing/2014/main" id="{AB7E0B5D-5258-2C4E-B163-8970594AE4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52" t="7363" r="1301" b="2646"/>
          <a:stretch/>
        </p:blipFill>
        <p:spPr>
          <a:xfrm>
            <a:off x="1645918" y="1045029"/>
            <a:ext cx="3309207" cy="3718559"/>
          </a:xfrm>
          <a:prstGeom prst="rect">
            <a:avLst/>
          </a:prstGeom>
        </p:spPr>
      </p:pic>
      <p:pic>
        <p:nvPicPr>
          <p:cNvPr id="6" name="Picture 5" descr="A close up of a screen&#13;&#10;&#13;&#10;Description automatically generated">
            <a:extLst>
              <a:ext uri="{FF2B5EF4-FFF2-40B4-BE49-F238E27FC236}">
                <a16:creationId xmlns:a16="http://schemas.microsoft.com/office/drawing/2014/main" id="{E8DBC0A7-7B96-FA4C-83D8-C937BEF04B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099" t="7913" r="1300" b="2476"/>
          <a:stretch/>
        </p:blipFill>
        <p:spPr>
          <a:xfrm>
            <a:off x="4824547" y="1045028"/>
            <a:ext cx="3309207" cy="371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839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2" y="264152"/>
            <a:ext cx="5994807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Packer</a:t>
            </a:r>
            <a:endParaRPr b="1" dirty="0"/>
          </a:p>
        </p:txBody>
      </p:sp>
      <p:pic>
        <p:nvPicPr>
          <p:cNvPr id="4" name="Picture 3" descr="A screen shot of a computer&#13;&#10;&#13;&#10;Description automatically generated">
            <a:extLst>
              <a:ext uri="{FF2B5EF4-FFF2-40B4-BE49-F238E27FC236}">
                <a16:creationId xmlns:a16="http://schemas.microsoft.com/office/drawing/2014/main" id="{B61A0B58-AE11-7B4F-9BB8-7EFE8FD6C8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98" t="8634" r="1669" b="2420"/>
          <a:stretch/>
        </p:blipFill>
        <p:spPr>
          <a:xfrm>
            <a:off x="1619794" y="987937"/>
            <a:ext cx="3451905" cy="3891411"/>
          </a:xfrm>
          <a:prstGeom prst="rect">
            <a:avLst/>
          </a:prstGeom>
        </p:spPr>
      </p:pic>
      <p:pic>
        <p:nvPicPr>
          <p:cNvPr id="7" name="Picture 6" descr="A screen shot of a computer&#13;&#10;&#13;&#10;Description automatically generated">
            <a:extLst>
              <a:ext uri="{FF2B5EF4-FFF2-40B4-BE49-F238E27FC236}">
                <a16:creationId xmlns:a16="http://schemas.microsoft.com/office/drawing/2014/main" id="{651069E8-4201-304F-AF12-68654E7B7D7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995" t="8634" r="1184" b="2476"/>
          <a:stretch/>
        </p:blipFill>
        <p:spPr>
          <a:xfrm>
            <a:off x="4967099" y="987936"/>
            <a:ext cx="3454090" cy="389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932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2" y="264152"/>
            <a:ext cx="5994807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 err="1"/>
              <a:t>Encriptadores</a:t>
            </a:r>
            <a:endParaRPr lang="pt-BR" b="1" dirty="0"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64231" y="909451"/>
            <a:ext cx="6308615" cy="38202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pt-BR" sz="2000" b="1" dirty="0"/>
              <a:t>Programas de criptografia de arquivos </a:t>
            </a:r>
            <a:r>
              <a:rPr lang="pt-BR" sz="2000" b="1" dirty="0" err="1"/>
              <a:t>executáveis</a:t>
            </a:r>
            <a:r>
              <a:rPr lang="pt-BR" sz="2000" b="1" dirty="0"/>
              <a:t>;</a:t>
            </a:r>
          </a:p>
          <a:p>
            <a:pPr algn="just"/>
            <a:r>
              <a:rPr lang="pt-BR" sz="2000" b="1" dirty="0" err="1"/>
              <a:t>Têm</a:t>
            </a:r>
            <a:r>
              <a:rPr lang="pt-BR" sz="2000" b="1" dirty="0"/>
              <a:t> os mesmos </a:t>
            </a:r>
            <a:r>
              <a:rPr lang="pt-BR" sz="2000" b="1" dirty="0" err="1"/>
              <a:t>propósitos</a:t>
            </a:r>
            <a:r>
              <a:rPr lang="pt-BR" sz="2000" b="1" dirty="0"/>
              <a:t> dos </a:t>
            </a:r>
            <a:r>
              <a:rPr lang="pt-BR" sz="2000" b="1" dirty="0" err="1"/>
              <a:t>packers</a:t>
            </a:r>
            <a:r>
              <a:rPr lang="pt-BR" sz="2000" b="1" dirty="0"/>
              <a:t>, ocultar o </a:t>
            </a:r>
            <a:r>
              <a:rPr lang="pt-BR" sz="2000" b="1" dirty="0" err="1"/>
              <a:t>conteúdo</a:t>
            </a:r>
            <a:r>
              <a:rPr lang="pt-BR" sz="2000" b="1" dirty="0"/>
              <a:t> de um arquivo </a:t>
            </a:r>
            <a:r>
              <a:rPr lang="pt-BR" sz="2000" b="1" dirty="0" err="1"/>
              <a:t>executável</a:t>
            </a:r>
            <a:r>
              <a:rPr lang="pt-BR" sz="2000" b="1" dirty="0"/>
              <a:t>;</a:t>
            </a:r>
          </a:p>
          <a:p>
            <a:pPr algn="just"/>
            <a:r>
              <a:rPr lang="pt-BR" sz="2000" b="1" dirty="0"/>
              <a:t>Tendem a se manterem </a:t>
            </a:r>
            <a:r>
              <a:rPr lang="pt-BR" sz="2000" b="1" dirty="0" err="1"/>
              <a:t>indetectáveis</a:t>
            </a:r>
            <a:r>
              <a:rPr lang="pt-BR" sz="2000" b="1" dirty="0"/>
              <a:t> pelos </a:t>
            </a:r>
            <a:r>
              <a:rPr lang="pt-BR" sz="2000" b="1" dirty="0" err="1"/>
              <a:t>antivírus</a:t>
            </a:r>
            <a:r>
              <a:rPr lang="pt-BR" sz="2000" b="1" dirty="0"/>
              <a:t> e IDS e resistirem a </a:t>
            </a:r>
            <a:r>
              <a:rPr lang="pt-BR" sz="2000" b="1" dirty="0" err="1"/>
              <a:t>esforços</a:t>
            </a:r>
            <a:r>
              <a:rPr lang="pt-BR" sz="2000" b="1" dirty="0"/>
              <a:t> de engenharia reversa;</a:t>
            </a:r>
          </a:p>
          <a:p>
            <a:pPr algn="just"/>
            <a:r>
              <a:rPr lang="pt-BR" sz="2000" b="1" dirty="0"/>
              <a:t>Diferente dos </a:t>
            </a:r>
            <a:r>
              <a:rPr lang="pt-BR" sz="2000" b="1" dirty="0" err="1"/>
              <a:t>packers</a:t>
            </a:r>
            <a:r>
              <a:rPr lang="pt-BR" sz="2000" b="1" dirty="0"/>
              <a:t>, utilizam um algoritmo de criptografia no </a:t>
            </a:r>
            <a:r>
              <a:rPr lang="pt-BR" sz="2000" b="1" dirty="0" err="1"/>
              <a:t>executáve</a:t>
            </a:r>
            <a:r>
              <a:rPr lang="pt-BR" sz="2000" b="1" dirty="0"/>
              <a:t>, e inserindo uma rotina de </a:t>
            </a:r>
            <a:r>
              <a:rPr lang="pt-BR" sz="2000" b="1" dirty="0" err="1"/>
              <a:t>descriptografia</a:t>
            </a:r>
            <a:r>
              <a:rPr lang="pt-BR" sz="2000" b="1" dirty="0"/>
              <a:t>, </a:t>
            </a:r>
            <a:r>
              <a:rPr lang="pt-BR" sz="2000" b="1" dirty="0" err="1"/>
              <a:t>responsável</a:t>
            </a:r>
            <a:r>
              <a:rPr lang="pt-BR" sz="2000" b="1" dirty="0"/>
              <a:t> por trazer de volta o </a:t>
            </a:r>
            <a:r>
              <a:rPr lang="pt-BR" sz="2000" b="1" dirty="0" err="1"/>
              <a:t>conteúdo</a:t>
            </a:r>
            <a:r>
              <a:rPr lang="pt-BR" sz="2000" b="1" dirty="0"/>
              <a:t> original do arquivo na </a:t>
            </a:r>
            <a:r>
              <a:rPr lang="pt-BR" sz="2000" b="1" dirty="0" err="1"/>
              <a:t>memória</a:t>
            </a:r>
            <a:r>
              <a:rPr lang="pt-BR" sz="2000" b="1" dirty="0"/>
              <a:t> em cada execução.</a:t>
            </a:r>
          </a:p>
        </p:txBody>
      </p:sp>
    </p:spTree>
    <p:extLst>
      <p:ext uri="{BB962C8B-B14F-4D97-AF65-F5344CB8AC3E}">
        <p14:creationId xmlns:p14="http://schemas.microsoft.com/office/powerpoint/2010/main" val="4290339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2" y="264152"/>
            <a:ext cx="5994807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Binders</a:t>
            </a:r>
            <a:endParaRPr b="1" dirty="0"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64231" y="909451"/>
            <a:ext cx="6308615" cy="38202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pt-BR" sz="2000" b="1" dirty="0"/>
              <a:t>Também chamados de </a:t>
            </a:r>
            <a:r>
              <a:rPr lang="pt-BR" sz="2000" b="1" dirty="0" err="1"/>
              <a:t>joiner</a:t>
            </a:r>
            <a:r>
              <a:rPr lang="pt-BR" sz="2000" b="1" dirty="0"/>
              <a:t> ou </a:t>
            </a:r>
            <a:r>
              <a:rPr lang="pt-BR" sz="2000" b="1" dirty="0" err="1"/>
              <a:t>wrapper</a:t>
            </a:r>
            <a:r>
              <a:rPr lang="pt-BR" sz="2000" b="1" dirty="0"/>
              <a:t>;</a:t>
            </a:r>
          </a:p>
          <a:p>
            <a:pPr algn="just"/>
            <a:r>
              <a:rPr lang="pt-BR" sz="2000" b="1" dirty="0"/>
              <a:t>Recebe como entrada um arquivo </a:t>
            </a:r>
            <a:r>
              <a:rPr lang="pt-BR" sz="2000" b="1" dirty="0" err="1"/>
              <a:t>executável</a:t>
            </a:r>
            <a:r>
              <a:rPr lang="pt-BR" sz="2000" b="1" dirty="0"/>
              <a:t> e outro arquivo qualquer, formando um </a:t>
            </a:r>
            <a:r>
              <a:rPr lang="pt-BR" sz="2000" b="1" dirty="0" err="1"/>
              <a:t>so</a:t>
            </a:r>
            <a:r>
              <a:rPr lang="pt-BR" sz="2000" b="1" dirty="0"/>
              <a:t>́ arquivo </a:t>
            </a:r>
            <a:r>
              <a:rPr lang="pt-BR" sz="2000" b="1" dirty="0" err="1"/>
              <a:t>executável</a:t>
            </a:r>
            <a:r>
              <a:rPr lang="pt-BR" sz="2000" b="1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06654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2" y="264152"/>
            <a:ext cx="5994807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Binders</a:t>
            </a:r>
            <a:endParaRPr b="1" dirty="0"/>
          </a:p>
        </p:txBody>
      </p:sp>
      <p:pic>
        <p:nvPicPr>
          <p:cNvPr id="5" name="Picture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BC50DF77-FB51-BF41-9037-BDF1602B82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58" t="5136" r="8453" b="13651"/>
          <a:stretch/>
        </p:blipFill>
        <p:spPr>
          <a:xfrm>
            <a:off x="3313156" y="1807628"/>
            <a:ext cx="3210764" cy="3071720"/>
          </a:xfrm>
          <a:prstGeom prst="rect">
            <a:avLst/>
          </a:prstGeom>
        </p:spPr>
      </p:pic>
      <p:sp>
        <p:nvSpPr>
          <p:cNvPr id="4" name="Shape 362">
            <a:extLst>
              <a:ext uri="{FF2B5EF4-FFF2-40B4-BE49-F238E27FC236}">
                <a16:creationId xmlns:a16="http://schemas.microsoft.com/office/drawing/2014/main" id="{C0277D3E-A51C-7C41-A31C-EE3AD9106D4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764231" y="909451"/>
            <a:ext cx="6428299" cy="38202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2000" b="1" dirty="0" err="1"/>
              <a:t>mFileBinder</a:t>
            </a:r>
            <a:r>
              <a:rPr lang="en-US" sz="2000" b="1" dirty="0"/>
              <a:t>:</a:t>
            </a:r>
          </a:p>
          <a:p>
            <a:pPr lvl="1" algn="just"/>
            <a:r>
              <a:rPr lang="en-US" sz="2000" b="1" dirty="0"/>
              <a:t>https://</a:t>
            </a:r>
            <a:r>
              <a:rPr lang="en-US" sz="2000" b="1" dirty="0" err="1"/>
              <a:t>sourceforge.net</a:t>
            </a:r>
            <a:r>
              <a:rPr lang="en-US" sz="2000" b="1" dirty="0"/>
              <a:t>/projects/</a:t>
            </a:r>
            <a:r>
              <a:rPr lang="en-US" sz="2000" b="1" dirty="0" err="1"/>
              <a:t>mfilebinder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87741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/>
          <p:nvPr/>
        </p:nvSpPr>
        <p:spPr>
          <a:xfrm rot="-5400000">
            <a:off x="1249589" y="653355"/>
            <a:ext cx="1027954" cy="111844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43" name="Shape 543"/>
          <p:cNvSpPr txBox="1">
            <a:spLocks noGrp="1"/>
          </p:cNvSpPr>
          <p:nvPr>
            <p:ph type="ctrTitle" idx="4294967295"/>
          </p:nvPr>
        </p:nvSpPr>
        <p:spPr>
          <a:xfrm>
            <a:off x="2579543" y="52778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/>
              <a:t>Obrigado!</a:t>
            </a:r>
            <a:endParaRPr sz="4800" b="1" dirty="0"/>
          </a:p>
        </p:txBody>
      </p:sp>
      <p:sp>
        <p:nvSpPr>
          <p:cNvPr id="544" name="Shape 544"/>
          <p:cNvSpPr txBox="1">
            <a:spLocks noGrp="1"/>
          </p:cNvSpPr>
          <p:nvPr>
            <p:ph type="body" idx="4294967295"/>
          </p:nvPr>
        </p:nvSpPr>
        <p:spPr>
          <a:xfrm>
            <a:off x="2579543" y="1212578"/>
            <a:ext cx="5565973" cy="37377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b="1" dirty="0"/>
              <a:t>Onde você pode me encontrar:</a:t>
            </a:r>
            <a:endParaRPr b="1" dirty="0"/>
          </a:p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-US" b="1" dirty="0" err="1"/>
              <a:t>diegomaeoka@linuxmail.org</a:t>
            </a:r>
            <a:endParaRPr b="1"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-US" b="1" dirty="0"/>
              <a:t>f</a:t>
            </a:r>
            <a:r>
              <a:rPr lang="en" b="1" dirty="0" err="1"/>
              <a:t>acebook.com</a:t>
            </a:r>
            <a:r>
              <a:rPr lang="en" b="1" dirty="0"/>
              <a:t>/</a:t>
            </a:r>
            <a:r>
              <a:rPr lang="en" b="1" dirty="0" err="1"/>
              <a:t>diego.k.maeoka</a:t>
            </a:r>
            <a:endParaRPr b="1" dirty="0"/>
          </a:p>
        </p:txBody>
      </p:sp>
      <p:sp>
        <p:nvSpPr>
          <p:cNvPr id="545" name="Shape 545"/>
          <p:cNvSpPr/>
          <p:nvPr/>
        </p:nvSpPr>
        <p:spPr>
          <a:xfrm>
            <a:off x="1461094" y="907330"/>
            <a:ext cx="604943" cy="610497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>
            <a:spLocks noGrp="1"/>
          </p:cNvSpPr>
          <p:nvPr>
            <p:ph type="title"/>
          </p:nvPr>
        </p:nvSpPr>
        <p:spPr>
          <a:xfrm>
            <a:off x="2005969" y="726607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Referências</a:t>
            </a:r>
            <a:endParaRPr b="1" dirty="0"/>
          </a:p>
        </p:txBody>
      </p:sp>
      <p:sp>
        <p:nvSpPr>
          <p:cNvPr id="551" name="Shape 551"/>
          <p:cNvSpPr txBox="1">
            <a:spLocks noGrp="1"/>
          </p:cNvSpPr>
          <p:nvPr>
            <p:ph type="body" idx="1"/>
          </p:nvPr>
        </p:nvSpPr>
        <p:spPr>
          <a:xfrm>
            <a:off x="2005969" y="1371907"/>
            <a:ext cx="5277700" cy="34733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600" b="1" dirty="0"/>
              <a:t>How To Hide BTC Stealer Using </a:t>
            </a:r>
            <a:r>
              <a:rPr lang="en-US" sz="1600" b="1" dirty="0" err="1"/>
              <a:t>mfile</a:t>
            </a:r>
            <a:r>
              <a:rPr lang="en-US" sz="1600" b="1" dirty="0"/>
              <a:t> binder.</a:t>
            </a:r>
          </a:p>
          <a:p>
            <a:pPr lvl="1"/>
            <a:r>
              <a:rPr lang="pt-BR" sz="1600" b="1" dirty="0" err="1"/>
              <a:t>https</a:t>
            </a:r>
            <a:r>
              <a:rPr lang="pt-BR" sz="1600" b="1" dirty="0"/>
              <a:t>://</a:t>
            </a:r>
            <a:r>
              <a:rPr lang="pt-BR" sz="1600" b="1" dirty="0" err="1"/>
              <a:t>www.youtube.com</a:t>
            </a:r>
            <a:r>
              <a:rPr lang="pt-BR" sz="1600" b="1" dirty="0"/>
              <a:t>/</a:t>
            </a:r>
            <a:r>
              <a:rPr lang="pt-BR" sz="1600" b="1" dirty="0" err="1"/>
              <a:t>watch?v</a:t>
            </a:r>
            <a:r>
              <a:rPr lang="pt-BR" sz="1600" b="1" dirty="0"/>
              <a:t>=mdRB5N5iFAw</a:t>
            </a:r>
          </a:p>
          <a:p>
            <a:r>
              <a:rPr lang="pt-BR" sz="1600" b="1" dirty="0" err="1"/>
              <a:t>AntiVM</a:t>
            </a:r>
            <a:r>
              <a:rPr lang="pt-BR" sz="1600" b="1" dirty="0"/>
              <a:t> </a:t>
            </a:r>
            <a:r>
              <a:rPr lang="pt-BR" sz="1600" b="1" dirty="0" err="1"/>
              <a:t>and</a:t>
            </a:r>
            <a:r>
              <a:rPr lang="pt-BR" sz="1600" b="1" dirty="0"/>
              <a:t> </a:t>
            </a:r>
            <a:r>
              <a:rPr lang="pt-BR" sz="1600" b="1" dirty="0" err="1"/>
              <a:t>AntiSandBox</a:t>
            </a:r>
            <a:r>
              <a:rPr lang="pt-BR" sz="1600" b="1" dirty="0"/>
              <a:t> </a:t>
            </a:r>
            <a:r>
              <a:rPr lang="pt-BR" sz="1600" b="1" dirty="0" err="1"/>
              <a:t>Explained</a:t>
            </a:r>
            <a:endParaRPr lang="pt-BR" sz="1600" b="1" dirty="0"/>
          </a:p>
          <a:p>
            <a:pPr lvl="1"/>
            <a:r>
              <a:rPr lang="pt-BR" sz="1600" b="1" dirty="0" err="1"/>
              <a:t>https</a:t>
            </a:r>
            <a:r>
              <a:rPr lang="pt-BR" sz="1600" b="1" dirty="0"/>
              <a:t>://</a:t>
            </a:r>
            <a:r>
              <a:rPr lang="pt-BR" sz="1600" b="1" dirty="0" err="1"/>
              <a:t>www.cyberbit.com</a:t>
            </a:r>
            <a:r>
              <a:rPr lang="pt-BR" sz="1600" b="1" dirty="0"/>
              <a:t>/blog/</a:t>
            </a:r>
            <a:r>
              <a:rPr lang="pt-BR" sz="1600" b="1" dirty="0" err="1"/>
              <a:t>endpoint-security</a:t>
            </a:r>
            <a:r>
              <a:rPr lang="pt-BR" sz="1600" b="1" dirty="0"/>
              <a:t>/</a:t>
            </a:r>
            <a:r>
              <a:rPr lang="pt-BR" sz="1600" b="1" dirty="0" err="1"/>
              <a:t>anti-vm-and-anti-sandbox-explained</a:t>
            </a:r>
            <a:r>
              <a:rPr lang="pt-BR" sz="1600" b="1" dirty="0"/>
              <a:t>/</a:t>
            </a:r>
          </a:p>
          <a:p>
            <a:endParaRPr lang="pt-BR" sz="11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2" y="264152"/>
            <a:ext cx="5219743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Módulo 3 - Agenda</a:t>
            </a:r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64231" y="909451"/>
            <a:ext cx="5508927" cy="38202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2000" b="1" i="1" dirty="0"/>
              <a:t>AULA 4</a:t>
            </a:r>
          </a:p>
          <a:p>
            <a:pPr lvl="1">
              <a:spcBef>
                <a:spcPts val="600"/>
              </a:spcBef>
              <a:buFont typeface="Muli" pitchFamily="2" charset="77"/>
              <a:buChar char="◇"/>
            </a:pPr>
            <a:r>
              <a:rPr lang="pt-BR" sz="1800" b="1" i="1" dirty="0"/>
              <a:t>Métodos de ofuscação;</a:t>
            </a:r>
          </a:p>
          <a:p>
            <a:pPr lvl="2">
              <a:spcBef>
                <a:spcPts val="600"/>
              </a:spcBef>
              <a:buFont typeface="Muli" pitchFamily="2" charset="77"/>
              <a:buChar char="◇"/>
            </a:pPr>
            <a:r>
              <a:rPr lang="pt-BR" sz="1800" b="1" i="1" dirty="0" err="1"/>
              <a:t>Packer</a:t>
            </a:r>
            <a:r>
              <a:rPr lang="pt-BR" sz="1800" b="1" i="1" dirty="0"/>
              <a:t>;</a:t>
            </a:r>
          </a:p>
          <a:p>
            <a:pPr lvl="2">
              <a:spcBef>
                <a:spcPts val="600"/>
              </a:spcBef>
              <a:buFont typeface="Muli" pitchFamily="2" charset="77"/>
              <a:buChar char="◇"/>
            </a:pPr>
            <a:r>
              <a:rPr lang="pt-BR" sz="1800" b="1" i="1" dirty="0" err="1"/>
              <a:t>Encriptadores</a:t>
            </a:r>
            <a:r>
              <a:rPr lang="pt-BR" sz="1800" b="1" i="1" dirty="0"/>
              <a:t>;</a:t>
            </a:r>
          </a:p>
          <a:p>
            <a:pPr lvl="2">
              <a:spcBef>
                <a:spcPts val="600"/>
              </a:spcBef>
              <a:buFont typeface="Muli" pitchFamily="2" charset="77"/>
              <a:buChar char="◇"/>
            </a:pPr>
            <a:r>
              <a:rPr lang="pt-BR" sz="1800" b="1" i="1" dirty="0" err="1"/>
              <a:t>Binders</a:t>
            </a:r>
            <a:r>
              <a:rPr lang="pt-BR" sz="1800" b="1" i="1" dirty="0"/>
              <a:t>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2" y="264152"/>
            <a:ext cx="5219743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Requisitos da Aula</a:t>
            </a:r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64231" y="909451"/>
            <a:ext cx="5508927" cy="38202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2000" b="1" i="1" dirty="0"/>
              <a:t>Máquina com Sistema Operacional Linux;</a:t>
            </a:r>
          </a:p>
          <a:p>
            <a:pPr lvl="0"/>
            <a:r>
              <a:rPr lang="pt-BR" sz="2000" b="1" i="1" dirty="0" err="1"/>
              <a:t>Packer</a:t>
            </a:r>
            <a:r>
              <a:rPr lang="pt-BR" sz="2000" b="1" i="1" dirty="0"/>
              <a:t> UPX instalado na máquina Linux;</a:t>
            </a:r>
          </a:p>
          <a:p>
            <a:pPr lvl="0"/>
            <a:r>
              <a:rPr lang="pt-BR" sz="2000" b="1" i="1" dirty="0"/>
              <a:t>Máquina </a:t>
            </a:r>
            <a:r>
              <a:rPr lang="pt-BR" sz="2000" b="1" i="1" dirty="0" err="1"/>
              <a:t>windows</a:t>
            </a:r>
            <a:r>
              <a:rPr lang="pt-BR" sz="2000" b="1" i="1" dirty="0"/>
              <a:t> com </a:t>
            </a:r>
            <a:r>
              <a:rPr lang="pt-BR" sz="2000" b="1" i="1" dirty="0" err="1"/>
              <a:t>mfilebinder</a:t>
            </a:r>
            <a:r>
              <a:rPr lang="pt-BR" sz="2000" b="1" i="1" dirty="0"/>
              <a:t>;</a:t>
            </a:r>
          </a:p>
          <a:p>
            <a:pPr lvl="1"/>
            <a:r>
              <a:rPr lang="pt-BR" sz="2000" b="1" i="1" dirty="0" err="1"/>
              <a:t>https</a:t>
            </a:r>
            <a:r>
              <a:rPr lang="pt-BR" sz="2000" b="1" i="1" dirty="0"/>
              <a:t>://</a:t>
            </a:r>
            <a:r>
              <a:rPr lang="pt-BR" sz="2000" b="1" i="1" dirty="0" err="1"/>
              <a:t>sourceforge.net</a:t>
            </a:r>
            <a:r>
              <a:rPr lang="pt-BR" sz="2000" b="1" i="1" dirty="0"/>
              <a:t>/</a:t>
            </a:r>
            <a:r>
              <a:rPr lang="pt-BR" sz="2000" b="1" i="1" dirty="0" err="1"/>
              <a:t>projects</a:t>
            </a:r>
            <a:r>
              <a:rPr lang="pt-BR" sz="2000" b="1" i="1" dirty="0"/>
              <a:t>/</a:t>
            </a:r>
            <a:r>
              <a:rPr lang="pt-BR" sz="2000" b="1" i="1" dirty="0" err="1"/>
              <a:t>mfilebinder</a:t>
            </a:r>
            <a:r>
              <a:rPr lang="pt-BR" sz="2000" b="1" i="1" dirty="0"/>
              <a:t>/</a:t>
            </a:r>
          </a:p>
          <a:p>
            <a:pPr lvl="0"/>
            <a:r>
              <a:rPr lang="pt-BR" sz="2000" b="1" i="1" dirty="0"/>
              <a:t>Executável </a:t>
            </a:r>
            <a:r>
              <a:rPr lang="pt-BR" sz="2000" b="1" i="1" dirty="0" err="1"/>
              <a:t>reverseme.exe</a:t>
            </a:r>
            <a:r>
              <a:rPr lang="pt-BR" sz="2000" b="1" i="1" dirty="0"/>
              <a:t>;</a:t>
            </a:r>
          </a:p>
          <a:p>
            <a:pPr lvl="1"/>
            <a:r>
              <a:rPr lang="pt-BR" sz="2000" b="1" i="1" dirty="0" err="1"/>
              <a:t>https</a:t>
            </a:r>
            <a:r>
              <a:rPr lang="pt-BR" sz="2000" b="1" i="1" dirty="0"/>
              <a:t>://www.4shared.com/file/</a:t>
            </a:r>
            <a:r>
              <a:rPr lang="pt-BR" sz="2000" b="1" i="1" dirty="0" err="1"/>
              <a:t>XdwikUleda</a:t>
            </a:r>
            <a:r>
              <a:rPr lang="pt-BR" sz="2000" b="1" i="1" dirty="0"/>
              <a:t>/</a:t>
            </a:r>
            <a:r>
              <a:rPr lang="pt-BR" sz="2000" b="1" i="1" dirty="0" err="1"/>
              <a:t>reverseMe.html</a:t>
            </a:r>
            <a:r>
              <a:rPr lang="pt-BR" sz="2000" b="1" i="1"/>
              <a:t>?</a:t>
            </a:r>
            <a:endParaRPr lang="pt-BR" sz="2000" b="1" i="1" dirty="0"/>
          </a:p>
        </p:txBody>
      </p:sp>
    </p:spTree>
    <p:extLst>
      <p:ext uri="{BB962C8B-B14F-4D97-AF65-F5344CB8AC3E}">
        <p14:creationId xmlns:p14="http://schemas.microsoft.com/office/powerpoint/2010/main" val="1884953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2" y="264152"/>
            <a:ext cx="5994807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Métodos de Ofuscação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AD555C-83CC-3340-9984-A1C65CE8B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382" y="1105988"/>
            <a:ext cx="4599798" cy="306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162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2" y="264152"/>
            <a:ext cx="5994807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Métodos de Ofuscação</a:t>
            </a:r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64231" y="909451"/>
            <a:ext cx="6308615" cy="38202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2000" b="1" dirty="0"/>
              <a:t>Packers;</a:t>
            </a:r>
          </a:p>
          <a:p>
            <a:pPr algn="just"/>
            <a:r>
              <a:rPr lang="en-US" sz="2000" b="1" dirty="0" err="1"/>
              <a:t>Encriptadores</a:t>
            </a:r>
            <a:r>
              <a:rPr lang="en-US" sz="2000" b="1" dirty="0"/>
              <a:t>;</a:t>
            </a:r>
          </a:p>
          <a:p>
            <a:pPr algn="just"/>
            <a:r>
              <a:rPr lang="en-US" sz="2000" b="1"/>
              <a:t>Binders;</a:t>
            </a:r>
            <a:endParaRPr lang="en-US" sz="2000" b="1" dirty="0"/>
          </a:p>
          <a:p>
            <a:pPr algn="just"/>
            <a:r>
              <a:rPr lang="en-US" sz="2000" b="1" dirty="0" err="1"/>
              <a:t>AntiVM</a:t>
            </a:r>
            <a:r>
              <a:rPr lang="en-US" sz="2000" b="1" dirty="0"/>
              <a:t>;</a:t>
            </a:r>
          </a:p>
          <a:p>
            <a:pPr algn="just"/>
            <a:r>
              <a:rPr lang="en-US" sz="2000" b="1" dirty="0" err="1"/>
              <a:t>AntiSandbox</a:t>
            </a:r>
            <a:r>
              <a:rPr lang="en-US" sz="2000" b="1" dirty="0"/>
              <a:t>;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468956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2" y="264152"/>
            <a:ext cx="5994807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Packer</a:t>
            </a:r>
            <a:endParaRPr b="1" dirty="0"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64231" y="909451"/>
            <a:ext cx="6308615" cy="38202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pt-BR" sz="2000" b="1" dirty="0"/>
              <a:t>Programas que permitem ao usuário compactar, e em alguns casos criptografar, um executável sem perder suas funcionalidades;</a:t>
            </a:r>
          </a:p>
          <a:p>
            <a:pPr algn="just"/>
            <a:r>
              <a:rPr lang="pt-BR" sz="2000" b="1" dirty="0"/>
              <a:t>Por compactar o executável original acaba ofuscando seu conteúdo;</a:t>
            </a:r>
          </a:p>
        </p:txBody>
      </p:sp>
    </p:spTree>
    <p:extLst>
      <p:ext uri="{BB962C8B-B14F-4D97-AF65-F5344CB8AC3E}">
        <p14:creationId xmlns:p14="http://schemas.microsoft.com/office/powerpoint/2010/main" val="315303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2" y="264152"/>
            <a:ext cx="5994807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Packer</a:t>
            </a:r>
            <a:endParaRPr b="1" dirty="0"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64231" y="909451"/>
            <a:ext cx="6308615" cy="38202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pt-BR" sz="2000" b="1" dirty="0"/>
              <a:t>Instalação do UPX no Debian:</a:t>
            </a:r>
          </a:p>
          <a:p>
            <a:pPr lvl="1" algn="just"/>
            <a:r>
              <a:rPr lang="pt-BR" sz="2000" b="1" dirty="0" err="1"/>
              <a:t>apt-get</a:t>
            </a:r>
            <a:r>
              <a:rPr lang="pt-BR" sz="2000" b="1" dirty="0"/>
              <a:t> </a:t>
            </a:r>
            <a:r>
              <a:rPr lang="pt-BR" sz="2000" b="1" dirty="0" err="1"/>
              <a:t>install</a:t>
            </a:r>
            <a:r>
              <a:rPr lang="pt-BR" sz="2000" b="1" dirty="0"/>
              <a:t> </a:t>
            </a:r>
            <a:r>
              <a:rPr lang="pt-BR" sz="2000" b="1" dirty="0" err="1"/>
              <a:t>upx</a:t>
            </a:r>
            <a:endParaRPr lang="pt-BR" sz="2000" b="1" dirty="0"/>
          </a:p>
          <a:p>
            <a:pPr algn="just"/>
            <a:r>
              <a:rPr lang="pt-BR" sz="2000" b="1" dirty="0"/>
              <a:t>Exemplo de uso:</a:t>
            </a:r>
          </a:p>
          <a:p>
            <a:pPr lvl="1" algn="just"/>
            <a:r>
              <a:rPr lang="pt-BR" sz="2000" b="1" dirty="0" err="1"/>
              <a:t>upx</a:t>
            </a:r>
            <a:r>
              <a:rPr lang="pt-BR" sz="2000" b="1" dirty="0"/>
              <a:t> -9 </a:t>
            </a:r>
            <a:r>
              <a:rPr lang="pt-BR" sz="2000" b="1" dirty="0" err="1"/>
              <a:t>arquivo.exe</a:t>
            </a:r>
            <a:r>
              <a:rPr lang="pt-BR" sz="2000" b="1" dirty="0"/>
              <a:t> -o </a:t>
            </a:r>
            <a:r>
              <a:rPr lang="pt-BR" sz="2000" b="1" dirty="0" err="1"/>
              <a:t>arquivo_upx.exe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4158438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2" y="264152"/>
            <a:ext cx="5994807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Packer</a:t>
            </a:r>
            <a:endParaRPr b="1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8B0B7FE-B3FB-2847-B0A9-5B7579C303A4}"/>
              </a:ext>
            </a:extLst>
          </p:cNvPr>
          <p:cNvSpPr/>
          <p:nvPr/>
        </p:nvSpPr>
        <p:spPr>
          <a:xfrm>
            <a:off x="1254034" y="1806435"/>
            <a:ext cx="1349829" cy="6145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Cria novo código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6BC0930-4AC9-C44D-9EF9-3D2AC25EA02D}"/>
              </a:ext>
            </a:extLst>
          </p:cNvPr>
          <p:cNvSpPr/>
          <p:nvPr/>
        </p:nvSpPr>
        <p:spPr>
          <a:xfrm>
            <a:off x="3782219" y="1806435"/>
            <a:ext cx="1641566" cy="6145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Insere rotina de descompactação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AAE96CF-266C-994B-8947-1DF0B9EB0E4A}"/>
              </a:ext>
            </a:extLst>
          </p:cNvPr>
          <p:cNvSpPr/>
          <p:nvPr/>
        </p:nvSpPr>
        <p:spPr>
          <a:xfrm>
            <a:off x="6602141" y="1806435"/>
            <a:ext cx="1345474" cy="6145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Modifica entrypoint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2F9786A-74B7-DC4E-8878-97514310DD1A}"/>
              </a:ext>
            </a:extLst>
          </p:cNvPr>
          <p:cNvCxnSpPr>
            <a:stCxn id="2" idx="3"/>
            <a:endCxn id="5" idx="1"/>
          </p:cNvCxnSpPr>
          <p:nvPr/>
        </p:nvCxnSpPr>
        <p:spPr>
          <a:xfrm>
            <a:off x="2603863" y="2113709"/>
            <a:ext cx="1178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D8D56D7-8CE9-C140-8055-EA4007BD6278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5423785" y="2113709"/>
            <a:ext cx="1178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249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2" y="264152"/>
            <a:ext cx="5994807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Packer</a:t>
            </a:r>
            <a:endParaRPr b="1" dirty="0"/>
          </a:p>
        </p:txBody>
      </p:sp>
      <p:pic>
        <p:nvPicPr>
          <p:cNvPr id="7" name="Picture 6" descr="A screenshot of a computer screen&#13;&#10;&#13;&#10;Description automatically generated">
            <a:extLst>
              <a:ext uri="{FF2B5EF4-FFF2-40B4-BE49-F238E27FC236}">
                <a16:creationId xmlns:a16="http://schemas.microsoft.com/office/drawing/2014/main" id="{77EA04F1-6982-E847-9CD1-1B04CABF81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190" r="11371" b="9418"/>
          <a:stretch/>
        </p:blipFill>
        <p:spPr>
          <a:xfrm>
            <a:off x="1966663" y="909452"/>
            <a:ext cx="5210673" cy="286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749839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3251</TotalTime>
  <Words>695</Words>
  <Application>Microsoft Macintosh PowerPoint</Application>
  <PresentationFormat>On-screen Show (16:9)</PresentationFormat>
  <Paragraphs>72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Muli</vt:lpstr>
      <vt:lpstr>Helvetica Neue</vt:lpstr>
      <vt:lpstr>Nixie One</vt:lpstr>
      <vt:lpstr>Arial</vt:lpstr>
      <vt:lpstr>Imogen template</vt:lpstr>
      <vt:lpstr>Introdução à Engenharia Reversa Prof. Diego K. Maeoka</vt:lpstr>
      <vt:lpstr>Módulo 3 - Agenda</vt:lpstr>
      <vt:lpstr>Requisitos da Aula</vt:lpstr>
      <vt:lpstr>Métodos de Ofuscação</vt:lpstr>
      <vt:lpstr>Métodos de Ofuscação</vt:lpstr>
      <vt:lpstr>Packer</vt:lpstr>
      <vt:lpstr>Packer</vt:lpstr>
      <vt:lpstr>Packer</vt:lpstr>
      <vt:lpstr>Packer</vt:lpstr>
      <vt:lpstr>Packer</vt:lpstr>
      <vt:lpstr>Packer</vt:lpstr>
      <vt:lpstr>Packer</vt:lpstr>
      <vt:lpstr>Encriptadores</vt:lpstr>
      <vt:lpstr>Binders</vt:lpstr>
      <vt:lpstr>Binders</vt:lpstr>
      <vt:lpstr>Obrigado!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Prof.</dc:title>
  <dc:creator>oCanabrava</dc:creator>
  <cp:lastModifiedBy>Diego Maeoka</cp:lastModifiedBy>
  <cp:revision>77</cp:revision>
  <dcterms:modified xsi:type="dcterms:W3CDTF">2018-12-03T03:46:20Z</dcterms:modified>
</cp:coreProperties>
</file>