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0" r:id="rId3"/>
    <p:sldId id="274" r:id="rId4"/>
    <p:sldId id="267" r:id="rId5"/>
    <p:sldId id="304" r:id="rId6"/>
    <p:sldId id="269" r:id="rId7"/>
    <p:sldId id="305" r:id="rId8"/>
    <p:sldId id="271" r:id="rId9"/>
    <p:sldId id="282" r:id="rId10"/>
    <p:sldId id="283" r:id="rId11"/>
    <p:sldId id="284" r:id="rId12"/>
    <p:sldId id="285" r:id="rId13"/>
    <p:sldId id="306" r:id="rId14"/>
    <p:sldId id="288" r:id="rId15"/>
    <p:sldId id="287" r:id="rId16"/>
    <p:sldId id="307" r:id="rId17"/>
    <p:sldId id="310" r:id="rId18"/>
    <p:sldId id="291" r:id="rId19"/>
    <p:sldId id="300" r:id="rId20"/>
    <p:sldId id="308" r:id="rId21"/>
    <p:sldId id="293" r:id="rId22"/>
    <p:sldId id="294" r:id="rId23"/>
    <p:sldId id="296" r:id="rId24"/>
    <p:sldId id="299" r:id="rId25"/>
    <p:sldId id="295" r:id="rId26"/>
    <p:sldId id="297" r:id="rId27"/>
    <p:sldId id="301" r:id="rId28"/>
    <p:sldId id="302" r:id="rId29"/>
    <p:sldId id="309"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rge Andres Soler Lopez" initials="JASL" lastIdx="8" clrIdx="0">
    <p:extLst>
      <p:ext uri="{19B8F6BF-5375-455C-9EA6-DF929625EA0E}">
        <p15:presenceInfo xmlns:p15="http://schemas.microsoft.com/office/powerpoint/2012/main" userId="S-1-5-21-88094858-919529-1617787245-6469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DCD"/>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24" autoAdjust="0"/>
    <p:restoredTop sz="93629" autoAdjust="0"/>
  </p:normalViewPr>
  <p:slideViewPr>
    <p:cSldViewPr snapToGrid="0">
      <p:cViewPr varScale="1">
        <p:scale>
          <a:sx n="86" d="100"/>
          <a:sy n="86" d="100"/>
        </p:scale>
        <p:origin x="354" y="72"/>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p:cViewPr varScale="1">
        <p:scale>
          <a:sx n="70" d="100"/>
          <a:sy n="70" d="100"/>
        </p:scale>
        <p:origin x="32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28101-94ED-4529-9D9F-DF05C62541DA}" type="doc">
      <dgm:prSet loTypeId="urn:microsoft.com/office/officeart/2008/layout/CaptionedPictures" loCatId="picture" qsTypeId="urn:microsoft.com/office/officeart/2005/8/quickstyle/simple1" qsCatId="simple" csTypeId="urn:microsoft.com/office/officeart/2005/8/colors/accent1_1" csCatId="accent1" phldr="1"/>
      <dgm:spPr/>
      <dgm:t>
        <a:bodyPr/>
        <a:lstStyle/>
        <a:p>
          <a:endParaRPr lang="es-CO"/>
        </a:p>
      </dgm:t>
    </dgm:pt>
    <dgm:pt modelId="{5AF261AD-876A-4E74-A08F-3D2F1A6E3E2E}">
      <dgm:prSet phldrT="[Text]" custT="1"/>
      <dgm:spPr/>
      <dgm:t>
        <a:bodyPr/>
        <a:lstStyle/>
        <a:p>
          <a:r>
            <a:rPr lang="en-US" sz="2400" dirty="0"/>
            <a:t>Basic </a:t>
          </a:r>
          <a:endParaRPr lang="es-CO" sz="2400" dirty="0"/>
        </a:p>
      </dgm:t>
    </dgm:pt>
    <dgm:pt modelId="{AF7C7194-3816-4A23-B660-CF551939A727}" type="parTrans" cxnId="{DB2CAE93-388C-43A4-8C78-F9CF357EC790}">
      <dgm:prSet/>
      <dgm:spPr/>
      <dgm:t>
        <a:bodyPr/>
        <a:lstStyle/>
        <a:p>
          <a:endParaRPr lang="es-CO"/>
        </a:p>
      </dgm:t>
    </dgm:pt>
    <dgm:pt modelId="{83DBDAD0-5F67-45D1-B020-AF8A7FDB75F7}" type="sibTrans" cxnId="{DB2CAE93-388C-43A4-8C78-F9CF357EC790}">
      <dgm:prSet/>
      <dgm:spPr/>
      <dgm:t>
        <a:bodyPr/>
        <a:lstStyle/>
        <a:p>
          <a:endParaRPr lang="es-CO"/>
        </a:p>
      </dgm:t>
    </dgm:pt>
    <dgm:pt modelId="{29C29EBB-C359-40A9-9BB5-7D836F4CF719}">
      <dgm:prSet phldrT="[Text]" custT="1"/>
      <dgm:spPr/>
      <dgm:t>
        <a:bodyPr/>
        <a:lstStyle/>
        <a:p>
          <a:r>
            <a:rPr lang="en-US" sz="2000" dirty="0"/>
            <a:t>Categorical</a:t>
          </a:r>
          <a:endParaRPr lang="es-CO" sz="2000" dirty="0"/>
        </a:p>
      </dgm:t>
    </dgm:pt>
    <dgm:pt modelId="{5D4DC84D-701E-4A8F-BD19-B6B4716F1F14}" type="parTrans" cxnId="{EDAD9FE8-8929-4BD9-88DF-A753D6A4B85F}">
      <dgm:prSet/>
      <dgm:spPr/>
      <dgm:t>
        <a:bodyPr/>
        <a:lstStyle/>
        <a:p>
          <a:endParaRPr lang="es-CO"/>
        </a:p>
      </dgm:t>
    </dgm:pt>
    <dgm:pt modelId="{3E998B05-8312-4FB4-B402-C8C1C76069EA}" type="sibTrans" cxnId="{EDAD9FE8-8929-4BD9-88DF-A753D6A4B85F}">
      <dgm:prSet/>
      <dgm:spPr/>
      <dgm:t>
        <a:bodyPr/>
        <a:lstStyle/>
        <a:p>
          <a:endParaRPr lang="es-CO"/>
        </a:p>
      </dgm:t>
    </dgm:pt>
    <dgm:pt modelId="{63AC4229-7351-4F35-A882-BEC6DEB9967B}">
      <dgm:prSet phldrT="[Text]" custT="1"/>
      <dgm:spPr/>
      <dgm:t>
        <a:bodyPr/>
        <a:lstStyle/>
        <a:p>
          <a:r>
            <a:rPr lang="en-US" sz="1800" dirty="0"/>
            <a:t>Poverty and Inequality</a:t>
          </a:r>
          <a:endParaRPr lang="es-CO" sz="1800" dirty="0"/>
        </a:p>
      </dgm:t>
    </dgm:pt>
    <dgm:pt modelId="{9616AE79-B626-474F-8BE9-919E5D0BC8D3}" type="parTrans" cxnId="{6EF41BF5-6198-4F3A-9E65-4CA0B12A99B1}">
      <dgm:prSet/>
      <dgm:spPr/>
      <dgm:t>
        <a:bodyPr/>
        <a:lstStyle/>
        <a:p>
          <a:endParaRPr lang="es-CO"/>
        </a:p>
      </dgm:t>
    </dgm:pt>
    <dgm:pt modelId="{4B6F32B5-7C71-4723-B1D2-406B404BD7D1}" type="sibTrans" cxnId="{6EF41BF5-6198-4F3A-9E65-4CA0B12A99B1}">
      <dgm:prSet/>
      <dgm:spPr/>
      <dgm:t>
        <a:bodyPr/>
        <a:lstStyle/>
        <a:p>
          <a:endParaRPr lang="es-CO"/>
        </a:p>
      </dgm:t>
    </dgm:pt>
    <dgm:pt modelId="{576B5171-AF3E-4D85-8B81-46D9B7BABF58}" type="pres">
      <dgm:prSet presAssocID="{3B928101-94ED-4529-9D9F-DF05C62541DA}" presName="Name0" presStyleCnt="0">
        <dgm:presLayoutVars>
          <dgm:chMax/>
          <dgm:chPref/>
          <dgm:dir/>
        </dgm:presLayoutVars>
      </dgm:prSet>
      <dgm:spPr/>
      <dgm:t>
        <a:bodyPr/>
        <a:lstStyle/>
        <a:p>
          <a:endParaRPr lang="es-CO"/>
        </a:p>
      </dgm:t>
    </dgm:pt>
    <dgm:pt modelId="{E98DA86B-67E4-4DDC-9090-A47AED88A0C4}" type="pres">
      <dgm:prSet presAssocID="{5AF261AD-876A-4E74-A08F-3D2F1A6E3E2E}" presName="composite" presStyleCnt="0">
        <dgm:presLayoutVars>
          <dgm:chMax val="1"/>
          <dgm:chPref val="1"/>
        </dgm:presLayoutVars>
      </dgm:prSet>
      <dgm:spPr/>
    </dgm:pt>
    <dgm:pt modelId="{C3EDFD71-6C59-44D4-BD88-5D2185E03AF8}" type="pres">
      <dgm:prSet presAssocID="{5AF261AD-876A-4E74-A08F-3D2F1A6E3E2E}" presName="Accent" presStyleLbl="trAlignAcc1" presStyleIdx="0" presStyleCnt="3" custLinFactNeighborX="15507" custLinFactNeighborY="-166">
        <dgm:presLayoutVars>
          <dgm:chMax val="0"/>
          <dgm:chPref val="0"/>
        </dgm:presLayoutVars>
      </dgm:prSet>
      <dgm:spPr/>
    </dgm:pt>
    <dgm:pt modelId="{9218A4C6-6F6C-4601-9856-32A05CC7DB1C}" type="pres">
      <dgm:prSet presAssocID="{5AF261AD-876A-4E74-A08F-3D2F1A6E3E2E}" presName="Image" presStyleLbl="alignImgPlace1" presStyleIdx="0" presStyleCnt="3" custScaleX="110597" custScaleY="106143" custLinFactNeighborX="17487" custLinFactNeighborY="-138">
        <dgm:presLayoutVars>
          <dgm:chMax val="0"/>
          <dgm:chPref val="0"/>
        </dgm:presLayoutVars>
      </dgm:prSet>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2380" t="2730" r="5482" b="7866"/>
          </a:stretch>
        </a:blipFill>
      </dgm:spPr>
    </dgm:pt>
    <dgm:pt modelId="{24130B4B-4182-482E-9F55-27D08853F2EE}" type="pres">
      <dgm:prSet presAssocID="{5AF261AD-876A-4E74-A08F-3D2F1A6E3E2E}" presName="ChildComposite" presStyleCnt="0"/>
      <dgm:spPr/>
    </dgm:pt>
    <dgm:pt modelId="{96C59E6C-43B5-4D57-A9FB-8F779191C893}" type="pres">
      <dgm:prSet presAssocID="{5AF261AD-876A-4E74-A08F-3D2F1A6E3E2E}" presName="Child" presStyleLbl="node1" presStyleIdx="0" presStyleCnt="0">
        <dgm:presLayoutVars>
          <dgm:chMax val="0"/>
          <dgm:chPref val="0"/>
          <dgm:bulletEnabled val="1"/>
        </dgm:presLayoutVars>
      </dgm:prSet>
      <dgm:spPr/>
    </dgm:pt>
    <dgm:pt modelId="{E3B0D9EF-C82C-4C8B-9B8F-682DD1ADE9F4}" type="pres">
      <dgm:prSet presAssocID="{5AF261AD-876A-4E74-A08F-3D2F1A6E3E2E}" presName="Parent" presStyleLbl="revTx" presStyleIdx="0" presStyleCnt="3">
        <dgm:presLayoutVars>
          <dgm:chMax val="1"/>
          <dgm:chPref val="0"/>
          <dgm:bulletEnabled val="1"/>
        </dgm:presLayoutVars>
      </dgm:prSet>
      <dgm:spPr/>
      <dgm:t>
        <a:bodyPr/>
        <a:lstStyle/>
        <a:p>
          <a:endParaRPr lang="es-CO"/>
        </a:p>
      </dgm:t>
    </dgm:pt>
    <dgm:pt modelId="{633BB6C8-94FA-4F12-A30C-1016BA8592FA}" type="pres">
      <dgm:prSet presAssocID="{83DBDAD0-5F67-45D1-B020-AF8A7FDB75F7}" presName="sibTrans" presStyleCnt="0"/>
      <dgm:spPr/>
    </dgm:pt>
    <dgm:pt modelId="{C70381E3-D174-424B-B1E0-D64E14885901}" type="pres">
      <dgm:prSet presAssocID="{29C29EBB-C359-40A9-9BB5-7D836F4CF719}" presName="composite" presStyleCnt="0">
        <dgm:presLayoutVars>
          <dgm:chMax val="1"/>
          <dgm:chPref val="1"/>
        </dgm:presLayoutVars>
      </dgm:prSet>
      <dgm:spPr/>
    </dgm:pt>
    <dgm:pt modelId="{702083F3-93DD-4522-A8D9-6A99FE684AF7}" type="pres">
      <dgm:prSet presAssocID="{29C29EBB-C359-40A9-9BB5-7D836F4CF719}" presName="Accent" presStyleLbl="trAlignAcc1" presStyleIdx="1" presStyleCnt="3">
        <dgm:presLayoutVars>
          <dgm:chMax val="0"/>
          <dgm:chPref val="0"/>
        </dgm:presLayoutVars>
      </dgm:prSet>
      <dgm:spPr/>
    </dgm:pt>
    <dgm:pt modelId="{118E624B-60F8-4BE0-845D-11835CCC7D3D}" type="pres">
      <dgm:prSet presAssocID="{29C29EBB-C359-40A9-9BB5-7D836F4CF719}" presName="Image" presStyleLbl="alignImgPlace1" presStyleIdx="1" presStyleCnt="3" custScaleX="109231" custScaleY="106491">
        <dgm:presLayoutVars>
          <dgm:chMax val="0"/>
          <dgm:chPref val="0"/>
        </dgm:presLayoutVars>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dgm:spPr>
    </dgm:pt>
    <dgm:pt modelId="{BBDB1C97-A6CC-42DD-9E9A-28D6AFD1278E}" type="pres">
      <dgm:prSet presAssocID="{29C29EBB-C359-40A9-9BB5-7D836F4CF719}" presName="ChildComposite" presStyleCnt="0"/>
      <dgm:spPr/>
    </dgm:pt>
    <dgm:pt modelId="{D3B2D441-2676-4230-BB90-0D0A50D1DC57}" type="pres">
      <dgm:prSet presAssocID="{29C29EBB-C359-40A9-9BB5-7D836F4CF719}" presName="Child" presStyleLbl="node1" presStyleIdx="0" presStyleCnt="0">
        <dgm:presLayoutVars>
          <dgm:chMax val="0"/>
          <dgm:chPref val="0"/>
          <dgm:bulletEnabled val="1"/>
        </dgm:presLayoutVars>
      </dgm:prSet>
      <dgm:spPr/>
    </dgm:pt>
    <dgm:pt modelId="{A02E9286-2E17-408F-8CE6-FDD65A1D5EA4}" type="pres">
      <dgm:prSet presAssocID="{29C29EBB-C359-40A9-9BB5-7D836F4CF719}" presName="Parent" presStyleLbl="revTx" presStyleIdx="1" presStyleCnt="3">
        <dgm:presLayoutVars>
          <dgm:chMax val="1"/>
          <dgm:chPref val="0"/>
          <dgm:bulletEnabled val="1"/>
        </dgm:presLayoutVars>
      </dgm:prSet>
      <dgm:spPr/>
      <dgm:t>
        <a:bodyPr/>
        <a:lstStyle/>
        <a:p>
          <a:endParaRPr lang="es-CO"/>
        </a:p>
      </dgm:t>
    </dgm:pt>
    <dgm:pt modelId="{324434A2-57FE-49BC-88CA-31AE0B377942}" type="pres">
      <dgm:prSet presAssocID="{3E998B05-8312-4FB4-B402-C8C1C76069EA}" presName="sibTrans" presStyleCnt="0"/>
      <dgm:spPr/>
    </dgm:pt>
    <dgm:pt modelId="{1F073104-E109-41EC-B49C-D0192CC6EE4D}" type="pres">
      <dgm:prSet presAssocID="{63AC4229-7351-4F35-A882-BEC6DEB9967B}" presName="composite" presStyleCnt="0">
        <dgm:presLayoutVars>
          <dgm:chMax val="1"/>
          <dgm:chPref val="1"/>
        </dgm:presLayoutVars>
      </dgm:prSet>
      <dgm:spPr/>
    </dgm:pt>
    <dgm:pt modelId="{F8F66F0B-6F07-4CAB-8941-1C52D552FF6B}" type="pres">
      <dgm:prSet presAssocID="{63AC4229-7351-4F35-A882-BEC6DEB9967B}" presName="Accent" presStyleLbl="trAlignAcc1" presStyleIdx="2" presStyleCnt="3" custLinFactNeighborX="-8727" custLinFactNeighborY="890">
        <dgm:presLayoutVars>
          <dgm:chMax val="0"/>
          <dgm:chPref val="0"/>
        </dgm:presLayoutVars>
      </dgm:prSet>
      <dgm:spPr/>
    </dgm:pt>
    <dgm:pt modelId="{DFD816D7-5BE8-46F9-B37C-E232199483DB}" type="pres">
      <dgm:prSet presAssocID="{63AC4229-7351-4F35-A882-BEC6DEB9967B}" presName="Image" presStyleLbl="alignImgPlace1" presStyleIdx="2" presStyleCnt="3" custScaleX="111112" custScaleY="108881" custLinFactNeighborX="-9369" custLinFactNeighborY="2295">
        <dgm:presLayoutVars>
          <dgm:chMax val="0"/>
          <dgm:chPref val="0"/>
        </dgm:presLayoutVars>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15" t="-1263" r="-19117" b="1263"/>
          </a:stretch>
        </a:blipFill>
      </dgm:spPr>
      <dgm:t>
        <a:bodyPr/>
        <a:lstStyle/>
        <a:p>
          <a:endParaRPr lang="es-CO"/>
        </a:p>
      </dgm:t>
    </dgm:pt>
    <dgm:pt modelId="{A135EAA8-BC62-4D2E-92AE-9DA29506015A}" type="pres">
      <dgm:prSet presAssocID="{63AC4229-7351-4F35-A882-BEC6DEB9967B}" presName="ChildComposite" presStyleCnt="0"/>
      <dgm:spPr/>
    </dgm:pt>
    <dgm:pt modelId="{E62E33A5-4B94-4FD7-BC53-9DD68CDE672A}" type="pres">
      <dgm:prSet presAssocID="{63AC4229-7351-4F35-A882-BEC6DEB9967B}" presName="Child" presStyleLbl="node1" presStyleIdx="0" presStyleCnt="0">
        <dgm:presLayoutVars>
          <dgm:chMax val="0"/>
          <dgm:chPref val="0"/>
          <dgm:bulletEnabled val="1"/>
        </dgm:presLayoutVars>
      </dgm:prSet>
      <dgm:spPr/>
    </dgm:pt>
    <dgm:pt modelId="{1B9C7D24-93EE-459A-B2BA-BBC8E4D1239A}" type="pres">
      <dgm:prSet presAssocID="{63AC4229-7351-4F35-A882-BEC6DEB9967B}" presName="Parent" presStyleLbl="revTx" presStyleIdx="2" presStyleCnt="3">
        <dgm:presLayoutVars>
          <dgm:chMax val="1"/>
          <dgm:chPref val="0"/>
          <dgm:bulletEnabled val="1"/>
        </dgm:presLayoutVars>
      </dgm:prSet>
      <dgm:spPr/>
      <dgm:t>
        <a:bodyPr/>
        <a:lstStyle/>
        <a:p>
          <a:endParaRPr lang="es-CO"/>
        </a:p>
      </dgm:t>
    </dgm:pt>
  </dgm:ptLst>
  <dgm:cxnLst>
    <dgm:cxn modelId="{EDAD9FE8-8929-4BD9-88DF-A753D6A4B85F}" srcId="{3B928101-94ED-4529-9D9F-DF05C62541DA}" destId="{29C29EBB-C359-40A9-9BB5-7D836F4CF719}" srcOrd="1" destOrd="0" parTransId="{5D4DC84D-701E-4A8F-BD19-B6B4716F1F14}" sibTransId="{3E998B05-8312-4FB4-B402-C8C1C76069EA}"/>
    <dgm:cxn modelId="{F5A927CC-5F72-40E9-8CA6-4ABF138878B0}" type="presOf" srcId="{3B928101-94ED-4529-9D9F-DF05C62541DA}" destId="{576B5171-AF3E-4D85-8B81-46D9B7BABF58}" srcOrd="0" destOrd="0" presId="urn:microsoft.com/office/officeart/2008/layout/CaptionedPictures"/>
    <dgm:cxn modelId="{6EF41BF5-6198-4F3A-9E65-4CA0B12A99B1}" srcId="{3B928101-94ED-4529-9D9F-DF05C62541DA}" destId="{63AC4229-7351-4F35-A882-BEC6DEB9967B}" srcOrd="2" destOrd="0" parTransId="{9616AE79-B626-474F-8BE9-919E5D0BC8D3}" sibTransId="{4B6F32B5-7C71-4723-B1D2-406B404BD7D1}"/>
    <dgm:cxn modelId="{DB2CAE93-388C-43A4-8C78-F9CF357EC790}" srcId="{3B928101-94ED-4529-9D9F-DF05C62541DA}" destId="{5AF261AD-876A-4E74-A08F-3D2F1A6E3E2E}" srcOrd="0" destOrd="0" parTransId="{AF7C7194-3816-4A23-B660-CF551939A727}" sibTransId="{83DBDAD0-5F67-45D1-B020-AF8A7FDB75F7}"/>
    <dgm:cxn modelId="{370E2816-8230-42D3-BC50-DDDB82E9938E}" type="presOf" srcId="{29C29EBB-C359-40A9-9BB5-7D836F4CF719}" destId="{A02E9286-2E17-408F-8CE6-FDD65A1D5EA4}" srcOrd="0" destOrd="0" presId="urn:microsoft.com/office/officeart/2008/layout/CaptionedPictures"/>
    <dgm:cxn modelId="{220DABFB-FC3A-4962-965D-CF55C6B64095}" type="presOf" srcId="{63AC4229-7351-4F35-A882-BEC6DEB9967B}" destId="{1B9C7D24-93EE-459A-B2BA-BBC8E4D1239A}" srcOrd="0" destOrd="0" presId="urn:microsoft.com/office/officeart/2008/layout/CaptionedPictures"/>
    <dgm:cxn modelId="{2AE695E0-FC99-40A2-8F4F-0F14D0A73513}" type="presOf" srcId="{5AF261AD-876A-4E74-A08F-3D2F1A6E3E2E}" destId="{E3B0D9EF-C82C-4C8B-9B8F-682DD1ADE9F4}" srcOrd="0" destOrd="0" presId="urn:microsoft.com/office/officeart/2008/layout/CaptionedPictures"/>
    <dgm:cxn modelId="{ECA31743-1C11-4FFE-86B4-A0AFB4D8E87A}" type="presParOf" srcId="{576B5171-AF3E-4D85-8B81-46D9B7BABF58}" destId="{E98DA86B-67E4-4DDC-9090-A47AED88A0C4}" srcOrd="0" destOrd="0" presId="urn:microsoft.com/office/officeart/2008/layout/CaptionedPictures"/>
    <dgm:cxn modelId="{F7ADC850-75E0-47E6-8384-9684D8C3DCFD}" type="presParOf" srcId="{E98DA86B-67E4-4DDC-9090-A47AED88A0C4}" destId="{C3EDFD71-6C59-44D4-BD88-5D2185E03AF8}" srcOrd="0" destOrd="0" presId="urn:microsoft.com/office/officeart/2008/layout/CaptionedPictures"/>
    <dgm:cxn modelId="{4FA56389-7623-409F-8A29-B8CA26FBE1D7}" type="presParOf" srcId="{E98DA86B-67E4-4DDC-9090-A47AED88A0C4}" destId="{9218A4C6-6F6C-4601-9856-32A05CC7DB1C}" srcOrd="1" destOrd="0" presId="urn:microsoft.com/office/officeart/2008/layout/CaptionedPictures"/>
    <dgm:cxn modelId="{8DEE0147-56C1-45C9-A84E-967AEA3DD2A5}" type="presParOf" srcId="{E98DA86B-67E4-4DDC-9090-A47AED88A0C4}" destId="{24130B4B-4182-482E-9F55-27D08853F2EE}" srcOrd="2" destOrd="0" presId="urn:microsoft.com/office/officeart/2008/layout/CaptionedPictures"/>
    <dgm:cxn modelId="{A23426CF-F8A7-4C94-8DD0-9A2461E488E6}" type="presParOf" srcId="{24130B4B-4182-482E-9F55-27D08853F2EE}" destId="{96C59E6C-43B5-4D57-A9FB-8F779191C893}" srcOrd="0" destOrd="0" presId="urn:microsoft.com/office/officeart/2008/layout/CaptionedPictures"/>
    <dgm:cxn modelId="{7F8F0FB0-C2E4-4BB9-B13F-40BE3102EE95}" type="presParOf" srcId="{24130B4B-4182-482E-9F55-27D08853F2EE}" destId="{E3B0D9EF-C82C-4C8B-9B8F-682DD1ADE9F4}" srcOrd="1" destOrd="0" presId="urn:microsoft.com/office/officeart/2008/layout/CaptionedPictures"/>
    <dgm:cxn modelId="{6F57214A-69AE-46BB-B708-F130F854950F}" type="presParOf" srcId="{576B5171-AF3E-4D85-8B81-46D9B7BABF58}" destId="{633BB6C8-94FA-4F12-A30C-1016BA8592FA}" srcOrd="1" destOrd="0" presId="urn:microsoft.com/office/officeart/2008/layout/CaptionedPictures"/>
    <dgm:cxn modelId="{4F7739CD-BDE6-422E-9511-BC34A79977AF}" type="presParOf" srcId="{576B5171-AF3E-4D85-8B81-46D9B7BABF58}" destId="{C70381E3-D174-424B-B1E0-D64E14885901}" srcOrd="2" destOrd="0" presId="urn:microsoft.com/office/officeart/2008/layout/CaptionedPictures"/>
    <dgm:cxn modelId="{924943B0-2920-4143-86E2-C943358A35C4}" type="presParOf" srcId="{C70381E3-D174-424B-B1E0-D64E14885901}" destId="{702083F3-93DD-4522-A8D9-6A99FE684AF7}" srcOrd="0" destOrd="0" presId="urn:microsoft.com/office/officeart/2008/layout/CaptionedPictures"/>
    <dgm:cxn modelId="{844FB132-608F-473A-A23C-DF6DECF6E2F8}" type="presParOf" srcId="{C70381E3-D174-424B-B1E0-D64E14885901}" destId="{118E624B-60F8-4BE0-845D-11835CCC7D3D}" srcOrd="1" destOrd="0" presId="urn:microsoft.com/office/officeart/2008/layout/CaptionedPictures"/>
    <dgm:cxn modelId="{9D092D7E-1FD0-4975-9B5F-8125BDC6DA0C}" type="presParOf" srcId="{C70381E3-D174-424B-B1E0-D64E14885901}" destId="{BBDB1C97-A6CC-42DD-9E9A-28D6AFD1278E}" srcOrd="2" destOrd="0" presId="urn:microsoft.com/office/officeart/2008/layout/CaptionedPictures"/>
    <dgm:cxn modelId="{9360A1FE-3E3C-4C4F-B068-03E2E4C32C91}" type="presParOf" srcId="{BBDB1C97-A6CC-42DD-9E9A-28D6AFD1278E}" destId="{D3B2D441-2676-4230-BB90-0D0A50D1DC57}" srcOrd="0" destOrd="0" presId="urn:microsoft.com/office/officeart/2008/layout/CaptionedPictures"/>
    <dgm:cxn modelId="{C5A8EFE8-D33C-4AA4-B6A8-C7192C1236B9}" type="presParOf" srcId="{BBDB1C97-A6CC-42DD-9E9A-28D6AFD1278E}" destId="{A02E9286-2E17-408F-8CE6-FDD65A1D5EA4}" srcOrd="1" destOrd="0" presId="urn:microsoft.com/office/officeart/2008/layout/CaptionedPictures"/>
    <dgm:cxn modelId="{BAD3F09F-2C07-4296-88CF-02537EE746C2}" type="presParOf" srcId="{576B5171-AF3E-4D85-8B81-46D9B7BABF58}" destId="{324434A2-57FE-49BC-88CA-31AE0B377942}" srcOrd="3" destOrd="0" presId="urn:microsoft.com/office/officeart/2008/layout/CaptionedPictures"/>
    <dgm:cxn modelId="{3016C3BB-258F-4DCE-A14C-A43BBC9048DD}" type="presParOf" srcId="{576B5171-AF3E-4D85-8B81-46D9B7BABF58}" destId="{1F073104-E109-41EC-B49C-D0192CC6EE4D}" srcOrd="4" destOrd="0" presId="urn:microsoft.com/office/officeart/2008/layout/CaptionedPictures"/>
    <dgm:cxn modelId="{BEF16552-A35E-45D4-B325-97E60D23D392}" type="presParOf" srcId="{1F073104-E109-41EC-B49C-D0192CC6EE4D}" destId="{F8F66F0B-6F07-4CAB-8941-1C52D552FF6B}" srcOrd="0" destOrd="0" presId="urn:microsoft.com/office/officeart/2008/layout/CaptionedPictures"/>
    <dgm:cxn modelId="{C02CE4D2-202F-4D51-9958-B7D429192AE3}" type="presParOf" srcId="{1F073104-E109-41EC-B49C-D0192CC6EE4D}" destId="{DFD816D7-5BE8-46F9-B37C-E232199483DB}" srcOrd="1" destOrd="0" presId="urn:microsoft.com/office/officeart/2008/layout/CaptionedPictures"/>
    <dgm:cxn modelId="{72E84F2A-5730-4CF5-88B1-AF49BE0D9D89}" type="presParOf" srcId="{1F073104-E109-41EC-B49C-D0192CC6EE4D}" destId="{A135EAA8-BC62-4D2E-92AE-9DA29506015A}" srcOrd="2" destOrd="0" presId="urn:microsoft.com/office/officeart/2008/layout/CaptionedPictures"/>
    <dgm:cxn modelId="{9D3EA685-4193-4256-AC4F-D7D9D36F1B27}" type="presParOf" srcId="{A135EAA8-BC62-4D2E-92AE-9DA29506015A}" destId="{E62E33A5-4B94-4FD7-BC53-9DD68CDE672A}" srcOrd="0" destOrd="0" presId="urn:microsoft.com/office/officeart/2008/layout/CaptionedPictures"/>
    <dgm:cxn modelId="{7785B7AE-D7C1-4A7D-AAB8-A827B88DEE1F}" type="presParOf" srcId="{A135EAA8-BC62-4D2E-92AE-9DA29506015A}" destId="{1B9C7D24-93EE-459A-B2BA-BBC8E4D1239A}"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DFD71-6C59-44D4-BD88-5D2185E03AF8}">
      <dsp:nvSpPr>
        <dsp:cNvPr id="0" name=""/>
        <dsp:cNvSpPr/>
      </dsp:nvSpPr>
      <dsp:spPr>
        <a:xfrm>
          <a:off x="497212" y="168237"/>
          <a:ext cx="3194523" cy="3758263"/>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18A4C6-6F6C-4601-9856-32A05CC7DB1C}">
      <dsp:nvSpPr>
        <dsp:cNvPr id="0" name=""/>
        <dsp:cNvSpPr/>
      </dsp:nvSpPr>
      <dsp:spPr>
        <a:xfrm>
          <a:off x="511992" y="246403"/>
          <a:ext cx="3179742" cy="2592936"/>
        </a:xfrm>
        <a:prstGeom prst="rect">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2380" t="2730" r="5482" b="7866"/>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B0D9EF-C82C-4C8B-9B8F-682DD1ADE9F4}">
      <dsp:nvSpPr>
        <dsp:cNvPr id="0" name=""/>
        <dsp:cNvSpPr/>
      </dsp:nvSpPr>
      <dsp:spPr>
        <a:xfrm>
          <a:off x="161564" y="2767677"/>
          <a:ext cx="2875071" cy="1014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Basic </a:t>
          </a:r>
          <a:endParaRPr lang="es-CO" sz="2400" kern="1200" dirty="0"/>
        </a:p>
      </dsp:txBody>
      <dsp:txXfrm>
        <a:off x="161564" y="2767677"/>
        <a:ext cx="2875071" cy="1014731"/>
      </dsp:txXfrm>
    </dsp:sp>
    <dsp:sp modelId="{702083F3-93DD-4522-A8D9-6A99FE684AF7}">
      <dsp:nvSpPr>
        <dsp:cNvPr id="0" name=""/>
        <dsp:cNvSpPr/>
      </dsp:nvSpPr>
      <dsp:spPr>
        <a:xfrm>
          <a:off x="4270145" y="174476"/>
          <a:ext cx="3194523" cy="3758263"/>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18E624B-60F8-4BE0-845D-11835CCC7D3D}">
      <dsp:nvSpPr>
        <dsp:cNvPr id="0" name=""/>
        <dsp:cNvSpPr/>
      </dsp:nvSpPr>
      <dsp:spPr>
        <a:xfrm>
          <a:off x="4297172" y="245523"/>
          <a:ext cx="3140469" cy="260143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9000" b="-19000"/>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2E9286-2E17-408F-8CE6-FDD65A1D5EA4}">
      <dsp:nvSpPr>
        <dsp:cNvPr id="0" name=""/>
        <dsp:cNvSpPr/>
      </dsp:nvSpPr>
      <dsp:spPr>
        <a:xfrm>
          <a:off x="4429871" y="2767677"/>
          <a:ext cx="2875071" cy="1014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Categorical</a:t>
          </a:r>
          <a:endParaRPr lang="es-CO" sz="2000" kern="1200" dirty="0"/>
        </a:p>
      </dsp:txBody>
      <dsp:txXfrm>
        <a:off x="4429871" y="2767677"/>
        <a:ext cx="2875071" cy="1014731"/>
      </dsp:txXfrm>
    </dsp:sp>
    <dsp:sp modelId="{F8F66F0B-6F07-4CAB-8941-1C52D552FF6B}">
      <dsp:nvSpPr>
        <dsp:cNvPr id="0" name=""/>
        <dsp:cNvSpPr/>
      </dsp:nvSpPr>
      <dsp:spPr>
        <a:xfrm>
          <a:off x="8259679" y="207925"/>
          <a:ext cx="3194523" cy="3758263"/>
        </a:xfrm>
        <a:prstGeom prst="rect">
          <a:avLst/>
        </a:prstGeom>
        <a:solidFill>
          <a:schemeClr val="accent1">
            <a:alpha val="40000"/>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FD816D7-5BE8-46F9-B37C-E232199483DB}">
      <dsp:nvSpPr>
        <dsp:cNvPr id="0" name=""/>
        <dsp:cNvSpPr/>
      </dsp:nvSpPr>
      <dsp:spPr>
        <a:xfrm>
          <a:off x="8269087" y="272395"/>
          <a:ext cx="3194549" cy="2659822"/>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15" t="-1263" r="-19117" b="1263"/>
          </a:stretch>
        </a:blip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9C7D24-93EE-459A-B2BA-BBC8E4D1239A}">
      <dsp:nvSpPr>
        <dsp:cNvPr id="0" name=""/>
        <dsp:cNvSpPr/>
      </dsp:nvSpPr>
      <dsp:spPr>
        <a:xfrm>
          <a:off x="8698191" y="2767677"/>
          <a:ext cx="2875071" cy="1014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Poverty and Inequality</a:t>
          </a:r>
          <a:endParaRPr lang="es-CO" sz="1800" kern="1200" dirty="0"/>
        </a:p>
      </dsp:txBody>
      <dsp:txXfrm>
        <a:off x="8698191" y="2767677"/>
        <a:ext cx="2875071" cy="1014731"/>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76B3C-BB91-49E6-A5F6-BE48AB2BE720}" type="datetimeFigureOut">
              <a:rPr lang="es-CO" smtClean="0"/>
              <a:t>30/11/2016</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E2427-CE30-48AC-B094-B6EF5EA0A978}" type="slidenum">
              <a:rPr lang="es-CO" smtClean="0"/>
              <a:t>‹#›</a:t>
            </a:fld>
            <a:endParaRPr lang="es-CO"/>
          </a:p>
        </p:txBody>
      </p:sp>
    </p:spTree>
    <p:extLst>
      <p:ext uri="{BB962C8B-B14F-4D97-AF65-F5344CB8AC3E}">
        <p14:creationId xmlns:p14="http://schemas.microsoft.com/office/powerpoint/2010/main" val="57571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FFE16C46-0671-4FFD-BDDB-41839690120A}" type="datetimeFigureOut">
              <a:rPr lang="es-CO" smtClean="0"/>
              <a:t>30/11/2016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3032561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FE16C46-0671-4FFD-BDDB-41839690120A}" type="datetimeFigureOut">
              <a:rPr lang="es-CO" smtClean="0"/>
              <a:t>30/11/2016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371908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FE16C46-0671-4FFD-BDDB-41839690120A}" type="datetimeFigureOut">
              <a:rPr lang="es-CO" smtClean="0"/>
              <a:t>30/11/2016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249029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FFE16C46-0671-4FFD-BDDB-41839690120A}" type="datetimeFigureOut">
              <a:rPr lang="es-CO" smtClean="0"/>
              <a:t>30/11/2016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223846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FFE16C46-0671-4FFD-BDDB-41839690120A}" type="datetimeFigureOut">
              <a:rPr lang="es-CO" smtClean="0"/>
              <a:t>30/11/2016</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1576459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FFE16C46-0671-4FFD-BDDB-41839690120A}" type="datetimeFigureOut">
              <a:rPr lang="es-CO" smtClean="0"/>
              <a:t>30/11/2016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251653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FFE16C46-0671-4FFD-BDDB-41839690120A}" type="datetimeFigureOut">
              <a:rPr lang="es-CO" smtClean="0"/>
              <a:t>30/11/2016</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308794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FFE16C46-0671-4FFD-BDDB-41839690120A}" type="datetimeFigureOut">
              <a:rPr lang="es-CO" smtClean="0"/>
              <a:t>30/11/2016</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10519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FE16C46-0671-4FFD-BDDB-41839690120A}" type="datetimeFigureOut">
              <a:rPr lang="es-CO" smtClean="0"/>
              <a:t>30/11/2016</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252371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FE16C46-0671-4FFD-BDDB-41839690120A}" type="datetimeFigureOut">
              <a:rPr lang="es-CO" smtClean="0"/>
              <a:t>30/11/2016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423449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FFE16C46-0671-4FFD-BDDB-41839690120A}" type="datetimeFigureOut">
              <a:rPr lang="es-CO" smtClean="0"/>
              <a:t>30/11/2016</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2DF9258-227B-4263-B437-EEDCF8A52668}" type="slidenum">
              <a:rPr lang="es-CO" smtClean="0"/>
              <a:t>‹#›</a:t>
            </a:fld>
            <a:endParaRPr lang="es-CO"/>
          </a:p>
        </p:txBody>
      </p:sp>
    </p:spTree>
    <p:extLst>
      <p:ext uri="{BB962C8B-B14F-4D97-AF65-F5344CB8AC3E}">
        <p14:creationId xmlns:p14="http://schemas.microsoft.com/office/powerpoint/2010/main" val="258627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16C46-0671-4FFD-BDDB-41839690120A}" type="datetimeFigureOut">
              <a:rPr lang="es-CO" smtClean="0"/>
              <a:t>30/11/2016</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F9258-227B-4263-B437-EEDCF8A52668}" type="slidenum">
              <a:rPr lang="es-CO" smtClean="0"/>
              <a:t>‹#›</a:t>
            </a:fld>
            <a:endParaRPr lang="es-CO"/>
          </a:p>
        </p:txBody>
      </p:sp>
    </p:spTree>
    <p:extLst>
      <p:ext uri="{BB962C8B-B14F-4D97-AF65-F5344CB8AC3E}">
        <p14:creationId xmlns:p14="http://schemas.microsoft.com/office/powerpoint/2010/main" val="1115514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116704"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236753" y="0"/>
            <a:ext cx="224867" cy="942409"/>
          </a:xfrm>
          <a:prstGeom prst="rect">
            <a:avLst/>
          </a:prstGeom>
          <a:solidFill>
            <a:schemeClr val="accent1">
              <a:lumMod val="50000"/>
            </a:schemeClr>
          </a:solidFill>
        </p:spPr>
        <p:txBody>
          <a:bodyPr wrap="square" rtlCol="0">
            <a:spAutoFit/>
          </a:bodyPr>
          <a:lstStyle/>
          <a:p>
            <a:endParaRPr lang="es-CO" dirty="0"/>
          </a:p>
        </p:txBody>
      </p:sp>
      <p:sp>
        <p:nvSpPr>
          <p:cNvPr id="9" name="CuadroTexto 8"/>
          <p:cNvSpPr txBox="1"/>
          <p:nvPr/>
        </p:nvSpPr>
        <p:spPr>
          <a:xfrm>
            <a:off x="267728" y="1778333"/>
            <a:ext cx="11656542" cy="2462213"/>
          </a:xfrm>
          <a:prstGeom prst="rect">
            <a:avLst/>
          </a:prstGeom>
          <a:noFill/>
        </p:spPr>
        <p:txBody>
          <a:bodyPr wrap="square" rtlCol="0">
            <a:spAutoFit/>
          </a:bodyPr>
          <a:lstStyle/>
          <a:p>
            <a:pPr algn="r"/>
            <a:r>
              <a:rPr lang="es-CO" sz="6600" dirty="0">
                <a:solidFill>
                  <a:srgbClr val="92D050"/>
                </a:solidFill>
                <a:latin typeface="Futura Std ExtraBold" panose="020B0903020204020204" pitchFamily="34" charset="0"/>
              </a:rPr>
              <a:t>Q CHECK</a:t>
            </a:r>
          </a:p>
          <a:p>
            <a:pPr algn="r"/>
            <a:r>
              <a:rPr lang="en-US" sz="4400" dirty="0">
                <a:solidFill>
                  <a:schemeClr val="accent5">
                    <a:lumMod val="75000"/>
                  </a:schemeClr>
                </a:solidFill>
                <a:latin typeface="Futura Std Book" panose="020B0502020204020303" pitchFamily="34" charset="0"/>
              </a:rPr>
              <a:t>STATA PACKAGE FOR QUALITY CONTROL OF HOUSEHOLD</a:t>
            </a:r>
            <a:r>
              <a:rPr lang="es-CO" sz="4400" dirty="0">
                <a:solidFill>
                  <a:schemeClr val="accent5">
                    <a:lumMod val="75000"/>
                  </a:schemeClr>
                </a:solidFill>
                <a:latin typeface="Futura Std Book" panose="020B0502020204020303" pitchFamily="34" charset="0"/>
              </a:rPr>
              <a:t> </a:t>
            </a:r>
            <a:r>
              <a:rPr lang="es-CO" sz="4400" dirty="0" err="1">
                <a:solidFill>
                  <a:schemeClr val="accent5">
                    <a:lumMod val="75000"/>
                  </a:schemeClr>
                </a:solidFill>
                <a:latin typeface="Futura Std Book" panose="020B0502020204020303" pitchFamily="34" charset="0"/>
              </a:rPr>
              <a:t>SURVEYS</a:t>
            </a:r>
            <a:endParaRPr lang="en-US" sz="4400" dirty="0">
              <a:solidFill>
                <a:schemeClr val="accent5">
                  <a:lumMod val="75000"/>
                </a:schemeClr>
              </a:solidFill>
              <a:latin typeface="Futura Std Book" panose="020B0502020204020303" pitchFamily="34" charset="0"/>
            </a:endParaRPr>
          </a:p>
        </p:txBody>
      </p:sp>
      <p:pic>
        <p:nvPicPr>
          <p:cNvPr id="1026" name="Picture 2" descr="business, chart, data, finance, graph, report, statistic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477" y="4352772"/>
            <a:ext cx="1053037" cy="1053039"/>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10"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sp>
        <p:nvSpPr>
          <p:cNvPr id="12" name="CuadroTexto 11"/>
          <p:cNvSpPr txBox="1"/>
          <p:nvPr/>
        </p:nvSpPr>
        <p:spPr>
          <a:xfrm>
            <a:off x="7198929" y="4476020"/>
            <a:ext cx="2549096" cy="584775"/>
          </a:xfrm>
          <a:prstGeom prst="rect">
            <a:avLst/>
          </a:prstGeom>
          <a:noFill/>
        </p:spPr>
        <p:txBody>
          <a:bodyPr wrap="none" rtlCol="0">
            <a:spAutoFit/>
          </a:bodyPr>
          <a:lstStyle/>
          <a:p>
            <a:r>
              <a:rPr lang="es-CO" sz="3200" b="1" dirty="0" err="1">
                <a:solidFill>
                  <a:schemeClr val="bg1">
                    <a:lumMod val="65000"/>
                  </a:schemeClr>
                </a:solidFill>
                <a:latin typeface="Futura Std Book" panose="020B0502020204020303" pitchFamily="34" charset="0"/>
              </a:rPr>
              <a:t>USER</a:t>
            </a:r>
            <a:r>
              <a:rPr lang="es-CO" sz="3200" b="1" dirty="0">
                <a:solidFill>
                  <a:schemeClr val="bg1">
                    <a:lumMod val="65000"/>
                  </a:schemeClr>
                </a:solidFill>
                <a:latin typeface="Futura Std Book" panose="020B0502020204020303" pitchFamily="34" charset="0"/>
              </a:rPr>
              <a:t> </a:t>
            </a:r>
            <a:r>
              <a:rPr lang="es-CO" sz="3200" b="1" dirty="0" err="1">
                <a:solidFill>
                  <a:schemeClr val="bg1">
                    <a:lumMod val="65000"/>
                  </a:schemeClr>
                </a:solidFill>
                <a:latin typeface="Futura Std Book" panose="020B0502020204020303" pitchFamily="34" charset="0"/>
              </a:rPr>
              <a:t>GUIDE</a:t>
            </a:r>
            <a:endParaRPr lang="es-CO" sz="3200" b="1" dirty="0">
              <a:solidFill>
                <a:schemeClr val="bg1">
                  <a:lumMod val="65000"/>
                </a:schemeClr>
              </a:solidFill>
              <a:latin typeface="Futura Std Book" panose="020B0502020204020303" pitchFamily="34" charset="0"/>
            </a:endParaRPr>
          </a:p>
        </p:txBody>
      </p:sp>
      <p:pic>
        <p:nvPicPr>
          <p:cNvPr id="13" name="Picture 2" descr="Image result for world ban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27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2515119" y="4987863"/>
            <a:ext cx="2977212" cy="938719"/>
          </a:xfrm>
          <a:prstGeom prst="rect">
            <a:avLst/>
          </a:prstGeom>
          <a:solidFill>
            <a:schemeClr val="tx2">
              <a:lumMod val="20000"/>
              <a:lumOff val="80000"/>
            </a:schemeClr>
          </a:solidFill>
        </p:spPr>
        <p:txBody>
          <a:bodyPr wrap="square" rtlCol="0">
            <a:spAutoFit/>
          </a:bodyPr>
          <a:lstStyle/>
          <a:p>
            <a:pPr algn="just"/>
            <a:r>
              <a:rPr lang="en-US" sz="1100" dirty="0"/>
              <a:t>If variable names change in the standardized datasets, users can still use the tests defined in "test" sheet.  Using these columns, users can link the new variables (raw) with the name they assume in the test file (test)</a:t>
            </a:r>
          </a:p>
        </p:txBody>
      </p:sp>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INSTALLATION AND SET UP</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8194" name="Picture 2" descr="Image result for SETUP ICON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447" y="1115144"/>
            <a:ext cx="1774998" cy="1686249"/>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5095805" y="2289197"/>
            <a:ext cx="6629571" cy="34163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latin typeface="Futura Std Book" panose="020B0502020204020303"/>
              </a:rPr>
              <a:t>Update the sheet </a:t>
            </a:r>
            <a:r>
              <a:rPr lang="en-US" sz="1600" i="1" dirty="0">
                <a:latin typeface="Futura Std Book" panose="020B0502020204020303"/>
              </a:rPr>
              <a:t>“Variables” </a:t>
            </a:r>
            <a:r>
              <a:rPr lang="en-US" sz="1600" dirty="0">
                <a:latin typeface="Futura Std Book" panose="020B0502020204020303"/>
              </a:rPr>
              <a:t>In the </a:t>
            </a:r>
            <a:r>
              <a:rPr lang="en-US" sz="1600" b="1" dirty="0">
                <a:latin typeface="Futura Std Book" panose="020B0502020204020303"/>
              </a:rPr>
              <a:t>qcheck_#name#.xlsx </a:t>
            </a:r>
            <a:r>
              <a:rPr lang="en-US" sz="1600" dirty="0">
                <a:latin typeface="Futura Std Book" panose="020B0502020204020303"/>
              </a:rPr>
              <a:t>file</a:t>
            </a:r>
            <a:endParaRPr lang="en-US" sz="1600" i="1" dirty="0">
              <a:latin typeface="Futura Std Book" panose="020B0502020204020303"/>
            </a:endParaRPr>
          </a:p>
          <a:p>
            <a:pPr marL="0" lvl="1" indent="0">
              <a:buFont typeface="Wingdings 3" charset="2"/>
              <a:buNone/>
            </a:pPr>
            <a:endParaRPr lang="en-US" dirty="0">
              <a:latin typeface="Futura Std Book" panose="020B0502020204020303"/>
            </a:endParaRPr>
          </a:p>
        </p:txBody>
      </p:sp>
      <p:sp>
        <p:nvSpPr>
          <p:cNvPr id="9" name="TextBox 8"/>
          <p:cNvSpPr txBox="1"/>
          <p:nvPr/>
        </p:nvSpPr>
        <p:spPr>
          <a:xfrm>
            <a:off x="4672484" y="1339007"/>
            <a:ext cx="7335722" cy="830997"/>
          </a:xfrm>
          <a:prstGeom prst="rect">
            <a:avLst/>
          </a:prstGeom>
          <a:noFill/>
        </p:spPr>
        <p:txBody>
          <a:bodyPr wrap="square" rtlCol="0">
            <a:spAutoFit/>
          </a:bodyPr>
          <a:lstStyle/>
          <a:p>
            <a:r>
              <a:rPr lang="en-US" sz="4800" b="1" dirty="0">
                <a:solidFill>
                  <a:schemeClr val="accent1"/>
                </a:solidFill>
                <a:latin typeface="Futura Std Book" panose="020B0502020204020303"/>
              </a:rPr>
              <a:t>STEP 3: Update variables</a:t>
            </a:r>
          </a:p>
        </p:txBody>
      </p:sp>
      <p:sp>
        <p:nvSpPr>
          <p:cNvPr id="13" name="TextBox 12"/>
          <p:cNvSpPr txBox="1"/>
          <p:nvPr/>
        </p:nvSpPr>
        <p:spPr>
          <a:xfrm>
            <a:off x="891784" y="6119678"/>
            <a:ext cx="8617676" cy="307777"/>
          </a:xfrm>
          <a:prstGeom prst="rect">
            <a:avLst/>
          </a:prstGeom>
          <a:noFill/>
        </p:spPr>
        <p:txBody>
          <a:bodyPr wrap="square" rtlCol="0">
            <a:spAutoFit/>
          </a:bodyPr>
          <a:lstStyle/>
          <a:p>
            <a:pPr marL="0" lvl="1"/>
            <a:r>
              <a:rPr lang="en-US" sz="1400" b="1" dirty="0">
                <a:solidFill>
                  <a:schemeClr val="accent2">
                    <a:lumMod val="75000"/>
                  </a:schemeClr>
                </a:solidFill>
              </a:rPr>
              <a:t>Important: </a:t>
            </a:r>
            <a:r>
              <a:rPr lang="en-US" sz="1400" b="1" dirty="0">
                <a:solidFill>
                  <a:schemeClr val="accent1">
                    <a:lumMod val="50000"/>
                  </a:schemeClr>
                </a:solidFill>
              </a:rPr>
              <a:t>you may not change any of the name sheets</a:t>
            </a:r>
          </a:p>
        </p:txBody>
      </p:sp>
      <p:sp>
        <p:nvSpPr>
          <p:cNvPr id="16" name="Down Arrow 15"/>
          <p:cNvSpPr/>
          <p:nvPr/>
        </p:nvSpPr>
        <p:spPr>
          <a:xfrm>
            <a:off x="3213737" y="4642934"/>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4634235" y="4642934"/>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6112512" y="4735684"/>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p:cNvSpPr/>
          <p:nvPr/>
        </p:nvSpPr>
        <p:spPr>
          <a:xfrm>
            <a:off x="7302656" y="4729688"/>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8647428" y="4746646"/>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Content Placeholder 15"/>
          <p:cNvPicPr>
            <a:picLocks noChangeAspect="1"/>
          </p:cNvPicPr>
          <p:nvPr/>
        </p:nvPicPr>
        <p:blipFill rotWithShape="1">
          <a:blip r:embed="rId4"/>
          <a:srcRect l="674" t="16076"/>
          <a:stretch/>
        </p:blipFill>
        <p:spPr>
          <a:xfrm>
            <a:off x="2515119" y="3454368"/>
            <a:ext cx="6677007" cy="1139729"/>
          </a:xfrm>
          <a:prstGeom prst="rect">
            <a:avLst/>
          </a:prstGeom>
        </p:spPr>
      </p:pic>
      <p:pic>
        <p:nvPicPr>
          <p:cNvPr id="35" name="Picture 2" descr="Image result for excel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3737" y="1246030"/>
            <a:ext cx="1353254" cy="135325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957944" y="2963265"/>
            <a:ext cx="5222697" cy="338554"/>
          </a:xfrm>
          <a:prstGeom prst="rect">
            <a:avLst/>
          </a:prstGeom>
          <a:solidFill>
            <a:schemeClr val="accent6">
              <a:lumMod val="60000"/>
              <a:lumOff val="40000"/>
            </a:schemeClr>
          </a:solidFill>
        </p:spPr>
        <p:txBody>
          <a:bodyPr wrap="square" rtlCol="0">
            <a:spAutoFit/>
          </a:bodyPr>
          <a:lstStyle/>
          <a:p>
            <a:pPr algn="ctr"/>
            <a:r>
              <a:rPr lang="en-US" sz="1600" dirty="0">
                <a:solidFill>
                  <a:schemeClr val="tx1">
                    <a:lumMod val="85000"/>
                    <a:lumOff val="15000"/>
                  </a:schemeClr>
                </a:solidFill>
              </a:rPr>
              <a:t>How to fill the excel file?</a:t>
            </a:r>
          </a:p>
        </p:txBody>
      </p:sp>
      <p:sp>
        <p:nvSpPr>
          <p:cNvPr id="27" name="TextBox 26"/>
          <p:cNvSpPr txBox="1"/>
          <p:nvPr/>
        </p:nvSpPr>
        <p:spPr>
          <a:xfrm>
            <a:off x="5684704" y="5075847"/>
            <a:ext cx="3507421" cy="600164"/>
          </a:xfrm>
          <a:prstGeom prst="rect">
            <a:avLst/>
          </a:prstGeom>
          <a:solidFill>
            <a:schemeClr val="tx2">
              <a:lumMod val="20000"/>
              <a:lumOff val="80000"/>
            </a:schemeClr>
          </a:solidFill>
        </p:spPr>
        <p:txBody>
          <a:bodyPr wrap="square" rtlCol="0">
            <a:spAutoFit/>
          </a:bodyPr>
          <a:lstStyle/>
          <a:p>
            <a:pPr algn="just"/>
            <a:r>
              <a:rPr lang="en-US" sz="1100" dirty="0"/>
              <a:t>Users have to classify the variables in basic, categorical or welfare. This classification helps the program link the variables with the four cases of dynamic assessment.</a:t>
            </a:r>
          </a:p>
        </p:txBody>
      </p:sp>
    </p:spTree>
    <p:extLst>
      <p:ext uri="{BB962C8B-B14F-4D97-AF65-F5344CB8AC3E}">
        <p14:creationId xmlns:p14="http://schemas.microsoft.com/office/powerpoint/2010/main" val="1660704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INSTALLATION AND SET UP</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8194" name="Picture 2" descr="Image result for SETUP ICON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0435" y="1323160"/>
            <a:ext cx="1119385" cy="1063416"/>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5095479" y="2150250"/>
            <a:ext cx="6629571" cy="34163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28600" lvl="1"/>
            <a:r>
              <a:rPr lang="en-US" sz="2000" dirty="0">
                <a:latin typeface="Futura Std Book" panose="020B0502020204020303"/>
              </a:rPr>
              <a:t>Load your checks (</a:t>
            </a:r>
            <a:r>
              <a:rPr lang="en-US" sz="2000" i="1" dirty="0">
                <a:latin typeface="Futura Std Book" panose="020B0502020204020303"/>
              </a:rPr>
              <a:t>excel file</a:t>
            </a:r>
            <a:r>
              <a:rPr lang="en-US" sz="2000" dirty="0">
                <a:latin typeface="Futura Std Book" panose="020B0502020204020303"/>
              </a:rPr>
              <a:t>) into </a:t>
            </a:r>
            <a:r>
              <a:rPr lang="en-US" sz="2000" b="1" dirty="0" err="1">
                <a:solidFill>
                  <a:schemeClr val="accent1"/>
                </a:solidFill>
                <a:latin typeface="Futura Std Book" panose="020B0502020204020303"/>
              </a:rPr>
              <a:t>qcheck</a:t>
            </a:r>
            <a:r>
              <a:rPr lang="en-US" sz="2000" dirty="0">
                <a:latin typeface="Futura Std Book" panose="020B0502020204020303"/>
              </a:rPr>
              <a:t>. This procedure will be repeated every time we have a new or updated input file.</a:t>
            </a:r>
          </a:p>
          <a:p>
            <a:pPr marL="0" lvl="1" indent="0">
              <a:buFont typeface="Wingdings 3" charset="2"/>
              <a:buNone/>
            </a:pPr>
            <a:endParaRPr lang="en-US" dirty="0">
              <a:latin typeface="Futura Std Book" panose="020B0502020204020303"/>
            </a:endParaRPr>
          </a:p>
        </p:txBody>
      </p:sp>
      <p:sp>
        <p:nvSpPr>
          <p:cNvPr id="9" name="TextBox 8"/>
          <p:cNvSpPr txBox="1"/>
          <p:nvPr/>
        </p:nvSpPr>
        <p:spPr>
          <a:xfrm>
            <a:off x="5165474" y="1339007"/>
            <a:ext cx="6420275" cy="830997"/>
          </a:xfrm>
          <a:prstGeom prst="rect">
            <a:avLst/>
          </a:prstGeom>
          <a:noFill/>
        </p:spPr>
        <p:txBody>
          <a:bodyPr wrap="square" rtlCol="0">
            <a:spAutoFit/>
          </a:bodyPr>
          <a:lstStyle/>
          <a:p>
            <a:r>
              <a:rPr lang="en-US" sz="4800" b="1" dirty="0">
                <a:solidFill>
                  <a:schemeClr val="accent1"/>
                </a:solidFill>
                <a:latin typeface="Futura Std Book" panose="020B0502020204020303"/>
              </a:rPr>
              <a:t>STEP 4: Load test file</a:t>
            </a:r>
          </a:p>
        </p:txBody>
      </p:sp>
      <p:pic>
        <p:nvPicPr>
          <p:cNvPr id="35" name="Picture 2" descr="Image result for excel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375" y="1394282"/>
            <a:ext cx="992294" cy="99229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Image result for stata 14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7586" y="1323160"/>
            <a:ext cx="1068352" cy="10683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 descr="Image result for stata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2845" y="2395073"/>
            <a:ext cx="997834" cy="28477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2702" y="3809423"/>
            <a:ext cx="4790647" cy="369332"/>
          </a:xfrm>
          <a:prstGeom prst="rect">
            <a:avLst/>
          </a:prstGeom>
          <a:solidFill>
            <a:schemeClr val="tx2">
              <a:lumMod val="20000"/>
              <a:lumOff val="80000"/>
            </a:schemeClr>
          </a:solidFill>
          <a:ln>
            <a:noFill/>
          </a:ln>
        </p:spPr>
        <p:txBody>
          <a:bodyPr wrap="square" rtlCol="0">
            <a:spAutoFit/>
          </a:bodyPr>
          <a:lstStyle/>
          <a:p>
            <a:r>
              <a:rPr lang="en-US" dirty="0"/>
              <a:t>If you save your test (excel) file in </a:t>
            </a:r>
            <a:r>
              <a:rPr lang="en-US" b="1" dirty="0">
                <a:solidFill>
                  <a:schemeClr val="accent1">
                    <a:lumMod val="75000"/>
                  </a:schemeClr>
                </a:solidFill>
                <a:latin typeface="Futura Std ExtraBold"/>
              </a:rPr>
              <a:t>C:\ado\plus\q</a:t>
            </a:r>
            <a:endParaRPr lang="en-US" dirty="0"/>
          </a:p>
        </p:txBody>
      </p:sp>
      <p:sp>
        <p:nvSpPr>
          <p:cNvPr id="15" name="TextBox 14"/>
          <p:cNvSpPr txBox="1"/>
          <p:nvPr/>
        </p:nvSpPr>
        <p:spPr>
          <a:xfrm>
            <a:off x="5941314" y="3283981"/>
            <a:ext cx="5783736" cy="369332"/>
          </a:xfrm>
          <a:prstGeom prst="rect">
            <a:avLst/>
          </a:prstGeom>
          <a:solidFill>
            <a:schemeClr val="tx2">
              <a:lumMod val="75000"/>
            </a:schemeClr>
          </a:solidFill>
        </p:spPr>
        <p:txBody>
          <a:bodyPr wrap="square" rtlCol="0">
            <a:spAutoFit/>
          </a:bodyPr>
          <a:lstStyle/>
          <a:p>
            <a:r>
              <a:rPr lang="en-US" b="1" dirty="0">
                <a:solidFill>
                  <a:schemeClr val="bg1"/>
                </a:solidFill>
                <a:latin typeface="Futura Std Book" panose="020B0502020204020303"/>
              </a:rPr>
              <a:t>STATA</a:t>
            </a:r>
          </a:p>
        </p:txBody>
      </p:sp>
      <p:sp>
        <p:nvSpPr>
          <p:cNvPr id="32" name="TextBox 31"/>
          <p:cNvSpPr txBox="1"/>
          <p:nvPr/>
        </p:nvSpPr>
        <p:spPr>
          <a:xfrm>
            <a:off x="662702" y="4297948"/>
            <a:ext cx="4790648" cy="369332"/>
          </a:xfrm>
          <a:prstGeom prst="rect">
            <a:avLst/>
          </a:prstGeom>
          <a:solidFill>
            <a:schemeClr val="tx2">
              <a:lumMod val="20000"/>
              <a:lumOff val="80000"/>
            </a:schemeClr>
          </a:solidFill>
          <a:ln>
            <a:noFill/>
          </a:ln>
        </p:spPr>
        <p:txBody>
          <a:bodyPr wrap="square" rtlCol="0">
            <a:spAutoFit/>
          </a:bodyPr>
          <a:lstStyle/>
          <a:p>
            <a:r>
              <a:rPr lang="en-US" dirty="0"/>
              <a:t>If you save your test file in a different directory</a:t>
            </a:r>
          </a:p>
        </p:txBody>
      </p:sp>
      <p:sp>
        <p:nvSpPr>
          <p:cNvPr id="34" name="TextBox 33"/>
          <p:cNvSpPr txBox="1"/>
          <p:nvPr/>
        </p:nvSpPr>
        <p:spPr>
          <a:xfrm>
            <a:off x="662700" y="4794586"/>
            <a:ext cx="4790649" cy="369332"/>
          </a:xfrm>
          <a:prstGeom prst="rect">
            <a:avLst/>
          </a:prstGeom>
          <a:solidFill>
            <a:schemeClr val="tx2">
              <a:lumMod val="20000"/>
              <a:lumOff val="80000"/>
            </a:schemeClr>
          </a:solidFill>
          <a:ln>
            <a:noFill/>
          </a:ln>
        </p:spPr>
        <p:txBody>
          <a:bodyPr wrap="square" rtlCol="0">
            <a:spAutoFit/>
          </a:bodyPr>
          <a:lstStyle/>
          <a:p>
            <a:r>
              <a:rPr lang="en-US" dirty="0"/>
              <a:t>If you save your test file in your current directory</a:t>
            </a:r>
          </a:p>
        </p:txBody>
      </p:sp>
      <p:sp>
        <p:nvSpPr>
          <p:cNvPr id="21" name="TextBox 20"/>
          <p:cNvSpPr txBox="1"/>
          <p:nvPr/>
        </p:nvSpPr>
        <p:spPr>
          <a:xfrm>
            <a:off x="290680" y="3653313"/>
            <a:ext cx="413896" cy="584775"/>
          </a:xfrm>
          <a:prstGeom prst="rect">
            <a:avLst/>
          </a:prstGeom>
          <a:noFill/>
        </p:spPr>
        <p:txBody>
          <a:bodyPr wrap="none" rtlCol="0">
            <a:spAutoFit/>
          </a:bodyPr>
          <a:lstStyle/>
          <a:p>
            <a:r>
              <a:rPr lang="en-US" sz="3200" b="1" dirty="0">
                <a:solidFill>
                  <a:schemeClr val="accent1">
                    <a:lumMod val="50000"/>
                  </a:schemeClr>
                </a:solidFill>
                <a:latin typeface="Futura Std Book" panose="020B0502020204020303"/>
              </a:rPr>
              <a:t>1</a:t>
            </a:r>
          </a:p>
        </p:txBody>
      </p:sp>
      <p:sp>
        <p:nvSpPr>
          <p:cNvPr id="36" name="TextBox 35"/>
          <p:cNvSpPr txBox="1"/>
          <p:nvPr/>
        </p:nvSpPr>
        <p:spPr>
          <a:xfrm>
            <a:off x="290680" y="4178755"/>
            <a:ext cx="413896" cy="584775"/>
          </a:xfrm>
          <a:prstGeom prst="rect">
            <a:avLst/>
          </a:prstGeom>
          <a:noFill/>
        </p:spPr>
        <p:txBody>
          <a:bodyPr wrap="none" rtlCol="0">
            <a:spAutoFit/>
          </a:bodyPr>
          <a:lstStyle/>
          <a:p>
            <a:r>
              <a:rPr lang="en-US" sz="3200" b="1" dirty="0">
                <a:solidFill>
                  <a:schemeClr val="accent1">
                    <a:lumMod val="50000"/>
                  </a:schemeClr>
                </a:solidFill>
                <a:latin typeface="Futura Std Book" panose="020B0502020204020303"/>
              </a:rPr>
              <a:t>2</a:t>
            </a:r>
          </a:p>
        </p:txBody>
      </p:sp>
      <p:sp>
        <p:nvSpPr>
          <p:cNvPr id="37" name="TextBox 36"/>
          <p:cNvSpPr txBox="1"/>
          <p:nvPr/>
        </p:nvSpPr>
        <p:spPr>
          <a:xfrm>
            <a:off x="290680" y="4677045"/>
            <a:ext cx="413896" cy="584775"/>
          </a:xfrm>
          <a:prstGeom prst="rect">
            <a:avLst/>
          </a:prstGeom>
          <a:noFill/>
        </p:spPr>
        <p:txBody>
          <a:bodyPr wrap="none" rtlCol="0">
            <a:spAutoFit/>
          </a:bodyPr>
          <a:lstStyle/>
          <a:p>
            <a:r>
              <a:rPr lang="en-US" sz="3200" b="1" dirty="0">
                <a:solidFill>
                  <a:schemeClr val="accent1">
                    <a:lumMod val="50000"/>
                  </a:schemeClr>
                </a:solidFill>
                <a:latin typeface="Futura Std Book" panose="020B0502020204020303"/>
              </a:rPr>
              <a:t>3</a:t>
            </a:r>
          </a:p>
        </p:txBody>
      </p:sp>
      <p:sp>
        <p:nvSpPr>
          <p:cNvPr id="38" name="TextBox 37"/>
          <p:cNvSpPr txBox="1"/>
          <p:nvPr/>
        </p:nvSpPr>
        <p:spPr>
          <a:xfrm>
            <a:off x="5929859" y="3835262"/>
            <a:ext cx="5795191" cy="369332"/>
          </a:xfrm>
          <a:prstGeom prst="rect">
            <a:avLst/>
          </a:prstGeom>
          <a:solidFill>
            <a:schemeClr val="accent6">
              <a:lumMod val="20000"/>
              <a:lumOff val="80000"/>
            </a:schemeClr>
          </a:solidFill>
          <a:ln>
            <a:noFill/>
          </a:ln>
        </p:spPr>
        <p:txBody>
          <a:bodyPr wrap="square" rtlCol="0">
            <a:spAutoFit/>
          </a:bodyPr>
          <a:lstStyle/>
          <a:p>
            <a:r>
              <a:rPr lang="en-US" dirty="0" err="1"/>
              <a:t>qcheck</a:t>
            </a:r>
            <a:r>
              <a:rPr lang="en-US" dirty="0"/>
              <a:t> load, test(</a:t>
            </a:r>
            <a:r>
              <a:rPr lang="en-US" b="1" dirty="0" err="1">
                <a:latin typeface="Futura Std Book" panose="020B0502020204020303"/>
              </a:rPr>
              <a:t>qcheck</a:t>
            </a:r>
            <a:r>
              <a:rPr lang="en-US" b="1" dirty="0">
                <a:latin typeface="Futura Std Book" panose="020B0502020204020303"/>
              </a:rPr>
              <a:t>_#name#</a:t>
            </a:r>
            <a:r>
              <a:rPr lang="en-US" dirty="0"/>
              <a:t>) </a:t>
            </a:r>
          </a:p>
        </p:txBody>
      </p:sp>
      <p:sp>
        <p:nvSpPr>
          <p:cNvPr id="39" name="TextBox 38"/>
          <p:cNvSpPr txBox="1"/>
          <p:nvPr/>
        </p:nvSpPr>
        <p:spPr>
          <a:xfrm>
            <a:off x="5927422" y="4306925"/>
            <a:ext cx="5797954" cy="369332"/>
          </a:xfrm>
          <a:prstGeom prst="rect">
            <a:avLst/>
          </a:prstGeom>
          <a:solidFill>
            <a:schemeClr val="accent6">
              <a:lumMod val="20000"/>
              <a:lumOff val="80000"/>
            </a:schemeClr>
          </a:solidFill>
          <a:ln>
            <a:noFill/>
          </a:ln>
        </p:spPr>
        <p:txBody>
          <a:bodyPr wrap="square" rtlCol="0">
            <a:spAutoFit/>
          </a:bodyPr>
          <a:lstStyle/>
          <a:p>
            <a:r>
              <a:rPr lang="en-US" dirty="0" err="1"/>
              <a:t>qcheck</a:t>
            </a:r>
            <a:r>
              <a:rPr lang="en-US" dirty="0"/>
              <a:t> load, test(</a:t>
            </a:r>
            <a:r>
              <a:rPr lang="en-US" b="1" dirty="0" err="1">
                <a:latin typeface="Futura Std Book" panose="020B0502020204020303"/>
              </a:rPr>
              <a:t>qcheck</a:t>
            </a:r>
            <a:r>
              <a:rPr lang="en-US" b="1" dirty="0">
                <a:latin typeface="Futura Std Book" panose="020B0502020204020303"/>
              </a:rPr>
              <a:t>_#name#</a:t>
            </a:r>
            <a:r>
              <a:rPr lang="en-US" dirty="0"/>
              <a:t>) path (</a:t>
            </a:r>
            <a:r>
              <a:rPr lang="en-US" b="1" dirty="0">
                <a:latin typeface="Futura Std Book" panose="020B0502020204020303"/>
              </a:rPr>
              <a:t>path</a:t>
            </a:r>
            <a:r>
              <a:rPr lang="en-US" dirty="0"/>
              <a:t>)</a:t>
            </a:r>
          </a:p>
        </p:txBody>
      </p:sp>
      <p:sp>
        <p:nvSpPr>
          <p:cNvPr id="22" name="Right Arrow 21"/>
          <p:cNvSpPr/>
          <p:nvPr/>
        </p:nvSpPr>
        <p:spPr>
          <a:xfrm>
            <a:off x="5555403" y="3868134"/>
            <a:ext cx="269966" cy="227137"/>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p:cNvSpPr/>
          <p:nvPr/>
        </p:nvSpPr>
        <p:spPr>
          <a:xfrm>
            <a:off x="5555403" y="4342771"/>
            <a:ext cx="269966" cy="227137"/>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p:cNvSpPr/>
          <p:nvPr/>
        </p:nvSpPr>
        <p:spPr>
          <a:xfrm>
            <a:off x="5555403" y="4830710"/>
            <a:ext cx="269966" cy="227137"/>
          </a:xfrm>
          <a:prstGeom prst="right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5927422" y="4811180"/>
            <a:ext cx="5797954" cy="369332"/>
          </a:xfrm>
          <a:prstGeom prst="rect">
            <a:avLst/>
          </a:prstGeom>
          <a:solidFill>
            <a:schemeClr val="accent6">
              <a:lumMod val="20000"/>
              <a:lumOff val="80000"/>
            </a:schemeClr>
          </a:solidFill>
          <a:ln>
            <a:noFill/>
          </a:ln>
        </p:spPr>
        <p:txBody>
          <a:bodyPr wrap="square" rtlCol="0">
            <a:spAutoFit/>
          </a:bodyPr>
          <a:lstStyle/>
          <a:p>
            <a:r>
              <a:rPr lang="en-US" dirty="0" err="1"/>
              <a:t>qcheck</a:t>
            </a:r>
            <a:r>
              <a:rPr lang="en-US" dirty="0"/>
              <a:t> load, test(</a:t>
            </a:r>
            <a:r>
              <a:rPr lang="en-US" b="1" dirty="0" err="1">
                <a:latin typeface="Futura Std Book" panose="020B0502020204020303"/>
              </a:rPr>
              <a:t>qcheck</a:t>
            </a:r>
            <a:r>
              <a:rPr lang="en-US" b="1" dirty="0">
                <a:latin typeface="Futura Std Book" panose="020B0502020204020303"/>
              </a:rPr>
              <a:t>_#name# </a:t>
            </a:r>
            <a:r>
              <a:rPr lang="en-US" dirty="0"/>
              <a:t>) path (</a:t>
            </a:r>
            <a:r>
              <a:rPr lang="en-US" b="1" dirty="0">
                <a:latin typeface="Futura Std Book" panose="020B0502020204020303"/>
              </a:rPr>
              <a:t>CD</a:t>
            </a:r>
            <a:r>
              <a:rPr lang="en-US" dirty="0"/>
              <a:t>)</a:t>
            </a:r>
          </a:p>
        </p:txBody>
      </p:sp>
    </p:spTree>
    <p:extLst>
      <p:ext uri="{BB962C8B-B14F-4D97-AF65-F5344CB8AC3E}">
        <p14:creationId xmlns:p14="http://schemas.microsoft.com/office/powerpoint/2010/main" val="34153760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41624"/>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a:t>
            </a:r>
            <a:r>
              <a:rPr lang="es-CO" sz="4000" dirty="0" err="1">
                <a:solidFill>
                  <a:schemeClr val="bg2">
                    <a:lumMod val="75000"/>
                  </a:schemeClr>
                </a:solidFill>
                <a:latin typeface="Futura Std Book" panose="020B0502020204020303" pitchFamily="34" charset="0"/>
              </a:rPr>
              <a:t>INSTALLATION</a:t>
            </a:r>
            <a:r>
              <a:rPr lang="es-CO" sz="4000" dirty="0">
                <a:solidFill>
                  <a:schemeClr val="bg2">
                    <a:lumMod val="75000"/>
                  </a:schemeClr>
                </a:solidFill>
                <a:latin typeface="Futura Std Book" panose="020B0502020204020303" pitchFamily="34" charset="0"/>
              </a:rPr>
              <a:t> AND SET UP</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31" name="Picture 6" descr="Image result for stata 14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280" y="1763995"/>
            <a:ext cx="2692595" cy="269259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stata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143" y="4562111"/>
            <a:ext cx="2514867" cy="7177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258596" y="2462231"/>
            <a:ext cx="5301028" cy="1323439"/>
          </a:xfrm>
          <a:prstGeom prst="rect">
            <a:avLst/>
          </a:prstGeom>
          <a:noFill/>
        </p:spPr>
        <p:txBody>
          <a:bodyPr wrap="square" rtlCol="0">
            <a:spAutoFit/>
          </a:bodyPr>
          <a:lstStyle/>
          <a:p>
            <a:pPr algn="ctr"/>
            <a:r>
              <a:rPr lang="en-US" sz="4000" dirty="0">
                <a:latin typeface="Futura Std Book" panose="020B0502020204020303"/>
              </a:rPr>
              <a:t>Now you are ready </a:t>
            </a:r>
          </a:p>
          <a:p>
            <a:pPr algn="ctr"/>
            <a:r>
              <a:rPr lang="en-US" sz="4000" dirty="0">
                <a:latin typeface="Futura Std Book" panose="020B0502020204020303"/>
              </a:rPr>
              <a:t>to use </a:t>
            </a:r>
            <a:r>
              <a:rPr lang="en-US" sz="4000" b="1" dirty="0">
                <a:solidFill>
                  <a:schemeClr val="accent1"/>
                </a:solidFill>
                <a:latin typeface="Futura Std ExtraBold"/>
              </a:rPr>
              <a:t>qcheck</a:t>
            </a:r>
          </a:p>
        </p:txBody>
      </p:sp>
      <p:pic>
        <p:nvPicPr>
          <p:cNvPr id="13314" name="Picture 2" descr="Image result for check icon blu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73922" y="2747746"/>
            <a:ext cx="884674" cy="88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016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ü"/>
            </a:pPr>
            <a:r>
              <a:rPr lang="en-US" sz="3200" dirty="0">
                <a:latin typeface="Futura Std Book" panose="020B0502020204020303"/>
              </a:rPr>
              <a:t>HOW DOES </a:t>
            </a:r>
            <a:r>
              <a:rPr lang="en-US" sz="3200" b="1" dirty="0" err="1">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ü"/>
            </a:pPr>
            <a:r>
              <a:rPr lang="en-US" sz="3200" dirty="0">
                <a:latin typeface="Futura Std Book" panose="020B0502020204020303"/>
              </a:rPr>
              <a:t>SET UP</a:t>
            </a:r>
          </a:p>
          <a:p>
            <a:pPr marL="514350" indent="-514350">
              <a:buClr>
                <a:schemeClr val="accent1"/>
              </a:buClr>
              <a:buFont typeface="Wingdings" panose="05000000000000000000" pitchFamily="2" charset="2"/>
              <a:buChar char="ü"/>
            </a:pPr>
            <a:r>
              <a:rPr lang="en-US" sz="3200" dirty="0">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925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STATIC TEST</a:t>
            </a:r>
          </a:p>
        </p:txBody>
      </p:sp>
      <p:sp>
        <p:nvSpPr>
          <p:cNvPr id="18" name="Content Placeholder 2"/>
          <p:cNvSpPr txBox="1">
            <a:spLocks/>
          </p:cNvSpPr>
          <p:nvPr/>
        </p:nvSpPr>
        <p:spPr>
          <a:xfrm>
            <a:off x="0" y="2856275"/>
            <a:ext cx="12235543" cy="450480"/>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entury Schoolbook" panose="02040604050505020304" pitchFamily="18" charset="0"/>
                <a:ea typeface="Cambria Math" panose="02040503050406030204" pitchFamily="18" charset="0"/>
              </a:rPr>
              <a:t>qcheck static, </a:t>
            </a:r>
            <a:r>
              <a:rPr lang="en-US" sz="2000" u="sng" dirty="0" err="1">
                <a:latin typeface="Century Schoolbook" panose="02040604050505020304" pitchFamily="18" charset="0"/>
                <a:ea typeface="Cambria Math" panose="02040503050406030204" pitchFamily="18" charset="0"/>
              </a:rPr>
              <a:t>test</a:t>
            </a:r>
            <a:r>
              <a:rPr lang="en-US" sz="2000" dirty="0" err="1">
                <a:latin typeface="Century Schoolbook" panose="02040604050505020304" pitchFamily="18" charset="0"/>
                <a:ea typeface="Cambria Math" panose="02040503050406030204" pitchFamily="18" charset="0"/>
              </a:rPr>
              <a:t>file</a:t>
            </a:r>
            <a:r>
              <a:rPr lang="en-US" sz="2000" dirty="0">
                <a:latin typeface="Century Schoolbook" panose="02040604050505020304" pitchFamily="18" charset="0"/>
                <a:ea typeface="Cambria Math" panose="02040503050406030204" pitchFamily="18" charset="0"/>
              </a:rPr>
              <a:t> ( ) </a:t>
            </a:r>
            <a:r>
              <a:rPr lang="en-US" sz="2000" u="sng" dirty="0">
                <a:latin typeface="Century Schoolbook" panose="02040604050505020304" pitchFamily="18" charset="0"/>
                <a:ea typeface="Cambria Math" panose="02040503050406030204" pitchFamily="18" charset="0"/>
              </a:rPr>
              <a:t>count</a:t>
            </a:r>
            <a:r>
              <a:rPr lang="en-US" sz="2000" dirty="0">
                <a:latin typeface="Century Schoolbook" panose="02040604050505020304" pitchFamily="18" charset="0"/>
                <a:ea typeface="Cambria Math" panose="02040503050406030204" pitchFamily="18" charset="0"/>
              </a:rPr>
              <a:t>ries( ) year( ) </a:t>
            </a:r>
            <a:r>
              <a:rPr lang="en-US" sz="2000" u="sng" dirty="0">
                <a:latin typeface="Century Schoolbook" panose="02040604050505020304" pitchFamily="18" charset="0"/>
                <a:ea typeface="Cambria Math" panose="02040503050406030204" pitchFamily="18" charset="0"/>
              </a:rPr>
              <a:t>var</a:t>
            </a:r>
            <a:r>
              <a:rPr lang="en-US" sz="2000" dirty="0">
                <a:latin typeface="Century Schoolbook" panose="02040604050505020304" pitchFamily="18" charset="0"/>
                <a:ea typeface="Cambria Math" panose="02040503050406030204" pitchFamily="18" charset="0"/>
              </a:rPr>
              <a:t>iables(  )</a:t>
            </a:r>
            <a:r>
              <a:rPr lang="en-US" sz="2000" dirty="0">
                <a:solidFill>
                  <a:schemeClr val="accent2">
                    <a:lumMod val="75000"/>
                  </a:schemeClr>
                </a:solidFill>
                <a:latin typeface="Century Schoolbook" panose="02040604050505020304" pitchFamily="18" charset="0"/>
                <a:ea typeface="Cambria Math" panose="02040503050406030204" pitchFamily="18" charset="0"/>
              </a:rPr>
              <a:t> </a:t>
            </a:r>
            <a:r>
              <a:rPr lang="en-US" sz="2000" u="sng" dirty="0" err="1">
                <a:latin typeface="Century Schoolbook" panose="02040604050505020304" pitchFamily="18" charset="0"/>
                <a:ea typeface="Cambria Math" panose="02040503050406030204" pitchFamily="18" charset="0"/>
              </a:rPr>
              <a:t>out</a:t>
            </a:r>
            <a:r>
              <a:rPr lang="en-US" sz="2000" dirty="0" err="1">
                <a:latin typeface="Century Schoolbook" panose="02040604050505020304" pitchFamily="18" charset="0"/>
                <a:ea typeface="Cambria Math" panose="02040503050406030204" pitchFamily="18" charset="0"/>
              </a:rPr>
              <a:t>file</a:t>
            </a:r>
            <a:r>
              <a:rPr lang="en-US" sz="2000" dirty="0">
                <a:latin typeface="Century Schoolbook" panose="02040604050505020304" pitchFamily="18" charset="0"/>
                <a:ea typeface="Cambria Math" panose="02040503050406030204" pitchFamily="18" charset="0"/>
              </a:rPr>
              <a:t>( ) type() </a:t>
            </a:r>
            <a:r>
              <a:rPr lang="en-US" sz="2000" dirty="0">
                <a:solidFill>
                  <a:schemeClr val="accent2">
                    <a:lumMod val="75000"/>
                  </a:schemeClr>
                </a:solidFill>
                <a:latin typeface="Century Schoolbook" panose="02040604050505020304" pitchFamily="18" charset="0"/>
                <a:ea typeface="Cambria Math" panose="02040503050406030204" pitchFamily="18" charset="0"/>
              </a:rPr>
              <a:t>[other options] </a:t>
            </a:r>
            <a:endParaRPr lang="es-CO" sz="20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2" name="TextBox 1"/>
          <p:cNvSpPr txBox="1"/>
          <p:nvPr/>
        </p:nvSpPr>
        <p:spPr>
          <a:xfrm>
            <a:off x="369190" y="1586837"/>
            <a:ext cx="3337773" cy="400110"/>
          </a:xfrm>
          <a:prstGeom prst="rect">
            <a:avLst/>
          </a:prstGeom>
          <a:noFill/>
        </p:spPr>
        <p:txBody>
          <a:bodyPr wrap="none" rtlCol="0">
            <a:spAutoFit/>
          </a:bodyPr>
          <a:lstStyle/>
          <a:p>
            <a:r>
              <a:rPr lang="en-US" sz="2000" dirty="0">
                <a:latin typeface="Futura Std Book" panose="020B0502020204020303"/>
              </a:rPr>
              <a:t>syntax for </a:t>
            </a:r>
            <a:r>
              <a:rPr lang="en-US" sz="2000" b="1" dirty="0" err="1">
                <a:solidFill>
                  <a:schemeClr val="accent1"/>
                </a:solidFill>
                <a:latin typeface="Futura Std Book" panose="020B0502020204020303"/>
              </a:rPr>
              <a:t>qcheck</a:t>
            </a:r>
            <a:r>
              <a:rPr lang="en-US" sz="2000" b="1" dirty="0">
                <a:solidFill>
                  <a:schemeClr val="accent1"/>
                </a:solidFill>
                <a:latin typeface="Futura Std Book" panose="020B0502020204020303"/>
              </a:rPr>
              <a:t> static</a:t>
            </a:r>
            <a:r>
              <a:rPr lang="en-US" sz="2000" dirty="0">
                <a:latin typeface="Futura Std Book" panose="020B0502020204020303"/>
              </a:rPr>
              <a:t>: </a:t>
            </a:r>
          </a:p>
        </p:txBody>
      </p:sp>
      <p:sp>
        <p:nvSpPr>
          <p:cNvPr id="6" name="Right Brace 5"/>
          <p:cNvSpPr/>
          <p:nvPr/>
        </p:nvSpPr>
        <p:spPr>
          <a:xfrm rot="5400000">
            <a:off x="1725683" y="2857514"/>
            <a:ext cx="243450" cy="1439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Right Brace 30"/>
          <p:cNvSpPr/>
          <p:nvPr/>
        </p:nvSpPr>
        <p:spPr>
          <a:xfrm rot="5400000">
            <a:off x="3140733" y="2964905"/>
            <a:ext cx="243450" cy="1208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Right Brace 31"/>
          <p:cNvSpPr/>
          <p:nvPr/>
        </p:nvSpPr>
        <p:spPr>
          <a:xfrm rot="5400000">
            <a:off x="4501471" y="2825733"/>
            <a:ext cx="221318" cy="1480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Right Brace 32"/>
          <p:cNvSpPr/>
          <p:nvPr/>
        </p:nvSpPr>
        <p:spPr>
          <a:xfrm rot="5400000">
            <a:off x="5602658" y="3214427"/>
            <a:ext cx="243450" cy="7245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Right Brace 33"/>
          <p:cNvSpPr/>
          <p:nvPr/>
        </p:nvSpPr>
        <p:spPr>
          <a:xfrm rot="5400000">
            <a:off x="6722673" y="2876503"/>
            <a:ext cx="243450" cy="1384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1209689" y="3870481"/>
            <a:ext cx="1268559" cy="523220"/>
          </a:xfrm>
          <a:prstGeom prst="rect">
            <a:avLst/>
          </a:prstGeom>
          <a:noFill/>
        </p:spPr>
        <p:txBody>
          <a:bodyPr wrap="square" rtlCol="0">
            <a:spAutoFit/>
          </a:bodyPr>
          <a:lstStyle/>
          <a:p>
            <a:pPr algn="ctr"/>
            <a:r>
              <a:rPr lang="en-US" sz="1400" dirty="0">
                <a:latin typeface="Futura Std Book" panose="020B0502020204020303"/>
              </a:rPr>
              <a:t>Define the static test</a:t>
            </a:r>
          </a:p>
        </p:txBody>
      </p:sp>
      <p:sp>
        <p:nvSpPr>
          <p:cNvPr id="35" name="TextBox 34"/>
          <p:cNvSpPr txBox="1"/>
          <p:nvPr/>
        </p:nvSpPr>
        <p:spPr>
          <a:xfrm>
            <a:off x="2634962" y="3795291"/>
            <a:ext cx="1378803" cy="738664"/>
          </a:xfrm>
          <a:prstGeom prst="rect">
            <a:avLst/>
          </a:prstGeom>
          <a:noFill/>
        </p:spPr>
        <p:txBody>
          <a:bodyPr wrap="square" rtlCol="0">
            <a:spAutoFit/>
          </a:bodyPr>
          <a:lstStyle/>
          <a:p>
            <a:pPr algn="ctr"/>
            <a:r>
              <a:rPr lang="en-US" sz="1400" dirty="0">
                <a:latin typeface="Futura Std Book" panose="020B0502020204020303"/>
              </a:rPr>
              <a:t>name of the Excel file with tests* </a:t>
            </a:r>
          </a:p>
        </p:txBody>
      </p:sp>
      <p:sp>
        <p:nvSpPr>
          <p:cNvPr id="36" name="Right Brace 35"/>
          <p:cNvSpPr/>
          <p:nvPr/>
        </p:nvSpPr>
        <p:spPr>
          <a:xfrm rot="5400000">
            <a:off x="7958804" y="3034112"/>
            <a:ext cx="243450" cy="10475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p:cNvSpPr txBox="1"/>
          <p:nvPr/>
        </p:nvSpPr>
        <p:spPr>
          <a:xfrm>
            <a:off x="3777082" y="3864288"/>
            <a:ext cx="1521596" cy="307777"/>
          </a:xfrm>
          <a:prstGeom prst="rect">
            <a:avLst/>
          </a:prstGeom>
          <a:noFill/>
        </p:spPr>
        <p:txBody>
          <a:bodyPr wrap="square" rtlCol="0">
            <a:spAutoFit/>
          </a:bodyPr>
          <a:lstStyle/>
          <a:p>
            <a:pPr algn="ctr"/>
            <a:r>
              <a:rPr lang="en-US" sz="1400" dirty="0">
                <a:latin typeface="Futura Std Book" panose="020B0502020204020303"/>
              </a:rPr>
              <a:t>country list</a:t>
            </a:r>
          </a:p>
        </p:txBody>
      </p:sp>
      <p:sp>
        <p:nvSpPr>
          <p:cNvPr id="38" name="TextBox 37"/>
          <p:cNvSpPr txBox="1"/>
          <p:nvPr/>
        </p:nvSpPr>
        <p:spPr>
          <a:xfrm>
            <a:off x="5090103" y="3856529"/>
            <a:ext cx="1268559" cy="307777"/>
          </a:xfrm>
          <a:prstGeom prst="rect">
            <a:avLst/>
          </a:prstGeom>
          <a:noFill/>
        </p:spPr>
        <p:txBody>
          <a:bodyPr wrap="square" rtlCol="0">
            <a:spAutoFit/>
          </a:bodyPr>
          <a:lstStyle/>
          <a:p>
            <a:pPr algn="ctr"/>
            <a:r>
              <a:rPr lang="en-US" sz="1400" dirty="0">
                <a:latin typeface="Futura Std Book" panose="020B0502020204020303"/>
              </a:rPr>
              <a:t>year list</a:t>
            </a:r>
          </a:p>
        </p:txBody>
      </p:sp>
      <p:sp>
        <p:nvSpPr>
          <p:cNvPr id="39" name="TextBox 38"/>
          <p:cNvSpPr txBox="1"/>
          <p:nvPr/>
        </p:nvSpPr>
        <p:spPr>
          <a:xfrm>
            <a:off x="6089671" y="3864288"/>
            <a:ext cx="1509453" cy="307777"/>
          </a:xfrm>
          <a:prstGeom prst="rect">
            <a:avLst/>
          </a:prstGeom>
          <a:noFill/>
        </p:spPr>
        <p:txBody>
          <a:bodyPr wrap="square" rtlCol="0">
            <a:spAutoFit/>
          </a:bodyPr>
          <a:lstStyle/>
          <a:p>
            <a:pPr algn="ctr"/>
            <a:r>
              <a:rPr lang="en-US" sz="1400" dirty="0">
                <a:latin typeface="Futura Std Book" panose="020B0502020204020303"/>
              </a:rPr>
              <a:t>variable list</a:t>
            </a:r>
          </a:p>
        </p:txBody>
      </p:sp>
      <p:sp>
        <p:nvSpPr>
          <p:cNvPr id="40" name="TextBox 39"/>
          <p:cNvSpPr txBox="1"/>
          <p:nvPr/>
        </p:nvSpPr>
        <p:spPr>
          <a:xfrm>
            <a:off x="7536856" y="3794126"/>
            <a:ext cx="1268559" cy="523220"/>
          </a:xfrm>
          <a:prstGeom prst="rect">
            <a:avLst/>
          </a:prstGeom>
          <a:noFill/>
        </p:spPr>
        <p:txBody>
          <a:bodyPr wrap="square" rtlCol="0">
            <a:spAutoFit/>
          </a:bodyPr>
          <a:lstStyle/>
          <a:p>
            <a:pPr algn="ctr"/>
            <a:r>
              <a:rPr lang="en-US" sz="1400" dirty="0">
                <a:latin typeface="Futura Std Book" panose="020B0502020204020303"/>
              </a:rPr>
              <a:t>output file name</a:t>
            </a:r>
          </a:p>
        </p:txBody>
      </p:sp>
      <p:sp>
        <p:nvSpPr>
          <p:cNvPr id="24" name="TextBox 23"/>
          <p:cNvSpPr txBox="1"/>
          <p:nvPr/>
        </p:nvSpPr>
        <p:spPr>
          <a:xfrm>
            <a:off x="-1" y="6003867"/>
            <a:ext cx="11390834" cy="307777"/>
          </a:xfrm>
          <a:prstGeom prst="rect">
            <a:avLst/>
          </a:prstGeom>
          <a:noFill/>
        </p:spPr>
        <p:txBody>
          <a:bodyPr wrap="square" rtlCol="0">
            <a:spAutoFit/>
          </a:bodyPr>
          <a:lstStyle/>
          <a:p>
            <a:r>
              <a:rPr lang="en-US" sz="1400" dirty="0">
                <a:latin typeface="Futura Std Book" panose="020B0502020204020303"/>
              </a:rPr>
              <a:t>*”name” identifies which already loaded excel file (through the </a:t>
            </a:r>
            <a:r>
              <a:rPr lang="en-US" sz="1400" i="1" dirty="0" err="1">
                <a:latin typeface="Futura Std Book" panose="020B0502020204020303"/>
              </a:rPr>
              <a:t>qcheck</a:t>
            </a:r>
            <a:r>
              <a:rPr lang="en-US" sz="1400" i="1" dirty="0">
                <a:latin typeface="Futura Std Book" panose="020B0502020204020303"/>
              </a:rPr>
              <a:t> create </a:t>
            </a:r>
            <a:r>
              <a:rPr lang="en-US" sz="1400" dirty="0">
                <a:latin typeface="Futura Std Book" panose="020B0502020204020303"/>
              </a:rPr>
              <a:t>command) the program will be using.</a:t>
            </a:r>
          </a:p>
        </p:txBody>
      </p:sp>
      <p:sp>
        <p:nvSpPr>
          <p:cNvPr id="25" name="Right Brace 24"/>
          <p:cNvSpPr/>
          <p:nvPr/>
        </p:nvSpPr>
        <p:spPr>
          <a:xfrm rot="5400000">
            <a:off x="9060650" y="3101491"/>
            <a:ext cx="243450" cy="9349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8604312" y="3791775"/>
            <a:ext cx="1156126" cy="523220"/>
          </a:xfrm>
          <a:prstGeom prst="rect">
            <a:avLst/>
          </a:prstGeom>
          <a:noFill/>
        </p:spPr>
        <p:txBody>
          <a:bodyPr wrap="square" rtlCol="0">
            <a:spAutoFit/>
          </a:bodyPr>
          <a:lstStyle/>
          <a:p>
            <a:pPr algn="ctr"/>
            <a:r>
              <a:rPr lang="en-US" sz="1400" dirty="0">
                <a:latin typeface="Futura Std Book" panose="020B0502020204020303"/>
              </a:rPr>
              <a:t>Dataset collection</a:t>
            </a:r>
          </a:p>
        </p:txBody>
      </p:sp>
    </p:spTree>
    <p:extLst>
      <p:ext uri="{BB962C8B-B14F-4D97-AF65-F5344CB8AC3E}">
        <p14:creationId xmlns:p14="http://schemas.microsoft.com/office/powerpoint/2010/main" val="2184042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STATIC TEST</a:t>
            </a:r>
          </a:p>
        </p:txBody>
      </p:sp>
      <p:sp>
        <p:nvSpPr>
          <p:cNvPr id="2" name="TextBox 1"/>
          <p:cNvSpPr txBox="1"/>
          <p:nvPr/>
        </p:nvSpPr>
        <p:spPr>
          <a:xfrm>
            <a:off x="699941" y="1617114"/>
            <a:ext cx="3663182" cy="400110"/>
          </a:xfrm>
          <a:prstGeom prst="rect">
            <a:avLst/>
          </a:prstGeom>
          <a:noFill/>
        </p:spPr>
        <p:txBody>
          <a:bodyPr wrap="none" rtlCol="0">
            <a:spAutoFit/>
          </a:bodyPr>
          <a:lstStyle/>
          <a:p>
            <a:r>
              <a:rPr lang="en-US" sz="2000" dirty="0">
                <a:latin typeface="Futura Std Book" panose="020B0502020204020303"/>
              </a:rPr>
              <a:t>Other options available are:</a:t>
            </a:r>
          </a:p>
        </p:txBody>
      </p:sp>
      <p:sp>
        <p:nvSpPr>
          <p:cNvPr id="41" name="Content Placeholder 2"/>
          <p:cNvSpPr txBox="1">
            <a:spLocks/>
          </p:cNvSpPr>
          <p:nvPr/>
        </p:nvSpPr>
        <p:spPr>
          <a:xfrm>
            <a:off x="1740702" y="2729177"/>
            <a:ext cx="2047525" cy="2372356"/>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u="sng" dirty="0" err="1">
                <a:latin typeface="Century Schoolbook" panose="02040604050505020304" pitchFamily="18" charset="0"/>
                <a:ea typeface="Cambria Math" panose="02040503050406030204" pitchFamily="18" charset="0"/>
              </a:rPr>
              <a:t>ver</a:t>
            </a:r>
            <a:r>
              <a:rPr lang="en-US" sz="2400" dirty="0" err="1">
                <a:latin typeface="Century Schoolbook" panose="02040604050505020304" pitchFamily="18" charset="0"/>
                <a:ea typeface="Cambria Math" panose="02040503050406030204" pitchFamily="18" charset="0"/>
              </a:rPr>
              <a:t>alt</a:t>
            </a:r>
            <a:r>
              <a:rPr lang="en-US" sz="2400" dirty="0">
                <a:latin typeface="Century Schoolbook" panose="02040604050505020304" pitchFamily="18" charset="0"/>
                <a:ea typeface="Cambria Math" panose="02040503050406030204" pitchFamily="18" charset="0"/>
              </a:rPr>
              <a:t> ( ) </a:t>
            </a:r>
          </a:p>
          <a:p>
            <a:pPr marL="0" indent="0" algn="ctr">
              <a:buNone/>
            </a:pPr>
            <a:r>
              <a:rPr lang="en-US" sz="2400" dirty="0">
                <a:latin typeface="Century Schoolbook" panose="02040604050505020304" pitchFamily="18" charset="0"/>
                <a:ea typeface="Cambria Math" panose="02040503050406030204" pitchFamily="18" charset="0"/>
              </a:rPr>
              <a:t>path()</a:t>
            </a:r>
          </a:p>
          <a:p>
            <a:pPr marL="0" indent="0" algn="ctr">
              <a:buNone/>
            </a:pPr>
            <a:r>
              <a:rPr lang="en-US" sz="2400" dirty="0">
                <a:latin typeface="Century Schoolbook" panose="02040604050505020304" pitchFamily="18" charset="0"/>
                <a:ea typeface="Cambria Math" panose="02040503050406030204" pitchFamily="18" charset="0"/>
              </a:rPr>
              <a:t>survey ( ) </a:t>
            </a:r>
          </a:p>
          <a:p>
            <a:pPr marL="0" indent="0" algn="ctr">
              <a:buNone/>
            </a:pPr>
            <a:r>
              <a:rPr lang="en-US" sz="2400" u="sng" dirty="0">
                <a:latin typeface="Century Schoolbook" panose="02040604050505020304" pitchFamily="18" charset="0"/>
                <a:ea typeface="Cambria Math" panose="02040503050406030204" pitchFamily="18" charset="0"/>
              </a:rPr>
              <a:t>reg</a:t>
            </a:r>
            <a:r>
              <a:rPr lang="en-US" sz="2400" dirty="0">
                <a:latin typeface="Century Schoolbook" panose="02040604050505020304" pitchFamily="18" charset="0"/>
                <a:ea typeface="Cambria Math" panose="02040503050406030204" pitchFamily="18" charset="0"/>
              </a:rPr>
              <a:t>ion (  )</a:t>
            </a:r>
            <a:r>
              <a:rPr lang="en-US" sz="2400" dirty="0">
                <a:solidFill>
                  <a:schemeClr val="accent2">
                    <a:lumMod val="75000"/>
                  </a:schemeClr>
                </a:solidFill>
                <a:latin typeface="Century Schoolbook" panose="02040604050505020304" pitchFamily="18" charset="0"/>
                <a:ea typeface="Cambria Math" panose="02040503050406030204" pitchFamily="18" charset="0"/>
              </a:rPr>
              <a:t> </a:t>
            </a:r>
          </a:p>
          <a:p>
            <a:pPr marL="0" indent="0" algn="ctr">
              <a:buNone/>
            </a:pPr>
            <a:r>
              <a:rPr lang="en-US" sz="2400" dirty="0">
                <a:solidFill>
                  <a:schemeClr val="accent2">
                    <a:lumMod val="75000"/>
                  </a:schemeClr>
                </a:solidFill>
                <a:latin typeface="Century Schoolbook" panose="02040604050505020304" pitchFamily="18" charset="0"/>
                <a:ea typeface="Cambria Math" panose="02040503050406030204" pitchFamily="18" charset="0"/>
              </a:rPr>
              <a:t> </a:t>
            </a:r>
            <a:r>
              <a:rPr lang="en-US" sz="2400" u="sng" dirty="0">
                <a:latin typeface="Century Schoolbook" panose="02040604050505020304" pitchFamily="18" charset="0"/>
                <a:ea typeface="Cambria Math" panose="02040503050406030204" pitchFamily="18" charset="0"/>
              </a:rPr>
              <a:t>w</a:t>
            </a:r>
            <a:r>
              <a:rPr lang="en-US" sz="2400" dirty="0">
                <a:latin typeface="Century Schoolbook" panose="02040604050505020304" pitchFamily="18" charset="0"/>
                <a:ea typeface="Cambria Math" panose="02040503050406030204" pitchFamily="18" charset="0"/>
              </a:rPr>
              <a:t>eight (  )</a:t>
            </a:r>
          </a:p>
          <a:p>
            <a:pPr marL="0" indent="0" algn="ctr">
              <a:buNone/>
            </a:pPr>
            <a:r>
              <a:rPr lang="en-US" sz="2400" dirty="0">
                <a:latin typeface="Century Schoolbook" panose="02040604050505020304" pitchFamily="18" charset="0"/>
                <a:ea typeface="Cambria Math" panose="02040503050406030204" pitchFamily="18" charset="0"/>
              </a:rPr>
              <a:t> </a:t>
            </a:r>
            <a:endParaRPr lang="es-CO" sz="24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14" name="TextBox 13"/>
          <p:cNvSpPr txBox="1"/>
          <p:nvPr/>
        </p:nvSpPr>
        <p:spPr>
          <a:xfrm>
            <a:off x="1740702" y="5748430"/>
            <a:ext cx="4940776" cy="276999"/>
          </a:xfrm>
          <a:prstGeom prst="rect">
            <a:avLst/>
          </a:prstGeom>
          <a:noFill/>
        </p:spPr>
        <p:txBody>
          <a:bodyPr wrap="none" rtlCol="0">
            <a:spAutoFit/>
          </a:bodyPr>
          <a:lstStyle/>
          <a:p>
            <a:r>
              <a:rPr lang="en-US" sz="1200" dirty="0"/>
              <a:t>* To see more detailed set of options go to qcheck help in the STATA console</a:t>
            </a:r>
          </a:p>
        </p:txBody>
      </p:sp>
      <p:sp>
        <p:nvSpPr>
          <p:cNvPr id="42" name="Right Arrow 41"/>
          <p:cNvSpPr/>
          <p:nvPr/>
        </p:nvSpPr>
        <p:spPr>
          <a:xfrm>
            <a:off x="4083344" y="2729177"/>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ight Arrow 42"/>
          <p:cNvSpPr/>
          <p:nvPr/>
        </p:nvSpPr>
        <p:spPr>
          <a:xfrm>
            <a:off x="4083344" y="3246684"/>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43"/>
          <p:cNvSpPr/>
          <p:nvPr/>
        </p:nvSpPr>
        <p:spPr>
          <a:xfrm>
            <a:off x="4083344" y="3748758"/>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p:cNvSpPr/>
          <p:nvPr/>
        </p:nvSpPr>
        <p:spPr>
          <a:xfrm>
            <a:off x="4083344" y="4241228"/>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ight Arrow 45"/>
          <p:cNvSpPr/>
          <p:nvPr/>
        </p:nvSpPr>
        <p:spPr>
          <a:xfrm>
            <a:off x="4083344" y="4719396"/>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4746431" y="3682049"/>
            <a:ext cx="1641796" cy="369332"/>
          </a:xfrm>
          <a:prstGeom prst="rect">
            <a:avLst/>
          </a:prstGeom>
          <a:noFill/>
        </p:spPr>
        <p:txBody>
          <a:bodyPr wrap="none" rtlCol="0">
            <a:spAutoFit/>
          </a:bodyPr>
          <a:lstStyle/>
          <a:p>
            <a:r>
              <a:rPr lang="en-US" dirty="0">
                <a:latin typeface="Futura Std Book" panose="020B0502020204020303"/>
              </a:rPr>
              <a:t>Survey name</a:t>
            </a:r>
            <a:endParaRPr lang="en-US" dirty="0">
              <a:solidFill>
                <a:srgbClr val="FF0000"/>
              </a:solidFill>
              <a:latin typeface="Futura Std Book" panose="020B0502020204020303"/>
            </a:endParaRPr>
          </a:p>
        </p:txBody>
      </p:sp>
      <p:sp>
        <p:nvSpPr>
          <p:cNvPr id="47" name="TextBox 46"/>
          <p:cNvSpPr txBox="1"/>
          <p:nvPr/>
        </p:nvSpPr>
        <p:spPr>
          <a:xfrm>
            <a:off x="4746428" y="3225794"/>
            <a:ext cx="3588483" cy="369332"/>
          </a:xfrm>
          <a:prstGeom prst="rect">
            <a:avLst/>
          </a:prstGeom>
          <a:noFill/>
        </p:spPr>
        <p:txBody>
          <a:bodyPr wrap="none" rtlCol="0">
            <a:spAutoFit/>
          </a:bodyPr>
          <a:lstStyle/>
          <a:p>
            <a:r>
              <a:rPr lang="en-US" dirty="0">
                <a:latin typeface="Futura Std Book" panose="020B0502020204020303"/>
              </a:rPr>
              <a:t>Folder where results will be saved</a:t>
            </a:r>
          </a:p>
        </p:txBody>
      </p:sp>
      <p:sp>
        <p:nvSpPr>
          <p:cNvPr id="48" name="TextBox 47"/>
          <p:cNvSpPr txBox="1"/>
          <p:nvPr/>
        </p:nvSpPr>
        <p:spPr>
          <a:xfrm>
            <a:off x="4746430" y="2668870"/>
            <a:ext cx="2650084" cy="369332"/>
          </a:xfrm>
          <a:prstGeom prst="rect">
            <a:avLst/>
          </a:prstGeom>
          <a:noFill/>
        </p:spPr>
        <p:txBody>
          <a:bodyPr wrap="none" rtlCol="0">
            <a:spAutoFit/>
          </a:bodyPr>
          <a:lstStyle/>
          <a:p>
            <a:r>
              <a:rPr lang="en-US" dirty="0">
                <a:latin typeface="Futura Std Book" panose="020B0502020204020303"/>
              </a:rPr>
              <a:t>Version of the dataset</a:t>
            </a:r>
            <a:endParaRPr lang="en-US" sz="1400" dirty="0">
              <a:latin typeface="Futura Std Book" panose="020B0502020204020303"/>
            </a:endParaRPr>
          </a:p>
        </p:txBody>
      </p:sp>
      <p:sp>
        <p:nvSpPr>
          <p:cNvPr id="49" name="TextBox 48"/>
          <p:cNvSpPr txBox="1"/>
          <p:nvPr/>
        </p:nvSpPr>
        <p:spPr>
          <a:xfrm>
            <a:off x="4685471" y="4173973"/>
            <a:ext cx="7506529" cy="369332"/>
          </a:xfrm>
          <a:prstGeom prst="rect">
            <a:avLst/>
          </a:prstGeom>
          <a:noFill/>
        </p:spPr>
        <p:txBody>
          <a:bodyPr wrap="square" rtlCol="0">
            <a:spAutoFit/>
          </a:bodyPr>
          <a:lstStyle/>
          <a:p>
            <a:r>
              <a:rPr lang="en-US" dirty="0">
                <a:latin typeface="Futura Std Book" panose="020B0502020204020303"/>
              </a:rPr>
              <a:t>Group of countries that belong to a Region </a:t>
            </a:r>
            <a:r>
              <a:rPr lang="en-US" sz="1400" dirty="0">
                <a:latin typeface="Futura Std Book" panose="020B0502020204020303"/>
              </a:rPr>
              <a:t>e.g. LAC, EAP,ECA, MNA, etc.</a:t>
            </a:r>
            <a:endParaRPr lang="en-US" dirty="0">
              <a:latin typeface="Futura Std Book" panose="020B0502020204020303"/>
            </a:endParaRPr>
          </a:p>
        </p:txBody>
      </p:sp>
      <p:sp>
        <p:nvSpPr>
          <p:cNvPr id="50" name="TextBox 49"/>
          <p:cNvSpPr txBox="1"/>
          <p:nvPr/>
        </p:nvSpPr>
        <p:spPr>
          <a:xfrm>
            <a:off x="4746428" y="4735556"/>
            <a:ext cx="7506529" cy="369332"/>
          </a:xfrm>
          <a:prstGeom prst="rect">
            <a:avLst/>
          </a:prstGeom>
          <a:noFill/>
        </p:spPr>
        <p:txBody>
          <a:bodyPr wrap="square" rtlCol="0">
            <a:spAutoFit/>
          </a:bodyPr>
          <a:lstStyle/>
          <a:p>
            <a:r>
              <a:rPr lang="en-US" dirty="0">
                <a:latin typeface="Futura Std Book" panose="020B0502020204020303"/>
              </a:rPr>
              <a:t>Weight variable</a:t>
            </a:r>
          </a:p>
        </p:txBody>
      </p:sp>
    </p:spTree>
    <p:extLst>
      <p:ext uri="{BB962C8B-B14F-4D97-AF65-F5344CB8AC3E}">
        <p14:creationId xmlns:p14="http://schemas.microsoft.com/office/powerpoint/2010/main" val="1838141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ü"/>
            </a:pPr>
            <a:r>
              <a:rPr lang="en-US" sz="3200" dirty="0">
                <a:latin typeface="Futura Std Book" panose="020B0502020204020303"/>
              </a:rPr>
              <a:t>HOW DOES </a:t>
            </a:r>
            <a:r>
              <a:rPr lang="en-US" sz="3200" b="1" dirty="0" err="1">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ü"/>
            </a:pPr>
            <a:r>
              <a:rPr lang="en-US" sz="3200" dirty="0">
                <a:latin typeface="Futura Std Book" panose="020B0502020204020303"/>
              </a:rPr>
              <a:t>SET UP</a:t>
            </a:r>
          </a:p>
          <a:p>
            <a:pPr marL="514350" indent="-514350">
              <a:buClr>
                <a:schemeClr val="accent1"/>
              </a:buClr>
              <a:buFont typeface="Wingdings" panose="05000000000000000000" pitchFamily="2" charset="2"/>
              <a:buChar char="ü"/>
            </a:pPr>
            <a:r>
              <a:rPr lang="en-US" sz="3200" dirty="0">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480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a:t>
            </a:r>
            <a:r>
              <a:rPr lang="es-CO" sz="4000" dirty="0" err="1">
                <a:solidFill>
                  <a:schemeClr val="bg2">
                    <a:lumMod val="75000"/>
                  </a:schemeClr>
                </a:solidFill>
                <a:latin typeface="Futura Std Book" panose="020B0502020204020303" pitchFamily="34" charset="0"/>
              </a:rPr>
              <a:t>DYNAMIC</a:t>
            </a:r>
            <a:r>
              <a:rPr lang="es-CO" sz="4000" dirty="0">
                <a:solidFill>
                  <a:schemeClr val="bg2">
                    <a:lumMod val="75000"/>
                  </a:schemeClr>
                </a:solidFill>
                <a:latin typeface="Futura Std Book" panose="020B0502020204020303" pitchFamily="34" charset="0"/>
              </a:rPr>
              <a:t> TEST</a:t>
            </a:r>
          </a:p>
        </p:txBody>
      </p:sp>
      <p:sp>
        <p:nvSpPr>
          <p:cNvPr id="18" name="Content Placeholder 2"/>
          <p:cNvSpPr txBox="1">
            <a:spLocks/>
          </p:cNvSpPr>
          <p:nvPr/>
        </p:nvSpPr>
        <p:spPr>
          <a:xfrm>
            <a:off x="0" y="2856275"/>
            <a:ext cx="12235543" cy="450480"/>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entury Schoolbook" panose="02040604050505020304" pitchFamily="18" charset="0"/>
                <a:ea typeface="Cambria Math" panose="02040503050406030204" pitchFamily="18" charset="0"/>
              </a:rPr>
              <a:t>qcheck static, </a:t>
            </a:r>
            <a:r>
              <a:rPr lang="en-US" sz="2000" u="sng" dirty="0" err="1">
                <a:latin typeface="Century Schoolbook" panose="02040604050505020304" pitchFamily="18" charset="0"/>
                <a:ea typeface="Cambria Math" panose="02040503050406030204" pitchFamily="18" charset="0"/>
              </a:rPr>
              <a:t>test</a:t>
            </a:r>
            <a:r>
              <a:rPr lang="en-US" sz="2000" dirty="0" err="1">
                <a:latin typeface="Century Schoolbook" panose="02040604050505020304" pitchFamily="18" charset="0"/>
                <a:ea typeface="Cambria Math" panose="02040503050406030204" pitchFamily="18" charset="0"/>
              </a:rPr>
              <a:t>file</a:t>
            </a:r>
            <a:r>
              <a:rPr lang="en-US" sz="2000" dirty="0">
                <a:latin typeface="Century Schoolbook" panose="02040604050505020304" pitchFamily="18" charset="0"/>
                <a:ea typeface="Cambria Math" panose="02040503050406030204" pitchFamily="18" charset="0"/>
              </a:rPr>
              <a:t> ( ) </a:t>
            </a:r>
            <a:r>
              <a:rPr lang="en-US" sz="2000" u="sng" dirty="0">
                <a:latin typeface="Century Schoolbook" panose="02040604050505020304" pitchFamily="18" charset="0"/>
                <a:ea typeface="Cambria Math" panose="02040503050406030204" pitchFamily="18" charset="0"/>
              </a:rPr>
              <a:t>count</a:t>
            </a:r>
            <a:r>
              <a:rPr lang="en-US" sz="2000" dirty="0">
                <a:latin typeface="Century Schoolbook" panose="02040604050505020304" pitchFamily="18" charset="0"/>
                <a:ea typeface="Cambria Math" panose="02040503050406030204" pitchFamily="18" charset="0"/>
              </a:rPr>
              <a:t>ries( ) year( ) </a:t>
            </a:r>
            <a:r>
              <a:rPr lang="en-US" sz="2000" u="sng" dirty="0">
                <a:latin typeface="Century Schoolbook" panose="02040604050505020304" pitchFamily="18" charset="0"/>
                <a:ea typeface="Cambria Math" panose="02040503050406030204" pitchFamily="18" charset="0"/>
              </a:rPr>
              <a:t>var</a:t>
            </a:r>
            <a:r>
              <a:rPr lang="en-US" sz="2000" dirty="0">
                <a:latin typeface="Century Schoolbook" panose="02040604050505020304" pitchFamily="18" charset="0"/>
                <a:ea typeface="Cambria Math" panose="02040503050406030204" pitchFamily="18" charset="0"/>
              </a:rPr>
              <a:t>iables(  )</a:t>
            </a:r>
            <a:r>
              <a:rPr lang="en-US" sz="2000" dirty="0">
                <a:solidFill>
                  <a:schemeClr val="accent2">
                    <a:lumMod val="75000"/>
                  </a:schemeClr>
                </a:solidFill>
                <a:latin typeface="Century Schoolbook" panose="02040604050505020304" pitchFamily="18" charset="0"/>
                <a:ea typeface="Cambria Math" panose="02040503050406030204" pitchFamily="18" charset="0"/>
              </a:rPr>
              <a:t> </a:t>
            </a:r>
            <a:r>
              <a:rPr lang="en-US" sz="2000" u="sng" dirty="0">
                <a:latin typeface="Century Schoolbook" panose="02040604050505020304" pitchFamily="18" charset="0"/>
                <a:ea typeface="Cambria Math" panose="02040503050406030204" pitchFamily="18" charset="0"/>
              </a:rPr>
              <a:t>cases</a:t>
            </a:r>
            <a:r>
              <a:rPr lang="en-US" sz="2000" dirty="0">
                <a:latin typeface="Century Schoolbook" panose="02040604050505020304" pitchFamily="18" charset="0"/>
                <a:ea typeface="Cambria Math" panose="02040503050406030204" pitchFamily="18" charset="0"/>
              </a:rPr>
              <a:t>( ) type() </a:t>
            </a:r>
            <a:r>
              <a:rPr lang="en-US" sz="2000" dirty="0">
                <a:solidFill>
                  <a:schemeClr val="accent2">
                    <a:lumMod val="75000"/>
                  </a:schemeClr>
                </a:solidFill>
                <a:latin typeface="Century Schoolbook" panose="02040604050505020304" pitchFamily="18" charset="0"/>
                <a:ea typeface="Cambria Math" panose="02040503050406030204" pitchFamily="18" charset="0"/>
              </a:rPr>
              <a:t>[other options] </a:t>
            </a:r>
            <a:endParaRPr lang="es-CO" sz="20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2" name="TextBox 1"/>
          <p:cNvSpPr txBox="1"/>
          <p:nvPr/>
        </p:nvSpPr>
        <p:spPr>
          <a:xfrm>
            <a:off x="369190" y="1586837"/>
            <a:ext cx="3427541" cy="400110"/>
          </a:xfrm>
          <a:prstGeom prst="rect">
            <a:avLst/>
          </a:prstGeom>
          <a:noFill/>
        </p:spPr>
        <p:txBody>
          <a:bodyPr wrap="none" rtlCol="0">
            <a:spAutoFit/>
          </a:bodyPr>
          <a:lstStyle/>
          <a:p>
            <a:r>
              <a:rPr lang="en-US" sz="2000" dirty="0">
                <a:latin typeface="Futura Std Book" panose="020B0502020204020303"/>
              </a:rPr>
              <a:t>syntax for </a:t>
            </a:r>
            <a:r>
              <a:rPr lang="en-US" sz="2000" b="1" dirty="0" err="1">
                <a:solidFill>
                  <a:schemeClr val="accent1"/>
                </a:solidFill>
                <a:latin typeface="Futura Std Book" panose="020B0502020204020303"/>
              </a:rPr>
              <a:t>qcheck</a:t>
            </a:r>
            <a:r>
              <a:rPr lang="en-US" sz="2000" b="1" dirty="0">
                <a:solidFill>
                  <a:schemeClr val="accent1"/>
                </a:solidFill>
                <a:latin typeface="Futura Std Book" panose="020B0502020204020303"/>
              </a:rPr>
              <a:t> dynamic</a:t>
            </a:r>
            <a:r>
              <a:rPr lang="en-US" sz="2000" dirty="0">
                <a:latin typeface="Futura Std Book" panose="020B0502020204020303"/>
              </a:rPr>
              <a:t>: </a:t>
            </a:r>
          </a:p>
        </p:txBody>
      </p:sp>
      <p:sp>
        <p:nvSpPr>
          <p:cNvPr id="6" name="Right Brace 5"/>
          <p:cNvSpPr/>
          <p:nvPr/>
        </p:nvSpPr>
        <p:spPr>
          <a:xfrm rot="5400000">
            <a:off x="1725683" y="2857514"/>
            <a:ext cx="243450" cy="143943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Right Brace 30"/>
          <p:cNvSpPr/>
          <p:nvPr/>
        </p:nvSpPr>
        <p:spPr>
          <a:xfrm rot="5400000">
            <a:off x="3140733" y="2964905"/>
            <a:ext cx="243450" cy="12081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Right Brace 31"/>
          <p:cNvSpPr/>
          <p:nvPr/>
        </p:nvSpPr>
        <p:spPr>
          <a:xfrm rot="5400000">
            <a:off x="4501471" y="2825733"/>
            <a:ext cx="221318" cy="14803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Right Brace 32"/>
          <p:cNvSpPr/>
          <p:nvPr/>
        </p:nvSpPr>
        <p:spPr>
          <a:xfrm rot="5400000">
            <a:off x="5602658" y="3214427"/>
            <a:ext cx="243450" cy="7245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Right Brace 33"/>
          <p:cNvSpPr/>
          <p:nvPr/>
        </p:nvSpPr>
        <p:spPr>
          <a:xfrm rot="5400000">
            <a:off x="6722673" y="2876503"/>
            <a:ext cx="243450" cy="13849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p:cNvSpPr txBox="1"/>
          <p:nvPr/>
        </p:nvSpPr>
        <p:spPr>
          <a:xfrm>
            <a:off x="1209689" y="3870481"/>
            <a:ext cx="1268559" cy="523220"/>
          </a:xfrm>
          <a:prstGeom prst="rect">
            <a:avLst/>
          </a:prstGeom>
          <a:noFill/>
        </p:spPr>
        <p:txBody>
          <a:bodyPr wrap="square" rtlCol="0">
            <a:spAutoFit/>
          </a:bodyPr>
          <a:lstStyle/>
          <a:p>
            <a:pPr algn="ctr"/>
            <a:r>
              <a:rPr lang="en-US" sz="1400" dirty="0">
                <a:latin typeface="Futura Std Book" panose="020B0502020204020303"/>
              </a:rPr>
              <a:t>Define the static test</a:t>
            </a:r>
          </a:p>
        </p:txBody>
      </p:sp>
      <p:sp>
        <p:nvSpPr>
          <p:cNvPr id="35" name="TextBox 34"/>
          <p:cNvSpPr txBox="1"/>
          <p:nvPr/>
        </p:nvSpPr>
        <p:spPr>
          <a:xfrm>
            <a:off x="2634962" y="3795291"/>
            <a:ext cx="1378803" cy="738664"/>
          </a:xfrm>
          <a:prstGeom prst="rect">
            <a:avLst/>
          </a:prstGeom>
          <a:noFill/>
        </p:spPr>
        <p:txBody>
          <a:bodyPr wrap="square" rtlCol="0">
            <a:spAutoFit/>
          </a:bodyPr>
          <a:lstStyle/>
          <a:p>
            <a:pPr algn="ctr"/>
            <a:r>
              <a:rPr lang="en-US" sz="1400" dirty="0">
                <a:latin typeface="Futura Std Book" panose="020B0502020204020303"/>
              </a:rPr>
              <a:t>name of the Excel file with tests* </a:t>
            </a:r>
          </a:p>
        </p:txBody>
      </p:sp>
      <p:sp>
        <p:nvSpPr>
          <p:cNvPr id="36" name="Right Brace 35"/>
          <p:cNvSpPr/>
          <p:nvPr/>
        </p:nvSpPr>
        <p:spPr>
          <a:xfrm rot="5400000">
            <a:off x="7958804" y="3034112"/>
            <a:ext cx="243450" cy="10475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7" name="TextBox 36"/>
          <p:cNvSpPr txBox="1"/>
          <p:nvPr/>
        </p:nvSpPr>
        <p:spPr>
          <a:xfrm>
            <a:off x="3777082" y="3864288"/>
            <a:ext cx="1521596" cy="307777"/>
          </a:xfrm>
          <a:prstGeom prst="rect">
            <a:avLst/>
          </a:prstGeom>
          <a:noFill/>
        </p:spPr>
        <p:txBody>
          <a:bodyPr wrap="square" rtlCol="0">
            <a:spAutoFit/>
          </a:bodyPr>
          <a:lstStyle/>
          <a:p>
            <a:pPr algn="ctr"/>
            <a:r>
              <a:rPr lang="en-US" sz="1400" dirty="0">
                <a:latin typeface="Futura Std Book" panose="020B0502020204020303"/>
              </a:rPr>
              <a:t>country list</a:t>
            </a:r>
          </a:p>
        </p:txBody>
      </p:sp>
      <p:sp>
        <p:nvSpPr>
          <p:cNvPr id="38" name="TextBox 37"/>
          <p:cNvSpPr txBox="1"/>
          <p:nvPr/>
        </p:nvSpPr>
        <p:spPr>
          <a:xfrm>
            <a:off x="5090103" y="3856529"/>
            <a:ext cx="1268559" cy="307777"/>
          </a:xfrm>
          <a:prstGeom prst="rect">
            <a:avLst/>
          </a:prstGeom>
          <a:noFill/>
        </p:spPr>
        <p:txBody>
          <a:bodyPr wrap="square" rtlCol="0">
            <a:spAutoFit/>
          </a:bodyPr>
          <a:lstStyle/>
          <a:p>
            <a:pPr algn="ctr"/>
            <a:r>
              <a:rPr lang="en-US" sz="1400" dirty="0">
                <a:latin typeface="Futura Std Book" panose="020B0502020204020303"/>
              </a:rPr>
              <a:t>year list</a:t>
            </a:r>
          </a:p>
        </p:txBody>
      </p:sp>
      <p:sp>
        <p:nvSpPr>
          <p:cNvPr id="39" name="TextBox 38"/>
          <p:cNvSpPr txBox="1"/>
          <p:nvPr/>
        </p:nvSpPr>
        <p:spPr>
          <a:xfrm>
            <a:off x="6089671" y="3864288"/>
            <a:ext cx="1509453" cy="307777"/>
          </a:xfrm>
          <a:prstGeom prst="rect">
            <a:avLst/>
          </a:prstGeom>
          <a:noFill/>
        </p:spPr>
        <p:txBody>
          <a:bodyPr wrap="square" rtlCol="0">
            <a:spAutoFit/>
          </a:bodyPr>
          <a:lstStyle/>
          <a:p>
            <a:pPr algn="ctr"/>
            <a:r>
              <a:rPr lang="en-US" sz="1400" dirty="0">
                <a:latin typeface="Futura Std Book" panose="020B0502020204020303"/>
              </a:rPr>
              <a:t>variable list</a:t>
            </a:r>
          </a:p>
        </p:txBody>
      </p:sp>
      <p:sp>
        <p:nvSpPr>
          <p:cNvPr id="40" name="TextBox 39"/>
          <p:cNvSpPr txBox="1"/>
          <p:nvPr/>
        </p:nvSpPr>
        <p:spPr>
          <a:xfrm>
            <a:off x="7536856" y="3794126"/>
            <a:ext cx="1268559" cy="738664"/>
          </a:xfrm>
          <a:prstGeom prst="rect">
            <a:avLst/>
          </a:prstGeom>
          <a:noFill/>
        </p:spPr>
        <p:txBody>
          <a:bodyPr wrap="square" rtlCol="0">
            <a:spAutoFit/>
          </a:bodyPr>
          <a:lstStyle/>
          <a:p>
            <a:pPr algn="ctr"/>
            <a:r>
              <a:rPr lang="en-US" sz="1400" dirty="0">
                <a:latin typeface="Futura Std Book" panose="020B0502020204020303"/>
              </a:rPr>
              <a:t>Cases of dynamic assessment</a:t>
            </a:r>
          </a:p>
        </p:txBody>
      </p:sp>
      <p:sp>
        <p:nvSpPr>
          <p:cNvPr id="24" name="TextBox 23"/>
          <p:cNvSpPr txBox="1"/>
          <p:nvPr/>
        </p:nvSpPr>
        <p:spPr>
          <a:xfrm>
            <a:off x="-1" y="6003867"/>
            <a:ext cx="11390834" cy="307777"/>
          </a:xfrm>
          <a:prstGeom prst="rect">
            <a:avLst/>
          </a:prstGeom>
          <a:noFill/>
        </p:spPr>
        <p:txBody>
          <a:bodyPr wrap="square" rtlCol="0">
            <a:spAutoFit/>
          </a:bodyPr>
          <a:lstStyle/>
          <a:p>
            <a:r>
              <a:rPr lang="en-US" sz="1400" dirty="0">
                <a:latin typeface="Futura Std Book" panose="020B0502020204020303"/>
              </a:rPr>
              <a:t>*”name” identifies which already loaded excel file (through the </a:t>
            </a:r>
            <a:r>
              <a:rPr lang="en-US" sz="1400" i="1" dirty="0" err="1">
                <a:latin typeface="Futura Std Book" panose="020B0502020204020303"/>
              </a:rPr>
              <a:t>qcheck</a:t>
            </a:r>
            <a:r>
              <a:rPr lang="en-US" sz="1400" i="1" dirty="0">
                <a:latin typeface="Futura Std Book" panose="020B0502020204020303"/>
              </a:rPr>
              <a:t> create </a:t>
            </a:r>
            <a:r>
              <a:rPr lang="en-US" sz="1400" dirty="0">
                <a:latin typeface="Futura Std Book" panose="020B0502020204020303"/>
              </a:rPr>
              <a:t>command) the program will be using.</a:t>
            </a:r>
          </a:p>
        </p:txBody>
      </p:sp>
      <p:sp>
        <p:nvSpPr>
          <p:cNvPr id="25" name="Right Brace 24"/>
          <p:cNvSpPr/>
          <p:nvPr/>
        </p:nvSpPr>
        <p:spPr>
          <a:xfrm rot="5400000">
            <a:off x="9060650" y="3101491"/>
            <a:ext cx="243450" cy="9349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8604312" y="3791775"/>
            <a:ext cx="1156126" cy="523220"/>
          </a:xfrm>
          <a:prstGeom prst="rect">
            <a:avLst/>
          </a:prstGeom>
          <a:noFill/>
        </p:spPr>
        <p:txBody>
          <a:bodyPr wrap="square" rtlCol="0">
            <a:spAutoFit/>
          </a:bodyPr>
          <a:lstStyle/>
          <a:p>
            <a:pPr algn="ctr"/>
            <a:r>
              <a:rPr lang="en-US" sz="1400" dirty="0">
                <a:latin typeface="Futura Std Book" panose="020B0502020204020303"/>
              </a:rPr>
              <a:t>Dataset collection</a:t>
            </a:r>
          </a:p>
        </p:txBody>
      </p:sp>
    </p:spTree>
    <p:extLst>
      <p:ext uri="{BB962C8B-B14F-4D97-AF65-F5344CB8AC3E}">
        <p14:creationId xmlns:p14="http://schemas.microsoft.com/office/powerpoint/2010/main" val="1338481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DYNAMIC TEST</a:t>
            </a:r>
          </a:p>
        </p:txBody>
      </p:sp>
      <p:sp>
        <p:nvSpPr>
          <p:cNvPr id="2" name="TextBox 1"/>
          <p:cNvSpPr txBox="1"/>
          <p:nvPr/>
        </p:nvSpPr>
        <p:spPr>
          <a:xfrm>
            <a:off x="315876" y="1297059"/>
            <a:ext cx="4657044" cy="400110"/>
          </a:xfrm>
          <a:prstGeom prst="rect">
            <a:avLst/>
          </a:prstGeom>
          <a:noFill/>
        </p:spPr>
        <p:txBody>
          <a:bodyPr wrap="none" rtlCol="0">
            <a:spAutoFit/>
          </a:bodyPr>
          <a:lstStyle/>
          <a:p>
            <a:r>
              <a:rPr lang="en-US" sz="2000" dirty="0">
                <a:latin typeface="Futura Std Book" panose="020B0502020204020303"/>
              </a:rPr>
              <a:t>	Other options available are: </a:t>
            </a:r>
          </a:p>
        </p:txBody>
      </p:sp>
      <p:sp>
        <p:nvSpPr>
          <p:cNvPr id="41" name="Content Placeholder 2"/>
          <p:cNvSpPr txBox="1">
            <a:spLocks/>
          </p:cNvSpPr>
          <p:nvPr/>
        </p:nvSpPr>
        <p:spPr>
          <a:xfrm>
            <a:off x="730768" y="2258470"/>
            <a:ext cx="2047525" cy="2641557"/>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Century Schoolbook" panose="02040604050505020304" pitchFamily="18" charset="0"/>
                <a:ea typeface="Cambria Math" panose="02040503050406030204" pitchFamily="18" charset="0"/>
              </a:rPr>
              <a:t>VERalt ( ) </a:t>
            </a:r>
          </a:p>
          <a:p>
            <a:pPr marL="0" indent="0" algn="ctr">
              <a:buNone/>
            </a:pPr>
            <a:r>
              <a:rPr lang="en-US" sz="2400" dirty="0">
                <a:latin typeface="Century Schoolbook" panose="02040604050505020304" pitchFamily="18" charset="0"/>
                <a:ea typeface="Cambria Math" panose="02040503050406030204" pitchFamily="18" charset="0"/>
              </a:rPr>
              <a:t>type ( ) </a:t>
            </a:r>
          </a:p>
          <a:p>
            <a:pPr marL="0" indent="0" algn="ctr">
              <a:buNone/>
            </a:pPr>
            <a:r>
              <a:rPr lang="en-US" sz="2400" dirty="0">
                <a:latin typeface="Century Schoolbook" panose="02040604050505020304" pitchFamily="18" charset="0"/>
                <a:ea typeface="Cambria Math" panose="02040503050406030204" pitchFamily="18" charset="0"/>
              </a:rPr>
              <a:t>survey ( ) </a:t>
            </a:r>
          </a:p>
          <a:p>
            <a:pPr marL="0" indent="0" algn="ctr">
              <a:buNone/>
            </a:pPr>
            <a:r>
              <a:rPr lang="en-US" sz="2400" dirty="0">
                <a:latin typeface="Century Schoolbook" panose="02040604050505020304" pitchFamily="18" charset="0"/>
                <a:ea typeface="Cambria Math" panose="02040503050406030204" pitchFamily="18" charset="0"/>
              </a:rPr>
              <a:t>REGion (  )</a:t>
            </a:r>
            <a:r>
              <a:rPr lang="en-US" sz="2400" dirty="0">
                <a:solidFill>
                  <a:schemeClr val="accent2">
                    <a:lumMod val="75000"/>
                  </a:schemeClr>
                </a:solidFill>
                <a:latin typeface="Century Schoolbook" panose="02040604050505020304" pitchFamily="18" charset="0"/>
                <a:ea typeface="Cambria Math" panose="02040503050406030204" pitchFamily="18" charset="0"/>
              </a:rPr>
              <a:t> </a:t>
            </a:r>
          </a:p>
          <a:p>
            <a:pPr marL="0" indent="0" algn="ctr">
              <a:buNone/>
            </a:pPr>
            <a:r>
              <a:rPr lang="en-US" sz="2400" dirty="0">
                <a:solidFill>
                  <a:schemeClr val="accent2">
                    <a:lumMod val="75000"/>
                  </a:schemeClr>
                </a:solidFill>
                <a:latin typeface="Century Schoolbook" panose="02040604050505020304" pitchFamily="18" charset="0"/>
                <a:ea typeface="Cambria Math" panose="02040503050406030204" pitchFamily="18" charset="0"/>
              </a:rPr>
              <a:t> </a:t>
            </a:r>
            <a:r>
              <a:rPr lang="en-US" sz="2400" dirty="0">
                <a:latin typeface="Century Schoolbook" panose="02040604050505020304" pitchFamily="18" charset="0"/>
                <a:ea typeface="Cambria Math" panose="02040503050406030204" pitchFamily="18" charset="0"/>
              </a:rPr>
              <a:t>Weight (  )</a:t>
            </a:r>
          </a:p>
          <a:p>
            <a:pPr marL="0" indent="0" algn="ctr">
              <a:buNone/>
            </a:pPr>
            <a:r>
              <a:rPr lang="en-US" sz="2400" dirty="0">
                <a:latin typeface="Century Schoolbook" panose="02040604050505020304" pitchFamily="18" charset="0"/>
                <a:ea typeface="Cambria Math" panose="02040503050406030204" pitchFamily="18" charset="0"/>
              </a:rPr>
              <a:t>Cases ( )</a:t>
            </a:r>
          </a:p>
          <a:p>
            <a:pPr marL="0" indent="0" algn="ctr">
              <a:buNone/>
            </a:pPr>
            <a:r>
              <a:rPr lang="en-US" sz="2400" dirty="0">
                <a:latin typeface="Century Schoolbook" panose="02040604050505020304" pitchFamily="18" charset="0"/>
                <a:ea typeface="Cambria Math" panose="02040503050406030204" pitchFamily="18" charset="0"/>
              </a:rPr>
              <a:t> </a:t>
            </a:r>
            <a:endParaRPr lang="es-CO" sz="24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14" name="TextBox 13"/>
          <p:cNvSpPr txBox="1"/>
          <p:nvPr/>
        </p:nvSpPr>
        <p:spPr>
          <a:xfrm>
            <a:off x="666709" y="6162666"/>
            <a:ext cx="4573688" cy="261610"/>
          </a:xfrm>
          <a:prstGeom prst="rect">
            <a:avLst/>
          </a:prstGeom>
          <a:noFill/>
        </p:spPr>
        <p:txBody>
          <a:bodyPr wrap="none" rtlCol="0">
            <a:spAutoFit/>
          </a:bodyPr>
          <a:lstStyle/>
          <a:p>
            <a:r>
              <a:rPr lang="en-US" sz="1100" dirty="0"/>
              <a:t>* To see more detailed set of options go to qcheck help in the STATA console</a:t>
            </a:r>
          </a:p>
        </p:txBody>
      </p:sp>
      <p:sp>
        <p:nvSpPr>
          <p:cNvPr id="42" name="Right Arrow 41"/>
          <p:cNvSpPr/>
          <p:nvPr/>
        </p:nvSpPr>
        <p:spPr>
          <a:xfrm>
            <a:off x="2943755" y="2215735"/>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ight Arrow 42"/>
          <p:cNvSpPr/>
          <p:nvPr/>
        </p:nvSpPr>
        <p:spPr>
          <a:xfrm>
            <a:off x="2943755" y="2733242"/>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43"/>
          <p:cNvSpPr/>
          <p:nvPr/>
        </p:nvSpPr>
        <p:spPr>
          <a:xfrm>
            <a:off x="2943755" y="3235316"/>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p:cNvSpPr/>
          <p:nvPr/>
        </p:nvSpPr>
        <p:spPr>
          <a:xfrm>
            <a:off x="2943755" y="3727786"/>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ight Arrow 45"/>
          <p:cNvSpPr/>
          <p:nvPr/>
        </p:nvSpPr>
        <p:spPr>
          <a:xfrm>
            <a:off x="2943755" y="4205954"/>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3606842" y="3168607"/>
            <a:ext cx="1770036" cy="369332"/>
          </a:xfrm>
          <a:prstGeom prst="rect">
            <a:avLst/>
          </a:prstGeom>
          <a:noFill/>
        </p:spPr>
        <p:txBody>
          <a:bodyPr wrap="none" rtlCol="0">
            <a:spAutoFit/>
          </a:bodyPr>
          <a:lstStyle/>
          <a:p>
            <a:r>
              <a:rPr lang="en-US" dirty="0">
                <a:latin typeface="Futura Std Book" panose="020B0502020204020303"/>
              </a:rPr>
              <a:t>Survey name. </a:t>
            </a:r>
            <a:endParaRPr lang="en-US" dirty="0">
              <a:solidFill>
                <a:srgbClr val="FF0000"/>
              </a:solidFill>
              <a:latin typeface="Futura Std Book" panose="020B0502020204020303"/>
            </a:endParaRPr>
          </a:p>
        </p:txBody>
      </p:sp>
      <p:sp>
        <p:nvSpPr>
          <p:cNvPr id="47" name="TextBox 46"/>
          <p:cNvSpPr txBox="1"/>
          <p:nvPr/>
        </p:nvSpPr>
        <p:spPr>
          <a:xfrm>
            <a:off x="3606840" y="2746861"/>
            <a:ext cx="6234399" cy="369332"/>
          </a:xfrm>
          <a:prstGeom prst="rect">
            <a:avLst/>
          </a:prstGeom>
          <a:noFill/>
        </p:spPr>
        <p:txBody>
          <a:bodyPr wrap="none" rtlCol="0">
            <a:spAutoFit/>
          </a:bodyPr>
          <a:lstStyle/>
          <a:p>
            <a:r>
              <a:rPr lang="en-US" dirty="0">
                <a:latin typeface="Futura Std Book" panose="020B0502020204020303"/>
              </a:rPr>
              <a:t>Name of the harmonization or dataset group. </a:t>
            </a:r>
            <a:r>
              <a:rPr lang="en-US" sz="1400" dirty="0">
                <a:latin typeface="Futura Std Book" panose="020B0502020204020303"/>
              </a:rPr>
              <a:t>e.g. GMD </a:t>
            </a:r>
            <a:endParaRPr lang="en-US" dirty="0">
              <a:latin typeface="Futura Std Book" panose="020B0502020204020303"/>
            </a:endParaRPr>
          </a:p>
        </p:txBody>
      </p:sp>
      <p:sp>
        <p:nvSpPr>
          <p:cNvPr id="48" name="TextBox 47"/>
          <p:cNvSpPr txBox="1"/>
          <p:nvPr/>
        </p:nvSpPr>
        <p:spPr>
          <a:xfrm>
            <a:off x="3606841" y="2155428"/>
            <a:ext cx="2650084" cy="369332"/>
          </a:xfrm>
          <a:prstGeom prst="rect">
            <a:avLst/>
          </a:prstGeom>
          <a:noFill/>
        </p:spPr>
        <p:txBody>
          <a:bodyPr wrap="none" rtlCol="0">
            <a:spAutoFit/>
          </a:bodyPr>
          <a:lstStyle/>
          <a:p>
            <a:r>
              <a:rPr lang="en-US" dirty="0">
                <a:latin typeface="Futura Std Book" panose="020B0502020204020303"/>
              </a:rPr>
              <a:t>Version of the </a:t>
            </a:r>
            <a:r>
              <a:rPr lang="en-US" dirty="0" err="1">
                <a:latin typeface="Futura Std Book" panose="020B0502020204020303"/>
              </a:rPr>
              <a:t>datase</a:t>
            </a:r>
            <a:endParaRPr lang="en-US" sz="1400" dirty="0">
              <a:latin typeface="Futura Std Book" panose="020B0502020204020303"/>
            </a:endParaRPr>
          </a:p>
        </p:txBody>
      </p:sp>
      <p:sp>
        <p:nvSpPr>
          <p:cNvPr id="49" name="TextBox 48"/>
          <p:cNvSpPr txBox="1"/>
          <p:nvPr/>
        </p:nvSpPr>
        <p:spPr>
          <a:xfrm>
            <a:off x="3606840" y="3662017"/>
            <a:ext cx="7506529" cy="369332"/>
          </a:xfrm>
          <a:prstGeom prst="rect">
            <a:avLst/>
          </a:prstGeom>
          <a:noFill/>
        </p:spPr>
        <p:txBody>
          <a:bodyPr wrap="square" rtlCol="0">
            <a:spAutoFit/>
          </a:bodyPr>
          <a:lstStyle/>
          <a:p>
            <a:r>
              <a:rPr lang="en-US" dirty="0">
                <a:latin typeface="Futura Std Book" panose="020B0502020204020303"/>
              </a:rPr>
              <a:t>Group of countries belonging to a Region </a:t>
            </a:r>
            <a:r>
              <a:rPr lang="en-US" sz="1400" dirty="0">
                <a:latin typeface="Futura Std Book" panose="020B0502020204020303"/>
              </a:rPr>
              <a:t>e.g. LAC, EAP,ECA, MNA, etc.</a:t>
            </a:r>
            <a:endParaRPr lang="en-US" dirty="0">
              <a:latin typeface="Futura Std Book" panose="020B0502020204020303"/>
            </a:endParaRPr>
          </a:p>
        </p:txBody>
      </p:sp>
      <p:sp>
        <p:nvSpPr>
          <p:cNvPr id="50" name="TextBox 49"/>
          <p:cNvSpPr txBox="1"/>
          <p:nvPr/>
        </p:nvSpPr>
        <p:spPr>
          <a:xfrm>
            <a:off x="3606839" y="4207882"/>
            <a:ext cx="7506529" cy="369332"/>
          </a:xfrm>
          <a:prstGeom prst="rect">
            <a:avLst/>
          </a:prstGeom>
          <a:noFill/>
        </p:spPr>
        <p:txBody>
          <a:bodyPr wrap="square" rtlCol="0">
            <a:spAutoFit/>
          </a:bodyPr>
          <a:lstStyle/>
          <a:p>
            <a:r>
              <a:rPr lang="en-US" dirty="0">
                <a:latin typeface="Futura Std Book" panose="020B0502020204020303"/>
              </a:rPr>
              <a:t>Weight variable</a:t>
            </a:r>
          </a:p>
        </p:txBody>
      </p:sp>
      <p:sp>
        <p:nvSpPr>
          <p:cNvPr id="23" name="Right Arrow 22"/>
          <p:cNvSpPr/>
          <p:nvPr/>
        </p:nvSpPr>
        <p:spPr>
          <a:xfrm>
            <a:off x="2943755" y="4648176"/>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3606839" y="4619438"/>
            <a:ext cx="7506529" cy="369332"/>
          </a:xfrm>
          <a:prstGeom prst="rect">
            <a:avLst/>
          </a:prstGeom>
          <a:noFill/>
        </p:spPr>
        <p:txBody>
          <a:bodyPr wrap="square" rtlCol="0">
            <a:spAutoFit/>
          </a:bodyPr>
          <a:lstStyle/>
          <a:p>
            <a:r>
              <a:rPr lang="en-US" dirty="0">
                <a:latin typeface="Futura Std Book" panose="020B0502020204020303"/>
              </a:rPr>
              <a:t>Cases of dynamic assessment</a:t>
            </a:r>
          </a:p>
        </p:txBody>
      </p:sp>
      <p:sp>
        <p:nvSpPr>
          <p:cNvPr id="3" name="TextBox 2"/>
          <p:cNvSpPr txBox="1"/>
          <p:nvPr/>
        </p:nvSpPr>
        <p:spPr>
          <a:xfrm>
            <a:off x="8254005" y="4538844"/>
            <a:ext cx="248786" cy="369332"/>
          </a:xfrm>
          <a:prstGeom prst="rect">
            <a:avLst/>
          </a:prstGeom>
          <a:noFill/>
        </p:spPr>
        <p:txBody>
          <a:bodyPr wrap="none" rtlCol="0">
            <a:spAutoFit/>
          </a:bodyPr>
          <a:lstStyle/>
          <a:p>
            <a:pPr algn="ctr"/>
            <a:r>
              <a:rPr lang="en-US" dirty="0">
                <a:latin typeface="Futura Std Book" panose="020B0502020204020303"/>
              </a:rPr>
              <a:t> </a:t>
            </a:r>
          </a:p>
        </p:txBody>
      </p:sp>
      <p:sp>
        <p:nvSpPr>
          <p:cNvPr id="26" name="Right Arrow 25"/>
          <p:cNvSpPr/>
          <p:nvPr/>
        </p:nvSpPr>
        <p:spPr>
          <a:xfrm>
            <a:off x="7383619" y="4627597"/>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8009597" y="4582174"/>
            <a:ext cx="15903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Basic</a:t>
            </a:r>
          </a:p>
        </p:txBody>
      </p:sp>
      <p:sp>
        <p:nvSpPr>
          <p:cNvPr id="8" name="Rectangle 7"/>
          <p:cNvSpPr/>
          <p:nvPr/>
        </p:nvSpPr>
        <p:spPr>
          <a:xfrm>
            <a:off x="9648400" y="4579382"/>
            <a:ext cx="1532792" cy="369332"/>
          </a:xfrm>
          <a:prstGeom prst="rect">
            <a:avLst/>
          </a:prstGeom>
          <a:solidFill>
            <a:schemeClr val="accent5">
              <a:lumMod val="20000"/>
              <a:lumOff val="80000"/>
            </a:schemeClr>
          </a:solidFill>
        </p:spPr>
        <p:txBody>
          <a:bodyPr wrap="none">
            <a:spAutoFit/>
          </a:bodyPr>
          <a:lstStyle/>
          <a:p>
            <a:pPr algn="ctr"/>
            <a:r>
              <a:rPr lang="en-US" dirty="0">
                <a:latin typeface="Futura Std Book" panose="020B0502020204020303"/>
              </a:rPr>
              <a:t>Categorical</a:t>
            </a:r>
            <a:endParaRPr lang="en-US" dirty="0"/>
          </a:p>
        </p:txBody>
      </p:sp>
      <p:sp>
        <p:nvSpPr>
          <p:cNvPr id="10" name="Rectangle 9"/>
          <p:cNvSpPr/>
          <p:nvPr/>
        </p:nvSpPr>
        <p:spPr>
          <a:xfrm>
            <a:off x="9649938" y="4988770"/>
            <a:ext cx="15312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Poverty</a:t>
            </a:r>
          </a:p>
        </p:txBody>
      </p:sp>
      <p:sp>
        <p:nvSpPr>
          <p:cNvPr id="13" name="Rectangle 12"/>
          <p:cNvSpPr/>
          <p:nvPr/>
        </p:nvSpPr>
        <p:spPr>
          <a:xfrm>
            <a:off x="8026215" y="4988770"/>
            <a:ext cx="1573736"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Inequality</a:t>
            </a:r>
          </a:p>
        </p:txBody>
      </p:sp>
    </p:spTree>
    <p:extLst>
      <p:ext uri="{BB962C8B-B14F-4D97-AF65-F5344CB8AC3E}">
        <p14:creationId xmlns:p14="http://schemas.microsoft.com/office/powerpoint/2010/main" val="9451440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DYNAMIC TEST</a:t>
            </a:r>
          </a:p>
        </p:txBody>
      </p:sp>
      <p:sp>
        <p:nvSpPr>
          <p:cNvPr id="2" name="TextBox 1"/>
          <p:cNvSpPr txBox="1"/>
          <p:nvPr/>
        </p:nvSpPr>
        <p:spPr>
          <a:xfrm>
            <a:off x="315876" y="1297059"/>
            <a:ext cx="6627135" cy="400110"/>
          </a:xfrm>
          <a:prstGeom prst="rect">
            <a:avLst/>
          </a:prstGeom>
          <a:noFill/>
        </p:spPr>
        <p:txBody>
          <a:bodyPr wrap="none" rtlCol="0">
            <a:spAutoFit/>
          </a:bodyPr>
          <a:lstStyle/>
          <a:p>
            <a:r>
              <a:rPr lang="en-US" sz="2000" dirty="0">
                <a:latin typeface="Futura Std Book" panose="020B0502020204020303"/>
              </a:rPr>
              <a:t>	There are four cases of dynamic assessment:</a:t>
            </a:r>
          </a:p>
        </p:txBody>
      </p:sp>
      <p:sp>
        <p:nvSpPr>
          <p:cNvPr id="41" name="Content Placeholder 2"/>
          <p:cNvSpPr txBox="1">
            <a:spLocks/>
          </p:cNvSpPr>
          <p:nvPr/>
        </p:nvSpPr>
        <p:spPr>
          <a:xfrm>
            <a:off x="2720701" y="2172574"/>
            <a:ext cx="2490104" cy="416491"/>
          </a:xfrm>
          <a:prstGeom prst="rect">
            <a:avLst/>
          </a:prstGeom>
          <a:solidFill>
            <a:schemeClr val="accent1">
              <a:lumMod val="5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Futura Std Book" panose="020B0502020204020303"/>
                <a:ea typeface="Cambria Math" panose="02040503050406030204" pitchFamily="18" charset="0"/>
              </a:rPr>
              <a:t>Cases ( )</a:t>
            </a:r>
          </a:p>
          <a:p>
            <a:pPr marL="0" indent="0" algn="ctr">
              <a:buNone/>
            </a:pPr>
            <a:r>
              <a:rPr lang="en-US" sz="2400" dirty="0">
                <a:solidFill>
                  <a:schemeClr val="bg1"/>
                </a:solidFill>
                <a:latin typeface="Futura Std Book" panose="020B0502020204020303"/>
                <a:ea typeface="Cambria Math" panose="02040503050406030204" pitchFamily="18" charset="0"/>
              </a:rPr>
              <a:t> </a:t>
            </a:r>
            <a:endParaRPr lang="es-CO" sz="2400" dirty="0">
              <a:solidFill>
                <a:schemeClr val="bg1"/>
              </a:solidFill>
              <a:latin typeface="Futura Std Book" panose="020B0502020204020303"/>
              <a:ea typeface="Cambria Math" panose="02040503050406030204" pitchFamily="18" charset="0"/>
            </a:endParaRPr>
          </a:p>
        </p:txBody>
      </p:sp>
      <p:sp>
        <p:nvSpPr>
          <p:cNvPr id="3" name="TextBox 2"/>
          <p:cNvSpPr txBox="1"/>
          <p:nvPr/>
        </p:nvSpPr>
        <p:spPr>
          <a:xfrm>
            <a:off x="2965109" y="2640972"/>
            <a:ext cx="321058" cy="369332"/>
          </a:xfrm>
          <a:prstGeom prst="rect">
            <a:avLst/>
          </a:prstGeom>
          <a:noFill/>
        </p:spPr>
        <p:txBody>
          <a:bodyPr wrap="square" rtlCol="0">
            <a:spAutoFit/>
          </a:bodyPr>
          <a:lstStyle/>
          <a:p>
            <a:pPr algn="ctr"/>
            <a:r>
              <a:rPr lang="en-US" dirty="0">
                <a:latin typeface="Futura Std Book" panose="020B0502020204020303"/>
              </a:rPr>
              <a:t> </a:t>
            </a:r>
          </a:p>
        </p:txBody>
      </p:sp>
      <p:sp>
        <p:nvSpPr>
          <p:cNvPr id="6" name="Rectangle 5"/>
          <p:cNvSpPr/>
          <p:nvPr/>
        </p:nvSpPr>
        <p:spPr>
          <a:xfrm>
            <a:off x="2720700" y="2684302"/>
            <a:ext cx="2490105" cy="923330"/>
          </a:xfrm>
          <a:prstGeom prst="rect">
            <a:avLst/>
          </a:prstGeom>
          <a:solidFill>
            <a:schemeClr val="accent5">
              <a:lumMod val="20000"/>
              <a:lumOff val="80000"/>
            </a:schemeClr>
          </a:solidFill>
        </p:spPr>
        <p:txBody>
          <a:bodyPr wrap="square">
            <a:spAutoFit/>
          </a:bodyPr>
          <a:lstStyle/>
          <a:p>
            <a:pPr algn="ctr"/>
            <a:endParaRPr lang="en-US" dirty="0">
              <a:latin typeface="Futura Std Book" panose="020B0502020204020303"/>
            </a:endParaRPr>
          </a:p>
          <a:p>
            <a:pPr algn="ctr"/>
            <a:r>
              <a:rPr lang="en-US" dirty="0">
                <a:latin typeface="Futura Std Book" panose="020B0502020204020303"/>
              </a:rPr>
              <a:t>Basic</a:t>
            </a:r>
          </a:p>
          <a:p>
            <a:pPr algn="ctr"/>
            <a:endParaRPr lang="en-US" dirty="0">
              <a:latin typeface="Futura Std Book" panose="020B0502020204020303"/>
            </a:endParaRPr>
          </a:p>
        </p:txBody>
      </p:sp>
      <p:sp>
        <p:nvSpPr>
          <p:cNvPr id="8" name="Rectangle 7"/>
          <p:cNvSpPr/>
          <p:nvPr/>
        </p:nvSpPr>
        <p:spPr>
          <a:xfrm>
            <a:off x="2751735" y="3929868"/>
            <a:ext cx="2459070"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Categorical</a:t>
            </a:r>
            <a:endParaRPr lang="en-US" dirty="0"/>
          </a:p>
        </p:txBody>
      </p:sp>
      <p:sp>
        <p:nvSpPr>
          <p:cNvPr id="10" name="Rectangle 9"/>
          <p:cNvSpPr/>
          <p:nvPr/>
        </p:nvSpPr>
        <p:spPr>
          <a:xfrm>
            <a:off x="2720700" y="5112967"/>
            <a:ext cx="2459070"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Poverty</a:t>
            </a:r>
          </a:p>
        </p:txBody>
      </p:sp>
      <p:sp>
        <p:nvSpPr>
          <p:cNvPr id="13" name="Rectangle 12"/>
          <p:cNvSpPr/>
          <p:nvPr/>
        </p:nvSpPr>
        <p:spPr>
          <a:xfrm>
            <a:off x="2720700" y="5644880"/>
            <a:ext cx="2473486"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Inequality</a:t>
            </a:r>
          </a:p>
        </p:txBody>
      </p:sp>
      <p:sp>
        <p:nvSpPr>
          <p:cNvPr id="29" name="TextBox 28"/>
          <p:cNvSpPr txBox="1"/>
          <p:nvPr/>
        </p:nvSpPr>
        <p:spPr>
          <a:xfrm>
            <a:off x="5676064" y="2682045"/>
            <a:ext cx="3835021" cy="1077218"/>
          </a:xfrm>
          <a:prstGeom prst="rect">
            <a:avLst/>
          </a:prstGeom>
          <a:solidFill>
            <a:schemeClr val="accent1">
              <a:lumMod val="20000"/>
              <a:lumOff val="80000"/>
            </a:schemeClr>
          </a:solidFill>
        </p:spPr>
        <p:txBody>
          <a:bodyPr wrap="square" rtlCol="0">
            <a:spAutoFit/>
          </a:bodyPr>
          <a:lstStyle/>
          <a:p>
            <a:pPr marL="285750" indent="-285750">
              <a:buFont typeface="Arial" panose="020B0604020202020204" pitchFamily="34" charset="0"/>
              <a:buChar char="•"/>
            </a:pPr>
            <a:r>
              <a:rPr lang="en-US" sz="1600" dirty="0"/>
              <a:t>Percentage of missing values.</a:t>
            </a:r>
          </a:p>
          <a:p>
            <a:pPr marL="285750" indent="-285750">
              <a:buFont typeface="Arial" panose="020B0604020202020204" pitchFamily="34" charset="0"/>
              <a:buChar char="•"/>
            </a:pPr>
            <a:r>
              <a:rPr lang="en-US" sz="1600" dirty="0"/>
              <a:t>Percentage of zero values.</a:t>
            </a:r>
          </a:p>
          <a:p>
            <a:pPr marL="285750" indent="-285750">
              <a:buFont typeface="Arial" panose="020B0604020202020204" pitchFamily="34" charset="0"/>
              <a:buChar char="•"/>
            </a:pPr>
            <a:r>
              <a:rPr lang="en-US" sz="1600" dirty="0"/>
              <a:t>Mean.</a:t>
            </a:r>
          </a:p>
          <a:p>
            <a:pPr marL="285750" indent="-285750">
              <a:buFont typeface="Arial" panose="020B0604020202020204" pitchFamily="34" charset="0"/>
              <a:buChar char="•"/>
            </a:pPr>
            <a:r>
              <a:rPr lang="en-US" sz="1600" dirty="0"/>
              <a:t>Annualized percentage change of mean</a:t>
            </a:r>
          </a:p>
        </p:txBody>
      </p:sp>
      <p:sp>
        <p:nvSpPr>
          <p:cNvPr id="5" name="TextBox 4"/>
          <p:cNvSpPr txBox="1"/>
          <p:nvPr/>
        </p:nvSpPr>
        <p:spPr>
          <a:xfrm>
            <a:off x="5676065" y="2172574"/>
            <a:ext cx="3835021" cy="424732"/>
          </a:xfrm>
          <a:prstGeom prst="rect">
            <a:avLst/>
          </a:prstGeom>
          <a:solidFill>
            <a:schemeClr val="accent1">
              <a:lumMod val="50000"/>
            </a:schemeClr>
          </a:solidFill>
        </p:spPr>
        <p:txBody>
          <a:bodyPr/>
          <a:lstStyle>
            <a:defPPr>
              <a:defRPr lang="es-CO"/>
            </a:defPPr>
            <a:lvl1pPr indent="0" algn="ctr">
              <a:lnSpc>
                <a:spcPct val="90000"/>
              </a:lnSpc>
              <a:spcBef>
                <a:spcPts val="1000"/>
              </a:spcBef>
              <a:buFont typeface="Arial" panose="020B0604020202020204" pitchFamily="34" charset="0"/>
              <a:buNone/>
              <a:defRPr sz="2400">
                <a:solidFill>
                  <a:schemeClr val="bg1"/>
                </a:solidFill>
                <a:latin typeface="Futura Std Book" panose="020B0502020204020303"/>
                <a:ea typeface="Cambria Math" panose="020405030504060302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qcheck performs</a:t>
            </a:r>
          </a:p>
        </p:txBody>
      </p:sp>
      <p:sp>
        <p:nvSpPr>
          <p:cNvPr id="15" name="Right Arrow 14"/>
          <p:cNvSpPr/>
          <p:nvPr/>
        </p:nvSpPr>
        <p:spPr>
          <a:xfrm>
            <a:off x="5280363" y="2206887"/>
            <a:ext cx="326143" cy="26894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688307" y="3900106"/>
            <a:ext cx="3835021" cy="1077218"/>
          </a:xfrm>
          <a:prstGeom prst="rect">
            <a:avLst/>
          </a:prstGeom>
          <a:solidFill>
            <a:schemeClr val="accent1">
              <a:lumMod val="20000"/>
              <a:lumOff val="80000"/>
            </a:schemeClr>
          </a:solidFill>
        </p:spPr>
        <p:txBody>
          <a:bodyPr wrap="square" rtlCol="0">
            <a:spAutoFit/>
          </a:bodyPr>
          <a:lstStyle>
            <a:defPPr>
              <a:defRPr lang="es-CO"/>
            </a:defPPr>
            <a:lvl1pPr marL="285750" indent="-285750">
              <a:buFont typeface="Arial" panose="020B0604020202020204" pitchFamily="34" charset="0"/>
              <a:buChar char="•"/>
              <a:defRPr sz="1600"/>
            </a:lvl1pPr>
          </a:lstStyle>
          <a:p>
            <a:r>
              <a:rPr lang="en-US" dirty="0"/>
              <a:t>qcheck presents changes in the participation share of each category over time in order to find inconsistencies. </a:t>
            </a:r>
          </a:p>
        </p:txBody>
      </p:sp>
      <p:sp>
        <p:nvSpPr>
          <p:cNvPr id="33" name="TextBox 32"/>
          <p:cNvSpPr txBox="1"/>
          <p:nvPr/>
        </p:nvSpPr>
        <p:spPr>
          <a:xfrm>
            <a:off x="5676064" y="5062063"/>
            <a:ext cx="3835021" cy="1077218"/>
          </a:xfrm>
          <a:prstGeom prst="rect">
            <a:avLst/>
          </a:prstGeom>
          <a:solidFill>
            <a:schemeClr val="accent1">
              <a:lumMod val="20000"/>
              <a:lumOff val="80000"/>
            </a:schemeClr>
          </a:solidFill>
        </p:spPr>
        <p:txBody>
          <a:bodyPr wrap="square" rtlCol="0">
            <a:spAutoFit/>
          </a:bodyPr>
          <a:lstStyle>
            <a:defPPr>
              <a:defRPr lang="es-CO"/>
            </a:defPPr>
            <a:lvl1pPr marL="285750" indent="-285750">
              <a:buFont typeface="Arial" panose="020B0604020202020204" pitchFamily="34" charset="0"/>
              <a:buChar char="•"/>
              <a:defRPr sz="1600"/>
            </a:lvl1pPr>
          </a:lstStyle>
          <a:p>
            <a:r>
              <a:rPr lang="en-US" dirty="0"/>
              <a:t>qcheck presents the main calculations for poverty and inequality (Poverty, Extreme poverty, Gini and Theil index) in order to find atypical changes.</a:t>
            </a:r>
          </a:p>
        </p:txBody>
      </p:sp>
    </p:spTree>
    <p:extLst>
      <p:ext uri="{BB962C8B-B14F-4D97-AF65-F5344CB8AC3E}">
        <p14:creationId xmlns:p14="http://schemas.microsoft.com/office/powerpoint/2010/main" val="836003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1163266"/>
            <a:ext cx="12192001" cy="1286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TextBox 5"/>
          <p:cNvSpPr txBox="1"/>
          <p:nvPr/>
        </p:nvSpPr>
        <p:spPr>
          <a:xfrm>
            <a:off x="0" y="1089804"/>
            <a:ext cx="2412840" cy="923330"/>
          </a:xfrm>
          <a:prstGeom prst="rect">
            <a:avLst/>
          </a:prstGeom>
          <a:noFill/>
        </p:spPr>
        <p:txBody>
          <a:bodyPr wrap="none" rtlCol="0">
            <a:spAutoFit/>
          </a:bodyPr>
          <a:lstStyle/>
          <a:p>
            <a:r>
              <a:rPr lang="en-US" sz="5400" b="1" dirty="0">
                <a:solidFill>
                  <a:schemeClr val="accent1">
                    <a:lumMod val="50000"/>
                  </a:schemeClr>
                </a:solidFill>
                <a:latin typeface="Futura Std ExtraBold" panose="020B0903020204020204"/>
              </a:rPr>
              <a:t>OUTLINE</a:t>
            </a:r>
          </a:p>
        </p:txBody>
      </p:sp>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222978" y="2523451"/>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q"/>
            </a:pPr>
            <a:r>
              <a:rPr lang="en-US" sz="3200" dirty="0">
                <a:latin typeface="Futura Std Book" panose="020B0502020204020303"/>
              </a:rPr>
              <a:t>OVERVIEW</a:t>
            </a:r>
          </a:p>
          <a:p>
            <a:pPr marL="514350" indent="-514350">
              <a:buClr>
                <a:schemeClr val="accent1"/>
              </a:buClr>
              <a:buFont typeface="Wingdings" panose="05000000000000000000" pitchFamily="2" charset="2"/>
              <a:buChar char="q"/>
            </a:pPr>
            <a:r>
              <a:rPr lang="en-US" sz="3200" dirty="0">
                <a:latin typeface="Futura Std Book" panose="020B0502020204020303"/>
              </a:rPr>
              <a:t>HOW DOES </a:t>
            </a:r>
            <a:r>
              <a:rPr lang="en-US" sz="3200" b="1" dirty="0" err="1">
                <a:solidFill>
                  <a:schemeClr val="accent1">
                    <a:lumMod val="75000"/>
                  </a:schemeClr>
                </a:solidFill>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q"/>
            </a:pPr>
            <a:r>
              <a:rPr lang="en-US" sz="3200" dirty="0">
                <a:latin typeface="Futura Std Book" panose="020B0502020204020303"/>
              </a:rPr>
              <a:t>SET UP</a:t>
            </a:r>
          </a:p>
          <a:p>
            <a:pPr marL="514350" indent="-514350">
              <a:buClr>
                <a:schemeClr val="accent1"/>
              </a:buClr>
              <a:buFont typeface="Wingdings" panose="05000000000000000000" pitchFamily="2" charset="2"/>
              <a:buChar char="q"/>
            </a:pPr>
            <a:r>
              <a:rPr lang="en-US" sz="3200" dirty="0">
                <a:latin typeface="Futura Std Book" panose="020B0502020204020303"/>
              </a:rPr>
              <a:t>TEST</a:t>
            </a:r>
          </a:p>
          <a:p>
            <a:pPr marL="800100" lvl="1" indent="-342900">
              <a:buClr>
                <a:schemeClr val="accent1"/>
              </a:buClr>
              <a:buFont typeface="Wingdings" panose="05000000000000000000" pitchFamily="2" charset="2"/>
              <a:buChar char="§"/>
            </a:pPr>
            <a:r>
              <a:rPr lang="en-US" sz="2400" i="1" dirty="0">
                <a:latin typeface="Futura Std Book" panose="020B0502020204020303"/>
              </a:rPr>
              <a:t>Static Test</a:t>
            </a:r>
          </a:p>
          <a:p>
            <a:pPr marL="800100" lvl="1" indent="-342900">
              <a:buClr>
                <a:schemeClr val="accent1"/>
              </a:buClr>
              <a:buFont typeface="Wingdings" panose="05000000000000000000" pitchFamily="2" charset="2"/>
              <a:buChar char="§"/>
            </a:pPr>
            <a:r>
              <a:rPr lang="en-US" sz="2400" i="1" dirty="0">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pic>
        <p:nvPicPr>
          <p:cNvPr id="2050" name="Picture 2" descr="Image result for STATISTIC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5679" y="301181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p:nvSpPr>
        <p:spPr>
          <a:xfrm>
            <a:off x="1346210"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8658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ü"/>
            </a:pPr>
            <a:r>
              <a:rPr lang="en-US" sz="3200" dirty="0">
                <a:latin typeface="Futura Std Book" panose="020B0502020204020303"/>
              </a:rPr>
              <a:t>HOW DOES </a:t>
            </a:r>
            <a:r>
              <a:rPr lang="en-US" sz="3200" b="1" dirty="0" err="1">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ü"/>
            </a:pPr>
            <a:r>
              <a:rPr lang="en-US" sz="3200" dirty="0">
                <a:latin typeface="Futura Std Book" panose="020B0502020204020303"/>
              </a:rPr>
              <a:t>SET UP</a:t>
            </a:r>
          </a:p>
          <a:p>
            <a:pPr marL="514350" indent="-514350">
              <a:buClr>
                <a:schemeClr val="accent1"/>
              </a:buClr>
              <a:buFont typeface="Wingdings" panose="05000000000000000000" pitchFamily="2" charset="2"/>
              <a:buChar char="ü"/>
            </a:pPr>
            <a:r>
              <a:rPr lang="en-US" sz="3200" dirty="0">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latin typeface="Futura Std Book" panose="020B0502020204020303"/>
              </a:rPr>
              <a:t>Dynamic test</a:t>
            </a:r>
          </a:p>
          <a:p>
            <a:pPr marL="514350" indent="-514350">
              <a:buClr>
                <a:schemeClr val="accent1"/>
              </a:buClr>
              <a:buFont typeface="Wingdings" panose="05000000000000000000" pitchFamily="2" charset="2"/>
              <a:buChar char="ü"/>
            </a:pPr>
            <a:r>
              <a:rPr lang="en-US" sz="3200" dirty="0">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553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pic>
        <p:nvPicPr>
          <p:cNvPr id="23" name="Picture 2" descr="Image result for analysis icon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836" y="2246437"/>
            <a:ext cx="3507151" cy="263036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5090987" y="1976568"/>
            <a:ext cx="5301028" cy="3170099"/>
          </a:xfrm>
          <a:prstGeom prst="rect">
            <a:avLst/>
          </a:prstGeom>
          <a:noFill/>
        </p:spPr>
        <p:txBody>
          <a:bodyPr wrap="square" rtlCol="0">
            <a:spAutoFit/>
          </a:bodyPr>
          <a:lstStyle/>
          <a:p>
            <a:pPr algn="ctr"/>
            <a:r>
              <a:rPr lang="en-US" sz="4000" dirty="0">
                <a:latin typeface="Futura Std Book" panose="020B0502020204020303"/>
              </a:rPr>
              <a:t>The static and dynamic </a:t>
            </a:r>
            <a:r>
              <a:rPr lang="en-US" sz="4000" b="1" dirty="0">
                <a:solidFill>
                  <a:schemeClr val="accent1"/>
                </a:solidFill>
                <a:latin typeface="Futura Std ExtraBold"/>
              </a:rPr>
              <a:t>qcheck </a:t>
            </a:r>
            <a:r>
              <a:rPr lang="en-US" sz="4000" dirty="0">
                <a:latin typeface="Futura Std Book" panose="020B0502020204020303"/>
              </a:rPr>
              <a:t>will show the following results (based on examples) </a:t>
            </a:r>
          </a:p>
        </p:txBody>
      </p:sp>
    </p:spTree>
    <p:extLst>
      <p:ext uri="{BB962C8B-B14F-4D97-AF65-F5344CB8AC3E}">
        <p14:creationId xmlns:p14="http://schemas.microsoft.com/office/powerpoint/2010/main" val="6085066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8" name="TextBox 17"/>
          <p:cNvSpPr txBox="1"/>
          <p:nvPr/>
        </p:nvSpPr>
        <p:spPr>
          <a:xfrm>
            <a:off x="450339" y="1057739"/>
            <a:ext cx="3562103"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STATIC TEST</a:t>
            </a:r>
          </a:p>
        </p:txBody>
      </p:sp>
      <p:sp>
        <p:nvSpPr>
          <p:cNvPr id="19" name="TextBox 18"/>
          <p:cNvSpPr txBox="1"/>
          <p:nvPr/>
        </p:nvSpPr>
        <p:spPr>
          <a:xfrm>
            <a:off x="3778" y="791962"/>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1</a:t>
            </a:r>
          </a:p>
        </p:txBody>
      </p:sp>
      <p:sp>
        <p:nvSpPr>
          <p:cNvPr id="22" name="Content Placeholder 2"/>
          <p:cNvSpPr txBox="1">
            <a:spLocks/>
          </p:cNvSpPr>
          <p:nvPr/>
        </p:nvSpPr>
        <p:spPr>
          <a:xfrm>
            <a:off x="-10888" y="5390279"/>
            <a:ext cx="12213773" cy="830059"/>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entury Schoolbook" panose="02040604050505020304" pitchFamily="18" charset="0"/>
                <a:ea typeface="Cambria Math" panose="02040503050406030204" pitchFamily="18" charset="0"/>
              </a:rPr>
              <a:t>qcheck static, test (</a:t>
            </a:r>
            <a:r>
              <a:rPr lang="en-US" sz="2000" i="1" dirty="0" err="1">
                <a:latin typeface="Century Schoolbook" panose="02040604050505020304" pitchFamily="18" charset="0"/>
                <a:ea typeface="Cambria Math" panose="02040503050406030204" pitchFamily="18" charset="0"/>
              </a:rPr>
              <a:t>eva</a:t>
            </a:r>
            <a:r>
              <a:rPr lang="en-US" sz="2000" dirty="0">
                <a:latin typeface="Century Schoolbook" panose="02040604050505020304" pitchFamily="18" charset="0"/>
                <a:ea typeface="Cambria Math" panose="02040503050406030204" pitchFamily="18" charset="0"/>
              </a:rPr>
              <a:t>) countries (</a:t>
            </a:r>
            <a:r>
              <a:rPr lang="en-US" sz="2000" i="1" dirty="0">
                <a:latin typeface="Century Schoolbook" panose="02040604050505020304" pitchFamily="18" charset="0"/>
                <a:ea typeface="Cambria Math" panose="02040503050406030204" pitchFamily="18" charset="0"/>
              </a:rPr>
              <a:t>bra sen</a:t>
            </a:r>
            <a:r>
              <a:rPr lang="en-US" sz="2000" dirty="0">
                <a:latin typeface="Century Schoolbook" panose="02040604050505020304" pitchFamily="18" charset="0"/>
                <a:ea typeface="Cambria Math" panose="02040503050406030204" pitchFamily="18" charset="0"/>
              </a:rPr>
              <a:t>) year (</a:t>
            </a:r>
            <a:r>
              <a:rPr lang="en-US" sz="2000" i="1" dirty="0">
                <a:latin typeface="Century Schoolbook" panose="02040604050505020304" pitchFamily="18" charset="0"/>
                <a:ea typeface="Cambria Math" panose="02040503050406030204" pitchFamily="18" charset="0"/>
              </a:rPr>
              <a:t>2011/2014</a:t>
            </a:r>
            <a:r>
              <a:rPr lang="en-US" sz="2000" dirty="0">
                <a:latin typeface="Century Schoolbook" panose="02040604050505020304" pitchFamily="18" charset="0"/>
                <a:ea typeface="Cambria Math" panose="02040503050406030204" pitchFamily="18" charset="0"/>
              </a:rPr>
              <a:t>) </a:t>
            </a:r>
          </a:p>
          <a:p>
            <a:pPr marL="0" indent="0" algn="ctr">
              <a:buNone/>
            </a:pPr>
            <a:r>
              <a:rPr lang="en-US" sz="2000" dirty="0">
                <a:latin typeface="Century Schoolbook" panose="02040604050505020304" pitchFamily="18" charset="0"/>
                <a:ea typeface="Cambria Math" panose="02040503050406030204" pitchFamily="18" charset="0"/>
              </a:rPr>
              <a:t>type (</a:t>
            </a:r>
            <a:r>
              <a:rPr lang="en-US" sz="2000" i="1" dirty="0">
                <a:latin typeface="Century Schoolbook" panose="02040604050505020304" pitchFamily="18" charset="0"/>
                <a:ea typeface="Cambria Math" panose="02040503050406030204" pitchFamily="18" charset="0"/>
              </a:rPr>
              <a:t>gmd</a:t>
            </a:r>
            <a:r>
              <a:rPr lang="en-US" sz="2000" dirty="0">
                <a:latin typeface="Century Schoolbook" panose="02040604050505020304" pitchFamily="18" charset="0"/>
                <a:ea typeface="Cambria Math" panose="02040503050406030204" pitchFamily="18" charset="0"/>
              </a:rPr>
              <a:t>) variables (</a:t>
            </a:r>
            <a:r>
              <a:rPr lang="en-US" sz="2000" i="1" dirty="0">
                <a:latin typeface="Century Schoolbook" panose="02040604050505020304" pitchFamily="18" charset="0"/>
                <a:ea typeface="Cambria Math" panose="02040503050406030204" pitchFamily="18" charset="0"/>
              </a:rPr>
              <a:t>computer educy pid relationharm </a:t>
            </a:r>
            <a:r>
              <a:rPr lang="en-US" sz="2000" dirty="0">
                <a:latin typeface="Century Schoolbook" panose="02040604050505020304" pitchFamily="18" charset="0"/>
                <a:ea typeface="Cambria Math" panose="02040503050406030204" pitchFamily="18" charset="0"/>
              </a:rPr>
              <a:t>) out</a:t>
            </a:r>
            <a:r>
              <a:rPr lang="en-US" sz="2000" dirty="0">
                <a:solidFill>
                  <a:schemeClr val="accent2">
                    <a:lumMod val="75000"/>
                  </a:schemeClr>
                </a:solidFill>
                <a:latin typeface="Century Schoolbook" panose="02040604050505020304" pitchFamily="18" charset="0"/>
                <a:ea typeface="Cambria Math" panose="02040503050406030204" pitchFamily="18" charset="0"/>
              </a:rPr>
              <a:t> </a:t>
            </a:r>
            <a:r>
              <a:rPr lang="en-US" sz="2000" dirty="0">
                <a:latin typeface="Century Schoolbook" panose="02040604050505020304" pitchFamily="18" charset="0"/>
                <a:ea typeface="Cambria Math" panose="02040503050406030204" pitchFamily="18" charset="0"/>
              </a:rPr>
              <a:t>(</a:t>
            </a:r>
            <a:r>
              <a:rPr lang="en-US" sz="2000" i="1" dirty="0">
                <a:latin typeface="Century Schoolbook" panose="02040604050505020304" pitchFamily="18" charset="0"/>
                <a:ea typeface="Cambria Math" panose="02040503050406030204" pitchFamily="18" charset="0"/>
              </a:rPr>
              <a:t>excel_bra_sen</a:t>
            </a:r>
            <a:r>
              <a:rPr lang="en-US" sz="2000" dirty="0">
                <a:latin typeface="Century Schoolbook" panose="02040604050505020304" pitchFamily="18" charset="0"/>
                <a:ea typeface="Cambria Math" panose="02040503050406030204" pitchFamily="18" charset="0"/>
              </a:rPr>
              <a:t>) path (</a:t>
            </a:r>
            <a:r>
              <a:rPr lang="en-US" sz="2000" i="1" dirty="0">
                <a:latin typeface="Century Schoolbook" panose="02040604050505020304" pitchFamily="18" charset="0"/>
                <a:ea typeface="Cambria Math" panose="02040503050406030204" pitchFamily="18" charset="0"/>
              </a:rPr>
              <a:t>path</a:t>
            </a:r>
            <a:r>
              <a:rPr lang="en-US" sz="2000" dirty="0">
                <a:latin typeface="Century Schoolbook" panose="02040604050505020304" pitchFamily="18" charset="0"/>
                <a:ea typeface="Cambria Math" panose="02040503050406030204" pitchFamily="18" charset="0"/>
              </a:rPr>
              <a:t>) </a:t>
            </a:r>
            <a:endParaRPr lang="es-CO" sz="20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3" name="TextBox 2"/>
          <p:cNvSpPr txBox="1"/>
          <p:nvPr/>
        </p:nvSpPr>
        <p:spPr>
          <a:xfrm>
            <a:off x="2434789" y="4990909"/>
            <a:ext cx="6860019" cy="307777"/>
          </a:xfrm>
          <a:prstGeom prst="rect">
            <a:avLst/>
          </a:prstGeom>
          <a:noFill/>
        </p:spPr>
        <p:txBody>
          <a:bodyPr wrap="none" rtlCol="0">
            <a:spAutoFit/>
          </a:bodyPr>
          <a:lstStyle/>
          <a:p>
            <a:r>
              <a:rPr lang="en-US" sz="1400" dirty="0"/>
              <a:t>Then, after </a:t>
            </a:r>
            <a:r>
              <a:rPr lang="en-US" sz="1400" b="1" i="1" dirty="0"/>
              <a:t>qcheck_eva.xls  </a:t>
            </a:r>
            <a:r>
              <a:rPr lang="en-US" sz="1400" dirty="0"/>
              <a:t>is saved and stored, the basic STATA syntax will come as follows:</a:t>
            </a:r>
          </a:p>
        </p:txBody>
      </p:sp>
      <p:sp>
        <p:nvSpPr>
          <p:cNvPr id="5" name="Rectangle 1"/>
          <p:cNvSpPr>
            <a:spLocks noChangeArrowheads="1"/>
          </p:cNvSpPr>
          <p:nvPr/>
        </p:nvSpPr>
        <p:spPr bwMode="auto">
          <a:xfrm>
            <a:off x="225819" y="1556288"/>
            <a:ext cx="11573088" cy="523220"/>
          </a:xfrm>
          <a:prstGeom prst="rect">
            <a:avLst/>
          </a:prstGeom>
          <a:noFill/>
        </p:spPr>
        <p:txBody>
          <a:bodyPr wrap="square" rtlCol="0">
            <a:spAutoFit/>
          </a:bodyPr>
          <a:lstStyle/>
          <a:p>
            <a:pPr algn="just"/>
            <a:r>
              <a:rPr lang="en-US" altLang="en-US" sz="1400" dirty="0"/>
              <a:t>Assume that the user wants to assess the consistency for 4 variables: computer, education, the household identifier and relation with the head of the house in Brazil  and Senegal.  This, with the GMD database and for  2011 and 2014.  T</a:t>
            </a:r>
            <a:r>
              <a:rPr lang="en-US" sz="1400" dirty="0"/>
              <a:t>hen the user creates a test called </a:t>
            </a:r>
            <a:r>
              <a:rPr lang="en-US" sz="1400" b="1" i="1" dirty="0"/>
              <a:t>qcheck_eva.xls </a:t>
            </a:r>
            <a:r>
              <a:rPr lang="en-US" sz="1400" dirty="0"/>
              <a:t>in this way:</a:t>
            </a:r>
            <a:endParaRPr lang="en-US" sz="1400" b="1" i="1" dirty="0"/>
          </a:p>
        </p:txBody>
      </p:sp>
      <p:pic>
        <p:nvPicPr>
          <p:cNvPr id="31" name="Picture 30"/>
          <p:cNvPicPr>
            <a:picLocks noChangeAspect="1"/>
          </p:cNvPicPr>
          <p:nvPr/>
        </p:nvPicPr>
        <p:blipFill rotWithShape="1">
          <a:blip r:embed="rId3"/>
          <a:srcRect l="-2" t="3741"/>
          <a:stretch/>
        </p:blipFill>
        <p:spPr>
          <a:xfrm>
            <a:off x="261611" y="2133283"/>
            <a:ext cx="11573088" cy="1320290"/>
          </a:xfrm>
          <a:prstGeom prst="rect">
            <a:avLst/>
          </a:prstGeom>
        </p:spPr>
      </p:pic>
      <p:pic>
        <p:nvPicPr>
          <p:cNvPr id="32" name="Picture 31"/>
          <p:cNvPicPr>
            <a:picLocks noChangeAspect="1"/>
          </p:cNvPicPr>
          <p:nvPr/>
        </p:nvPicPr>
        <p:blipFill rotWithShape="1">
          <a:blip r:embed="rId4"/>
          <a:srcRect l="1056" t="4502"/>
          <a:stretch/>
        </p:blipFill>
        <p:spPr>
          <a:xfrm>
            <a:off x="3330054" y="3881273"/>
            <a:ext cx="4787616" cy="927817"/>
          </a:xfrm>
          <a:prstGeom prst="rect">
            <a:avLst/>
          </a:prstGeom>
        </p:spPr>
      </p:pic>
      <p:sp>
        <p:nvSpPr>
          <p:cNvPr id="8" name="TextBox 7"/>
          <p:cNvSpPr txBox="1"/>
          <p:nvPr/>
        </p:nvSpPr>
        <p:spPr>
          <a:xfrm rot="16200000">
            <a:off x="-279724" y="2782921"/>
            <a:ext cx="821059" cy="261610"/>
          </a:xfrm>
          <a:prstGeom prst="rect">
            <a:avLst/>
          </a:prstGeom>
          <a:noFill/>
        </p:spPr>
        <p:txBody>
          <a:bodyPr wrap="none" rtlCol="0">
            <a:spAutoFit/>
          </a:bodyPr>
          <a:lstStyle/>
          <a:p>
            <a:r>
              <a:rPr lang="en-US" sz="1100" dirty="0">
                <a:solidFill>
                  <a:schemeClr val="accent2">
                    <a:lumMod val="50000"/>
                  </a:schemeClr>
                </a:solidFill>
              </a:rPr>
              <a:t>Sheet: Test</a:t>
            </a:r>
          </a:p>
        </p:txBody>
      </p:sp>
      <p:sp>
        <p:nvSpPr>
          <p:cNvPr id="33" name="TextBox 32"/>
          <p:cNvSpPr txBox="1"/>
          <p:nvPr/>
        </p:nvSpPr>
        <p:spPr>
          <a:xfrm rot="16200000">
            <a:off x="2645251" y="4215881"/>
            <a:ext cx="1107996" cy="261610"/>
          </a:xfrm>
          <a:prstGeom prst="rect">
            <a:avLst/>
          </a:prstGeom>
          <a:noFill/>
        </p:spPr>
        <p:txBody>
          <a:bodyPr wrap="none" rtlCol="0">
            <a:spAutoFit/>
          </a:bodyPr>
          <a:lstStyle/>
          <a:p>
            <a:r>
              <a:rPr lang="en-US" sz="1100" dirty="0">
                <a:solidFill>
                  <a:schemeClr val="accent2">
                    <a:lumMod val="50000"/>
                  </a:schemeClr>
                </a:solidFill>
              </a:rPr>
              <a:t>Sheet: Variables</a:t>
            </a:r>
          </a:p>
        </p:txBody>
      </p:sp>
    </p:spTree>
    <p:extLst>
      <p:ext uri="{BB962C8B-B14F-4D97-AF65-F5344CB8AC3E}">
        <p14:creationId xmlns:p14="http://schemas.microsoft.com/office/powerpoint/2010/main" val="244311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2" name="TextBox 1"/>
          <p:cNvSpPr txBox="1"/>
          <p:nvPr/>
        </p:nvSpPr>
        <p:spPr>
          <a:xfrm>
            <a:off x="702753" y="1842442"/>
            <a:ext cx="2645276" cy="338554"/>
          </a:xfrm>
          <a:prstGeom prst="rect">
            <a:avLst/>
          </a:prstGeom>
          <a:noFill/>
        </p:spPr>
        <p:txBody>
          <a:bodyPr wrap="none" rtlCol="0">
            <a:spAutoFit/>
          </a:bodyPr>
          <a:lstStyle/>
          <a:p>
            <a:pPr algn="ctr"/>
            <a:r>
              <a:rPr lang="en-US" sz="1600" dirty="0"/>
              <a:t>Excel output file will look like:</a:t>
            </a:r>
          </a:p>
        </p:txBody>
      </p:sp>
      <p:sp>
        <p:nvSpPr>
          <p:cNvPr id="13" name="TextBox 12"/>
          <p:cNvSpPr txBox="1"/>
          <p:nvPr/>
        </p:nvSpPr>
        <p:spPr>
          <a:xfrm>
            <a:off x="450339" y="1057739"/>
            <a:ext cx="3562103"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STATIC TEST</a:t>
            </a:r>
          </a:p>
        </p:txBody>
      </p:sp>
      <p:sp>
        <p:nvSpPr>
          <p:cNvPr id="14" name="TextBox 13"/>
          <p:cNvSpPr txBox="1"/>
          <p:nvPr/>
        </p:nvSpPr>
        <p:spPr>
          <a:xfrm>
            <a:off x="3778" y="791962"/>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1</a:t>
            </a:r>
          </a:p>
        </p:txBody>
      </p:sp>
      <p:pic>
        <p:nvPicPr>
          <p:cNvPr id="15" name="Picture 14"/>
          <p:cNvPicPr>
            <a:picLocks noChangeAspect="1"/>
          </p:cNvPicPr>
          <p:nvPr/>
        </p:nvPicPr>
        <p:blipFill rotWithShape="1">
          <a:blip r:embed="rId3"/>
          <a:srcRect l="2294" t="1749" r="151" b="89876"/>
          <a:stretch/>
        </p:blipFill>
        <p:spPr>
          <a:xfrm>
            <a:off x="452387" y="2396691"/>
            <a:ext cx="11540691" cy="144378"/>
          </a:xfrm>
          <a:prstGeom prst="rect">
            <a:avLst/>
          </a:prstGeom>
        </p:spPr>
      </p:pic>
      <p:sp>
        <p:nvSpPr>
          <p:cNvPr id="3" name="Rectangle 2"/>
          <p:cNvSpPr/>
          <p:nvPr/>
        </p:nvSpPr>
        <p:spPr>
          <a:xfrm>
            <a:off x="180974" y="4105726"/>
            <a:ext cx="11407843" cy="1569660"/>
          </a:xfrm>
          <a:prstGeom prst="rect">
            <a:avLst/>
          </a:prstGeom>
          <a:noFill/>
        </p:spPr>
        <p:txBody>
          <a:bodyPr wrap="square" rtlCol="0">
            <a:spAutoFit/>
          </a:bodyPr>
          <a:lstStyle/>
          <a:p>
            <a:r>
              <a:rPr lang="en-US" sz="1600" dirty="0"/>
              <a:t/>
            </a:r>
            <a:br>
              <a:rPr lang="en-US" sz="1600" dirty="0"/>
            </a:br>
            <a:r>
              <a:rPr lang="en-US" sz="1600" dirty="0"/>
              <a:t>The results for this test show the inconsistencies found. In Senegal there is one problem that needs urgent review,  and it is related to kinship (see first error), 1.8% of observations report this error.</a:t>
            </a:r>
          </a:p>
          <a:p>
            <a:r>
              <a:rPr lang="en-US" sz="1600" dirty="0"/>
              <a:t>In the case of Brazil, there are two urgent warnings related to the education  variable in the years 2012 and 2014. Around 9% of the two survey have the problem of observations having positive years of schooling but showing no education at all in the categorized education attainment variable</a:t>
            </a:r>
          </a:p>
        </p:txBody>
      </p:sp>
      <p:pic>
        <p:nvPicPr>
          <p:cNvPr id="18" name="Picture 17"/>
          <p:cNvPicPr>
            <a:picLocks noChangeAspect="1"/>
          </p:cNvPicPr>
          <p:nvPr/>
        </p:nvPicPr>
        <p:blipFill rotWithShape="1">
          <a:blip r:embed="rId3"/>
          <a:srcRect l="2229" t="19538" r="-353" b="39822"/>
          <a:stretch/>
        </p:blipFill>
        <p:spPr>
          <a:xfrm>
            <a:off x="442762" y="2533439"/>
            <a:ext cx="11608066" cy="700649"/>
          </a:xfrm>
          <a:prstGeom prst="rect">
            <a:avLst/>
          </a:prstGeom>
        </p:spPr>
      </p:pic>
      <p:pic>
        <p:nvPicPr>
          <p:cNvPr id="19" name="Picture 18"/>
          <p:cNvPicPr>
            <a:picLocks noChangeAspect="1"/>
          </p:cNvPicPr>
          <p:nvPr/>
        </p:nvPicPr>
        <p:blipFill rotWithShape="1">
          <a:blip r:embed="rId3"/>
          <a:srcRect l="2311" t="69274" r="70"/>
          <a:stretch/>
        </p:blipFill>
        <p:spPr>
          <a:xfrm>
            <a:off x="452387" y="3199429"/>
            <a:ext cx="11548266" cy="529719"/>
          </a:xfrm>
          <a:prstGeom prst="rect">
            <a:avLst/>
          </a:prstGeom>
        </p:spPr>
      </p:pic>
    </p:spTree>
    <p:extLst>
      <p:ext uri="{BB962C8B-B14F-4D97-AF65-F5344CB8AC3E}">
        <p14:creationId xmlns:p14="http://schemas.microsoft.com/office/powerpoint/2010/main" val="42391680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3" name="TextBox 12"/>
          <p:cNvSpPr txBox="1"/>
          <p:nvPr/>
        </p:nvSpPr>
        <p:spPr>
          <a:xfrm>
            <a:off x="450339" y="1057739"/>
            <a:ext cx="3562103"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STATIC TEST</a:t>
            </a:r>
          </a:p>
        </p:txBody>
      </p:sp>
      <p:sp>
        <p:nvSpPr>
          <p:cNvPr id="14" name="TextBox 13"/>
          <p:cNvSpPr txBox="1"/>
          <p:nvPr/>
        </p:nvSpPr>
        <p:spPr>
          <a:xfrm>
            <a:off x="3778" y="791962"/>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1</a:t>
            </a:r>
          </a:p>
        </p:txBody>
      </p:sp>
      <p:sp>
        <p:nvSpPr>
          <p:cNvPr id="3" name="Rectangle 2"/>
          <p:cNvSpPr/>
          <p:nvPr/>
        </p:nvSpPr>
        <p:spPr>
          <a:xfrm>
            <a:off x="332926" y="1832269"/>
            <a:ext cx="11075971" cy="338554"/>
          </a:xfrm>
          <a:prstGeom prst="rect">
            <a:avLst/>
          </a:prstGeom>
          <a:noFill/>
        </p:spPr>
        <p:txBody>
          <a:bodyPr wrap="square" rtlCol="0">
            <a:spAutoFit/>
          </a:bodyPr>
          <a:lstStyle/>
          <a:p>
            <a:r>
              <a:rPr lang="en-US" sz="1600" dirty="0"/>
              <a:t>To facilitate the visualization of the results, the user can perform queries dynamically on tableau:</a:t>
            </a:r>
          </a:p>
        </p:txBody>
      </p:sp>
      <p:pic>
        <p:nvPicPr>
          <p:cNvPr id="15" name="Picture 14"/>
          <p:cNvPicPr>
            <a:picLocks noChangeAspect="1"/>
          </p:cNvPicPr>
          <p:nvPr/>
        </p:nvPicPr>
        <p:blipFill>
          <a:blip r:embed="rId3"/>
          <a:stretch>
            <a:fillRect/>
          </a:stretch>
        </p:blipFill>
        <p:spPr>
          <a:xfrm>
            <a:off x="1600199" y="4167289"/>
            <a:ext cx="9020175" cy="1524000"/>
          </a:xfrm>
          <a:prstGeom prst="rect">
            <a:avLst/>
          </a:prstGeom>
        </p:spPr>
      </p:pic>
      <p:pic>
        <p:nvPicPr>
          <p:cNvPr id="16" name="Picture 15"/>
          <p:cNvPicPr>
            <a:picLocks noChangeAspect="1"/>
          </p:cNvPicPr>
          <p:nvPr/>
        </p:nvPicPr>
        <p:blipFill>
          <a:blip r:embed="rId4"/>
          <a:stretch>
            <a:fillRect/>
          </a:stretch>
        </p:blipFill>
        <p:spPr>
          <a:xfrm>
            <a:off x="331324" y="2469757"/>
            <a:ext cx="1095375" cy="828675"/>
          </a:xfrm>
          <a:prstGeom prst="rect">
            <a:avLst/>
          </a:prstGeom>
        </p:spPr>
      </p:pic>
      <p:pic>
        <p:nvPicPr>
          <p:cNvPr id="20" name="Picture 19"/>
          <p:cNvPicPr>
            <a:picLocks noChangeAspect="1"/>
          </p:cNvPicPr>
          <p:nvPr/>
        </p:nvPicPr>
        <p:blipFill>
          <a:blip r:embed="rId5"/>
          <a:stretch>
            <a:fillRect/>
          </a:stretch>
        </p:blipFill>
        <p:spPr>
          <a:xfrm>
            <a:off x="1585911" y="2574624"/>
            <a:ext cx="9048750" cy="1533525"/>
          </a:xfrm>
          <a:prstGeom prst="rect">
            <a:avLst/>
          </a:prstGeom>
        </p:spPr>
      </p:pic>
    </p:spTree>
    <p:extLst>
      <p:ext uri="{BB962C8B-B14F-4D97-AF65-F5344CB8AC3E}">
        <p14:creationId xmlns:p14="http://schemas.microsoft.com/office/powerpoint/2010/main" val="2696770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21" name="TextBox 20"/>
          <p:cNvSpPr txBox="1"/>
          <p:nvPr/>
        </p:nvSpPr>
        <p:spPr>
          <a:xfrm>
            <a:off x="0" y="823216"/>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2</a:t>
            </a:r>
          </a:p>
        </p:txBody>
      </p:sp>
      <p:sp>
        <p:nvSpPr>
          <p:cNvPr id="31" name="TextBox 30"/>
          <p:cNvSpPr txBox="1"/>
          <p:nvPr/>
        </p:nvSpPr>
        <p:spPr>
          <a:xfrm>
            <a:off x="327546" y="1380108"/>
            <a:ext cx="10614188" cy="2308324"/>
          </a:xfrm>
          <a:prstGeom prst="rect">
            <a:avLst/>
          </a:prstGeom>
          <a:noFill/>
        </p:spPr>
        <p:txBody>
          <a:bodyPr wrap="none" rtlCol="0">
            <a:spAutoFit/>
          </a:bodyPr>
          <a:lstStyle/>
          <a:p>
            <a:pPr algn="just"/>
            <a:r>
              <a:rPr lang="en-US" sz="1600" dirty="0"/>
              <a:t/>
            </a:r>
            <a:br>
              <a:rPr lang="en-US" sz="1600" dirty="0"/>
            </a:br>
            <a:r>
              <a:rPr lang="en-US" sz="1600" dirty="0"/>
              <a:t>Now suppose that the user wants to generate a dynamic evaluation of different variables for the same countries in the period</a:t>
            </a:r>
          </a:p>
          <a:p>
            <a:pPr algn="just"/>
            <a:r>
              <a:rPr lang="en-US" sz="1600" dirty="0"/>
              <a:t>between 2010 and 2015:</a:t>
            </a:r>
          </a:p>
          <a:p>
            <a:pPr marL="285750" indent="-285750" algn="just">
              <a:buFont typeface="Arial" panose="020B0604020202020204" pitchFamily="34" charset="0"/>
              <a:buChar char="•"/>
            </a:pPr>
            <a:r>
              <a:rPr lang="en-US" sz="1600" dirty="0"/>
              <a:t>A basic dynamic analysis for the household size and education variables</a:t>
            </a:r>
          </a:p>
          <a:p>
            <a:pPr marL="285750" indent="-285750" algn="just">
              <a:buFont typeface="Arial" panose="020B0604020202020204" pitchFamily="34" charset="0"/>
              <a:buChar char="•"/>
            </a:pPr>
            <a:r>
              <a:rPr lang="en-US" sz="1600" dirty="0"/>
              <a:t>A dynamic analysis for the urban/rural male/female categorical variables</a:t>
            </a:r>
          </a:p>
          <a:p>
            <a:pPr marL="285750" indent="-285750" algn="just">
              <a:buFont typeface="Arial" panose="020B0604020202020204" pitchFamily="34" charset="0"/>
              <a:buChar char="•"/>
            </a:pPr>
            <a:r>
              <a:rPr lang="en-US" sz="1600" dirty="0"/>
              <a:t>A dynamic review of poverty indicators</a:t>
            </a:r>
          </a:p>
          <a:p>
            <a:pPr marL="285750" indent="-285750" algn="just">
              <a:buFont typeface="Arial" panose="020B0604020202020204" pitchFamily="34" charset="0"/>
              <a:buChar char="•"/>
            </a:pPr>
            <a:r>
              <a:rPr lang="en-US" sz="1600" dirty="0"/>
              <a:t>A dynamic review of inequality indices</a:t>
            </a:r>
          </a:p>
          <a:p>
            <a:pPr algn="just"/>
            <a:endParaRPr lang="en-US" sz="1600" dirty="0"/>
          </a:p>
          <a:p>
            <a:pPr algn="just"/>
            <a:r>
              <a:rPr lang="en-US" sz="1600" dirty="0"/>
              <a:t>Then the basic STATA syntax will come as follows:</a:t>
            </a:r>
          </a:p>
        </p:txBody>
      </p:sp>
      <p:sp>
        <p:nvSpPr>
          <p:cNvPr id="32" name="Content Placeholder 2"/>
          <p:cNvSpPr txBox="1">
            <a:spLocks/>
          </p:cNvSpPr>
          <p:nvPr/>
        </p:nvSpPr>
        <p:spPr>
          <a:xfrm>
            <a:off x="1" y="3832037"/>
            <a:ext cx="12192000" cy="2213921"/>
          </a:xfrm>
          <a:prstGeom prst="rect">
            <a:avLst/>
          </a:prstGeom>
          <a:solidFill>
            <a:schemeClr val="tx2">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Century Schoolbook" panose="02040604050505020304" pitchFamily="18" charset="0"/>
                <a:ea typeface="Cambria Math" panose="02040503050406030204" pitchFamily="18" charset="0"/>
              </a:rPr>
              <a:t>qcheck dynamic, countries (bra sen)  test(</a:t>
            </a:r>
            <a:r>
              <a:rPr lang="en-US" sz="1500" dirty="0" err="1">
                <a:latin typeface="Century Schoolbook" panose="02040604050505020304" pitchFamily="18" charset="0"/>
                <a:ea typeface="Cambria Math" panose="02040503050406030204" pitchFamily="18" charset="0"/>
              </a:rPr>
              <a:t>qcheck_eva</a:t>
            </a:r>
            <a:r>
              <a:rPr lang="en-US" sz="1500" dirty="0">
                <a:latin typeface="Century Schoolbook" panose="02040604050505020304" pitchFamily="18" charset="0"/>
                <a:ea typeface="Cambria Math" panose="02040503050406030204" pitchFamily="18" charset="0"/>
              </a:rPr>
              <a:t>) var (hsize educy) year(2010/2015) type (</a:t>
            </a:r>
            <a:r>
              <a:rPr lang="en-US" sz="1500" dirty="0" err="1">
                <a:latin typeface="Century Schoolbook" panose="02040604050505020304" pitchFamily="18" charset="0"/>
                <a:ea typeface="Cambria Math" panose="02040503050406030204" pitchFamily="18" charset="0"/>
              </a:rPr>
              <a:t>gmd</a:t>
            </a:r>
            <a:r>
              <a:rPr lang="en-US" sz="1500" dirty="0">
                <a:latin typeface="Century Schoolbook" panose="02040604050505020304" pitchFamily="18" charset="0"/>
                <a:ea typeface="Cambria Math" panose="02040503050406030204" pitchFamily="18" charset="0"/>
              </a:rPr>
              <a:t>) case(basic)  out(</a:t>
            </a:r>
            <a:r>
              <a:rPr lang="en-US" sz="1500" dirty="0" err="1">
                <a:latin typeface="Century Schoolbook" panose="02040604050505020304" pitchFamily="18" charset="0"/>
                <a:ea typeface="Cambria Math" panose="02040503050406030204" pitchFamily="18" charset="0"/>
              </a:rPr>
              <a:t>excl_bas</a:t>
            </a:r>
            <a:r>
              <a:rPr lang="en-US" sz="1500" dirty="0">
                <a:latin typeface="Century Schoolbook" panose="02040604050505020304" pitchFamily="18" charset="0"/>
                <a:ea typeface="Cambria Math" panose="02040503050406030204" pitchFamily="18" charset="0"/>
              </a:rPr>
              <a:t>) path (path) weight(weight)</a:t>
            </a:r>
          </a:p>
          <a:p>
            <a:r>
              <a:rPr lang="en-US" sz="1500" dirty="0">
                <a:latin typeface="Century Schoolbook" panose="02040604050505020304" pitchFamily="18" charset="0"/>
                <a:ea typeface="Cambria Math" panose="02040503050406030204" pitchFamily="18" charset="0"/>
              </a:rPr>
              <a:t>qcheck dynamic, countries (bra </a:t>
            </a:r>
            <a:r>
              <a:rPr lang="en-US" sz="1500" dirty="0" err="1">
                <a:latin typeface="Century Schoolbook" panose="02040604050505020304" pitchFamily="18" charset="0"/>
                <a:ea typeface="Cambria Math" panose="02040503050406030204" pitchFamily="18" charset="0"/>
              </a:rPr>
              <a:t>sen</a:t>
            </a:r>
            <a:r>
              <a:rPr lang="en-US" sz="1500" dirty="0">
                <a:latin typeface="Century Schoolbook" panose="02040604050505020304" pitchFamily="18" charset="0"/>
                <a:ea typeface="Cambria Math" panose="02040503050406030204" pitchFamily="18" charset="0"/>
              </a:rPr>
              <a:t>)  test(</a:t>
            </a:r>
            <a:r>
              <a:rPr lang="en-US" sz="1500" dirty="0" err="1">
                <a:latin typeface="Century Schoolbook" panose="02040604050505020304" pitchFamily="18" charset="0"/>
                <a:ea typeface="Cambria Math" panose="02040503050406030204" pitchFamily="18" charset="0"/>
              </a:rPr>
              <a:t>qcheck_eva</a:t>
            </a:r>
            <a:r>
              <a:rPr lang="en-US" sz="1500" dirty="0">
                <a:latin typeface="Century Schoolbook" panose="02040604050505020304" pitchFamily="18" charset="0"/>
                <a:ea typeface="Cambria Math" panose="02040503050406030204" pitchFamily="18" charset="0"/>
              </a:rPr>
              <a:t>) </a:t>
            </a:r>
            <a:r>
              <a:rPr lang="en-US" sz="1500" dirty="0" err="1">
                <a:latin typeface="Century Schoolbook" panose="02040604050505020304" pitchFamily="18" charset="0"/>
                <a:ea typeface="Cambria Math" panose="02040503050406030204" pitchFamily="18" charset="0"/>
              </a:rPr>
              <a:t>var</a:t>
            </a:r>
            <a:r>
              <a:rPr lang="en-US" sz="1500" dirty="0">
                <a:latin typeface="Century Schoolbook" panose="02040604050505020304" pitchFamily="18" charset="0"/>
                <a:ea typeface="Cambria Math" panose="02040503050406030204" pitchFamily="18" charset="0"/>
              </a:rPr>
              <a:t> (urban male) year(2010/2015) type (</a:t>
            </a:r>
            <a:r>
              <a:rPr lang="en-US" sz="1500" dirty="0" err="1">
                <a:latin typeface="Century Schoolbook" panose="02040604050505020304" pitchFamily="18" charset="0"/>
                <a:ea typeface="Cambria Math" panose="02040503050406030204" pitchFamily="18" charset="0"/>
              </a:rPr>
              <a:t>gmd</a:t>
            </a:r>
            <a:r>
              <a:rPr lang="en-US" sz="1500" dirty="0">
                <a:latin typeface="Century Schoolbook" panose="02040604050505020304" pitchFamily="18" charset="0"/>
                <a:ea typeface="Cambria Math" panose="02040503050406030204" pitchFamily="18" charset="0"/>
              </a:rPr>
              <a:t>) case(categorical)  out(</a:t>
            </a:r>
            <a:r>
              <a:rPr lang="en-US" sz="1500" dirty="0" err="1">
                <a:latin typeface="Century Schoolbook" panose="02040604050505020304" pitchFamily="18" charset="0"/>
                <a:ea typeface="Cambria Math" panose="02040503050406030204" pitchFamily="18" charset="0"/>
              </a:rPr>
              <a:t>excl_bas</a:t>
            </a:r>
            <a:r>
              <a:rPr lang="en-US" sz="1500" dirty="0">
                <a:latin typeface="Century Schoolbook" panose="02040604050505020304" pitchFamily="18" charset="0"/>
                <a:ea typeface="Cambria Math" panose="02040503050406030204" pitchFamily="18" charset="0"/>
              </a:rPr>
              <a:t>) path (path) weight(weight)</a:t>
            </a:r>
          </a:p>
          <a:p>
            <a:r>
              <a:rPr lang="en-US" sz="1500" dirty="0">
                <a:latin typeface="Century Schoolbook" panose="02040604050505020304" pitchFamily="18" charset="0"/>
                <a:ea typeface="Cambria Math" panose="02040503050406030204" pitchFamily="18" charset="0"/>
              </a:rPr>
              <a:t>qcheck dynamic, countries (bra </a:t>
            </a:r>
            <a:r>
              <a:rPr lang="en-US" sz="1500" dirty="0" err="1">
                <a:latin typeface="Century Schoolbook" panose="02040604050505020304" pitchFamily="18" charset="0"/>
                <a:ea typeface="Cambria Math" panose="02040503050406030204" pitchFamily="18" charset="0"/>
              </a:rPr>
              <a:t>sen</a:t>
            </a:r>
            <a:r>
              <a:rPr lang="en-US" sz="1500" dirty="0">
                <a:latin typeface="Century Schoolbook" panose="02040604050505020304" pitchFamily="18" charset="0"/>
                <a:ea typeface="Cambria Math" panose="02040503050406030204" pitchFamily="18" charset="0"/>
              </a:rPr>
              <a:t>)  test(</a:t>
            </a:r>
            <a:r>
              <a:rPr lang="en-US" sz="1500" dirty="0" err="1">
                <a:latin typeface="Century Schoolbook" panose="02040604050505020304" pitchFamily="18" charset="0"/>
                <a:ea typeface="Cambria Math" panose="02040503050406030204" pitchFamily="18" charset="0"/>
              </a:rPr>
              <a:t>qcheck_eva</a:t>
            </a:r>
            <a:r>
              <a:rPr lang="en-US" sz="1500" dirty="0">
                <a:latin typeface="Century Schoolbook" panose="02040604050505020304" pitchFamily="18" charset="0"/>
                <a:ea typeface="Cambria Math" panose="02040503050406030204" pitchFamily="18" charset="0"/>
              </a:rPr>
              <a:t>) </a:t>
            </a:r>
            <a:r>
              <a:rPr lang="en-US" sz="1500" dirty="0" err="1">
                <a:latin typeface="Century Schoolbook" panose="02040604050505020304" pitchFamily="18" charset="0"/>
                <a:ea typeface="Cambria Math" panose="02040503050406030204" pitchFamily="18" charset="0"/>
              </a:rPr>
              <a:t>var</a:t>
            </a:r>
            <a:r>
              <a:rPr lang="en-US" sz="1500" dirty="0">
                <a:latin typeface="Century Schoolbook" panose="02040604050505020304" pitchFamily="18" charset="0"/>
                <a:ea typeface="Cambria Math" panose="02040503050406030204" pitchFamily="18" charset="0"/>
              </a:rPr>
              <a:t> (welfare) year(2010/2015) type (</a:t>
            </a:r>
            <a:r>
              <a:rPr lang="en-US" sz="1500" dirty="0" err="1">
                <a:latin typeface="Century Schoolbook" panose="02040604050505020304" pitchFamily="18" charset="0"/>
                <a:ea typeface="Cambria Math" panose="02040503050406030204" pitchFamily="18" charset="0"/>
              </a:rPr>
              <a:t>gmd</a:t>
            </a:r>
            <a:r>
              <a:rPr lang="en-US" sz="1500" dirty="0">
                <a:latin typeface="Century Schoolbook" panose="02040604050505020304" pitchFamily="18" charset="0"/>
                <a:ea typeface="Cambria Math" panose="02040503050406030204" pitchFamily="18" charset="0"/>
              </a:rPr>
              <a:t>) case(poverty)  out(</a:t>
            </a:r>
            <a:r>
              <a:rPr lang="en-US" sz="1500" dirty="0" err="1">
                <a:latin typeface="Century Schoolbook" panose="02040604050505020304" pitchFamily="18" charset="0"/>
                <a:ea typeface="Cambria Math" panose="02040503050406030204" pitchFamily="18" charset="0"/>
              </a:rPr>
              <a:t>excl_bas</a:t>
            </a:r>
            <a:r>
              <a:rPr lang="en-US" sz="1500" dirty="0">
                <a:latin typeface="Century Schoolbook" panose="02040604050505020304" pitchFamily="18" charset="0"/>
                <a:ea typeface="Cambria Math" panose="02040503050406030204" pitchFamily="18" charset="0"/>
              </a:rPr>
              <a:t>) path (path) weight(weight)</a:t>
            </a:r>
          </a:p>
          <a:p>
            <a:r>
              <a:rPr lang="en-US" sz="1500" dirty="0">
                <a:latin typeface="Century Schoolbook" panose="02040604050505020304" pitchFamily="18" charset="0"/>
                <a:ea typeface="Cambria Math" panose="02040503050406030204" pitchFamily="18" charset="0"/>
              </a:rPr>
              <a:t>qcheck dynamic, countries (bra </a:t>
            </a:r>
            <a:r>
              <a:rPr lang="en-US" sz="1500" dirty="0" err="1">
                <a:latin typeface="Century Schoolbook" panose="02040604050505020304" pitchFamily="18" charset="0"/>
                <a:ea typeface="Cambria Math" panose="02040503050406030204" pitchFamily="18" charset="0"/>
              </a:rPr>
              <a:t>sen</a:t>
            </a:r>
            <a:r>
              <a:rPr lang="en-US" sz="1500" dirty="0">
                <a:latin typeface="Century Schoolbook" panose="02040604050505020304" pitchFamily="18" charset="0"/>
                <a:ea typeface="Cambria Math" panose="02040503050406030204" pitchFamily="18" charset="0"/>
              </a:rPr>
              <a:t>)  test(</a:t>
            </a:r>
            <a:r>
              <a:rPr lang="en-US" sz="1500" dirty="0" err="1">
                <a:latin typeface="Century Schoolbook" panose="02040604050505020304" pitchFamily="18" charset="0"/>
                <a:ea typeface="Cambria Math" panose="02040503050406030204" pitchFamily="18" charset="0"/>
              </a:rPr>
              <a:t>qcheck_eva</a:t>
            </a:r>
            <a:r>
              <a:rPr lang="en-US" sz="1500" dirty="0">
                <a:latin typeface="Century Schoolbook" panose="02040604050505020304" pitchFamily="18" charset="0"/>
                <a:ea typeface="Cambria Math" panose="02040503050406030204" pitchFamily="18" charset="0"/>
              </a:rPr>
              <a:t>) </a:t>
            </a:r>
            <a:r>
              <a:rPr lang="en-US" sz="1500" dirty="0" err="1">
                <a:latin typeface="Century Schoolbook" panose="02040604050505020304" pitchFamily="18" charset="0"/>
                <a:ea typeface="Cambria Math" panose="02040503050406030204" pitchFamily="18" charset="0"/>
              </a:rPr>
              <a:t>var</a:t>
            </a:r>
            <a:r>
              <a:rPr lang="en-US" sz="1500" dirty="0">
                <a:latin typeface="Century Schoolbook" panose="02040604050505020304" pitchFamily="18" charset="0"/>
                <a:ea typeface="Cambria Math" panose="02040503050406030204" pitchFamily="18" charset="0"/>
              </a:rPr>
              <a:t> (welfare) year(2010/2015) type (</a:t>
            </a:r>
            <a:r>
              <a:rPr lang="en-US" sz="1500" dirty="0" err="1">
                <a:latin typeface="Century Schoolbook" panose="02040604050505020304" pitchFamily="18" charset="0"/>
                <a:ea typeface="Cambria Math" panose="02040503050406030204" pitchFamily="18" charset="0"/>
              </a:rPr>
              <a:t>gmd</a:t>
            </a:r>
            <a:r>
              <a:rPr lang="en-US" sz="1500" dirty="0">
                <a:latin typeface="Century Schoolbook" panose="02040604050505020304" pitchFamily="18" charset="0"/>
                <a:ea typeface="Cambria Math" panose="02040503050406030204" pitchFamily="18" charset="0"/>
              </a:rPr>
              <a:t>) case(inequality)  out(</a:t>
            </a:r>
            <a:r>
              <a:rPr lang="en-US" sz="1500" dirty="0" err="1">
                <a:latin typeface="Century Schoolbook" panose="02040604050505020304" pitchFamily="18" charset="0"/>
                <a:ea typeface="Cambria Math" panose="02040503050406030204" pitchFamily="18" charset="0"/>
              </a:rPr>
              <a:t>excl_bas</a:t>
            </a:r>
            <a:r>
              <a:rPr lang="en-US" sz="1500" dirty="0">
                <a:latin typeface="Century Schoolbook" panose="02040604050505020304" pitchFamily="18" charset="0"/>
                <a:ea typeface="Cambria Math" panose="02040503050406030204" pitchFamily="18" charset="0"/>
              </a:rPr>
              <a:t>) path (path) weight(weight)</a:t>
            </a:r>
          </a:p>
          <a:p>
            <a:endParaRPr lang="en-US" sz="1500" dirty="0">
              <a:latin typeface="Century Schoolbook" panose="02040604050505020304" pitchFamily="18" charset="0"/>
              <a:ea typeface="Cambria Math" panose="02040503050406030204" pitchFamily="18" charset="0"/>
            </a:endParaRPr>
          </a:p>
          <a:p>
            <a:pPr marL="0" indent="0">
              <a:buNone/>
            </a:pPr>
            <a:endParaRPr lang="en-US" sz="1500" dirty="0">
              <a:latin typeface="Century Schoolbook" panose="02040604050505020304" pitchFamily="18" charset="0"/>
              <a:ea typeface="Cambria Math" panose="02040503050406030204" pitchFamily="18" charset="0"/>
            </a:endParaRPr>
          </a:p>
          <a:p>
            <a:endParaRPr lang="es-CO" sz="1500" dirty="0">
              <a:solidFill>
                <a:schemeClr val="accent2">
                  <a:lumMod val="75000"/>
                </a:schemeClr>
              </a:solidFill>
              <a:latin typeface="Century Schoolbook" panose="02040604050505020304" pitchFamily="18" charset="0"/>
              <a:ea typeface="Cambria Math" panose="02040503050406030204" pitchFamily="18" charset="0"/>
            </a:endParaRPr>
          </a:p>
        </p:txBody>
      </p:sp>
      <p:sp>
        <p:nvSpPr>
          <p:cNvPr id="33" name="TextBox 32"/>
          <p:cNvSpPr txBox="1"/>
          <p:nvPr/>
        </p:nvSpPr>
        <p:spPr>
          <a:xfrm>
            <a:off x="450339" y="1057739"/>
            <a:ext cx="4080718"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DYNAMIC TEST</a:t>
            </a:r>
          </a:p>
        </p:txBody>
      </p:sp>
    </p:spTree>
    <p:extLst>
      <p:ext uri="{BB962C8B-B14F-4D97-AF65-F5344CB8AC3E}">
        <p14:creationId xmlns:p14="http://schemas.microsoft.com/office/powerpoint/2010/main" val="89670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5" name="TextBox 14"/>
          <p:cNvSpPr txBox="1"/>
          <p:nvPr/>
        </p:nvSpPr>
        <p:spPr>
          <a:xfrm>
            <a:off x="0" y="823216"/>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2</a:t>
            </a:r>
          </a:p>
        </p:txBody>
      </p:sp>
      <p:pic>
        <p:nvPicPr>
          <p:cNvPr id="16" name="Picture 15"/>
          <p:cNvPicPr>
            <a:picLocks noChangeAspect="1"/>
          </p:cNvPicPr>
          <p:nvPr/>
        </p:nvPicPr>
        <p:blipFill rotWithShape="1">
          <a:blip r:embed="rId3"/>
          <a:srcRect l="1" r="-298" b="15276"/>
          <a:stretch/>
        </p:blipFill>
        <p:spPr>
          <a:xfrm>
            <a:off x="1450014" y="2363717"/>
            <a:ext cx="8872513" cy="3789161"/>
          </a:xfrm>
          <a:prstGeom prst="rect">
            <a:avLst/>
          </a:prstGeom>
        </p:spPr>
      </p:pic>
      <p:sp>
        <p:nvSpPr>
          <p:cNvPr id="18" name="Rectangle 17"/>
          <p:cNvSpPr/>
          <p:nvPr/>
        </p:nvSpPr>
        <p:spPr>
          <a:xfrm>
            <a:off x="475465" y="1642215"/>
            <a:ext cx="15903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Basic</a:t>
            </a:r>
          </a:p>
        </p:txBody>
      </p:sp>
      <p:sp>
        <p:nvSpPr>
          <p:cNvPr id="3" name="TextBox 2"/>
          <p:cNvSpPr txBox="1"/>
          <p:nvPr/>
        </p:nvSpPr>
        <p:spPr>
          <a:xfrm>
            <a:off x="1376955" y="6113649"/>
            <a:ext cx="343364" cy="369332"/>
          </a:xfrm>
          <a:prstGeom prst="rect">
            <a:avLst/>
          </a:prstGeom>
          <a:noFill/>
        </p:spPr>
        <p:txBody>
          <a:bodyPr wrap="none" rtlCol="0">
            <a:spAutoFit/>
          </a:bodyPr>
          <a:lstStyle/>
          <a:p>
            <a:r>
              <a:rPr lang="en-US" dirty="0"/>
              <a:t>…</a:t>
            </a:r>
          </a:p>
        </p:txBody>
      </p:sp>
      <p:sp>
        <p:nvSpPr>
          <p:cNvPr id="5" name="TextBox 4"/>
          <p:cNvSpPr txBox="1"/>
          <p:nvPr/>
        </p:nvSpPr>
        <p:spPr>
          <a:xfrm>
            <a:off x="2065819" y="1588590"/>
            <a:ext cx="9735403"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first test in the excel output will show to the user four measures: percentage of missing values, percentage of zero values, mean, annualized percentage change of mean. Using the years with the available data for each country from 2010 to 2015 and for each selected variable.</a:t>
            </a:r>
          </a:p>
          <a:p>
            <a:r>
              <a:rPr lang="en-US" sz="1400" dirty="0"/>
              <a:t> </a:t>
            </a:r>
          </a:p>
        </p:txBody>
      </p:sp>
      <p:sp>
        <p:nvSpPr>
          <p:cNvPr id="23" name="TextBox 22"/>
          <p:cNvSpPr txBox="1"/>
          <p:nvPr/>
        </p:nvSpPr>
        <p:spPr>
          <a:xfrm>
            <a:off x="450339" y="1057739"/>
            <a:ext cx="4080718"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DYNAMIC TEST</a:t>
            </a:r>
          </a:p>
        </p:txBody>
      </p:sp>
    </p:spTree>
    <p:extLst>
      <p:ext uri="{BB962C8B-B14F-4D97-AF65-F5344CB8AC3E}">
        <p14:creationId xmlns:p14="http://schemas.microsoft.com/office/powerpoint/2010/main" val="430848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5" name="TextBox 14"/>
          <p:cNvSpPr txBox="1"/>
          <p:nvPr/>
        </p:nvSpPr>
        <p:spPr>
          <a:xfrm>
            <a:off x="0" y="823216"/>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2</a:t>
            </a:r>
          </a:p>
        </p:txBody>
      </p:sp>
      <p:sp>
        <p:nvSpPr>
          <p:cNvPr id="18" name="Rectangle 17"/>
          <p:cNvSpPr/>
          <p:nvPr/>
        </p:nvSpPr>
        <p:spPr>
          <a:xfrm>
            <a:off x="475465" y="1642215"/>
            <a:ext cx="15903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Categorical</a:t>
            </a:r>
          </a:p>
        </p:txBody>
      </p:sp>
      <p:sp>
        <p:nvSpPr>
          <p:cNvPr id="5" name="TextBox 4"/>
          <p:cNvSpPr txBox="1"/>
          <p:nvPr/>
        </p:nvSpPr>
        <p:spPr>
          <a:xfrm>
            <a:off x="2065819" y="1588590"/>
            <a:ext cx="9735403"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second test in the excel output will show to the user the participation share of each category (male-female and urban-rural) over time, using the years with the available data for each country (Brazil and Senegal) from 2010 to 2015. </a:t>
            </a:r>
          </a:p>
        </p:txBody>
      </p:sp>
      <p:pic>
        <p:nvPicPr>
          <p:cNvPr id="19" name="Picture 18"/>
          <p:cNvPicPr>
            <a:picLocks noChangeAspect="1"/>
          </p:cNvPicPr>
          <p:nvPr/>
        </p:nvPicPr>
        <p:blipFill>
          <a:blip r:embed="rId3"/>
          <a:stretch>
            <a:fillRect/>
          </a:stretch>
        </p:blipFill>
        <p:spPr>
          <a:xfrm>
            <a:off x="3623029" y="2763143"/>
            <a:ext cx="4524375" cy="2486025"/>
          </a:xfrm>
          <a:prstGeom prst="rect">
            <a:avLst/>
          </a:prstGeom>
        </p:spPr>
      </p:pic>
      <p:sp>
        <p:nvSpPr>
          <p:cNvPr id="20" name="TextBox 19"/>
          <p:cNvSpPr txBox="1"/>
          <p:nvPr/>
        </p:nvSpPr>
        <p:spPr>
          <a:xfrm>
            <a:off x="450339" y="1057739"/>
            <a:ext cx="4080718"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DYNAMIC TEST</a:t>
            </a:r>
          </a:p>
        </p:txBody>
      </p:sp>
    </p:spTree>
    <p:extLst>
      <p:ext uri="{BB962C8B-B14F-4D97-AF65-F5344CB8AC3E}">
        <p14:creationId xmlns:p14="http://schemas.microsoft.com/office/powerpoint/2010/main" val="4146247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5" name="TextBox 14"/>
          <p:cNvSpPr txBox="1"/>
          <p:nvPr/>
        </p:nvSpPr>
        <p:spPr>
          <a:xfrm>
            <a:off x="0" y="823216"/>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2</a:t>
            </a:r>
          </a:p>
        </p:txBody>
      </p:sp>
      <p:sp>
        <p:nvSpPr>
          <p:cNvPr id="18" name="Rectangle 17"/>
          <p:cNvSpPr/>
          <p:nvPr/>
        </p:nvSpPr>
        <p:spPr>
          <a:xfrm>
            <a:off x="475465" y="1642215"/>
            <a:ext cx="15903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Poverty</a:t>
            </a:r>
          </a:p>
        </p:txBody>
      </p:sp>
      <p:sp>
        <p:nvSpPr>
          <p:cNvPr id="5" name="TextBox 4"/>
          <p:cNvSpPr txBox="1"/>
          <p:nvPr/>
        </p:nvSpPr>
        <p:spPr>
          <a:xfrm>
            <a:off x="2065819" y="1588590"/>
            <a:ext cx="9735403" cy="523220"/>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third test in the excel output will two welfare measures: % of population living in poverty and % of population living in extreme poverty</a:t>
            </a:r>
          </a:p>
        </p:txBody>
      </p:sp>
      <p:sp>
        <p:nvSpPr>
          <p:cNvPr id="19" name="Rectangle 18"/>
          <p:cNvSpPr/>
          <p:nvPr/>
        </p:nvSpPr>
        <p:spPr>
          <a:xfrm>
            <a:off x="475465" y="3845856"/>
            <a:ext cx="1590354" cy="369332"/>
          </a:xfrm>
          <a:prstGeom prst="rect">
            <a:avLst/>
          </a:prstGeom>
          <a:solidFill>
            <a:schemeClr val="accent5">
              <a:lumMod val="20000"/>
              <a:lumOff val="80000"/>
            </a:schemeClr>
          </a:solidFill>
        </p:spPr>
        <p:txBody>
          <a:bodyPr wrap="square">
            <a:spAutoFit/>
          </a:bodyPr>
          <a:lstStyle/>
          <a:p>
            <a:pPr algn="ctr"/>
            <a:r>
              <a:rPr lang="en-US" dirty="0">
                <a:latin typeface="Futura Std Book" panose="020B0502020204020303"/>
              </a:rPr>
              <a:t>Inequality</a:t>
            </a:r>
          </a:p>
        </p:txBody>
      </p:sp>
      <p:sp>
        <p:nvSpPr>
          <p:cNvPr id="20" name="TextBox 19"/>
          <p:cNvSpPr txBox="1"/>
          <p:nvPr/>
        </p:nvSpPr>
        <p:spPr>
          <a:xfrm>
            <a:off x="2065819" y="3792231"/>
            <a:ext cx="9735403"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first test in the excel output will show to the user two welfare measures of inequality: Gini index and Theil index, using the years with the available data for each country (Brazil and Senegal) from 2010 to 2015 </a:t>
            </a:r>
          </a:p>
          <a:p>
            <a:r>
              <a:rPr lang="en-US" sz="1400" dirty="0"/>
              <a:t> </a:t>
            </a:r>
          </a:p>
        </p:txBody>
      </p:sp>
      <p:pic>
        <p:nvPicPr>
          <p:cNvPr id="21" name="Picture 20"/>
          <p:cNvPicPr>
            <a:picLocks noChangeAspect="1"/>
          </p:cNvPicPr>
          <p:nvPr/>
        </p:nvPicPr>
        <p:blipFill>
          <a:blip r:embed="rId3"/>
          <a:stretch>
            <a:fillRect/>
          </a:stretch>
        </p:blipFill>
        <p:spPr>
          <a:xfrm>
            <a:off x="1395411" y="2299516"/>
            <a:ext cx="9401175" cy="1323975"/>
          </a:xfrm>
          <a:prstGeom prst="rect">
            <a:avLst/>
          </a:prstGeom>
        </p:spPr>
      </p:pic>
      <p:pic>
        <p:nvPicPr>
          <p:cNvPr id="22" name="Picture 21"/>
          <p:cNvPicPr>
            <a:picLocks noChangeAspect="1"/>
          </p:cNvPicPr>
          <p:nvPr/>
        </p:nvPicPr>
        <p:blipFill rotWithShape="1">
          <a:blip r:embed="rId4"/>
          <a:srcRect l="400" t="3215"/>
          <a:stretch/>
        </p:blipFill>
        <p:spPr>
          <a:xfrm>
            <a:off x="1433015" y="4640240"/>
            <a:ext cx="9354046" cy="1318286"/>
          </a:xfrm>
          <a:prstGeom prst="rect">
            <a:avLst/>
          </a:prstGeom>
        </p:spPr>
      </p:pic>
      <p:sp>
        <p:nvSpPr>
          <p:cNvPr id="23" name="TextBox 22"/>
          <p:cNvSpPr txBox="1"/>
          <p:nvPr/>
        </p:nvSpPr>
        <p:spPr>
          <a:xfrm>
            <a:off x="450339" y="1057739"/>
            <a:ext cx="4080718"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DYNAMIC TEST</a:t>
            </a:r>
          </a:p>
        </p:txBody>
      </p:sp>
    </p:spTree>
    <p:extLst>
      <p:ext uri="{BB962C8B-B14F-4D97-AF65-F5344CB8AC3E}">
        <p14:creationId xmlns:p14="http://schemas.microsoft.com/office/powerpoint/2010/main" val="4110133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7" name="CuadroTexto 1"/>
          <p:cNvSpPr txBox="1"/>
          <p:nvPr/>
        </p:nvSpPr>
        <p:spPr>
          <a:xfrm>
            <a:off x="-106614" y="115614"/>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RESULTS</a:t>
            </a:r>
          </a:p>
        </p:txBody>
      </p:sp>
      <p:sp>
        <p:nvSpPr>
          <p:cNvPr id="13" name="TextBox 12"/>
          <p:cNvSpPr txBox="1"/>
          <p:nvPr/>
        </p:nvSpPr>
        <p:spPr>
          <a:xfrm>
            <a:off x="450339" y="1057739"/>
            <a:ext cx="4135309" cy="461665"/>
          </a:xfrm>
          <a:prstGeom prst="rect">
            <a:avLst/>
          </a:prstGeom>
          <a:solidFill>
            <a:schemeClr val="accent1"/>
          </a:solidFill>
        </p:spPr>
        <p:txBody>
          <a:bodyPr wrap="square" rtlCol="0">
            <a:spAutoFit/>
          </a:bodyPr>
          <a:lstStyle/>
          <a:p>
            <a:pPr algn="ctr"/>
            <a:r>
              <a:rPr lang="en-US" sz="2400" b="1" dirty="0">
                <a:solidFill>
                  <a:schemeClr val="bg1">
                    <a:lumMod val="95000"/>
                  </a:schemeClr>
                </a:solidFill>
                <a:latin typeface="Futura Std Book" panose="020B0502020204020303"/>
              </a:rPr>
              <a:t>EXAMPLE – DYNAMIC TEST</a:t>
            </a:r>
          </a:p>
        </p:txBody>
      </p:sp>
      <p:sp>
        <p:nvSpPr>
          <p:cNvPr id="14" name="TextBox 13"/>
          <p:cNvSpPr txBox="1"/>
          <p:nvPr/>
        </p:nvSpPr>
        <p:spPr>
          <a:xfrm>
            <a:off x="3778" y="791962"/>
            <a:ext cx="327546" cy="923330"/>
          </a:xfrm>
          <a:prstGeom prst="rect">
            <a:avLst/>
          </a:prstGeom>
          <a:noFill/>
        </p:spPr>
        <p:txBody>
          <a:bodyPr wrap="square" rtlCol="0">
            <a:spAutoFit/>
          </a:bodyPr>
          <a:lstStyle/>
          <a:p>
            <a:r>
              <a:rPr lang="en-US" sz="5400" dirty="0">
                <a:solidFill>
                  <a:srgbClr val="002060"/>
                </a:solidFill>
                <a:latin typeface="Futura Std ExtraBold" panose="020B0903020204020204"/>
              </a:rPr>
              <a:t>2</a:t>
            </a:r>
          </a:p>
        </p:txBody>
      </p:sp>
      <p:sp>
        <p:nvSpPr>
          <p:cNvPr id="3" name="Rectangle 2"/>
          <p:cNvSpPr/>
          <p:nvPr/>
        </p:nvSpPr>
        <p:spPr>
          <a:xfrm>
            <a:off x="331324" y="1639030"/>
            <a:ext cx="11075971" cy="584775"/>
          </a:xfrm>
          <a:prstGeom prst="rect">
            <a:avLst/>
          </a:prstGeom>
          <a:noFill/>
        </p:spPr>
        <p:txBody>
          <a:bodyPr wrap="square" rtlCol="0">
            <a:spAutoFit/>
          </a:bodyPr>
          <a:lstStyle/>
          <a:p>
            <a:r>
              <a:rPr lang="en-US" sz="1600" dirty="0"/>
              <a:t>To facilitate the visualization of the results, the user can perform queries dynamically on tableau dashboards, making selections of countries, variables, analysis and chart types. The figures below show the pre-define dashboards for qcheck.</a:t>
            </a:r>
          </a:p>
        </p:txBody>
      </p:sp>
      <p:graphicFrame>
        <p:nvGraphicFramePr>
          <p:cNvPr id="2" name="Diagram 1"/>
          <p:cNvGraphicFramePr/>
          <p:nvPr>
            <p:extLst>
              <p:ext uri="{D42A27DB-BD31-4B8C-83A1-F6EECF244321}">
                <p14:modId xmlns:p14="http://schemas.microsoft.com/office/powerpoint/2010/main" val="873399040"/>
              </p:ext>
            </p:extLst>
          </p:nvPr>
        </p:nvGraphicFramePr>
        <p:xfrm>
          <a:off x="44605" y="2343431"/>
          <a:ext cx="11734840" cy="4107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7602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HOW DOES </a:t>
            </a:r>
            <a:r>
              <a:rPr lang="en-US" sz="3200" b="1" dirty="0" err="1">
                <a:solidFill>
                  <a:schemeClr val="bg1">
                    <a:lumMod val="75000"/>
                  </a:schemeClr>
                </a:solidFill>
                <a:latin typeface="Futura Std Book" panose="020B0502020204020303"/>
              </a:rPr>
              <a:t>qcheck</a:t>
            </a:r>
            <a:r>
              <a:rPr lang="en-US" sz="3200" dirty="0">
                <a:solidFill>
                  <a:schemeClr val="bg1">
                    <a:lumMod val="75000"/>
                  </a:schemeClr>
                </a:solidFill>
                <a:latin typeface="Futura Std Book" panose="020B0502020204020303"/>
              </a:rPr>
              <a:t> WORK?</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SET UP</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456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6698512" y="5455545"/>
            <a:ext cx="5264945" cy="9751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887734" y="5476538"/>
            <a:ext cx="4499592" cy="954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8939284"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OVERVIEW</a:t>
            </a:r>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sp>
        <p:nvSpPr>
          <p:cNvPr id="3" name="Rectangle 2"/>
          <p:cNvSpPr/>
          <p:nvPr/>
        </p:nvSpPr>
        <p:spPr>
          <a:xfrm>
            <a:off x="574327" y="1258371"/>
            <a:ext cx="1728358" cy="830997"/>
          </a:xfrm>
          <a:prstGeom prst="rect">
            <a:avLst/>
          </a:prstGeom>
        </p:spPr>
        <p:txBody>
          <a:bodyPr wrap="none">
            <a:spAutoFit/>
          </a:bodyPr>
          <a:lstStyle/>
          <a:p>
            <a:pPr algn="r"/>
            <a:r>
              <a:rPr lang="es-CO" sz="4800" dirty="0" err="1">
                <a:solidFill>
                  <a:schemeClr val="accent5">
                    <a:lumMod val="75000"/>
                  </a:schemeClr>
                </a:solidFill>
                <a:latin typeface="Futura Std ExtraBold" panose="020B0903020204020204" pitchFamily="34" charset="0"/>
              </a:rPr>
              <a:t>qcheck</a:t>
            </a:r>
            <a:endParaRPr lang="es-CO" sz="4800" dirty="0">
              <a:solidFill>
                <a:schemeClr val="accent5">
                  <a:lumMod val="75000"/>
                </a:schemeClr>
              </a:solidFill>
              <a:latin typeface="Futura Std ExtraBold" panose="020B0903020204020204" pitchFamily="34" charset="0"/>
            </a:endParaRPr>
          </a:p>
        </p:txBody>
      </p:sp>
      <p:sp>
        <p:nvSpPr>
          <p:cNvPr id="8" name="Right Arrow 7"/>
          <p:cNvSpPr/>
          <p:nvPr/>
        </p:nvSpPr>
        <p:spPr>
          <a:xfrm>
            <a:off x="2559344" y="1482800"/>
            <a:ext cx="559558" cy="382137"/>
          </a:xfrm>
          <a:prstGeom prst="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375561" y="1174038"/>
            <a:ext cx="8046688" cy="1323439"/>
          </a:xfrm>
          <a:prstGeom prst="rect">
            <a:avLst/>
          </a:prstGeom>
          <a:noFill/>
        </p:spPr>
        <p:txBody>
          <a:bodyPr wrap="square" rtlCol="0">
            <a:spAutoFit/>
          </a:bodyPr>
          <a:lstStyle/>
          <a:p>
            <a:pPr algn="just"/>
            <a:r>
              <a:rPr lang="en-US" sz="2000" dirty="0">
                <a:latin typeface="Futura Std Book" panose="020B0502020204020303"/>
              </a:rPr>
              <a:t>A STATA package for quality tests of surveys. On the one hand it performs specific tests of logical consistency within the survey. On the other hand, it  compares descriptive variables and indicators over time or versions.</a:t>
            </a:r>
          </a:p>
        </p:txBody>
      </p:sp>
      <p:sp>
        <p:nvSpPr>
          <p:cNvPr id="13" name="TextBox 12"/>
          <p:cNvSpPr txBox="1"/>
          <p:nvPr/>
        </p:nvSpPr>
        <p:spPr>
          <a:xfrm>
            <a:off x="749933" y="2791310"/>
            <a:ext cx="11213523" cy="400110"/>
          </a:xfrm>
          <a:prstGeom prst="rect">
            <a:avLst/>
          </a:prstGeom>
          <a:solidFill>
            <a:schemeClr val="bg1">
              <a:lumMod val="95000"/>
            </a:schemeClr>
          </a:solidFill>
        </p:spPr>
        <p:txBody>
          <a:bodyPr wrap="square" rtlCol="0">
            <a:spAutoFit/>
          </a:bodyPr>
          <a:lstStyle/>
          <a:p>
            <a:pPr algn="ctr"/>
            <a:r>
              <a:rPr lang="en-US" sz="2000" b="1" dirty="0">
                <a:solidFill>
                  <a:schemeClr val="accent1"/>
                </a:solidFill>
                <a:latin typeface="+mj-lt"/>
              </a:rPr>
              <a:t>qcheck</a:t>
            </a:r>
            <a:r>
              <a:rPr lang="en-US" sz="2000" dirty="0">
                <a:latin typeface="+mj-lt"/>
              </a:rPr>
              <a:t> performs two different but complementary types of assessments</a:t>
            </a:r>
          </a:p>
        </p:txBody>
      </p:sp>
      <p:sp>
        <p:nvSpPr>
          <p:cNvPr id="16" name="TextBox 15"/>
          <p:cNvSpPr txBox="1"/>
          <p:nvPr/>
        </p:nvSpPr>
        <p:spPr>
          <a:xfrm>
            <a:off x="887734" y="3497964"/>
            <a:ext cx="4499591" cy="646331"/>
          </a:xfrm>
          <a:prstGeom prst="rect">
            <a:avLst/>
          </a:prstGeom>
          <a:solidFill>
            <a:schemeClr val="accent1"/>
          </a:solidFill>
        </p:spPr>
        <p:txBody>
          <a:bodyPr wrap="square" rtlCol="0">
            <a:spAutoFit/>
          </a:bodyPr>
          <a:lstStyle/>
          <a:p>
            <a:pPr algn="ctr"/>
            <a:r>
              <a:rPr lang="en-US" sz="3600" b="1" dirty="0">
                <a:solidFill>
                  <a:schemeClr val="bg1">
                    <a:lumMod val="95000"/>
                  </a:schemeClr>
                </a:solidFill>
                <a:latin typeface="Futura Std Book" panose="020B0502020204020303"/>
              </a:rPr>
              <a:t>STATIC ASSESSMENT</a:t>
            </a:r>
          </a:p>
        </p:txBody>
      </p:sp>
      <p:sp>
        <p:nvSpPr>
          <p:cNvPr id="17" name="TextBox 16"/>
          <p:cNvSpPr txBox="1"/>
          <p:nvPr/>
        </p:nvSpPr>
        <p:spPr>
          <a:xfrm>
            <a:off x="6698512" y="3476655"/>
            <a:ext cx="5264946" cy="646331"/>
          </a:xfrm>
          <a:prstGeom prst="rect">
            <a:avLst/>
          </a:prstGeom>
          <a:solidFill>
            <a:schemeClr val="accent1"/>
          </a:solidFill>
        </p:spPr>
        <p:txBody>
          <a:bodyPr wrap="square" rtlCol="0">
            <a:spAutoFit/>
          </a:bodyPr>
          <a:lstStyle>
            <a:defPPr>
              <a:defRPr lang="es-CO"/>
            </a:defPPr>
            <a:lvl1pPr algn="ctr">
              <a:defRPr sz="4000" b="1">
                <a:solidFill>
                  <a:schemeClr val="bg1">
                    <a:lumMod val="95000"/>
                  </a:schemeClr>
                </a:solidFill>
                <a:latin typeface="Futura Std Book" panose="020B0502020204020303"/>
              </a:defRPr>
            </a:lvl1pPr>
          </a:lstStyle>
          <a:p>
            <a:r>
              <a:rPr lang="en-US" sz="3600" dirty="0"/>
              <a:t>DYNAMIC ASSESSMENT</a:t>
            </a:r>
          </a:p>
        </p:txBody>
      </p:sp>
      <p:sp>
        <p:nvSpPr>
          <p:cNvPr id="18" name="TextBox 17"/>
          <p:cNvSpPr txBox="1"/>
          <p:nvPr/>
        </p:nvSpPr>
        <p:spPr>
          <a:xfrm>
            <a:off x="330781" y="3032935"/>
            <a:ext cx="327546" cy="1446550"/>
          </a:xfrm>
          <a:prstGeom prst="rect">
            <a:avLst/>
          </a:prstGeom>
          <a:noFill/>
        </p:spPr>
        <p:txBody>
          <a:bodyPr wrap="square" rtlCol="0">
            <a:spAutoFit/>
          </a:bodyPr>
          <a:lstStyle/>
          <a:p>
            <a:r>
              <a:rPr lang="en-US" sz="8800" dirty="0">
                <a:solidFill>
                  <a:srgbClr val="002060"/>
                </a:solidFill>
                <a:latin typeface="Futura Std ExtraBold" panose="020B0903020204020204"/>
              </a:rPr>
              <a:t>1</a:t>
            </a:r>
          </a:p>
        </p:txBody>
      </p:sp>
      <p:sp>
        <p:nvSpPr>
          <p:cNvPr id="19" name="TextBox 18"/>
          <p:cNvSpPr txBox="1"/>
          <p:nvPr/>
        </p:nvSpPr>
        <p:spPr>
          <a:xfrm>
            <a:off x="5973665" y="3013380"/>
            <a:ext cx="327546" cy="1446550"/>
          </a:xfrm>
          <a:prstGeom prst="rect">
            <a:avLst/>
          </a:prstGeom>
          <a:noFill/>
        </p:spPr>
        <p:txBody>
          <a:bodyPr wrap="square" rtlCol="0">
            <a:spAutoFit/>
          </a:bodyPr>
          <a:lstStyle/>
          <a:p>
            <a:r>
              <a:rPr lang="en-US" sz="8800" dirty="0">
                <a:solidFill>
                  <a:srgbClr val="002060"/>
                </a:solidFill>
                <a:latin typeface="Futura Std ExtraBold" panose="020B0903020204020204"/>
              </a:rPr>
              <a:t>2</a:t>
            </a:r>
          </a:p>
        </p:txBody>
      </p:sp>
      <p:sp>
        <p:nvSpPr>
          <p:cNvPr id="20" name="TextBox 19"/>
          <p:cNvSpPr txBox="1"/>
          <p:nvPr/>
        </p:nvSpPr>
        <p:spPr>
          <a:xfrm>
            <a:off x="852628" y="4191499"/>
            <a:ext cx="4612507" cy="1323439"/>
          </a:xfrm>
          <a:prstGeom prst="rect">
            <a:avLst/>
          </a:prstGeom>
          <a:noFill/>
        </p:spPr>
        <p:txBody>
          <a:bodyPr wrap="square" rtlCol="0">
            <a:spAutoFit/>
          </a:bodyPr>
          <a:lstStyle/>
          <a:p>
            <a:pPr algn="just"/>
            <a:r>
              <a:rPr lang="en-US" sz="1600" dirty="0">
                <a:solidFill>
                  <a:schemeClr val="accent1">
                    <a:lumMod val="50000"/>
                  </a:schemeClr>
                </a:solidFill>
              </a:rPr>
              <a:t>Verifies the internal consistent of each variable and its relationship with other variables in the same dataset. It verifies that a variable makes sense in itself and checks the consistency of one variable with the others.</a:t>
            </a:r>
          </a:p>
        </p:txBody>
      </p:sp>
      <p:sp>
        <p:nvSpPr>
          <p:cNvPr id="22" name="TextBox 21"/>
          <p:cNvSpPr txBox="1"/>
          <p:nvPr/>
        </p:nvSpPr>
        <p:spPr>
          <a:xfrm>
            <a:off x="887733" y="5526338"/>
            <a:ext cx="4393949" cy="738664"/>
          </a:xfrm>
          <a:prstGeom prst="rect">
            <a:avLst/>
          </a:prstGeom>
          <a:noFill/>
        </p:spPr>
        <p:txBody>
          <a:bodyPr wrap="square" rtlCol="0">
            <a:spAutoFit/>
          </a:bodyPr>
          <a:lstStyle/>
          <a:p>
            <a:r>
              <a:rPr lang="en-US" sz="1400" dirty="0"/>
              <a:t>it is not expected to find negative values for </a:t>
            </a:r>
            <a:r>
              <a:rPr lang="en-US" sz="1400" i="1" dirty="0"/>
              <a:t>age</a:t>
            </a:r>
          </a:p>
          <a:p>
            <a:r>
              <a:rPr lang="en-US" sz="1400" dirty="0"/>
              <a:t>It is expected that paid workers receive a positive income</a:t>
            </a:r>
          </a:p>
          <a:p>
            <a:r>
              <a:rPr lang="en-US" sz="1400" dirty="0"/>
              <a:t>Household head can not have 8 years old or less</a:t>
            </a:r>
          </a:p>
        </p:txBody>
      </p:sp>
      <p:sp>
        <p:nvSpPr>
          <p:cNvPr id="24" name="TextBox 23"/>
          <p:cNvSpPr txBox="1"/>
          <p:nvPr/>
        </p:nvSpPr>
        <p:spPr>
          <a:xfrm>
            <a:off x="6662335" y="4133746"/>
            <a:ext cx="5264945" cy="1077218"/>
          </a:xfrm>
          <a:prstGeom prst="rect">
            <a:avLst/>
          </a:prstGeom>
          <a:noFill/>
        </p:spPr>
        <p:txBody>
          <a:bodyPr wrap="square" rtlCol="0">
            <a:spAutoFit/>
          </a:bodyPr>
          <a:lstStyle/>
          <a:p>
            <a:pPr algn="just"/>
            <a:r>
              <a:rPr lang="en-US" sz="1600" dirty="0">
                <a:solidFill>
                  <a:schemeClr val="accent1">
                    <a:lumMod val="50000"/>
                  </a:schemeClr>
                </a:solidFill>
              </a:rPr>
              <a:t>Assuming that all the datasets are standardized, it verifies the consistency of numerical and categorical variables over time.  Also, it compares indicators performance over time (or versions). There are four cases of dynamic assessment.</a:t>
            </a:r>
          </a:p>
        </p:txBody>
      </p:sp>
      <p:sp>
        <p:nvSpPr>
          <p:cNvPr id="25" name="TextBox 24"/>
          <p:cNvSpPr txBox="1"/>
          <p:nvPr/>
        </p:nvSpPr>
        <p:spPr>
          <a:xfrm>
            <a:off x="7683690" y="5291872"/>
            <a:ext cx="184731" cy="369332"/>
          </a:xfrm>
          <a:prstGeom prst="rect">
            <a:avLst/>
          </a:prstGeom>
          <a:noFill/>
        </p:spPr>
        <p:txBody>
          <a:bodyPr wrap="none" rtlCol="0">
            <a:spAutoFit/>
          </a:bodyPr>
          <a:lstStyle/>
          <a:p>
            <a:endParaRPr lang="en-US" dirty="0"/>
          </a:p>
        </p:txBody>
      </p:sp>
      <p:sp>
        <p:nvSpPr>
          <p:cNvPr id="27" name="TextBox 26"/>
          <p:cNvSpPr txBox="1"/>
          <p:nvPr/>
        </p:nvSpPr>
        <p:spPr>
          <a:xfrm>
            <a:off x="440267" y="5476538"/>
            <a:ext cx="527004" cy="369332"/>
          </a:xfrm>
          <a:prstGeom prst="rect">
            <a:avLst/>
          </a:prstGeom>
          <a:noFill/>
        </p:spPr>
        <p:txBody>
          <a:bodyPr wrap="none" rtlCol="0">
            <a:spAutoFit/>
          </a:bodyPr>
          <a:lstStyle/>
          <a:p>
            <a:r>
              <a:rPr lang="en-US" dirty="0"/>
              <a:t>e.g.</a:t>
            </a:r>
          </a:p>
        </p:txBody>
      </p:sp>
      <p:sp>
        <p:nvSpPr>
          <p:cNvPr id="28" name="TextBox 27"/>
          <p:cNvSpPr txBox="1"/>
          <p:nvPr/>
        </p:nvSpPr>
        <p:spPr>
          <a:xfrm>
            <a:off x="6698512" y="5226356"/>
            <a:ext cx="5178496" cy="1169551"/>
          </a:xfrm>
          <a:prstGeom prst="rect">
            <a:avLst/>
          </a:prstGeom>
          <a:noFill/>
        </p:spPr>
        <p:txBody>
          <a:bodyPr wrap="square" rtlCol="0">
            <a:spAutoFit/>
          </a:bodyPr>
          <a:lstStyle/>
          <a:p>
            <a:endParaRPr lang="en-US" sz="1400" dirty="0"/>
          </a:p>
          <a:p>
            <a:pPr marL="285750" indent="-285750">
              <a:buFont typeface="Arial" panose="020B0604020202020204" pitchFamily="34" charset="0"/>
              <a:buChar char="•"/>
            </a:pPr>
            <a:r>
              <a:rPr lang="en-US" sz="1400" dirty="0"/>
              <a:t>A basic report will give means of a certain variable (like income) over time. If it jumps, attention should be drawn on what could have caused that.</a:t>
            </a:r>
          </a:p>
          <a:p>
            <a:pPr marL="285750" indent="-285750">
              <a:buFont typeface="Arial" panose="020B0604020202020204" pitchFamily="34" charset="0"/>
              <a:buChar char="•"/>
            </a:pPr>
            <a:r>
              <a:rPr lang="en-US" sz="1400" dirty="0"/>
              <a:t>Other reports over time include: poverty, missing values, zeros.</a:t>
            </a:r>
          </a:p>
        </p:txBody>
      </p:sp>
    </p:spTree>
    <p:extLst>
      <p:ext uri="{BB962C8B-B14F-4D97-AF65-F5344CB8AC3E}">
        <p14:creationId xmlns:p14="http://schemas.microsoft.com/office/powerpoint/2010/main" val="41331813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ü"/>
            </a:pPr>
            <a:r>
              <a:rPr lang="en-US" sz="3200" dirty="0">
                <a:latin typeface="Futura Std Book" panose="020B0502020204020303"/>
              </a:rPr>
              <a:t>HOW DOES </a:t>
            </a:r>
            <a:r>
              <a:rPr lang="en-US" sz="3200" b="1" dirty="0" err="1">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SET UP</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4590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8430772"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HOW DOES QCHECK WORKS?</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exce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092" y="1781393"/>
            <a:ext cx="1353254" cy="13532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tableau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2672" y="1654931"/>
            <a:ext cx="1396937" cy="13969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stata 14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5177" y="1565665"/>
            <a:ext cx="1575471" cy="157547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084" name="Picture 12" descr="Image result for stata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172" y="3164845"/>
            <a:ext cx="1471480" cy="4199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exce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612" y="1855438"/>
            <a:ext cx="1074506" cy="107450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3415365" y="2149482"/>
            <a:ext cx="1091821" cy="62499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7499507" y="2136214"/>
            <a:ext cx="1091821" cy="624994"/>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78832" y="4489027"/>
            <a:ext cx="3638503" cy="1569660"/>
          </a:xfrm>
          <a:prstGeom prst="rect">
            <a:avLst/>
          </a:prstGeom>
          <a:solidFill>
            <a:schemeClr val="bg1">
              <a:lumMod val="85000"/>
            </a:schemeClr>
          </a:solidFill>
        </p:spPr>
        <p:txBody>
          <a:bodyPr wrap="square" rtlCol="0">
            <a:spAutoFit/>
          </a:bodyPr>
          <a:lstStyle/>
          <a:p>
            <a:pPr algn="just"/>
            <a:r>
              <a:rPr lang="en-US" sz="1600" dirty="0" err="1"/>
              <a:t>qcheck</a:t>
            </a:r>
            <a:r>
              <a:rPr lang="en-US" sz="1600" dirty="0"/>
              <a:t> uses information needed for assessments from an Excel file that has the variables classifications and tests. </a:t>
            </a:r>
          </a:p>
          <a:p>
            <a:pPr algn="just"/>
            <a:r>
              <a:rPr lang="en-US" sz="1600" dirty="0"/>
              <a:t>The user can edit or create a different excel file for a particular standardized collection.</a:t>
            </a:r>
          </a:p>
        </p:txBody>
      </p:sp>
      <p:sp>
        <p:nvSpPr>
          <p:cNvPr id="15" name="TextBox 14"/>
          <p:cNvSpPr txBox="1"/>
          <p:nvPr/>
        </p:nvSpPr>
        <p:spPr>
          <a:xfrm>
            <a:off x="4418760" y="4513387"/>
            <a:ext cx="3510587" cy="1569660"/>
          </a:xfrm>
          <a:prstGeom prst="rect">
            <a:avLst/>
          </a:prstGeom>
          <a:solidFill>
            <a:schemeClr val="bg1">
              <a:lumMod val="85000"/>
            </a:schemeClr>
          </a:solidFill>
        </p:spPr>
        <p:txBody>
          <a:bodyPr wrap="square" rtlCol="0">
            <a:spAutoFit/>
          </a:bodyPr>
          <a:lstStyle>
            <a:defPPr>
              <a:defRPr lang="es-CO"/>
            </a:defPPr>
            <a:lvl1pPr algn="ctr">
              <a:defRPr sz="1600"/>
            </a:lvl1pPr>
          </a:lstStyle>
          <a:p>
            <a:pPr algn="just"/>
            <a:r>
              <a:rPr lang="en-US" dirty="0"/>
              <a:t>After assessment conditions are defined for a particular standardized collection, users can create customized reports by region, country list, particular years, variables. </a:t>
            </a:r>
          </a:p>
          <a:p>
            <a:pPr algn="just"/>
            <a:endParaRPr lang="en-US" dirty="0"/>
          </a:p>
        </p:txBody>
      </p:sp>
      <p:sp>
        <p:nvSpPr>
          <p:cNvPr id="22" name="TextBox 21"/>
          <p:cNvSpPr txBox="1"/>
          <p:nvPr/>
        </p:nvSpPr>
        <p:spPr>
          <a:xfrm>
            <a:off x="8591328" y="4499379"/>
            <a:ext cx="3236091" cy="1569660"/>
          </a:xfrm>
          <a:prstGeom prst="rect">
            <a:avLst/>
          </a:prstGeom>
          <a:solidFill>
            <a:schemeClr val="bg1">
              <a:lumMod val="85000"/>
            </a:schemeClr>
          </a:solidFill>
        </p:spPr>
        <p:txBody>
          <a:bodyPr wrap="square" rtlCol="0">
            <a:spAutoFit/>
          </a:bodyPr>
          <a:lstStyle>
            <a:defPPr>
              <a:defRPr lang="es-CO"/>
            </a:defPPr>
            <a:lvl1pPr algn="ctr">
              <a:defRPr sz="1600"/>
            </a:lvl1pPr>
          </a:lstStyle>
          <a:p>
            <a:pPr algn="just"/>
            <a:r>
              <a:rPr lang="en-US" dirty="0" err="1"/>
              <a:t>qcheck</a:t>
            </a:r>
            <a:r>
              <a:rPr lang="en-US" dirty="0"/>
              <a:t> saves results in Excel. </a:t>
            </a:r>
          </a:p>
          <a:p>
            <a:pPr algn="just"/>
            <a:endParaRPr lang="en-US" dirty="0"/>
          </a:p>
          <a:p>
            <a:pPr algn="just"/>
            <a:r>
              <a:rPr lang="en-US" dirty="0"/>
              <a:t>Users can analyze and share results using tableau. A Tableau file has been customized with some examples.</a:t>
            </a:r>
          </a:p>
        </p:txBody>
      </p:sp>
      <p:sp>
        <p:nvSpPr>
          <p:cNvPr id="17" name="TextBox 16"/>
          <p:cNvSpPr txBox="1"/>
          <p:nvPr/>
        </p:nvSpPr>
        <p:spPr>
          <a:xfrm>
            <a:off x="204448" y="3668030"/>
            <a:ext cx="3638503" cy="769441"/>
          </a:xfrm>
          <a:prstGeom prst="rect">
            <a:avLst/>
          </a:prstGeom>
          <a:noFill/>
        </p:spPr>
        <p:txBody>
          <a:bodyPr wrap="square" rtlCol="0">
            <a:spAutoFit/>
          </a:bodyPr>
          <a:lstStyle/>
          <a:p>
            <a:pPr algn="ctr"/>
            <a:r>
              <a:rPr lang="en-US" sz="2400" b="1" dirty="0">
                <a:solidFill>
                  <a:schemeClr val="accent1">
                    <a:lumMod val="50000"/>
                  </a:schemeClr>
                </a:solidFill>
                <a:latin typeface="Futura Std Book" panose="020B0502020204020303"/>
              </a:rPr>
              <a:t>1. </a:t>
            </a:r>
            <a:r>
              <a:rPr lang="en-US" sz="2400" b="1" dirty="0">
                <a:solidFill>
                  <a:schemeClr val="accent1">
                    <a:lumMod val="75000"/>
                  </a:schemeClr>
                </a:solidFill>
                <a:latin typeface="Futura Std Book" panose="020B0502020204020303"/>
              </a:rPr>
              <a:t>excel file as input.</a:t>
            </a:r>
          </a:p>
          <a:p>
            <a:pPr algn="ctr"/>
            <a:endParaRPr lang="en-US" sz="2000" dirty="0"/>
          </a:p>
        </p:txBody>
      </p:sp>
      <p:sp>
        <p:nvSpPr>
          <p:cNvPr id="19" name="TextBox 18"/>
          <p:cNvSpPr txBox="1"/>
          <p:nvPr/>
        </p:nvSpPr>
        <p:spPr>
          <a:xfrm>
            <a:off x="4477485" y="3746946"/>
            <a:ext cx="3584971" cy="830997"/>
          </a:xfrm>
          <a:prstGeom prst="rect">
            <a:avLst/>
          </a:prstGeom>
          <a:noFill/>
        </p:spPr>
        <p:txBody>
          <a:bodyPr wrap="square" rtlCol="0">
            <a:spAutoFit/>
          </a:bodyPr>
          <a:lstStyle>
            <a:defPPr>
              <a:defRPr lang="es-CO"/>
            </a:defPPr>
            <a:lvl1pPr algn="ctr">
              <a:defRPr sz="2400" b="1">
                <a:solidFill>
                  <a:schemeClr val="accent1">
                    <a:lumMod val="50000"/>
                  </a:schemeClr>
                </a:solidFill>
                <a:latin typeface="Futura Std Book" panose="020B0502020204020303"/>
              </a:defRPr>
            </a:lvl1pPr>
          </a:lstStyle>
          <a:p>
            <a:r>
              <a:rPr lang="en-US" dirty="0"/>
              <a:t>2. </a:t>
            </a:r>
            <a:r>
              <a:rPr lang="en-US" dirty="0" err="1">
                <a:solidFill>
                  <a:schemeClr val="accent1">
                    <a:lumMod val="75000"/>
                  </a:schemeClr>
                </a:solidFill>
              </a:rPr>
              <a:t>qcheck</a:t>
            </a:r>
            <a:r>
              <a:rPr lang="en-US" dirty="0">
                <a:solidFill>
                  <a:schemeClr val="accent1">
                    <a:lumMod val="75000"/>
                  </a:schemeClr>
                </a:solidFill>
              </a:rPr>
              <a:t> runs</a:t>
            </a:r>
          </a:p>
          <a:p>
            <a:endParaRPr lang="en-US" dirty="0"/>
          </a:p>
        </p:txBody>
      </p:sp>
      <p:sp>
        <p:nvSpPr>
          <p:cNvPr id="20" name="TextBox 19"/>
          <p:cNvSpPr txBox="1"/>
          <p:nvPr/>
        </p:nvSpPr>
        <p:spPr>
          <a:xfrm>
            <a:off x="8356387" y="3682390"/>
            <a:ext cx="3651818" cy="830997"/>
          </a:xfrm>
          <a:prstGeom prst="rect">
            <a:avLst/>
          </a:prstGeom>
          <a:noFill/>
        </p:spPr>
        <p:txBody>
          <a:bodyPr wrap="square" rtlCol="0">
            <a:spAutoFit/>
          </a:bodyPr>
          <a:lstStyle>
            <a:defPPr>
              <a:defRPr lang="es-CO"/>
            </a:defPPr>
            <a:lvl1pPr algn="ctr">
              <a:defRPr sz="2400" b="1">
                <a:solidFill>
                  <a:schemeClr val="accent1">
                    <a:lumMod val="50000"/>
                  </a:schemeClr>
                </a:solidFill>
                <a:latin typeface="Futura Std Book" panose="020B0502020204020303"/>
              </a:defRPr>
            </a:lvl1pPr>
          </a:lstStyle>
          <a:p>
            <a:r>
              <a:rPr lang="en-US" dirty="0"/>
              <a:t>3. </a:t>
            </a:r>
            <a:r>
              <a:rPr lang="en-US" dirty="0">
                <a:solidFill>
                  <a:schemeClr val="accent1">
                    <a:lumMod val="75000"/>
                  </a:schemeClr>
                </a:solidFill>
              </a:rPr>
              <a:t>output files </a:t>
            </a:r>
          </a:p>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spTree>
    <p:extLst>
      <p:ext uri="{BB962C8B-B14F-4D97-AF65-F5344CB8AC3E}">
        <p14:creationId xmlns:p14="http://schemas.microsoft.com/office/powerpoint/2010/main" val="1927322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075761"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18237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9"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12"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163632"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112851" y="1759176"/>
            <a:ext cx="9204610" cy="5262979"/>
          </a:xfrm>
          <a:prstGeom prst="rect">
            <a:avLst/>
          </a:prstGeom>
          <a:noFill/>
        </p:spPr>
        <p:txBody>
          <a:bodyPr wrap="square" rtlCol="0">
            <a:spAutoFit/>
          </a:bodyPr>
          <a:lstStyle/>
          <a:p>
            <a:pPr marL="514350" indent="-514350">
              <a:buClr>
                <a:schemeClr val="accent1"/>
              </a:buClr>
              <a:buSzPct val="105000"/>
              <a:buFont typeface="Wingdings" panose="05000000000000000000" pitchFamily="2" charset="2"/>
              <a:buChar char="ü"/>
            </a:pPr>
            <a:r>
              <a:rPr lang="en-US" sz="3200" dirty="0">
                <a:latin typeface="Futura Std Book" panose="020B0502020204020303"/>
              </a:rPr>
              <a:t>OVERVIEW</a:t>
            </a:r>
          </a:p>
          <a:p>
            <a:pPr marL="514350" indent="-514350">
              <a:buClr>
                <a:schemeClr val="accent1"/>
              </a:buClr>
              <a:buFont typeface="Wingdings" panose="05000000000000000000" pitchFamily="2" charset="2"/>
              <a:buChar char="ü"/>
            </a:pPr>
            <a:r>
              <a:rPr lang="en-US" sz="3200" dirty="0">
                <a:latin typeface="Futura Std Book" panose="020B0502020204020303"/>
              </a:rPr>
              <a:t>HOW DOES </a:t>
            </a:r>
            <a:r>
              <a:rPr lang="en-US" sz="3200" b="1" dirty="0" err="1">
                <a:latin typeface="Futura Std Book" panose="020B0502020204020303"/>
              </a:rPr>
              <a:t>qcheck</a:t>
            </a:r>
            <a:r>
              <a:rPr lang="en-US" sz="3200" dirty="0">
                <a:latin typeface="Futura Std Book" panose="020B0502020204020303"/>
              </a:rPr>
              <a:t> WORK?</a:t>
            </a:r>
          </a:p>
          <a:p>
            <a:pPr marL="514350" indent="-514350">
              <a:buClr>
                <a:schemeClr val="accent1"/>
              </a:buClr>
              <a:buFont typeface="Wingdings" panose="05000000000000000000" pitchFamily="2" charset="2"/>
              <a:buChar char="ü"/>
            </a:pPr>
            <a:r>
              <a:rPr lang="en-US" sz="3200" dirty="0">
                <a:latin typeface="Futura Std Book" panose="020B0502020204020303"/>
              </a:rPr>
              <a:t>SET UP</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CREATE A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Static Test</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Dynamic test</a:t>
            </a:r>
          </a:p>
          <a:p>
            <a:pPr marL="514350" indent="-514350">
              <a:buClr>
                <a:schemeClr val="accent1"/>
              </a:buClr>
              <a:buFont typeface="Wingdings" panose="05000000000000000000" pitchFamily="2" charset="2"/>
              <a:buChar char="q"/>
            </a:pPr>
            <a:r>
              <a:rPr lang="en-US" sz="3200" dirty="0">
                <a:solidFill>
                  <a:schemeClr val="bg1">
                    <a:lumMod val="75000"/>
                  </a:schemeClr>
                </a:solidFill>
                <a:latin typeface="Futura Std Book" panose="020B0502020204020303"/>
              </a:rPr>
              <a:t>RESULTS</a:t>
            </a:r>
          </a:p>
          <a:p>
            <a:pPr marL="971550" lvl="1" indent="-514350">
              <a:buClr>
                <a:schemeClr val="accent1"/>
              </a:buClr>
              <a:buFont typeface="Wingdings" panose="05000000000000000000" pitchFamily="2" charset="2"/>
              <a:buChar char="§"/>
            </a:pPr>
            <a:r>
              <a:rPr lang="en-US" sz="2400" i="1" dirty="0">
                <a:solidFill>
                  <a:schemeClr val="bg1">
                    <a:lumMod val="75000"/>
                  </a:schemeClr>
                </a:solidFill>
                <a:latin typeface="Futura Std Book" panose="020B0502020204020303"/>
              </a:rPr>
              <a:t>Examples</a:t>
            </a:r>
          </a:p>
          <a:p>
            <a:pPr marL="514350" indent="-514350">
              <a:buClr>
                <a:schemeClr val="accent1"/>
              </a:buClr>
              <a:buFont typeface="+mj-lt"/>
              <a:buAutoNum type="arabicPeriod"/>
            </a:pPr>
            <a:endParaRPr lang="en-US" sz="3200" dirty="0">
              <a:latin typeface="Futura Std Book" panose="020B0502020204020303"/>
            </a:endParaRPr>
          </a:p>
          <a:p>
            <a:pPr>
              <a:buClr>
                <a:schemeClr val="accent1"/>
              </a:buClr>
            </a:pPr>
            <a:r>
              <a:rPr lang="en-US" sz="3200" dirty="0">
                <a:latin typeface="Futura Std Book" panose="020B0502020204020303"/>
              </a:rPr>
              <a:t>	</a:t>
            </a:r>
          </a:p>
          <a:p>
            <a:pPr marL="514350" indent="-514350">
              <a:buClr>
                <a:schemeClr val="accent1"/>
              </a:buClr>
              <a:buFont typeface="+mj-lt"/>
              <a:buAutoNum type="arabicPeriod"/>
            </a:pPr>
            <a:endParaRPr lang="en-US" sz="3200" dirty="0">
              <a:latin typeface="Futura Std Book" panose="020B0502020204020303"/>
            </a:endParaRPr>
          </a:p>
        </p:txBody>
      </p:sp>
      <p:sp>
        <p:nvSpPr>
          <p:cNvPr id="23" name="Oval 22"/>
          <p:cNvSpPr/>
          <p:nvPr/>
        </p:nvSpPr>
        <p:spPr>
          <a:xfrm>
            <a:off x="329680"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493456" y="1972293"/>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663279"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829327"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p:nvSpPr>
        <p:spPr>
          <a:xfrm>
            <a:off x="993103"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1180162" y="1967749"/>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1509986" y="1970021"/>
            <a:ext cx="119748" cy="113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594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INSTALLATION AND SET UP</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8194" name="Picture 2" descr="Image result for SETUP ICON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202" y="1959512"/>
            <a:ext cx="3300003" cy="3135004"/>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4995444" y="2509940"/>
            <a:ext cx="6629571" cy="36048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latin typeface="Futura Std Book" panose="020B0502020204020303"/>
              </a:rPr>
              <a:t>Save in </a:t>
            </a:r>
            <a:r>
              <a:rPr lang="en-US" sz="2000" b="1" dirty="0">
                <a:solidFill>
                  <a:schemeClr val="accent1">
                    <a:lumMod val="75000"/>
                  </a:schemeClr>
                </a:solidFill>
                <a:latin typeface="Futura Std ExtraBold"/>
              </a:rPr>
              <a:t>“C:\ado\plus\q” </a:t>
            </a:r>
            <a:r>
              <a:rPr lang="en-US" sz="1600" dirty="0">
                <a:latin typeface="Futura Std Book" panose="020B0502020204020303"/>
              </a:rPr>
              <a:t>the following files:</a:t>
            </a:r>
          </a:p>
          <a:p>
            <a:pPr lvl="1">
              <a:buSzPct val="150000"/>
              <a:buFont typeface="Wingdings" panose="05000000000000000000" pitchFamily="2" charset="2"/>
              <a:buChar char="§"/>
            </a:pPr>
            <a:r>
              <a:rPr lang="en-US" sz="1400" dirty="0">
                <a:latin typeface="Futura Std Book" panose="020B0502020204020303"/>
              </a:rPr>
              <a:t> qcheck.ado</a:t>
            </a:r>
          </a:p>
          <a:p>
            <a:pPr lvl="1">
              <a:buSzPct val="150000"/>
              <a:buFont typeface="Wingdings" panose="05000000000000000000" pitchFamily="2" charset="2"/>
              <a:buChar char="§"/>
            </a:pPr>
            <a:r>
              <a:rPr lang="en-US" sz="1400" dirty="0">
                <a:latin typeface="Futura Std Book" panose="020B0502020204020303"/>
              </a:rPr>
              <a:t> qcheck_static.ado</a:t>
            </a:r>
          </a:p>
          <a:p>
            <a:pPr lvl="1">
              <a:buSzPct val="150000"/>
              <a:buFont typeface="Wingdings" panose="05000000000000000000" pitchFamily="2" charset="2"/>
              <a:buChar char="§"/>
            </a:pPr>
            <a:r>
              <a:rPr lang="en-US" sz="1400" dirty="0">
                <a:latin typeface="Futura Std Book" panose="020B0502020204020303"/>
              </a:rPr>
              <a:t> </a:t>
            </a:r>
            <a:r>
              <a:rPr lang="en-US" sz="1400" dirty="0" err="1">
                <a:latin typeface="Futura Std Book" panose="020B0502020204020303"/>
              </a:rPr>
              <a:t>qcheck_dynamic.ado</a:t>
            </a:r>
            <a:endParaRPr lang="en-US" sz="1400" dirty="0">
              <a:latin typeface="Futura Std Book" panose="020B0502020204020303"/>
            </a:endParaRPr>
          </a:p>
          <a:p>
            <a:pPr lvl="1">
              <a:buSzPct val="150000"/>
              <a:buFont typeface="Wingdings" panose="05000000000000000000" pitchFamily="2" charset="2"/>
              <a:buChar char="§"/>
            </a:pPr>
            <a:r>
              <a:rPr lang="en-US" sz="1400" dirty="0">
                <a:latin typeface="Futura Std Book" panose="020B0502020204020303"/>
              </a:rPr>
              <a:t> qcheck.sthlp</a:t>
            </a:r>
          </a:p>
          <a:p>
            <a:pPr lvl="1">
              <a:buFont typeface="Wingdings" panose="05000000000000000000" pitchFamily="2" charset="2"/>
              <a:buChar char="q"/>
            </a:pPr>
            <a:endParaRPr lang="en-US" sz="1400" dirty="0">
              <a:latin typeface="Futura Std Book" panose="020B0502020204020303"/>
            </a:endParaRPr>
          </a:p>
          <a:p>
            <a:pPr marL="228600" lvl="1"/>
            <a:r>
              <a:rPr lang="en-US" dirty="0">
                <a:latin typeface="Futura Std Book" panose="020B0502020204020303"/>
              </a:rPr>
              <a:t>Excel input file is named “</a:t>
            </a:r>
            <a:r>
              <a:rPr lang="en-US" b="1" dirty="0">
                <a:latin typeface="Futura Std Book" panose="020B0502020204020303"/>
              </a:rPr>
              <a:t>qcheck_#name#.xlsx</a:t>
            </a:r>
            <a:r>
              <a:rPr lang="en-US" dirty="0">
                <a:latin typeface="Futura Std Book" panose="020B0502020204020303"/>
              </a:rPr>
              <a:t>”.(see “how does </a:t>
            </a:r>
            <a:r>
              <a:rPr lang="en-US" dirty="0" err="1">
                <a:latin typeface="Futura Std Book" panose="020B0502020204020303"/>
              </a:rPr>
              <a:t>qcheck</a:t>
            </a:r>
            <a:r>
              <a:rPr lang="en-US" dirty="0">
                <a:latin typeface="Futura Std Book" panose="020B0502020204020303"/>
              </a:rPr>
              <a:t> works?” section). It has the information needed for the assessments. Here, </a:t>
            </a:r>
            <a:r>
              <a:rPr lang="en-US" sz="1600" b="1" dirty="0">
                <a:latin typeface="Futura Std Book" panose="020B0502020204020303"/>
              </a:rPr>
              <a:t>#name# </a:t>
            </a:r>
            <a:r>
              <a:rPr lang="en-US" sz="1600" dirty="0">
                <a:latin typeface="Futura Std Book" panose="020B0502020204020303"/>
              </a:rPr>
              <a:t>is the name that you define to identify the tests file for a specific collection. </a:t>
            </a:r>
          </a:p>
          <a:p>
            <a:pPr marL="0" lvl="1" indent="0">
              <a:buFont typeface="Wingdings 3" charset="2"/>
              <a:buNone/>
            </a:pPr>
            <a:endParaRPr lang="en-US" dirty="0">
              <a:latin typeface="Futura Std Book" panose="020B0502020204020303"/>
            </a:endParaRPr>
          </a:p>
        </p:txBody>
      </p:sp>
      <p:sp>
        <p:nvSpPr>
          <p:cNvPr id="9" name="TextBox 8"/>
          <p:cNvSpPr txBox="1"/>
          <p:nvPr/>
        </p:nvSpPr>
        <p:spPr>
          <a:xfrm>
            <a:off x="4769004" y="1265220"/>
            <a:ext cx="7352371" cy="646331"/>
          </a:xfrm>
          <a:prstGeom prst="rect">
            <a:avLst/>
          </a:prstGeom>
          <a:noFill/>
        </p:spPr>
        <p:txBody>
          <a:bodyPr wrap="square" rtlCol="0">
            <a:spAutoFit/>
          </a:bodyPr>
          <a:lstStyle/>
          <a:p>
            <a:r>
              <a:rPr lang="en-US" sz="3600" b="1" dirty="0">
                <a:solidFill>
                  <a:schemeClr val="accent1"/>
                </a:solidFill>
                <a:latin typeface="Futura Std Book" panose="020B0502020204020303"/>
              </a:rPr>
              <a:t>STEP 1: Necessary files</a:t>
            </a:r>
          </a:p>
        </p:txBody>
      </p:sp>
    </p:spTree>
    <p:extLst>
      <p:ext uri="{BB962C8B-B14F-4D97-AF65-F5344CB8AC3E}">
        <p14:creationId xmlns:p14="http://schemas.microsoft.com/office/powerpoint/2010/main" val="2028140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850929" y="5173889"/>
            <a:ext cx="2384747" cy="918752"/>
          </a:xfrm>
          <a:prstGeom prst="rect">
            <a:avLst/>
          </a:prstGeom>
          <a:solidFill>
            <a:schemeClr val="accent1">
              <a:lumMod val="20000"/>
              <a:lumOff val="80000"/>
            </a:schemeClr>
          </a:solidFill>
        </p:spPr>
        <p:txBody>
          <a:bodyPr wrap="square" rtlCol="0">
            <a:spAutoFit/>
          </a:bodyPr>
          <a:lstStyle/>
          <a:p>
            <a:endParaRPr lang="en-US" dirty="0"/>
          </a:p>
        </p:txBody>
      </p:sp>
      <p:sp>
        <p:nvSpPr>
          <p:cNvPr id="28" name="TextBox 27"/>
          <p:cNvSpPr txBox="1"/>
          <p:nvPr/>
        </p:nvSpPr>
        <p:spPr>
          <a:xfrm>
            <a:off x="2161314" y="5182198"/>
            <a:ext cx="1011365" cy="918752"/>
          </a:xfrm>
          <a:prstGeom prst="rect">
            <a:avLst/>
          </a:prstGeom>
          <a:solidFill>
            <a:schemeClr val="tx2">
              <a:lumMod val="20000"/>
              <a:lumOff val="80000"/>
            </a:schemeClr>
          </a:solidFill>
        </p:spPr>
        <p:txBody>
          <a:bodyPr wrap="square" rtlCol="0">
            <a:spAutoFit/>
          </a:bodyPr>
          <a:lstStyle/>
          <a:p>
            <a:endParaRPr lang="en-US" dirty="0"/>
          </a:p>
        </p:txBody>
      </p:sp>
      <p:sp>
        <p:nvSpPr>
          <p:cNvPr id="21" name="TextBox 20"/>
          <p:cNvSpPr txBox="1"/>
          <p:nvPr/>
        </p:nvSpPr>
        <p:spPr>
          <a:xfrm>
            <a:off x="842504" y="5176596"/>
            <a:ext cx="1346127" cy="918752"/>
          </a:xfrm>
          <a:prstGeom prst="rect">
            <a:avLst/>
          </a:prstGeom>
          <a:solidFill>
            <a:schemeClr val="accent1">
              <a:lumMod val="20000"/>
              <a:lumOff val="80000"/>
            </a:schemeClr>
          </a:solidFill>
        </p:spPr>
        <p:txBody>
          <a:bodyPr wrap="square" rtlCol="0">
            <a:spAutoFit/>
          </a:bodyPr>
          <a:lstStyle/>
          <a:p>
            <a:endParaRPr lang="en-US" dirty="0"/>
          </a:p>
        </p:txBody>
      </p:sp>
      <p:sp>
        <p:nvSpPr>
          <p:cNvPr id="4" name="CuadroTexto 3"/>
          <p:cNvSpPr txBox="1"/>
          <p:nvPr/>
        </p:nvSpPr>
        <p:spPr>
          <a:xfrm>
            <a:off x="0" y="-1647"/>
            <a:ext cx="9430603" cy="942409"/>
          </a:xfrm>
          <a:prstGeom prst="rect">
            <a:avLst/>
          </a:prstGeom>
          <a:solidFill>
            <a:schemeClr val="accent1">
              <a:lumMod val="50000"/>
            </a:schemeClr>
          </a:solidFill>
        </p:spPr>
        <p:txBody>
          <a:bodyPr wrap="square" rtlCol="0">
            <a:spAutoFit/>
          </a:bodyPr>
          <a:lstStyle/>
          <a:p>
            <a:endParaRPr lang="es-CO" dirty="0"/>
          </a:p>
        </p:txBody>
      </p:sp>
      <p:sp>
        <p:nvSpPr>
          <p:cNvPr id="7" name="CuadroTexto 6"/>
          <p:cNvSpPr txBox="1"/>
          <p:nvPr/>
        </p:nvSpPr>
        <p:spPr>
          <a:xfrm>
            <a:off x="9550865" y="0"/>
            <a:ext cx="224867" cy="942409"/>
          </a:xfrm>
          <a:prstGeom prst="rect">
            <a:avLst/>
          </a:prstGeom>
          <a:solidFill>
            <a:schemeClr val="accent1">
              <a:lumMod val="50000"/>
            </a:schemeClr>
          </a:solidFill>
        </p:spPr>
        <p:txBody>
          <a:bodyPr wrap="square" rtlCol="0">
            <a:spAutoFit/>
          </a:bodyPr>
          <a:lstStyle/>
          <a:p>
            <a:endParaRPr lang="es-CO" dirty="0"/>
          </a:p>
        </p:txBody>
      </p:sp>
      <p:sp>
        <p:nvSpPr>
          <p:cNvPr id="11" name="CuadroTexto 10"/>
          <p:cNvSpPr txBox="1"/>
          <p:nvPr/>
        </p:nvSpPr>
        <p:spPr>
          <a:xfrm>
            <a:off x="-1" y="6465819"/>
            <a:ext cx="12192001" cy="399674"/>
          </a:xfrm>
          <a:prstGeom prst="rect">
            <a:avLst/>
          </a:prstGeom>
          <a:solidFill>
            <a:schemeClr val="accent1">
              <a:lumMod val="50000"/>
            </a:schemeClr>
          </a:solidFill>
        </p:spPr>
        <p:txBody>
          <a:bodyPr wrap="square" rtlCol="0">
            <a:spAutoFit/>
          </a:bodyPr>
          <a:lstStyle/>
          <a:p>
            <a:endParaRPr lang="es-CO" dirty="0"/>
          </a:p>
        </p:txBody>
      </p:sp>
      <p:sp>
        <p:nvSpPr>
          <p:cNvPr id="2" name="CuadroTexto 1"/>
          <p:cNvSpPr txBox="1"/>
          <p:nvPr/>
        </p:nvSpPr>
        <p:spPr>
          <a:xfrm>
            <a:off x="0" y="115330"/>
            <a:ext cx="7685903" cy="707886"/>
          </a:xfrm>
          <a:prstGeom prst="rect">
            <a:avLst/>
          </a:prstGeom>
          <a:noFill/>
        </p:spPr>
        <p:txBody>
          <a:bodyPr wrap="square" rtlCol="0">
            <a:spAutoFit/>
          </a:bodyPr>
          <a:lstStyle/>
          <a:p>
            <a:r>
              <a:rPr lang="es-CO" sz="4000" dirty="0">
                <a:solidFill>
                  <a:schemeClr val="bg2">
                    <a:lumMod val="75000"/>
                  </a:schemeClr>
                </a:solidFill>
                <a:latin typeface="Futura Std Book" panose="020B0502020204020303" pitchFamily="34" charset="0"/>
              </a:rPr>
              <a:t>	INSTALLATION AND SET UP</a:t>
            </a:r>
          </a:p>
        </p:txBody>
      </p:sp>
      <p:pic>
        <p:nvPicPr>
          <p:cNvPr id="8" name="Picture 2" descr="Image result for world bank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244" y="75929"/>
            <a:ext cx="1907962" cy="864833"/>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stata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CuadroTexto 9"/>
          <p:cNvSpPr txBox="1"/>
          <p:nvPr/>
        </p:nvSpPr>
        <p:spPr>
          <a:xfrm>
            <a:off x="10052221" y="6480990"/>
            <a:ext cx="1955985" cy="369332"/>
          </a:xfrm>
          <a:prstGeom prst="rect">
            <a:avLst/>
          </a:prstGeom>
          <a:noFill/>
        </p:spPr>
        <p:txBody>
          <a:bodyPr wrap="none" rtlCol="0">
            <a:spAutoFit/>
          </a:bodyPr>
          <a:lstStyle/>
          <a:p>
            <a:r>
              <a:rPr lang="es-CO" dirty="0">
                <a:solidFill>
                  <a:schemeClr val="bg1">
                    <a:lumMod val="50000"/>
                  </a:schemeClr>
                </a:solidFill>
                <a:latin typeface="Futura Std Book" panose="020B0502020204020303" pitchFamily="34" charset="0"/>
              </a:rPr>
              <a:t>November 2016</a:t>
            </a:r>
          </a:p>
        </p:txBody>
      </p:sp>
      <p:pic>
        <p:nvPicPr>
          <p:cNvPr id="8194" name="Picture 2" descr="Image result for SETUP ICON B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998" y="1083868"/>
            <a:ext cx="1774998" cy="1686249"/>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p:cNvSpPr txBox="1">
            <a:spLocks/>
          </p:cNvSpPr>
          <p:nvPr/>
        </p:nvSpPr>
        <p:spPr>
          <a:xfrm>
            <a:off x="5095805" y="2289197"/>
            <a:ext cx="6629571" cy="34163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latin typeface="Futura Std Book" panose="020B0502020204020303"/>
              </a:rPr>
              <a:t>Update the sheet </a:t>
            </a:r>
            <a:r>
              <a:rPr lang="en-US" sz="1600" i="1" dirty="0">
                <a:latin typeface="Futura Std Book" panose="020B0502020204020303"/>
              </a:rPr>
              <a:t>“Test” </a:t>
            </a:r>
            <a:r>
              <a:rPr lang="en-US" sz="1600" dirty="0">
                <a:latin typeface="Futura Std Book" panose="020B0502020204020303"/>
              </a:rPr>
              <a:t>in the </a:t>
            </a:r>
            <a:r>
              <a:rPr lang="en-US" sz="1600" b="1" dirty="0">
                <a:latin typeface="Futura Std Book" panose="020B0502020204020303"/>
              </a:rPr>
              <a:t>qcheck_#name#.xlsx  </a:t>
            </a:r>
            <a:r>
              <a:rPr lang="en-US" sz="1600" dirty="0">
                <a:latin typeface="Futura Std Book" panose="020B0502020204020303"/>
              </a:rPr>
              <a:t>file.</a:t>
            </a:r>
            <a:endParaRPr lang="en-US" sz="1600" i="1" dirty="0">
              <a:latin typeface="Futura Std Book" panose="020B0502020204020303"/>
            </a:endParaRPr>
          </a:p>
          <a:p>
            <a:pPr marL="0" lvl="1" indent="0">
              <a:buFont typeface="Wingdings 3" charset="2"/>
              <a:buNone/>
            </a:pPr>
            <a:endParaRPr lang="en-US" dirty="0">
              <a:latin typeface="Futura Std Book" panose="020B0502020204020303"/>
            </a:endParaRPr>
          </a:p>
        </p:txBody>
      </p:sp>
      <p:sp>
        <p:nvSpPr>
          <p:cNvPr id="9" name="TextBox 8"/>
          <p:cNvSpPr txBox="1"/>
          <p:nvPr/>
        </p:nvSpPr>
        <p:spPr>
          <a:xfrm>
            <a:off x="5165474" y="1339007"/>
            <a:ext cx="7297989" cy="646331"/>
          </a:xfrm>
          <a:prstGeom prst="rect">
            <a:avLst/>
          </a:prstGeom>
          <a:noFill/>
        </p:spPr>
        <p:txBody>
          <a:bodyPr wrap="square" rtlCol="0">
            <a:spAutoFit/>
          </a:bodyPr>
          <a:lstStyle/>
          <a:p>
            <a:r>
              <a:rPr lang="en-US" sz="3600" b="1" dirty="0">
                <a:solidFill>
                  <a:schemeClr val="accent1"/>
                </a:solidFill>
                <a:latin typeface="Futura Std Book" panose="020B0502020204020303"/>
              </a:rPr>
              <a:t>STEP 2: Modifying the input file</a:t>
            </a:r>
          </a:p>
        </p:txBody>
      </p:sp>
      <p:sp>
        <p:nvSpPr>
          <p:cNvPr id="13" name="TextBox 12"/>
          <p:cNvSpPr txBox="1"/>
          <p:nvPr/>
        </p:nvSpPr>
        <p:spPr>
          <a:xfrm>
            <a:off x="1013140" y="6112326"/>
            <a:ext cx="8617676" cy="338554"/>
          </a:xfrm>
          <a:prstGeom prst="rect">
            <a:avLst/>
          </a:prstGeom>
          <a:noFill/>
        </p:spPr>
        <p:txBody>
          <a:bodyPr wrap="square" rtlCol="0">
            <a:spAutoFit/>
          </a:bodyPr>
          <a:lstStyle/>
          <a:p>
            <a:pPr marL="0" lvl="1"/>
            <a:r>
              <a:rPr lang="en-US" sz="1600" b="1" dirty="0">
                <a:solidFill>
                  <a:schemeClr val="accent2">
                    <a:lumMod val="75000"/>
                  </a:schemeClr>
                </a:solidFill>
              </a:rPr>
              <a:t>Important: </a:t>
            </a:r>
            <a:r>
              <a:rPr lang="en-US" sz="1600" b="1" dirty="0">
                <a:solidFill>
                  <a:schemeClr val="accent1">
                    <a:lumMod val="50000"/>
                  </a:schemeClr>
                </a:solidFill>
              </a:rPr>
              <a:t>you may not change any of the name sheets</a:t>
            </a:r>
          </a:p>
        </p:txBody>
      </p:sp>
      <p:sp>
        <p:nvSpPr>
          <p:cNvPr id="3" name="Down Arrow 2"/>
          <p:cNvSpPr/>
          <p:nvPr/>
        </p:nvSpPr>
        <p:spPr>
          <a:xfrm>
            <a:off x="1443428" y="4867888"/>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Down Arrow 15"/>
          <p:cNvSpPr/>
          <p:nvPr/>
        </p:nvSpPr>
        <p:spPr>
          <a:xfrm>
            <a:off x="2460135" y="4867685"/>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16"/>
          <p:cNvSpPr/>
          <p:nvPr/>
        </p:nvSpPr>
        <p:spPr>
          <a:xfrm>
            <a:off x="4043302" y="4867685"/>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Down Arrow 17"/>
          <p:cNvSpPr/>
          <p:nvPr/>
        </p:nvSpPr>
        <p:spPr>
          <a:xfrm>
            <a:off x="6112512" y="4867888"/>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own Arrow 18"/>
          <p:cNvSpPr/>
          <p:nvPr/>
        </p:nvSpPr>
        <p:spPr>
          <a:xfrm>
            <a:off x="8497600" y="4876679"/>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Down Arrow 19"/>
          <p:cNvSpPr/>
          <p:nvPr/>
        </p:nvSpPr>
        <p:spPr>
          <a:xfrm>
            <a:off x="10393174" y="4867685"/>
            <a:ext cx="271516" cy="296092"/>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052796" y="5321210"/>
            <a:ext cx="1090516" cy="461665"/>
          </a:xfrm>
          <a:prstGeom prst="rect">
            <a:avLst/>
          </a:prstGeom>
          <a:noFill/>
        </p:spPr>
        <p:txBody>
          <a:bodyPr wrap="square" rtlCol="0">
            <a:spAutoFit/>
          </a:bodyPr>
          <a:lstStyle/>
          <a:p>
            <a:pPr algn="ctr"/>
            <a:r>
              <a:rPr lang="en-US" sz="1200" dirty="0"/>
              <a:t>Variable name</a:t>
            </a:r>
          </a:p>
          <a:p>
            <a:pPr algn="ctr"/>
            <a:r>
              <a:rPr lang="en-US" sz="1200" dirty="0"/>
              <a:t>in the dataset </a:t>
            </a:r>
          </a:p>
        </p:txBody>
      </p:sp>
      <p:sp>
        <p:nvSpPr>
          <p:cNvPr id="22" name="TextBox 21"/>
          <p:cNvSpPr txBox="1"/>
          <p:nvPr/>
        </p:nvSpPr>
        <p:spPr>
          <a:xfrm>
            <a:off x="2085740" y="5315608"/>
            <a:ext cx="1127485" cy="461665"/>
          </a:xfrm>
          <a:prstGeom prst="rect">
            <a:avLst/>
          </a:prstGeom>
          <a:noFill/>
        </p:spPr>
        <p:txBody>
          <a:bodyPr wrap="square" rtlCol="0">
            <a:spAutoFit/>
          </a:bodyPr>
          <a:lstStyle>
            <a:defPPr>
              <a:defRPr lang="es-CO"/>
            </a:defPPr>
            <a:lvl1pPr algn="ctr">
              <a:defRPr sz="1200"/>
            </a:lvl1pPr>
          </a:lstStyle>
          <a:p>
            <a:r>
              <a:rPr lang="en-US" dirty="0"/>
              <a:t>Warning classification</a:t>
            </a:r>
          </a:p>
        </p:txBody>
      </p:sp>
      <p:sp>
        <p:nvSpPr>
          <p:cNvPr id="14" name="TextBox 13"/>
          <p:cNvSpPr txBox="1"/>
          <p:nvPr/>
        </p:nvSpPr>
        <p:spPr>
          <a:xfrm>
            <a:off x="5847238" y="2595036"/>
            <a:ext cx="5222697" cy="338554"/>
          </a:xfrm>
          <a:prstGeom prst="rect">
            <a:avLst/>
          </a:prstGeom>
          <a:solidFill>
            <a:schemeClr val="accent6">
              <a:lumMod val="60000"/>
              <a:lumOff val="40000"/>
            </a:schemeClr>
          </a:solidFill>
        </p:spPr>
        <p:txBody>
          <a:bodyPr wrap="square" rtlCol="0">
            <a:spAutoFit/>
          </a:bodyPr>
          <a:lstStyle/>
          <a:p>
            <a:pPr algn="ctr"/>
            <a:r>
              <a:rPr lang="en-US" sz="1600" dirty="0">
                <a:solidFill>
                  <a:schemeClr val="tx1">
                    <a:lumMod val="85000"/>
                    <a:lumOff val="15000"/>
                  </a:schemeClr>
                </a:solidFill>
              </a:rPr>
              <a:t>How to fill the excel file?</a:t>
            </a:r>
          </a:p>
        </p:txBody>
      </p:sp>
      <p:sp>
        <p:nvSpPr>
          <p:cNvPr id="27" name="TextBox 26"/>
          <p:cNvSpPr txBox="1"/>
          <p:nvPr/>
        </p:nvSpPr>
        <p:spPr>
          <a:xfrm>
            <a:off x="3321447" y="5316742"/>
            <a:ext cx="1678833" cy="276999"/>
          </a:xfrm>
          <a:prstGeom prst="rect">
            <a:avLst/>
          </a:prstGeom>
          <a:noFill/>
        </p:spPr>
        <p:txBody>
          <a:bodyPr wrap="square" rtlCol="0">
            <a:spAutoFit/>
          </a:bodyPr>
          <a:lstStyle>
            <a:defPPr>
              <a:defRPr lang="es-CO"/>
            </a:defPPr>
            <a:lvl1pPr algn="ctr">
              <a:defRPr sz="1200"/>
            </a:lvl1pPr>
          </a:lstStyle>
          <a:p>
            <a:r>
              <a:rPr lang="en-US" dirty="0"/>
              <a:t>Test description</a:t>
            </a:r>
          </a:p>
        </p:txBody>
      </p:sp>
      <p:sp>
        <p:nvSpPr>
          <p:cNvPr id="30" name="TextBox 29"/>
          <p:cNvSpPr txBox="1"/>
          <p:nvPr/>
        </p:nvSpPr>
        <p:spPr>
          <a:xfrm>
            <a:off x="5234304" y="5174258"/>
            <a:ext cx="2100991" cy="918752"/>
          </a:xfrm>
          <a:prstGeom prst="rect">
            <a:avLst/>
          </a:prstGeom>
          <a:solidFill>
            <a:schemeClr val="tx2">
              <a:lumMod val="20000"/>
              <a:lumOff val="80000"/>
            </a:schemeClr>
          </a:solidFill>
        </p:spPr>
        <p:txBody>
          <a:bodyPr wrap="square" rtlCol="0">
            <a:spAutoFit/>
          </a:bodyPr>
          <a:lstStyle/>
          <a:p>
            <a:endParaRPr lang="en-US" dirty="0"/>
          </a:p>
        </p:txBody>
      </p:sp>
      <p:sp>
        <p:nvSpPr>
          <p:cNvPr id="32" name="TextBox 31"/>
          <p:cNvSpPr txBox="1"/>
          <p:nvPr/>
        </p:nvSpPr>
        <p:spPr>
          <a:xfrm>
            <a:off x="9669897" y="5171181"/>
            <a:ext cx="1714835" cy="918752"/>
          </a:xfrm>
          <a:prstGeom prst="rect">
            <a:avLst/>
          </a:prstGeom>
          <a:solidFill>
            <a:schemeClr val="tx2">
              <a:lumMod val="20000"/>
              <a:lumOff val="80000"/>
            </a:schemeClr>
          </a:solidFill>
        </p:spPr>
        <p:txBody>
          <a:bodyPr wrap="square" rtlCol="0">
            <a:spAutoFit/>
          </a:bodyPr>
          <a:lstStyle/>
          <a:p>
            <a:endParaRPr lang="en-US" dirty="0"/>
          </a:p>
        </p:txBody>
      </p:sp>
      <p:sp>
        <p:nvSpPr>
          <p:cNvPr id="33" name="TextBox 32"/>
          <p:cNvSpPr txBox="1"/>
          <p:nvPr/>
        </p:nvSpPr>
        <p:spPr>
          <a:xfrm>
            <a:off x="7127069" y="5177080"/>
            <a:ext cx="2591601" cy="918752"/>
          </a:xfrm>
          <a:prstGeom prst="rect">
            <a:avLst/>
          </a:prstGeom>
          <a:solidFill>
            <a:schemeClr val="accent1">
              <a:lumMod val="20000"/>
              <a:lumOff val="80000"/>
            </a:schemeClr>
          </a:solidFill>
        </p:spPr>
        <p:txBody>
          <a:bodyPr wrap="square" rtlCol="0">
            <a:spAutoFit/>
          </a:bodyPr>
          <a:lstStyle/>
          <a:p>
            <a:endParaRPr lang="en-US" dirty="0"/>
          </a:p>
        </p:txBody>
      </p:sp>
      <p:sp>
        <p:nvSpPr>
          <p:cNvPr id="23" name="TextBox 22"/>
          <p:cNvSpPr txBox="1"/>
          <p:nvPr/>
        </p:nvSpPr>
        <p:spPr>
          <a:xfrm>
            <a:off x="7463451" y="5315608"/>
            <a:ext cx="2169184" cy="461665"/>
          </a:xfrm>
          <a:prstGeom prst="rect">
            <a:avLst/>
          </a:prstGeom>
          <a:noFill/>
        </p:spPr>
        <p:txBody>
          <a:bodyPr wrap="square" rtlCol="0">
            <a:spAutoFit/>
          </a:bodyPr>
          <a:lstStyle>
            <a:defPPr>
              <a:defRPr lang="es-CO"/>
            </a:defPPr>
            <a:lvl1pPr algn="ctr">
              <a:defRPr sz="1200"/>
            </a:lvl1pPr>
          </a:lstStyle>
          <a:p>
            <a:r>
              <a:rPr lang="en-US" dirty="0"/>
              <a:t>STATA syntax to identify the error (test)</a:t>
            </a:r>
          </a:p>
        </p:txBody>
      </p:sp>
      <p:sp>
        <p:nvSpPr>
          <p:cNvPr id="34" name="TextBox 33"/>
          <p:cNvSpPr txBox="1"/>
          <p:nvPr/>
        </p:nvSpPr>
        <p:spPr>
          <a:xfrm>
            <a:off x="9687897" y="5224410"/>
            <a:ext cx="1678833" cy="1015663"/>
          </a:xfrm>
          <a:prstGeom prst="rect">
            <a:avLst/>
          </a:prstGeom>
          <a:noFill/>
        </p:spPr>
        <p:txBody>
          <a:bodyPr wrap="square" rtlCol="0">
            <a:spAutoFit/>
          </a:bodyPr>
          <a:lstStyle>
            <a:defPPr>
              <a:defRPr lang="es-CO"/>
            </a:defPPr>
            <a:lvl1pPr algn="ctr">
              <a:defRPr sz="1200"/>
            </a:lvl1pPr>
          </a:lstStyle>
          <a:p>
            <a:r>
              <a:rPr lang="en-US" sz="1000" dirty="0"/>
              <a:t>By default </a:t>
            </a:r>
            <a:r>
              <a:rPr lang="en-US" sz="1000" b="1" dirty="0" err="1"/>
              <a:t>qcheck</a:t>
            </a:r>
            <a:r>
              <a:rPr lang="en-US" sz="1000" dirty="0"/>
              <a:t> counts the total observation with inconsistencies. However, another type of  report can be defined.</a:t>
            </a:r>
          </a:p>
          <a:p>
            <a:endParaRPr lang="en-US" sz="1000" dirty="0"/>
          </a:p>
        </p:txBody>
      </p:sp>
      <p:pic>
        <p:nvPicPr>
          <p:cNvPr id="35" name="Picture 2" descr="Image result for excel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4464" y="1229274"/>
            <a:ext cx="1353254" cy="13532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281354" y="5325873"/>
            <a:ext cx="1790453" cy="830997"/>
          </a:xfrm>
          <a:prstGeom prst="rect">
            <a:avLst/>
          </a:prstGeom>
          <a:noFill/>
        </p:spPr>
        <p:txBody>
          <a:bodyPr wrap="square" rtlCol="0">
            <a:spAutoFit/>
          </a:bodyPr>
          <a:lstStyle>
            <a:defPPr>
              <a:defRPr lang="es-CO"/>
            </a:defPPr>
            <a:lvl1pPr algn="ctr">
              <a:defRPr sz="1200"/>
            </a:lvl1pPr>
          </a:lstStyle>
          <a:p>
            <a:r>
              <a:rPr lang="en-US" dirty="0"/>
              <a:t>Code to create temporal </a:t>
            </a:r>
          </a:p>
          <a:p>
            <a:r>
              <a:rPr lang="en-US" dirty="0"/>
              <a:t>variables needed for the test. Lines can be separated with “;”</a:t>
            </a:r>
          </a:p>
        </p:txBody>
      </p:sp>
      <p:graphicFrame>
        <p:nvGraphicFramePr>
          <p:cNvPr id="37" name="Table 36"/>
          <p:cNvGraphicFramePr>
            <a:graphicFrameLocks noGrp="1"/>
          </p:cNvGraphicFramePr>
          <p:nvPr>
            <p:extLst>
              <p:ext uri="{D42A27DB-BD31-4B8C-83A1-F6EECF244321}">
                <p14:modId xmlns:p14="http://schemas.microsoft.com/office/powerpoint/2010/main" val="3117070756"/>
              </p:ext>
            </p:extLst>
          </p:nvPr>
        </p:nvGraphicFramePr>
        <p:xfrm>
          <a:off x="942233" y="3003710"/>
          <a:ext cx="10521221" cy="1769012"/>
        </p:xfrm>
        <a:graphic>
          <a:graphicData uri="http://schemas.openxmlformats.org/drawingml/2006/table">
            <a:tbl>
              <a:tblPr/>
              <a:tblGrid>
                <a:gridCol w="1193180">
                  <a:extLst>
                    <a:ext uri="{9D8B030D-6E8A-4147-A177-3AD203B41FA5}">
                      <a16:colId xmlns:a16="http://schemas.microsoft.com/office/drawing/2014/main" xmlns="" val="20000"/>
                    </a:ext>
                  </a:extLst>
                </a:gridCol>
                <a:gridCol w="780586">
                  <a:extLst>
                    <a:ext uri="{9D8B030D-6E8A-4147-A177-3AD203B41FA5}">
                      <a16:colId xmlns:a16="http://schemas.microsoft.com/office/drawing/2014/main" xmlns="" val="20001"/>
                    </a:ext>
                  </a:extLst>
                </a:gridCol>
                <a:gridCol w="2631687">
                  <a:extLst>
                    <a:ext uri="{9D8B030D-6E8A-4147-A177-3AD203B41FA5}">
                      <a16:colId xmlns:a16="http://schemas.microsoft.com/office/drawing/2014/main" xmlns="" val="20002"/>
                    </a:ext>
                  </a:extLst>
                </a:gridCol>
                <a:gridCol w="2135504">
                  <a:extLst>
                    <a:ext uri="{9D8B030D-6E8A-4147-A177-3AD203B41FA5}">
                      <a16:colId xmlns:a16="http://schemas.microsoft.com/office/drawing/2014/main" xmlns="" val="20003"/>
                    </a:ext>
                  </a:extLst>
                </a:gridCol>
                <a:gridCol w="1215483">
                  <a:extLst>
                    <a:ext uri="{9D8B030D-6E8A-4147-A177-3AD203B41FA5}">
                      <a16:colId xmlns:a16="http://schemas.microsoft.com/office/drawing/2014/main" xmlns="" val="20004"/>
                    </a:ext>
                  </a:extLst>
                </a:gridCol>
                <a:gridCol w="2564781">
                  <a:extLst>
                    <a:ext uri="{9D8B030D-6E8A-4147-A177-3AD203B41FA5}">
                      <a16:colId xmlns:a16="http://schemas.microsoft.com/office/drawing/2014/main" xmlns="" val="20005"/>
                    </a:ext>
                  </a:extLst>
                </a:gridCol>
              </a:tblGrid>
              <a:tr h="265121">
                <a:tc>
                  <a:txBody>
                    <a:bodyPr/>
                    <a:lstStyle/>
                    <a:p>
                      <a:pPr algn="l" fontAlgn="b"/>
                      <a:r>
                        <a:rPr lang="en-US" sz="1100" b="0" i="0" u="none" strike="noStrike" dirty="0">
                          <a:solidFill>
                            <a:srgbClr val="FFFFFF"/>
                          </a:solidFill>
                          <a:effectLst/>
                          <a:latin typeface="Calibri" panose="020F0502020204030204" pitchFamily="34" charset="0"/>
                        </a:rPr>
                        <a:t>variable</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tc>
                  <a:txBody>
                    <a:bodyPr/>
                    <a:lstStyle/>
                    <a:p>
                      <a:pPr algn="l" fontAlgn="b"/>
                      <a:r>
                        <a:rPr lang="en-US" sz="1100" b="0" i="0" u="none" strike="noStrike">
                          <a:solidFill>
                            <a:srgbClr val="FFFFFF"/>
                          </a:solidFill>
                          <a:effectLst/>
                          <a:latin typeface="Calibri" panose="020F0502020204030204" pitchFamily="34" charset="0"/>
                        </a:rPr>
                        <a:t>warning</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tc>
                  <a:txBody>
                    <a:bodyPr/>
                    <a:lstStyle/>
                    <a:p>
                      <a:pPr algn="l" fontAlgn="b"/>
                      <a:r>
                        <a:rPr lang="en-US" sz="1100" b="0" i="0" u="none" strike="noStrike" dirty="0">
                          <a:solidFill>
                            <a:srgbClr val="FFFFFF"/>
                          </a:solidFill>
                          <a:effectLst/>
                          <a:latin typeface="Calibri" panose="020F0502020204030204" pitchFamily="34" charset="0"/>
                        </a:rPr>
                        <a:t>description</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tc>
                  <a:txBody>
                    <a:bodyPr/>
                    <a:lstStyle/>
                    <a:p>
                      <a:pPr algn="l" fontAlgn="b"/>
                      <a:r>
                        <a:rPr lang="en-US" sz="1100" b="0" i="0" u="none" strike="noStrike" dirty="0" err="1">
                          <a:solidFill>
                            <a:srgbClr val="FFFFFF"/>
                          </a:solidFill>
                          <a:effectLst/>
                          <a:latin typeface="Calibri" panose="020F0502020204030204" pitchFamily="34" charset="0"/>
                        </a:rPr>
                        <a:t>temporalvars</a:t>
                      </a:r>
                      <a:endParaRPr lang="en-US" sz="1100" b="0" i="0" u="none" strike="noStrike" dirty="0">
                        <a:solidFill>
                          <a:srgbClr val="FFFFFF"/>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tc>
                  <a:txBody>
                    <a:bodyPr/>
                    <a:lstStyle/>
                    <a:p>
                      <a:pPr algn="l" fontAlgn="b"/>
                      <a:r>
                        <a:rPr lang="en-US" sz="1100" b="0" i="0" u="none" strike="noStrike" dirty="0" err="1">
                          <a:solidFill>
                            <a:srgbClr val="FFFFFF"/>
                          </a:solidFill>
                          <a:effectLst/>
                          <a:latin typeface="Calibri" panose="020F0502020204030204" pitchFamily="34" charset="0"/>
                        </a:rPr>
                        <a:t>iff</a:t>
                      </a:r>
                      <a:endParaRPr lang="en-US" sz="1100" b="0" i="0" u="none" strike="noStrike" dirty="0">
                        <a:solidFill>
                          <a:srgbClr val="FFFFFF"/>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tc>
                  <a:txBody>
                    <a:bodyPr/>
                    <a:lstStyle/>
                    <a:p>
                      <a:pPr algn="l" fontAlgn="b"/>
                      <a:r>
                        <a:rPr lang="en-US" sz="1100" b="0" i="0" u="none" strike="noStrike">
                          <a:solidFill>
                            <a:srgbClr val="FFFFFF"/>
                          </a:solidFill>
                          <a:effectLst/>
                          <a:latin typeface="Calibri" panose="020F0502020204030204" pitchFamily="34" charset="0"/>
                        </a:rPr>
                        <a:t>frequency</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rgbClr val="4472C4"/>
                    </a:solidFill>
                  </a:tcPr>
                </a:tc>
                <a:extLst>
                  <a:ext uri="{0D108BD9-81ED-4DB2-BD59-A6C34878D82A}">
                    <a16:rowId xmlns:a16="http://schemas.microsoft.com/office/drawing/2014/main" xmlns="" val="10000"/>
                  </a:ext>
                </a:extLst>
              </a:tr>
              <a:tr h="299042">
                <a:tc>
                  <a:txBody>
                    <a:bodyPr/>
                    <a:lstStyle/>
                    <a:p>
                      <a:pPr algn="l" fontAlgn="b"/>
                      <a:r>
                        <a:rPr lang="en-US" sz="1100" b="0" i="0" u="none" strike="noStrike">
                          <a:solidFill>
                            <a:srgbClr val="000000"/>
                          </a:solidFill>
                          <a:effectLst/>
                          <a:latin typeface="Calibri" panose="020F0502020204030204" pitchFamily="34" charset="0"/>
                        </a:rPr>
                        <a:t>countrycode</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Urgent</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 is not a three letter country code. </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cap confirm str4 </a:t>
                      </a:r>
                      <a:r>
                        <a:rPr lang="en-US" sz="1100" b="0" i="0" u="none" strike="noStrike" dirty="0" err="1">
                          <a:solidFill>
                            <a:srgbClr val="000000"/>
                          </a:solidFill>
                          <a:effectLst/>
                          <a:latin typeface="Calibri" panose="020F0502020204030204" pitchFamily="34" charset="0"/>
                        </a:rPr>
                        <a:t>var</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countrycode</a:t>
                      </a:r>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_rc==0</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xmlns="" val="10001"/>
                  </a:ext>
                </a:extLst>
              </a:tr>
              <a:tr h="299042">
                <a:tc>
                  <a:txBody>
                    <a:bodyPr/>
                    <a:lstStyle/>
                    <a:p>
                      <a:pPr algn="l" fontAlgn="b"/>
                      <a:r>
                        <a:rPr lang="en-US" sz="1100" b="0" i="0" u="none" strike="noStrike">
                          <a:solidFill>
                            <a:srgbClr val="000000"/>
                          </a:solidFill>
                          <a:effectLst/>
                          <a:latin typeface="Calibri" panose="020F0502020204030204" pitchFamily="34" charset="0"/>
                        </a:rPr>
                        <a:t>hsize</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Urgent</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hsize is Equal to zero or negative. </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hsize&lt;1</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xmlns="" val="10002"/>
                  </a:ext>
                </a:extLst>
              </a:tr>
              <a:tr h="299042">
                <a:tc>
                  <a:txBody>
                    <a:bodyPr/>
                    <a:lstStyle/>
                    <a:p>
                      <a:pPr algn="l" fontAlgn="b"/>
                      <a:r>
                        <a:rPr lang="en-US" sz="1100" b="0" i="0" u="none" strike="noStrike">
                          <a:solidFill>
                            <a:srgbClr val="000000"/>
                          </a:solidFill>
                          <a:effectLst/>
                          <a:latin typeface="Calibri" panose="020F0502020204030204" pitchFamily="34" charset="0"/>
                        </a:rPr>
                        <a:t>pid</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Urgent</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Identifier of household member is not unique in the database.</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cap </a:t>
                      </a:r>
                      <a:r>
                        <a:rPr lang="en-US" sz="1100" b="0" i="0" u="none" strike="noStrike" dirty="0" err="1">
                          <a:solidFill>
                            <a:srgbClr val="000000"/>
                          </a:solidFill>
                          <a:effectLst/>
                          <a:latin typeface="Calibri" panose="020F0502020204030204" pitchFamily="34" charset="0"/>
                        </a:rPr>
                        <a:t>destring</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pid</a:t>
                      </a:r>
                      <a:r>
                        <a:rPr lang="en-US" sz="1100" b="0" i="0" u="none" strike="noStrike" dirty="0">
                          <a:solidFill>
                            <a:srgbClr val="000000"/>
                          </a:solidFill>
                          <a:effectLst/>
                          <a:latin typeface="Calibri" panose="020F0502020204030204" pitchFamily="34" charset="0"/>
                        </a:rPr>
                        <a:t>, replace; duplicates report </a:t>
                      </a:r>
                      <a:r>
                        <a:rPr lang="en-US" sz="1100" b="0" i="0" u="none" strike="noStrike" dirty="0" err="1">
                          <a:solidFill>
                            <a:srgbClr val="000000"/>
                          </a:solidFill>
                          <a:effectLst/>
                          <a:latin typeface="Calibri" panose="020F0502020204030204" pitchFamily="34" charset="0"/>
                        </a:rPr>
                        <a:t>hhid</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pid</a:t>
                      </a:r>
                      <a:r>
                        <a:rPr lang="en-US" sz="1100" b="0" i="0" u="none" strike="noStrike" dirty="0">
                          <a:solidFill>
                            <a:srgbClr val="000000"/>
                          </a:solidFill>
                          <a:effectLst/>
                          <a:latin typeface="Calibri" panose="020F0502020204030204" pitchFamily="34" charset="0"/>
                        </a:rPr>
                        <a:t>;  local n=r(</a:t>
                      </a:r>
                      <a:r>
                        <a:rPr lang="en-US" sz="1100" b="0" i="0" u="none" strike="noStrike" dirty="0" err="1">
                          <a:solidFill>
                            <a:srgbClr val="000000"/>
                          </a:solidFill>
                          <a:effectLst/>
                          <a:latin typeface="Calibri" panose="020F0502020204030204" pitchFamily="34" charset="0"/>
                        </a:rPr>
                        <a:t>unique_value</a:t>
                      </a:r>
                      <a:r>
                        <a:rPr lang="en-US" sz="1100" b="0" i="0" u="none" strike="noStrike" dirty="0">
                          <a:solidFill>
                            <a:srgbClr val="000000"/>
                          </a:solidFill>
                          <a:effectLst/>
                          <a:latin typeface="Calibri" panose="020F0502020204030204" pitchFamily="34" charset="0"/>
                        </a:rPr>
                        <a:t>);</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 `n'</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`N'-`n'</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xmlns="" val="10003"/>
                  </a:ext>
                </a:extLst>
              </a:tr>
              <a:tr h="402887">
                <a:tc>
                  <a:txBody>
                    <a:bodyPr/>
                    <a:lstStyle/>
                    <a:p>
                      <a:pPr algn="l" fontAlgn="b"/>
                      <a:r>
                        <a:rPr lang="en-US" sz="1100" b="0" i="0" u="none" strike="noStrike">
                          <a:solidFill>
                            <a:srgbClr val="000000"/>
                          </a:solidFill>
                          <a:effectLst/>
                          <a:latin typeface="Calibri" panose="020F0502020204030204" pitchFamily="34" charset="0"/>
                        </a:rPr>
                        <a:t>wage</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High Priority</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Hourly wage in principal occupation is negative. It should not</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no</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wage&lt; 0</a:t>
                      </a: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69706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9054</TotalTime>
  <Words>1893</Words>
  <Application>Microsoft Office PowerPoint</Application>
  <PresentationFormat>Widescreen</PresentationFormat>
  <Paragraphs>340</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Cambria Math</vt:lpstr>
      <vt:lpstr>Century Schoolbook</vt:lpstr>
      <vt:lpstr>Futura Std Book</vt:lpstr>
      <vt:lpstr>Futura Std ExtraBold</vt:lpstr>
      <vt:lpstr>Wingdings</vt:lpstr>
      <vt:lpstr>Wingdings 3</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Chistian Camilo Gomez Cañon</dc:creator>
  <cp:lastModifiedBy>Laura Liliana Moreno Herrera</cp:lastModifiedBy>
  <cp:revision>261</cp:revision>
  <dcterms:created xsi:type="dcterms:W3CDTF">2016-09-27T21:02:41Z</dcterms:created>
  <dcterms:modified xsi:type="dcterms:W3CDTF">2016-11-30T23:56:09Z</dcterms:modified>
</cp:coreProperties>
</file>