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 bookmarkIdSeed="3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61" r:id="rId4"/>
    <p:sldId id="262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Estilo Claro 3 - Destaque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A111915-BE36-4E01-A7E5-04B1672EAD32}" styleName="Estilo Claro 2 - Destaqu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>
            <a:extLst>
              <a:ext uri="{FF2B5EF4-FFF2-40B4-BE49-F238E27FC236}">
                <a16:creationId xmlns:a16="http://schemas.microsoft.com/office/drawing/2014/main" id="{10DFB222-1970-411D-9062-0C22B99A42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0DDF6ACC-7C8E-4D3D-A0CC-3D880866DA7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526F2A-5A38-47C1-9E10-BFCA0F887ED3}" type="datetimeFigureOut">
              <a:rPr lang="pt-PT" smtClean="0"/>
              <a:t>08/04/2019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491BEA58-9D6C-4B72-9DDF-9D6B59F5875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4684BED0-73ED-49D0-8EB8-8683355FFE9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E7C858-0E92-46D5-9FB0-AE0849CCB3A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9706090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3F2F04-CDF8-495A-B0ED-8712AEE93731}" type="datetimeFigureOut">
              <a:rPr lang="pt-PT" smtClean="0"/>
              <a:t>08/04/2019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68F509-E0EE-4CAD-8624-629E46C92B2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606591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9BF7582-F4FF-4C74-9777-A8B81DB20CD2}" type="datetime1">
              <a:rPr lang="en-US" smtClean="0"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8BAAC-96E8-4A0C-8937-85B65A8F6CAC}" type="datetime1">
              <a:rPr lang="en-US" smtClean="0"/>
              <a:t>4/8/2019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DEEFD-682A-4C83-9C21-2055DAB711F6}" type="datetime1">
              <a:rPr lang="en-US" smtClean="0"/>
              <a:t>4/8/2019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BC44C-1935-4104-89EB-5E5E0B64E1E4}" type="datetime1">
              <a:rPr lang="en-US" smtClean="0"/>
              <a:t>4/8/2019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BCE8B-CEC1-46BB-8998-80F3B84D626E}" type="datetime1">
              <a:rPr lang="en-US" smtClean="0"/>
              <a:t>4/8/2019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847E2-FAC4-464D-BB95-593AA26C110C}" type="datetime1">
              <a:rPr lang="en-US" smtClean="0"/>
              <a:t>4/8/2019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92669-0779-4589-A4BB-4A44C8BC38E9}" type="datetime1">
              <a:rPr lang="en-US" smtClean="0"/>
              <a:t>4/8/2019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8F348-DE26-4721-9994-2731D61C0295}" type="datetime1">
              <a:rPr lang="en-US" smtClean="0"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D77E6-3CC6-4D23-856F-9578BB9C5930}" type="datetime1">
              <a:rPr lang="en-US" smtClean="0"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4D8A5-B1E3-4D71-9E9B-A5D8108658D5}" type="datetime1">
              <a:rPr lang="en-US" smtClean="0"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63CAA-CECD-4047-8C2D-66E021F6AEEB}" type="datetime1">
              <a:rPr lang="en-US" smtClean="0"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6A1DB-A176-4BED-8E28-8CEE65388E9C}" type="datetime1">
              <a:rPr lang="en-US" smtClean="0"/>
              <a:t>4/8/2019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1E0A6-2912-4AA4-B859-40D6C7EC9430}" type="datetime1">
              <a:rPr lang="en-US" smtClean="0"/>
              <a:t>4/8/2019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BFBEE-294C-4233-868A-73FD83EDC2AB}" type="datetime1">
              <a:rPr lang="en-US" smtClean="0"/>
              <a:t>4/8/2019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DD904-62C6-4912-B337-60F3765420C2}" type="datetime1">
              <a:rPr lang="en-US" smtClean="0"/>
              <a:t>4/8/2019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AC0CF-9DFE-4750-A0A7-3BBC96D86AA0}" type="datetime1">
              <a:rPr lang="en-US" smtClean="0"/>
              <a:t>4/8/2019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61754-6360-429A-A366-447ECD97E06B}" type="datetime1">
              <a:rPr lang="en-US" smtClean="0"/>
              <a:t>4/8/2019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9D560-BD9D-4EF7-A53C-265A3A8FBE53}" type="datetime1">
              <a:rPr lang="en-US" smtClean="0"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ivemq.com/blog/mqtt-essentials-part-5-mqtt-topics-best-practices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CF5563-D1DE-4E8A-A7AB-D12BE73371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9304" y="970942"/>
            <a:ext cx="8791575" cy="2387600"/>
          </a:xfrm>
        </p:spPr>
        <p:txBody>
          <a:bodyPr>
            <a:normAutofit/>
          </a:bodyPr>
          <a:lstStyle/>
          <a:p>
            <a:pPr algn="ctr"/>
            <a:r>
              <a:rPr lang="pt-PT" dirty="0" err="1">
                <a:solidFill>
                  <a:schemeClr val="tx1">
                    <a:lumMod val="50000"/>
                  </a:schemeClr>
                </a:solidFill>
              </a:rPr>
              <a:t>Mqtt</a:t>
            </a:r>
            <a:r>
              <a:rPr lang="pt-PT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pt-PT" dirty="0" err="1">
                <a:solidFill>
                  <a:schemeClr val="tx1">
                    <a:lumMod val="50000"/>
                  </a:schemeClr>
                </a:solidFill>
              </a:rPr>
              <a:t>and</a:t>
            </a:r>
            <a:r>
              <a:rPr lang="pt-PT" dirty="0">
                <a:solidFill>
                  <a:schemeClr val="tx1">
                    <a:lumMod val="50000"/>
                  </a:schemeClr>
                </a:solidFill>
              </a:rPr>
              <a:t> node-</a:t>
            </a:r>
            <a:r>
              <a:rPr lang="pt-PT" dirty="0" err="1">
                <a:solidFill>
                  <a:schemeClr val="tx1">
                    <a:lumMod val="50000"/>
                  </a:schemeClr>
                </a:solidFill>
              </a:rPr>
              <a:t>red</a:t>
            </a:r>
            <a:br>
              <a:rPr lang="pt-PT" dirty="0"/>
            </a:br>
            <a:endParaRPr lang="pt-PT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4B1E14D-3455-48F3-8832-3F164846A73A}"/>
              </a:ext>
            </a:extLst>
          </p:cNvPr>
          <p:cNvSpPr txBox="1"/>
          <p:nvPr/>
        </p:nvSpPr>
        <p:spPr>
          <a:xfrm>
            <a:off x="2414073" y="4241178"/>
            <a:ext cx="7766137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41488 – Industrial Project</a:t>
            </a:r>
          </a:p>
          <a:p>
            <a:pPr algn="ctr"/>
            <a:r>
              <a:rPr lang="pt-PT" dirty="0"/>
              <a:t> 2018/2019</a:t>
            </a:r>
          </a:p>
          <a:p>
            <a:r>
              <a:rPr lang="pt-PT" dirty="0" err="1"/>
              <a:t>Authors</a:t>
            </a:r>
            <a:r>
              <a:rPr lang="pt-PT" dirty="0"/>
              <a:t>:</a:t>
            </a:r>
          </a:p>
          <a:p>
            <a:r>
              <a:rPr lang="pt-PT" sz="1400" dirty="0"/>
              <a:t>José Manuel Ferreira Dias                             </a:t>
            </a:r>
          </a:p>
          <a:p>
            <a:r>
              <a:rPr lang="pt-PT" sz="1400" dirty="0"/>
              <a:t>Daniel Alberto Pereira Cunha</a:t>
            </a:r>
          </a:p>
          <a:p>
            <a:r>
              <a:rPr lang="pt-PT" sz="1400" dirty="0"/>
              <a:t>Bruno de Pinho Barbosa</a:t>
            </a:r>
          </a:p>
          <a:p>
            <a:r>
              <a:rPr lang="pt-PT" sz="1400" dirty="0"/>
              <a:t>Tiago José Pereira Marques</a:t>
            </a:r>
          </a:p>
          <a:p>
            <a:r>
              <a:rPr lang="pt-PT" sz="1400" dirty="0"/>
              <a:t>José António </a:t>
            </a:r>
            <a:r>
              <a:rPr lang="pt-PT" sz="1400" dirty="0" err="1"/>
              <a:t>Meireis</a:t>
            </a:r>
            <a:r>
              <a:rPr lang="pt-PT" sz="1400" dirty="0"/>
              <a:t> Nogueira </a:t>
            </a:r>
          </a:p>
          <a:p>
            <a:r>
              <a:rPr lang="pt-PT" dirty="0"/>
              <a:t> 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0B771AB-63F5-466E-A315-E947A22038B6}"/>
              </a:ext>
            </a:extLst>
          </p:cNvPr>
          <p:cNvSpPr txBox="1"/>
          <p:nvPr/>
        </p:nvSpPr>
        <p:spPr>
          <a:xfrm>
            <a:off x="7418748" y="4825953"/>
            <a:ext cx="343213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err="1"/>
              <a:t>Teacher</a:t>
            </a:r>
            <a:r>
              <a:rPr lang="pt-PT" sz="1600" dirty="0"/>
              <a:t>:</a:t>
            </a:r>
          </a:p>
          <a:p>
            <a:r>
              <a:rPr lang="pt-PT" sz="1400" dirty="0"/>
              <a:t>Prof. Pedro Nicolau Faria da Fonseca</a:t>
            </a:r>
          </a:p>
        </p:txBody>
      </p:sp>
      <p:pic>
        <p:nvPicPr>
          <p:cNvPr id="11" name="graphics1">
            <a:extLst>
              <a:ext uri="{FF2B5EF4-FFF2-40B4-BE49-F238E27FC236}">
                <a16:creationId xmlns:a16="http://schemas.microsoft.com/office/drawing/2014/main" id="{0A441B21-0438-4DEC-AEAA-BF49048CAE55}"/>
              </a:ext>
            </a:extLst>
          </p:cNvPr>
          <p:cNvPicPr/>
          <p:nvPr/>
        </p:nvPicPr>
        <p:blipFill rotWithShape="1">
          <a:blip r:embed="rId2" cstate="print">
            <a:alphaModFix/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15" t="21271" r="8482" b="18748"/>
          <a:stretch/>
        </p:blipFill>
        <p:spPr bwMode="auto">
          <a:xfrm>
            <a:off x="5129212" y="466117"/>
            <a:ext cx="1933575" cy="50482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87163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MQTT_PubSub_Client-768x453.png (768Ã453)">
            <a:extLst>
              <a:ext uri="{FF2B5EF4-FFF2-40B4-BE49-F238E27FC236}">
                <a16:creationId xmlns:a16="http://schemas.microsoft.com/office/drawing/2014/main" id="{2F20414A-B635-41FB-BFFD-82E0FC4469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714" y="1619431"/>
            <a:ext cx="5226712" cy="3204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A448126C-25D7-45F7-A69E-6939D903C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DA5BE763-96FC-4694-AFD1-B10CB846E4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313202" y="628709"/>
            <a:ext cx="2568460" cy="4924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32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inherit"/>
              </a:rPr>
              <a:t>What</a:t>
            </a:r>
            <a:r>
              <a:rPr kumimoji="0" lang="pt-PT" altLang="pt-PT" sz="3200" b="0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inherit"/>
              </a:rPr>
              <a:t> </a:t>
            </a:r>
            <a:r>
              <a:rPr kumimoji="0" lang="pt-PT" altLang="pt-PT" sz="32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inherit"/>
              </a:rPr>
              <a:t>is</a:t>
            </a:r>
            <a:r>
              <a:rPr kumimoji="0" lang="pt-PT" altLang="pt-PT" sz="3200" b="0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inherit"/>
              </a:rPr>
              <a:t> MQTT?</a:t>
            </a:r>
            <a:endParaRPr kumimoji="0" lang="pt-PT" altLang="pt-PT" sz="3200" b="0" i="0" u="none" strike="noStrike" cap="none" normalizeH="0" baseline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84B22B1B-5373-43DA-A015-B783C11D195C}"/>
              </a:ext>
            </a:extLst>
          </p:cNvPr>
          <p:cNvSpPr txBox="1"/>
          <p:nvPr/>
        </p:nvSpPr>
        <p:spPr>
          <a:xfrm>
            <a:off x="1313202" y="1837284"/>
            <a:ext cx="8392438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dirty="0"/>
              <a:t>MQTT</a:t>
            </a:r>
            <a:r>
              <a:rPr lang="pt-PT" sz="2000" dirty="0"/>
              <a:t> - </a:t>
            </a:r>
            <a:r>
              <a:rPr lang="pt-PT" sz="2000" b="1" dirty="0" err="1"/>
              <a:t>M</a:t>
            </a:r>
            <a:r>
              <a:rPr lang="pt-PT" sz="2000" dirty="0" err="1"/>
              <a:t>essage</a:t>
            </a:r>
            <a:r>
              <a:rPr lang="pt-PT" sz="2000" dirty="0"/>
              <a:t> </a:t>
            </a:r>
            <a:r>
              <a:rPr lang="pt-PT" sz="2000" b="1" dirty="0" err="1"/>
              <a:t>Q</a:t>
            </a:r>
            <a:r>
              <a:rPr lang="pt-PT" sz="2000" dirty="0" err="1"/>
              <a:t>ueuing</a:t>
            </a:r>
            <a:r>
              <a:rPr lang="pt-PT" sz="2000" dirty="0"/>
              <a:t> </a:t>
            </a:r>
            <a:r>
              <a:rPr lang="pt-PT" sz="2000" b="1" dirty="0" err="1"/>
              <a:t>T</a:t>
            </a:r>
            <a:r>
              <a:rPr lang="pt-PT" sz="2000" dirty="0" err="1"/>
              <a:t>elemetry</a:t>
            </a:r>
            <a:r>
              <a:rPr lang="pt-PT" sz="2000" dirty="0"/>
              <a:t> </a:t>
            </a:r>
            <a:r>
              <a:rPr lang="pt-PT" sz="2000" b="1" dirty="0" err="1"/>
              <a:t>T</a:t>
            </a:r>
            <a:r>
              <a:rPr lang="pt-PT" sz="2000" dirty="0" err="1"/>
              <a:t>ransport</a:t>
            </a:r>
            <a:endParaRPr lang="pt-PT" sz="2000" dirty="0"/>
          </a:p>
          <a:p>
            <a:endParaRPr lang="pt-PT" sz="2000" dirty="0"/>
          </a:p>
          <a:p>
            <a:r>
              <a:rPr lang="pt-PT" sz="2000" dirty="0" err="1"/>
              <a:t>Publish-Subscribe</a:t>
            </a:r>
            <a:r>
              <a:rPr lang="pt-PT" sz="2000" dirty="0"/>
              <a:t> </a:t>
            </a:r>
            <a:r>
              <a:rPr lang="pt-PT" sz="2000" dirty="0" err="1"/>
              <a:t>message</a:t>
            </a:r>
            <a:r>
              <a:rPr lang="pt-PT" sz="2000" dirty="0"/>
              <a:t> </a:t>
            </a:r>
            <a:r>
              <a:rPr lang="pt-PT" sz="2000" dirty="0" err="1"/>
              <a:t>system</a:t>
            </a:r>
            <a:endParaRPr lang="pt-PT" sz="2000" dirty="0"/>
          </a:p>
          <a:p>
            <a:endParaRPr lang="pt-PT" sz="2000" dirty="0"/>
          </a:p>
          <a:p>
            <a:r>
              <a:rPr lang="pt-PT" sz="2000" dirty="0" err="1"/>
              <a:t>Client</a:t>
            </a:r>
            <a:r>
              <a:rPr lang="pt-PT" sz="2000" dirty="0"/>
              <a:t>-Broker </a:t>
            </a:r>
            <a:r>
              <a:rPr lang="pt-PT" sz="2000" dirty="0" err="1"/>
              <a:t>communication</a:t>
            </a:r>
            <a:endParaRPr lang="pt-PT" sz="2000" dirty="0"/>
          </a:p>
          <a:p>
            <a:endParaRPr lang="pt-PT" sz="2000" dirty="0"/>
          </a:p>
          <a:p>
            <a:r>
              <a:rPr lang="pt-PT" sz="2000" dirty="0" err="1"/>
              <a:t>Reliable</a:t>
            </a:r>
            <a:r>
              <a:rPr lang="pt-PT" sz="2000" dirty="0"/>
              <a:t> </a:t>
            </a:r>
            <a:r>
              <a:rPr lang="pt-PT" sz="2000" dirty="0" err="1"/>
              <a:t>QoS</a:t>
            </a:r>
            <a:endParaRPr lang="pt-PT" sz="2000" dirty="0"/>
          </a:p>
          <a:p>
            <a:endParaRPr lang="pt-PT" sz="2000" dirty="0"/>
          </a:p>
          <a:p>
            <a:r>
              <a:rPr lang="pt-PT" sz="2000" dirty="0" err="1"/>
              <a:t>Useful</a:t>
            </a:r>
            <a:r>
              <a:rPr lang="pt-PT" sz="2000" dirty="0"/>
              <a:t> for </a:t>
            </a:r>
            <a:r>
              <a:rPr lang="pt-PT" sz="2000" dirty="0" err="1"/>
              <a:t>devices</a:t>
            </a:r>
            <a:r>
              <a:rPr lang="pt-PT" sz="2000" dirty="0"/>
              <a:t> </a:t>
            </a:r>
            <a:r>
              <a:rPr lang="pt-PT" sz="2000" dirty="0" err="1"/>
              <a:t>with</a:t>
            </a:r>
            <a:r>
              <a:rPr lang="pt-PT" sz="2000" dirty="0"/>
              <a:t> </a:t>
            </a:r>
            <a:r>
              <a:rPr lang="pt-PT" sz="2000" dirty="0" err="1"/>
              <a:t>low</a:t>
            </a:r>
            <a:r>
              <a:rPr lang="pt-PT" sz="2000" dirty="0"/>
              <a:t> </a:t>
            </a:r>
            <a:r>
              <a:rPr lang="pt-PT" sz="2000" dirty="0" err="1"/>
              <a:t>power</a:t>
            </a:r>
            <a:r>
              <a:rPr lang="pt-PT" sz="2000" dirty="0"/>
              <a:t> </a:t>
            </a:r>
            <a:r>
              <a:rPr lang="pt-PT" sz="2000" dirty="0" err="1"/>
              <a:t>and</a:t>
            </a:r>
            <a:r>
              <a:rPr lang="pt-PT" sz="2000" dirty="0"/>
              <a:t> </a:t>
            </a:r>
            <a:r>
              <a:rPr lang="pt-PT" sz="2000" dirty="0" err="1"/>
              <a:t>low</a:t>
            </a:r>
            <a:r>
              <a:rPr lang="pt-PT" sz="2000" dirty="0"/>
              <a:t> </a:t>
            </a:r>
            <a:r>
              <a:rPr lang="pt-PT" sz="2000" dirty="0" err="1"/>
              <a:t>bandwidth</a:t>
            </a:r>
            <a:endParaRPr lang="pt-PT" sz="2000" dirty="0"/>
          </a:p>
          <a:p>
            <a:endParaRPr lang="pt-PT" sz="2800" dirty="0"/>
          </a:p>
          <a:p>
            <a:endParaRPr lang="pt-PT" dirty="0"/>
          </a:p>
          <a:p>
            <a:endParaRPr lang="pt-PT" dirty="0"/>
          </a:p>
        </p:txBody>
      </p:sp>
      <p:sp>
        <p:nvSpPr>
          <p:cNvPr id="98" name="Rectangle 5">
            <a:extLst>
              <a:ext uri="{FF2B5EF4-FFF2-40B4-BE49-F238E27FC236}">
                <a16:creationId xmlns:a16="http://schemas.microsoft.com/office/drawing/2014/main" id="{4BD8DD9D-24C2-456D-A058-CFAC92DD4C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P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370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A448126C-25D7-45F7-A69E-6939D903C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567CC9B-4CB3-4B50-AE5D-E0FC5B95DA8F}"/>
              </a:ext>
            </a:extLst>
          </p:cNvPr>
          <p:cNvSpPr txBox="1"/>
          <p:nvPr/>
        </p:nvSpPr>
        <p:spPr>
          <a:xfrm>
            <a:off x="7988548" y="1745697"/>
            <a:ext cx="3380927" cy="4502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DA5BE763-96FC-4694-AFD1-B10CB846E4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313202" y="628709"/>
            <a:ext cx="1981120" cy="4924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3200" b="0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inherit"/>
              </a:rPr>
              <a:t>MQTT </a:t>
            </a:r>
            <a:r>
              <a:rPr kumimoji="0" lang="pt-PT" altLang="pt-PT" sz="32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inherit"/>
              </a:rPr>
              <a:t>Topic</a:t>
            </a:r>
            <a:endParaRPr kumimoji="0" lang="pt-PT" altLang="pt-PT" sz="3200" b="0" i="0" u="none" strike="noStrike" cap="none" normalizeH="0" baseline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84B22B1B-5373-43DA-A015-B783C11D195C}"/>
              </a:ext>
            </a:extLst>
          </p:cNvPr>
          <p:cNvSpPr txBox="1"/>
          <p:nvPr/>
        </p:nvSpPr>
        <p:spPr>
          <a:xfrm>
            <a:off x="1286573" y="1745696"/>
            <a:ext cx="8392438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 err="1"/>
              <a:t>Specifies</a:t>
            </a:r>
            <a:r>
              <a:rPr lang="pt-PT" sz="2000" dirty="0"/>
              <a:t> </a:t>
            </a:r>
            <a:r>
              <a:rPr lang="pt-PT" sz="2000" dirty="0" err="1"/>
              <a:t>where</a:t>
            </a:r>
            <a:r>
              <a:rPr lang="pt-PT" sz="2000" dirty="0"/>
              <a:t> </a:t>
            </a:r>
            <a:r>
              <a:rPr lang="pt-PT" sz="2000" dirty="0" err="1"/>
              <a:t>the</a:t>
            </a:r>
            <a:r>
              <a:rPr lang="pt-PT" sz="2000" dirty="0"/>
              <a:t> </a:t>
            </a:r>
            <a:r>
              <a:rPr lang="pt-PT" sz="2000" dirty="0" err="1"/>
              <a:t>client</a:t>
            </a:r>
            <a:r>
              <a:rPr lang="pt-PT" sz="2000" dirty="0"/>
              <a:t> </a:t>
            </a:r>
            <a:r>
              <a:rPr lang="pt-PT" sz="2000" dirty="0" err="1"/>
              <a:t>wants</a:t>
            </a:r>
            <a:r>
              <a:rPr lang="pt-PT" sz="2000" dirty="0"/>
              <a:t> to </a:t>
            </a:r>
            <a:r>
              <a:rPr lang="pt-PT" sz="2000" dirty="0" err="1"/>
              <a:t>publish</a:t>
            </a:r>
            <a:r>
              <a:rPr lang="pt-PT" sz="2000" dirty="0"/>
              <a:t> </a:t>
            </a:r>
            <a:r>
              <a:rPr lang="pt-PT" sz="2000" dirty="0" err="1"/>
              <a:t>his</a:t>
            </a:r>
            <a:r>
              <a:rPr lang="pt-PT" sz="2000" dirty="0"/>
              <a:t> </a:t>
            </a:r>
            <a:r>
              <a:rPr lang="pt-PT" sz="2000" dirty="0" err="1"/>
              <a:t>message</a:t>
            </a:r>
            <a:endParaRPr lang="pt-PT" sz="2000" dirty="0"/>
          </a:p>
          <a:p>
            <a:endParaRPr lang="pt-PT" sz="2000" dirty="0"/>
          </a:p>
          <a:p>
            <a:r>
              <a:rPr lang="pt-PT" sz="2000" dirty="0" err="1"/>
              <a:t>Topics</a:t>
            </a:r>
            <a:r>
              <a:rPr lang="pt-PT" sz="2000" dirty="0"/>
              <a:t> are </a:t>
            </a:r>
            <a:r>
              <a:rPr lang="pt-PT" sz="2000" dirty="0" err="1"/>
              <a:t>strings</a:t>
            </a:r>
            <a:r>
              <a:rPr lang="pt-PT" sz="2000" dirty="0"/>
              <a:t> </a:t>
            </a:r>
            <a:r>
              <a:rPr lang="pt-PT" sz="2000" dirty="0" err="1"/>
              <a:t>separated</a:t>
            </a:r>
            <a:r>
              <a:rPr lang="pt-PT" sz="2000" dirty="0"/>
              <a:t> </a:t>
            </a:r>
            <a:r>
              <a:rPr lang="pt-PT" sz="2000" dirty="0" err="1"/>
              <a:t>by</a:t>
            </a:r>
            <a:r>
              <a:rPr lang="pt-PT" sz="2000" dirty="0"/>
              <a:t> </a:t>
            </a:r>
            <a:r>
              <a:rPr lang="pt-PT" sz="2000" dirty="0" err="1"/>
              <a:t>slashes</a:t>
            </a:r>
            <a:r>
              <a:rPr lang="pt-PT" sz="2000" dirty="0"/>
              <a:t> “/” , </a:t>
            </a:r>
            <a:r>
              <a:rPr lang="pt-PT" sz="2000" dirty="0" err="1"/>
              <a:t>which</a:t>
            </a:r>
            <a:r>
              <a:rPr lang="pt-PT" sz="2000" dirty="0"/>
              <a:t> </a:t>
            </a:r>
            <a:r>
              <a:rPr lang="pt-PT" sz="2000" dirty="0" err="1"/>
              <a:t>indicate</a:t>
            </a:r>
            <a:r>
              <a:rPr lang="pt-PT" sz="2000" dirty="0"/>
              <a:t> </a:t>
            </a:r>
            <a:r>
              <a:rPr lang="pt-PT" sz="2000" dirty="0" err="1"/>
              <a:t>topic</a:t>
            </a:r>
            <a:r>
              <a:rPr lang="pt-PT" sz="2000" dirty="0"/>
              <a:t> </a:t>
            </a:r>
            <a:r>
              <a:rPr lang="pt-PT" sz="2000" dirty="0" err="1"/>
              <a:t>level</a:t>
            </a:r>
            <a:endParaRPr lang="pt-PT" sz="2000" dirty="0"/>
          </a:p>
          <a:p>
            <a:endParaRPr lang="pt-PT" sz="2000" dirty="0"/>
          </a:p>
          <a:p>
            <a:r>
              <a:rPr lang="pt-PT" sz="2000" dirty="0" err="1"/>
              <a:t>Topic</a:t>
            </a:r>
            <a:r>
              <a:rPr lang="pt-PT" sz="2000" dirty="0"/>
              <a:t> </a:t>
            </a:r>
            <a:r>
              <a:rPr lang="pt-PT" sz="2000" dirty="0" err="1"/>
              <a:t>strings</a:t>
            </a:r>
            <a:r>
              <a:rPr lang="pt-PT" sz="2000" dirty="0"/>
              <a:t> </a:t>
            </a:r>
            <a:r>
              <a:rPr lang="pt-PT" sz="2000" dirty="0" err="1"/>
              <a:t>allow</a:t>
            </a:r>
            <a:r>
              <a:rPr lang="pt-PT" sz="2000" dirty="0"/>
              <a:t> for </a:t>
            </a:r>
            <a:r>
              <a:rPr lang="pt-PT" sz="2000" dirty="0" err="1"/>
              <a:t>empty</a:t>
            </a:r>
            <a:r>
              <a:rPr lang="pt-PT" sz="2000" dirty="0"/>
              <a:t> </a:t>
            </a:r>
            <a:r>
              <a:rPr lang="pt-PT" sz="2000" dirty="0" err="1"/>
              <a:t>spaces</a:t>
            </a:r>
            <a:r>
              <a:rPr lang="pt-PT" sz="2000" dirty="0"/>
              <a:t> </a:t>
            </a:r>
            <a:r>
              <a:rPr lang="pt-PT" sz="2000" dirty="0" err="1"/>
              <a:t>and</a:t>
            </a:r>
            <a:r>
              <a:rPr lang="pt-PT" sz="2000" dirty="0"/>
              <a:t> are case-</a:t>
            </a:r>
            <a:r>
              <a:rPr lang="pt-PT" sz="2000" dirty="0" err="1"/>
              <a:t>sensitive</a:t>
            </a:r>
            <a:endParaRPr lang="pt-PT" sz="2000" dirty="0"/>
          </a:p>
          <a:p>
            <a:endParaRPr lang="pt-PT" sz="2000" dirty="0"/>
          </a:p>
          <a:p>
            <a:endParaRPr lang="pt-PT" sz="2000" dirty="0"/>
          </a:p>
          <a:p>
            <a:endParaRPr lang="pt-PT" sz="2000" dirty="0"/>
          </a:p>
          <a:p>
            <a:endParaRPr lang="pt-PT" sz="2000" dirty="0"/>
          </a:p>
          <a:p>
            <a:endParaRPr lang="pt-PT" sz="2800" dirty="0"/>
          </a:p>
          <a:p>
            <a:endParaRPr lang="pt-PT" dirty="0"/>
          </a:p>
          <a:p>
            <a:endParaRPr lang="pt-PT" dirty="0"/>
          </a:p>
        </p:txBody>
      </p:sp>
      <p:sp>
        <p:nvSpPr>
          <p:cNvPr id="98" name="Rectangle 5">
            <a:extLst>
              <a:ext uri="{FF2B5EF4-FFF2-40B4-BE49-F238E27FC236}">
                <a16:creationId xmlns:a16="http://schemas.microsoft.com/office/drawing/2014/main" id="{4BD8DD9D-24C2-456D-A058-CFAC92DD4C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P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topic_basics">
            <a:extLst>
              <a:ext uri="{FF2B5EF4-FFF2-40B4-BE49-F238E27FC236}">
                <a16:creationId xmlns:a16="http://schemas.microsoft.com/office/drawing/2014/main" id="{F268B814-F345-4356-B9E4-E0A88D1296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6265" y="3531184"/>
            <a:ext cx="7416984" cy="1726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F63E9D30-CF94-4F87-9830-02F849D5A547}"/>
              </a:ext>
            </a:extLst>
          </p:cNvPr>
          <p:cNvSpPr txBox="1"/>
          <p:nvPr/>
        </p:nvSpPr>
        <p:spPr>
          <a:xfrm>
            <a:off x="1550503" y="5663002"/>
            <a:ext cx="81285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>
                <a:solidFill>
                  <a:schemeClr val="tx2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More </a:t>
            </a:r>
            <a:r>
              <a:rPr lang="pt-PT" sz="1400" dirty="0" err="1">
                <a:solidFill>
                  <a:schemeClr val="tx2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detailed</a:t>
            </a:r>
            <a:r>
              <a:rPr lang="pt-PT" sz="1400" dirty="0">
                <a:solidFill>
                  <a:schemeClr val="tx2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pt-PT" sz="1400" dirty="0" err="1">
                <a:solidFill>
                  <a:schemeClr val="tx2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info</a:t>
            </a:r>
            <a:r>
              <a:rPr lang="pt-PT" sz="1400" dirty="0">
                <a:solidFill>
                  <a:schemeClr val="tx2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https://www.hivemq.com/blog/mqtt-essentials-part-5-mqtt-topics-best-practices/</a:t>
            </a:r>
            <a:endParaRPr lang="pt-PT" sz="1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132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A448126C-25D7-45F7-A69E-6939D903C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567CC9B-4CB3-4B50-AE5D-E0FC5B95DA8F}"/>
              </a:ext>
            </a:extLst>
          </p:cNvPr>
          <p:cNvSpPr txBox="1"/>
          <p:nvPr/>
        </p:nvSpPr>
        <p:spPr>
          <a:xfrm>
            <a:off x="7988548" y="1739071"/>
            <a:ext cx="3380927" cy="4502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DA5BE763-96FC-4694-AFD1-B10CB846E4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313202" y="628709"/>
            <a:ext cx="2210990" cy="4924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3200" b="0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inherit"/>
              </a:rPr>
              <a:t>MQTT Broker</a:t>
            </a:r>
            <a:endParaRPr kumimoji="0" lang="pt-PT" altLang="pt-PT" sz="3200" b="0" i="0" u="none" strike="noStrike" cap="none" normalizeH="0" baseline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84B22B1B-5373-43DA-A015-B783C11D195C}"/>
              </a:ext>
            </a:extLst>
          </p:cNvPr>
          <p:cNvSpPr txBox="1"/>
          <p:nvPr/>
        </p:nvSpPr>
        <p:spPr>
          <a:xfrm>
            <a:off x="1286574" y="1845954"/>
            <a:ext cx="8392438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 err="1"/>
              <a:t>Receives</a:t>
            </a:r>
            <a:r>
              <a:rPr lang="pt-PT" sz="2000" dirty="0"/>
              <a:t> </a:t>
            </a:r>
            <a:r>
              <a:rPr lang="pt-PT" sz="2000" dirty="0" err="1"/>
              <a:t>all</a:t>
            </a:r>
            <a:r>
              <a:rPr lang="pt-PT" sz="2000" dirty="0"/>
              <a:t> </a:t>
            </a:r>
            <a:r>
              <a:rPr lang="pt-PT" sz="2000" dirty="0" err="1"/>
              <a:t>the</a:t>
            </a:r>
            <a:r>
              <a:rPr lang="pt-PT" sz="2000" dirty="0"/>
              <a:t> </a:t>
            </a:r>
            <a:r>
              <a:rPr lang="pt-PT" sz="2000" dirty="0" err="1"/>
              <a:t>messages</a:t>
            </a:r>
            <a:r>
              <a:rPr lang="pt-PT" sz="2000" dirty="0"/>
              <a:t> </a:t>
            </a:r>
            <a:r>
              <a:rPr lang="pt-PT" sz="2000" dirty="0" err="1"/>
              <a:t>by</a:t>
            </a:r>
            <a:r>
              <a:rPr lang="pt-PT" sz="2000" dirty="0"/>
              <a:t> </a:t>
            </a:r>
            <a:r>
              <a:rPr lang="pt-PT" sz="2000" dirty="0" err="1"/>
              <a:t>topic</a:t>
            </a:r>
            <a:endParaRPr lang="pt-PT" sz="2000" dirty="0"/>
          </a:p>
          <a:p>
            <a:endParaRPr lang="pt-PT" sz="2000" dirty="0"/>
          </a:p>
          <a:p>
            <a:r>
              <a:rPr lang="pt-PT" sz="2000" dirty="0" err="1"/>
              <a:t>Publishes</a:t>
            </a:r>
            <a:r>
              <a:rPr lang="pt-PT" sz="2000" dirty="0"/>
              <a:t> </a:t>
            </a:r>
            <a:r>
              <a:rPr lang="pt-PT" sz="2000" dirty="0" err="1"/>
              <a:t>the</a:t>
            </a:r>
            <a:r>
              <a:rPr lang="pt-PT" sz="2000" dirty="0"/>
              <a:t> </a:t>
            </a:r>
            <a:r>
              <a:rPr lang="pt-PT" sz="2000" dirty="0" err="1"/>
              <a:t>messages</a:t>
            </a:r>
            <a:r>
              <a:rPr lang="pt-PT" sz="2000" dirty="0"/>
              <a:t> to </a:t>
            </a:r>
            <a:r>
              <a:rPr lang="pt-PT" sz="2000" dirty="0" err="1"/>
              <a:t>all</a:t>
            </a:r>
            <a:r>
              <a:rPr lang="pt-PT" sz="2000" dirty="0"/>
              <a:t> </a:t>
            </a:r>
            <a:r>
              <a:rPr lang="pt-PT" sz="2000" dirty="0" err="1"/>
              <a:t>subscribed</a:t>
            </a:r>
            <a:r>
              <a:rPr lang="pt-PT" sz="2000" dirty="0"/>
              <a:t> clientes</a:t>
            </a:r>
          </a:p>
          <a:p>
            <a:endParaRPr lang="pt-PT" sz="2000" dirty="0"/>
          </a:p>
          <a:p>
            <a:r>
              <a:rPr lang="pt-PT" sz="2000" dirty="0" err="1"/>
              <a:t>Example</a:t>
            </a:r>
            <a:r>
              <a:rPr lang="pt-PT" sz="2000" dirty="0"/>
              <a:t>: </a:t>
            </a:r>
            <a:r>
              <a:rPr lang="pt-PT" sz="2000" dirty="0" err="1"/>
              <a:t>Mosquitto</a:t>
            </a:r>
            <a:r>
              <a:rPr lang="pt-PT" sz="2000" dirty="0"/>
              <a:t>, </a:t>
            </a:r>
            <a:r>
              <a:rPr lang="pt-PT" sz="2000" dirty="0" err="1"/>
              <a:t>Cloud</a:t>
            </a:r>
            <a:r>
              <a:rPr lang="pt-PT" sz="2000" dirty="0"/>
              <a:t>-MQTT</a:t>
            </a:r>
          </a:p>
          <a:p>
            <a:endParaRPr lang="pt-PT" sz="2800" dirty="0"/>
          </a:p>
          <a:p>
            <a:endParaRPr lang="pt-PT" dirty="0"/>
          </a:p>
          <a:p>
            <a:endParaRPr lang="pt-PT" dirty="0"/>
          </a:p>
        </p:txBody>
      </p:sp>
      <p:sp>
        <p:nvSpPr>
          <p:cNvPr id="98" name="Rectangle 5">
            <a:extLst>
              <a:ext uri="{FF2B5EF4-FFF2-40B4-BE49-F238E27FC236}">
                <a16:creationId xmlns:a16="http://schemas.microsoft.com/office/drawing/2014/main" id="{4BD8DD9D-24C2-456D-A058-CFAC92DD4C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P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031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759A6F70-5882-4A3F-BC03-40F972E87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4E46EFC-B9BC-400D-BC1C-F04E92570D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3202" y="628709"/>
            <a:ext cx="1792157" cy="4924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pt-PT" altLang="pt-PT" sz="3200" cap="none" dirty="0">
                <a:solidFill>
                  <a:schemeClr val="tx2">
                    <a:lumMod val="50000"/>
                  </a:schemeClr>
                </a:solidFill>
                <a:latin typeface="inherit"/>
              </a:rPr>
              <a:t>NODE-RED</a:t>
            </a:r>
            <a:endParaRPr lang="pt-PT" altLang="pt-PT" sz="3200" cap="none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</a:endParaRPr>
          </a:p>
        </p:txBody>
      </p:sp>
      <p:pic>
        <p:nvPicPr>
          <p:cNvPr id="2050" name="Picture 2" descr="https://upload.wikimedia.org/wikipedia/commons/thumb/2/2b/Node-red-icon.png/200px-Node-red-icon.png">
            <a:extLst>
              <a:ext uri="{FF2B5EF4-FFF2-40B4-BE49-F238E27FC236}">
                <a16:creationId xmlns:a16="http://schemas.microsoft.com/office/drawing/2014/main" id="{79DF5366-2505-4D62-85F1-98687DA6F5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8775" y="628709"/>
            <a:ext cx="1243090" cy="1243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B359700B-77A1-4135-9A81-F1BC8B005F3E}"/>
              </a:ext>
            </a:extLst>
          </p:cNvPr>
          <p:cNvSpPr txBox="1"/>
          <p:nvPr/>
        </p:nvSpPr>
        <p:spPr>
          <a:xfrm>
            <a:off x="1220313" y="1871799"/>
            <a:ext cx="839243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 err="1"/>
              <a:t>Flow-based</a:t>
            </a:r>
            <a:r>
              <a:rPr lang="pt-PT" sz="2000" dirty="0"/>
              <a:t> </a:t>
            </a:r>
            <a:r>
              <a:rPr lang="pt-PT" sz="2000" dirty="0" err="1"/>
              <a:t>programming</a:t>
            </a:r>
            <a:r>
              <a:rPr lang="pt-PT" sz="2000" dirty="0"/>
              <a:t> </a:t>
            </a:r>
            <a:r>
              <a:rPr lang="pt-PT" sz="2000" dirty="0" err="1"/>
              <a:t>tool</a:t>
            </a:r>
            <a:endParaRPr lang="pt-PT" sz="2000" dirty="0"/>
          </a:p>
          <a:p>
            <a:endParaRPr lang="pt-PT" sz="2000" dirty="0"/>
          </a:p>
          <a:p>
            <a:r>
              <a:rPr lang="pt-PT" sz="2000" dirty="0" err="1"/>
              <a:t>Describes</a:t>
            </a:r>
            <a:r>
              <a:rPr lang="pt-PT" sz="2000" dirty="0"/>
              <a:t> </a:t>
            </a:r>
            <a:r>
              <a:rPr lang="pt-PT" sz="2000" dirty="0" err="1"/>
              <a:t>an</a:t>
            </a:r>
            <a:r>
              <a:rPr lang="pt-PT" sz="2000" dirty="0"/>
              <a:t> </a:t>
            </a:r>
            <a:r>
              <a:rPr lang="pt-PT" sz="2000" dirty="0" err="1"/>
              <a:t>application’s</a:t>
            </a:r>
            <a:r>
              <a:rPr lang="pt-PT" sz="2000" dirty="0"/>
              <a:t> </a:t>
            </a:r>
            <a:r>
              <a:rPr lang="pt-PT" sz="2000" dirty="0" err="1"/>
              <a:t>behavior</a:t>
            </a:r>
            <a:r>
              <a:rPr lang="pt-PT" sz="2000" dirty="0"/>
              <a:t> as a network </a:t>
            </a:r>
            <a:r>
              <a:rPr lang="pt-PT" sz="2000" dirty="0" err="1"/>
              <a:t>of</a:t>
            </a:r>
            <a:r>
              <a:rPr lang="pt-PT" sz="2000" dirty="0"/>
              <a:t> “nodes”</a:t>
            </a:r>
          </a:p>
          <a:p>
            <a:endParaRPr lang="pt-PT" sz="2000" dirty="0"/>
          </a:p>
          <a:p>
            <a:r>
              <a:rPr lang="pt-PT" sz="2000" dirty="0" err="1"/>
              <a:t>Allows</a:t>
            </a:r>
            <a:r>
              <a:rPr lang="pt-PT" sz="2000" dirty="0"/>
              <a:t> visual </a:t>
            </a:r>
            <a:r>
              <a:rPr lang="pt-PT" sz="2000" dirty="0" err="1"/>
              <a:t>representation</a:t>
            </a:r>
            <a:r>
              <a:rPr lang="pt-PT" sz="2000" dirty="0"/>
              <a:t> </a:t>
            </a:r>
            <a:r>
              <a:rPr lang="pt-PT" sz="2000" dirty="0" err="1"/>
              <a:t>of</a:t>
            </a:r>
            <a:r>
              <a:rPr lang="pt-PT" sz="2000" dirty="0"/>
              <a:t> </a:t>
            </a:r>
            <a:r>
              <a:rPr lang="pt-PT" sz="2000" dirty="0" err="1"/>
              <a:t>flows</a:t>
            </a:r>
            <a:endParaRPr lang="pt-PT" sz="2000" dirty="0"/>
          </a:p>
          <a:p>
            <a:endParaRPr lang="pt-PT" sz="2000" dirty="0"/>
          </a:p>
          <a:p>
            <a:endParaRPr lang="pt-PT" sz="2000" dirty="0"/>
          </a:p>
          <a:p>
            <a:endParaRPr lang="pt-PT" sz="2000" dirty="0"/>
          </a:p>
          <a:p>
            <a:endParaRPr lang="pt-PT" sz="2800" dirty="0"/>
          </a:p>
          <a:p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65971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759A6F70-5882-4A3F-BC03-40F972E87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4E46EFC-B9BC-400D-BC1C-F04E92570D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3202" y="628709"/>
            <a:ext cx="4380173" cy="4924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pt-PT" altLang="pt-PT" sz="3200" cap="none" dirty="0">
                <a:solidFill>
                  <a:schemeClr val="tx2">
                    <a:lumMod val="50000"/>
                  </a:schemeClr>
                </a:solidFill>
                <a:latin typeface="inherit"/>
              </a:rPr>
              <a:t>NODE-RED </a:t>
            </a:r>
            <a:r>
              <a:rPr lang="pt-PT" altLang="pt-PT" sz="3200" cap="none" dirty="0" err="1">
                <a:solidFill>
                  <a:schemeClr val="tx2">
                    <a:lumMod val="50000"/>
                  </a:schemeClr>
                </a:solidFill>
                <a:latin typeface="inherit"/>
              </a:rPr>
              <a:t>runtime</a:t>
            </a:r>
            <a:r>
              <a:rPr lang="pt-PT" altLang="pt-PT" sz="3200" cap="none" dirty="0">
                <a:solidFill>
                  <a:schemeClr val="tx2">
                    <a:lumMod val="50000"/>
                  </a:schemeClr>
                </a:solidFill>
                <a:latin typeface="inherit"/>
              </a:rPr>
              <a:t>/editor</a:t>
            </a:r>
            <a:endParaRPr lang="pt-PT" altLang="pt-PT" sz="3200" cap="none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</a:endParaRPr>
          </a:p>
        </p:txBody>
      </p:sp>
      <p:pic>
        <p:nvPicPr>
          <p:cNvPr id="3074" name="Picture 2" descr="https://raw.githubusercontent.com/Jose-Nogueira/node-red/master/node%20red.png">
            <a:extLst>
              <a:ext uri="{FF2B5EF4-FFF2-40B4-BE49-F238E27FC236}">
                <a16:creationId xmlns:a16="http://schemas.microsoft.com/office/drawing/2014/main" id="{4544FC9D-01CE-4251-B7D3-3E74C8D44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3202" y="1331015"/>
            <a:ext cx="9513375" cy="4751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75530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Personalizado 12">
      <a:dk1>
        <a:srgbClr val="FFFFFF"/>
      </a:dk1>
      <a:lt1>
        <a:srgbClr val="377AAB"/>
      </a:lt1>
      <a:dk2>
        <a:srgbClr val="377AAB"/>
      </a:dk2>
      <a:lt2>
        <a:srgbClr val="377AAB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580</TotalTime>
  <Words>164</Words>
  <Application>Microsoft Office PowerPoint</Application>
  <PresentationFormat>Ecrã Panorâmico</PresentationFormat>
  <Paragraphs>58</Paragraphs>
  <Slides>6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6</vt:i4>
      </vt:variant>
    </vt:vector>
  </HeadingPairs>
  <TitlesOfParts>
    <vt:vector size="11" baseType="lpstr">
      <vt:lpstr>Arial</vt:lpstr>
      <vt:lpstr>Calibri</vt:lpstr>
      <vt:lpstr>inherit</vt:lpstr>
      <vt:lpstr>Tw Cen MT</vt:lpstr>
      <vt:lpstr>Circuito</vt:lpstr>
      <vt:lpstr>Mqtt and node-red </vt:lpstr>
      <vt:lpstr>What is MQTT?</vt:lpstr>
      <vt:lpstr>MQTT Topic</vt:lpstr>
      <vt:lpstr>MQTT Broker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Scient - Controlo e otimização de Sistemas de iluminação industriais </dc:title>
  <dc:creator>Daniel Cunha</dc:creator>
  <cp:lastModifiedBy>Ganzas</cp:lastModifiedBy>
  <cp:revision>50</cp:revision>
  <dcterms:created xsi:type="dcterms:W3CDTF">2018-11-26T22:45:48Z</dcterms:created>
  <dcterms:modified xsi:type="dcterms:W3CDTF">2019-04-08T14:47:15Z</dcterms:modified>
</cp:coreProperties>
</file>