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3" r:id="rId8"/>
    <p:sldId id="264" r:id="rId9"/>
    <p:sldId id="265" r:id="rId10"/>
  </p:sldIdLst>
  <p:sldSz cx="12192000" cy="6858000"/>
  <p:notesSz cx="7772400" cy="100584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255"/>
    <a:srgbClr val="716A37"/>
    <a:srgbClr val="C4BC86"/>
    <a:srgbClr val="CCA735"/>
    <a:srgbClr val="616761"/>
    <a:srgbClr val="1B5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660"/>
  </p:normalViewPr>
  <p:slideViewPr>
    <p:cSldViewPr snapToGrid="0">
      <p:cViewPr varScale="1">
        <p:scale>
          <a:sx n="108" d="100"/>
          <a:sy n="108" d="100"/>
        </p:scale>
        <p:origin x="5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462F1-5A36-4E50-957B-E02F415D1893}" type="doc">
      <dgm:prSet loTypeId="urn:microsoft.com/office/officeart/2005/8/layout/arrow2" loCatId="process" qsTypeId="urn:microsoft.com/office/officeart/2005/8/quickstyle/simple1" qsCatId="simple" csTypeId="urn:microsoft.com/office/officeart/2005/8/colors/accent1_2" csCatId="accent1" phldr="1"/>
      <dgm:spPr/>
    </dgm:pt>
    <dgm:pt modelId="{6228A5D6-06DB-4900-8E50-DE8C18EE55BC}">
      <dgm:prSet phldrT="[Text]"/>
      <dgm:spPr/>
      <dgm:t>
        <a:bodyPr/>
        <a:lstStyle/>
        <a:p>
          <a:r>
            <a:rPr lang="pt-PT" dirty="0"/>
            <a:t>sigmoid</a:t>
          </a:r>
        </a:p>
      </dgm:t>
    </dgm:pt>
    <dgm:pt modelId="{D3D31262-5083-4CAC-88DA-ADE914E7028D}" type="parTrans" cxnId="{BE92AC01-9CFC-4D8C-B962-94F2DCA69B9E}">
      <dgm:prSet/>
      <dgm:spPr/>
      <dgm:t>
        <a:bodyPr/>
        <a:lstStyle/>
        <a:p>
          <a:endParaRPr lang="pt-PT"/>
        </a:p>
      </dgm:t>
    </dgm:pt>
    <dgm:pt modelId="{B9D55459-5EE5-4BE7-83A1-0EA592C5E6E0}" type="sibTrans" cxnId="{BE92AC01-9CFC-4D8C-B962-94F2DCA69B9E}">
      <dgm:prSet/>
      <dgm:spPr/>
      <dgm:t>
        <a:bodyPr/>
        <a:lstStyle/>
        <a:p>
          <a:endParaRPr lang="pt-PT"/>
        </a:p>
      </dgm:t>
    </dgm:pt>
    <dgm:pt modelId="{A0AD4306-F8F4-40C9-83EE-7AFEA2D50D62}">
      <dgm:prSet phldrT="[Text]"/>
      <dgm:spPr/>
      <dgm:t>
        <a:bodyPr/>
        <a:lstStyle/>
        <a:p>
          <a:r>
            <a:rPr lang="pt-PT" dirty="0"/>
            <a:t>linear</a:t>
          </a:r>
        </a:p>
      </dgm:t>
    </dgm:pt>
    <dgm:pt modelId="{79750386-727A-48AC-8BFB-0B1AF2FB2543}" type="parTrans" cxnId="{060E867C-C6EE-4421-8ECD-394B2BB1D724}">
      <dgm:prSet/>
      <dgm:spPr/>
      <dgm:t>
        <a:bodyPr/>
        <a:lstStyle/>
        <a:p>
          <a:endParaRPr lang="pt-PT"/>
        </a:p>
      </dgm:t>
    </dgm:pt>
    <dgm:pt modelId="{1B757BBC-5BC7-4C75-BDA5-9476226C31A3}" type="sibTrans" cxnId="{060E867C-C6EE-4421-8ECD-394B2BB1D724}">
      <dgm:prSet/>
      <dgm:spPr/>
      <dgm:t>
        <a:bodyPr/>
        <a:lstStyle/>
        <a:p>
          <a:endParaRPr lang="pt-PT"/>
        </a:p>
      </dgm:t>
    </dgm:pt>
    <dgm:pt modelId="{CE002984-C23A-4318-A202-B2B328D15AE5}">
      <dgm:prSet phldrT="[Text]"/>
      <dgm:spPr/>
      <dgm:t>
        <a:bodyPr/>
        <a:lstStyle/>
        <a:p>
          <a:r>
            <a:rPr lang="pt-PT" dirty="0"/>
            <a:t>polinomial</a:t>
          </a:r>
        </a:p>
      </dgm:t>
    </dgm:pt>
    <dgm:pt modelId="{92B40671-897C-43CE-B609-3C57480E9D5D}" type="parTrans" cxnId="{0A89A9BA-C931-487D-ACC4-46DFBD264868}">
      <dgm:prSet/>
      <dgm:spPr/>
      <dgm:t>
        <a:bodyPr/>
        <a:lstStyle/>
        <a:p>
          <a:endParaRPr lang="pt-PT"/>
        </a:p>
      </dgm:t>
    </dgm:pt>
    <dgm:pt modelId="{0A21AD88-8A9C-4B92-A701-20C89231B11D}" type="sibTrans" cxnId="{0A89A9BA-C931-487D-ACC4-46DFBD264868}">
      <dgm:prSet/>
      <dgm:spPr/>
      <dgm:t>
        <a:bodyPr/>
        <a:lstStyle/>
        <a:p>
          <a:endParaRPr lang="pt-PT"/>
        </a:p>
      </dgm:t>
    </dgm:pt>
    <dgm:pt modelId="{169118E3-D856-4B9B-A91D-4DBF8129FAA7}">
      <dgm:prSet phldrT="[Text]"/>
      <dgm:spPr/>
      <dgm:t>
        <a:bodyPr/>
        <a:lstStyle/>
        <a:p>
          <a:r>
            <a:rPr lang="pt-PT" dirty="0"/>
            <a:t>RBF</a:t>
          </a:r>
        </a:p>
      </dgm:t>
    </dgm:pt>
    <dgm:pt modelId="{A4EE3727-2578-4E1D-BAF9-38E48EA78405}" type="parTrans" cxnId="{BEA27697-5BC6-47D1-A6E0-F72B2EEDEEAA}">
      <dgm:prSet/>
      <dgm:spPr/>
      <dgm:t>
        <a:bodyPr/>
        <a:lstStyle/>
        <a:p>
          <a:endParaRPr lang="pt-PT"/>
        </a:p>
      </dgm:t>
    </dgm:pt>
    <dgm:pt modelId="{CAB0FBA4-A273-4193-9EB8-4DEAFE8251B0}" type="sibTrans" cxnId="{BEA27697-5BC6-47D1-A6E0-F72B2EEDEEAA}">
      <dgm:prSet/>
      <dgm:spPr/>
      <dgm:t>
        <a:bodyPr/>
        <a:lstStyle/>
        <a:p>
          <a:endParaRPr lang="pt-PT"/>
        </a:p>
      </dgm:t>
    </dgm:pt>
    <dgm:pt modelId="{10D14430-DA4A-45CF-AA63-6C98574CC521}" type="pres">
      <dgm:prSet presAssocID="{A4E462F1-5A36-4E50-957B-E02F415D1893}" presName="arrowDiagram" presStyleCnt="0">
        <dgm:presLayoutVars>
          <dgm:chMax val="5"/>
          <dgm:dir/>
          <dgm:resizeHandles val="exact"/>
        </dgm:presLayoutVars>
      </dgm:prSet>
      <dgm:spPr/>
    </dgm:pt>
    <dgm:pt modelId="{1BEB08B5-F3EA-4E23-91A9-02CFA0680161}" type="pres">
      <dgm:prSet presAssocID="{A4E462F1-5A36-4E50-957B-E02F415D1893}" presName="arrow" presStyleLbl="bgShp" presStyleIdx="0" presStyleCnt="1"/>
      <dgm:spPr>
        <a:solidFill>
          <a:srgbClr val="1B5F7D"/>
        </a:solidFill>
      </dgm:spPr>
    </dgm:pt>
    <dgm:pt modelId="{E6D3CC52-583D-4179-B059-F3B676F26DA0}" type="pres">
      <dgm:prSet presAssocID="{A4E462F1-5A36-4E50-957B-E02F415D1893}" presName="arrowDiagram4" presStyleCnt="0"/>
      <dgm:spPr/>
    </dgm:pt>
    <dgm:pt modelId="{56322605-8ABC-4664-8DDE-EBE7E3CA4F74}" type="pres">
      <dgm:prSet presAssocID="{6228A5D6-06DB-4900-8E50-DE8C18EE55BC}" presName="bullet4a" presStyleLbl="node1" presStyleIdx="0" presStyleCnt="4"/>
      <dgm:spPr>
        <a:solidFill>
          <a:srgbClr val="CCA735"/>
        </a:solidFill>
      </dgm:spPr>
    </dgm:pt>
    <dgm:pt modelId="{1B4B1589-072D-4AD4-A3DD-1411B474DC32}" type="pres">
      <dgm:prSet presAssocID="{6228A5D6-06DB-4900-8E50-DE8C18EE55BC}" presName="textBox4a" presStyleLbl="revTx" presStyleIdx="0" presStyleCnt="4">
        <dgm:presLayoutVars>
          <dgm:bulletEnabled val="1"/>
        </dgm:presLayoutVars>
      </dgm:prSet>
      <dgm:spPr/>
    </dgm:pt>
    <dgm:pt modelId="{E54836EF-D8CA-49EC-A71A-72B9E85ADC8D}" type="pres">
      <dgm:prSet presAssocID="{A0AD4306-F8F4-40C9-83EE-7AFEA2D50D62}" presName="bullet4b" presStyleLbl="node1" presStyleIdx="1" presStyleCnt="4"/>
      <dgm:spPr>
        <a:solidFill>
          <a:srgbClr val="CCA735"/>
        </a:solidFill>
      </dgm:spPr>
    </dgm:pt>
    <dgm:pt modelId="{146E32F5-F347-48A0-89C3-A30ACAFC783F}" type="pres">
      <dgm:prSet presAssocID="{A0AD4306-F8F4-40C9-83EE-7AFEA2D50D62}" presName="textBox4b" presStyleLbl="revTx" presStyleIdx="1" presStyleCnt="4" custScaleX="106111" custScaleY="95617" custLinFactNeighborX="4450" custLinFactNeighborY="7010">
        <dgm:presLayoutVars>
          <dgm:bulletEnabled val="1"/>
        </dgm:presLayoutVars>
      </dgm:prSet>
      <dgm:spPr/>
    </dgm:pt>
    <dgm:pt modelId="{1012DA7D-46DF-4F46-B8F1-775A13EBFD7C}" type="pres">
      <dgm:prSet presAssocID="{CE002984-C23A-4318-A202-B2B328D15AE5}" presName="bullet4c" presStyleLbl="node1" presStyleIdx="2" presStyleCnt="4"/>
      <dgm:spPr>
        <a:solidFill>
          <a:srgbClr val="CCA735"/>
        </a:solidFill>
      </dgm:spPr>
    </dgm:pt>
    <dgm:pt modelId="{59C6D985-8B7C-4C70-AD7C-4B547985BE9B}" type="pres">
      <dgm:prSet presAssocID="{CE002984-C23A-4318-A202-B2B328D15AE5}" presName="textBox4c" presStyleLbl="revTx" presStyleIdx="2" presStyleCnt="4" custLinFactNeighborX="2872" custLinFactNeighborY="5568">
        <dgm:presLayoutVars>
          <dgm:bulletEnabled val="1"/>
        </dgm:presLayoutVars>
      </dgm:prSet>
      <dgm:spPr/>
    </dgm:pt>
    <dgm:pt modelId="{52273A95-5C94-4555-B3FB-AA55C8C0B800}" type="pres">
      <dgm:prSet presAssocID="{169118E3-D856-4B9B-A91D-4DBF8129FAA7}" presName="bullet4d" presStyleLbl="node1" presStyleIdx="3" presStyleCnt="4"/>
      <dgm:spPr>
        <a:solidFill>
          <a:srgbClr val="CCA735"/>
        </a:solidFill>
      </dgm:spPr>
    </dgm:pt>
    <dgm:pt modelId="{58AC0033-0CE3-4D35-BA83-DA80B2F0697A}" type="pres">
      <dgm:prSet presAssocID="{169118E3-D856-4B9B-A91D-4DBF8129FAA7}" presName="textBox4d" presStyleLbl="revTx" presStyleIdx="3" presStyleCnt="4" custFlipVert="0" custScaleY="37682" custLinFactNeighborX="10257" custLinFactNeighborY="-29000">
        <dgm:presLayoutVars>
          <dgm:bulletEnabled val="1"/>
        </dgm:presLayoutVars>
      </dgm:prSet>
      <dgm:spPr/>
    </dgm:pt>
  </dgm:ptLst>
  <dgm:cxnLst>
    <dgm:cxn modelId="{BE92AC01-9CFC-4D8C-B962-94F2DCA69B9E}" srcId="{A4E462F1-5A36-4E50-957B-E02F415D1893}" destId="{6228A5D6-06DB-4900-8E50-DE8C18EE55BC}" srcOrd="0" destOrd="0" parTransId="{D3D31262-5083-4CAC-88DA-ADE914E7028D}" sibTransId="{B9D55459-5EE5-4BE7-83A1-0EA592C5E6E0}"/>
    <dgm:cxn modelId="{9898A04A-D560-4339-AAE7-772C68E7A82A}" type="presOf" srcId="{A0AD4306-F8F4-40C9-83EE-7AFEA2D50D62}" destId="{146E32F5-F347-48A0-89C3-A30ACAFC783F}" srcOrd="0" destOrd="0" presId="urn:microsoft.com/office/officeart/2005/8/layout/arrow2"/>
    <dgm:cxn modelId="{060E867C-C6EE-4421-8ECD-394B2BB1D724}" srcId="{A4E462F1-5A36-4E50-957B-E02F415D1893}" destId="{A0AD4306-F8F4-40C9-83EE-7AFEA2D50D62}" srcOrd="1" destOrd="0" parTransId="{79750386-727A-48AC-8BFB-0B1AF2FB2543}" sibTransId="{1B757BBC-5BC7-4C75-BDA5-9476226C31A3}"/>
    <dgm:cxn modelId="{7D5E158B-DC57-4D45-9CD4-B688A4E77649}" type="presOf" srcId="{CE002984-C23A-4318-A202-B2B328D15AE5}" destId="{59C6D985-8B7C-4C70-AD7C-4B547985BE9B}" srcOrd="0" destOrd="0" presId="urn:microsoft.com/office/officeart/2005/8/layout/arrow2"/>
    <dgm:cxn modelId="{BEA27697-5BC6-47D1-A6E0-F72B2EEDEEAA}" srcId="{A4E462F1-5A36-4E50-957B-E02F415D1893}" destId="{169118E3-D856-4B9B-A91D-4DBF8129FAA7}" srcOrd="3" destOrd="0" parTransId="{A4EE3727-2578-4E1D-BAF9-38E48EA78405}" sibTransId="{CAB0FBA4-A273-4193-9EB8-4DEAFE8251B0}"/>
    <dgm:cxn modelId="{4CC11DB2-F12D-48A5-94B9-22CFDA9E38D8}" type="presOf" srcId="{A4E462F1-5A36-4E50-957B-E02F415D1893}" destId="{10D14430-DA4A-45CF-AA63-6C98574CC521}" srcOrd="0" destOrd="0" presId="urn:microsoft.com/office/officeart/2005/8/layout/arrow2"/>
    <dgm:cxn modelId="{0A89A9BA-C931-487D-ACC4-46DFBD264868}" srcId="{A4E462F1-5A36-4E50-957B-E02F415D1893}" destId="{CE002984-C23A-4318-A202-B2B328D15AE5}" srcOrd="2" destOrd="0" parTransId="{92B40671-897C-43CE-B609-3C57480E9D5D}" sibTransId="{0A21AD88-8A9C-4B92-A701-20C89231B11D}"/>
    <dgm:cxn modelId="{146C80C6-ADAD-45C5-A0D3-5A370DD6D9C4}" type="presOf" srcId="{6228A5D6-06DB-4900-8E50-DE8C18EE55BC}" destId="{1B4B1589-072D-4AD4-A3DD-1411B474DC32}" srcOrd="0" destOrd="0" presId="urn:microsoft.com/office/officeart/2005/8/layout/arrow2"/>
    <dgm:cxn modelId="{512BC7CF-8A02-418C-A52C-EF1152CB2E4A}" type="presOf" srcId="{169118E3-D856-4B9B-A91D-4DBF8129FAA7}" destId="{58AC0033-0CE3-4D35-BA83-DA80B2F0697A}" srcOrd="0" destOrd="0" presId="urn:microsoft.com/office/officeart/2005/8/layout/arrow2"/>
    <dgm:cxn modelId="{86F614A0-BDEB-43E1-9B5F-A53468432629}" type="presParOf" srcId="{10D14430-DA4A-45CF-AA63-6C98574CC521}" destId="{1BEB08B5-F3EA-4E23-91A9-02CFA0680161}" srcOrd="0" destOrd="0" presId="urn:microsoft.com/office/officeart/2005/8/layout/arrow2"/>
    <dgm:cxn modelId="{D5AE8179-04B9-4006-9487-B88130C69738}" type="presParOf" srcId="{10D14430-DA4A-45CF-AA63-6C98574CC521}" destId="{E6D3CC52-583D-4179-B059-F3B676F26DA0}" srcOrd="1" destOrd="0" presId="urn:microsoft.com/office/officeart/2005/8/layout/arrow2"/>
    <dgm:cxn modelId="{04EBB74B-2183-4EF7-97F5-7EF8E4135BB8}" type="presParOf" srcId="{E6D3CC52-583D-4179-B059-F3B676F26DA0}" destId="{56322605-8ABC-4664-8DDE-EBE7E3CA4F74}" srcOrd="0" destOrd="0" presId="urn:microsoft.com/office/officeart/2005/8/layout/arrow2"/>
    <dgm:cxn modelId="{7E3AF0B3-F8D0-4568-8E6B-335082757AFB}" type="presParOf" srcId="{E6D3CC52-583D-4179-B059-F3B676F26DA0}" destId="{1B4B1589-072D-4AD4-A3DD-1411B474DC32}" srcOrd="1" destOrd="0" presId="urn:microsoft.com/office/officeart/2005/8/layout/arrow2"/>
    <dgm:cxn modelId="{5CA64861-1692-4DAE-BD3D-2F737F506B61}" type="presParOf" srcId="{E6D3CC52-583D-4179-B059-F3B676F26DA0}" destId="{E54836EF-D8CA-49EC-A71A-72B9E85ADC8D}" srcOrd="2" destOrd="0" presId="urn:microsoft.com/office/officeart/2005/8/layout/arrow2"/>
    <dgm:cxn modelId="{62DE0740-20DE-4D78-9E26-347B0D0F6C17}" type="presParOf" srcId="{E6D3CC52-583D-4179-B059-F3B676F26DA0}" destId="{146E32F5-F347-48A0-89C3-A30ACAFC783F}" srcOrd="3" destOrd="0" presId="urn:microsoft.com/office/officeart/2005/8/layout/arrow2"/>
    <dgm:cxn modelId="{1ED2B85D-4AA3-4EC1-8284-D453549E1A1C}" type="presParOf" srcId="{E6D3CC52-583D-4179-B059-F3B676F26DA0}" destId="{1012DA7D-46DF-4F46-B8F1-775A13EBFD7C}" srcOrd="4" destOrd="0" presId="urn:microsoft.com/office/officeart/2005/8/layout/arrow2"/>
    <dgm:cxn modelId="{F35C49A1-7345-4A46-BC40-AEDC5F5D91B2}" type="presParOf" srcId="{E6D3CC52-583D-4179-B059-F3B676F26DA0}" destId="{59C6D985-8B7C-4C70-AD7C-4B547985BE9B}" srcOrd="5" destOrd="0" presId="urn:microsoft.com/office/officeart/2005/8/layout/arrow2"/>
    <dgm:cxn modelId="{2D4F8F23-6A52-48F7-81B8-30CEE0AFAF32}" type="presParOf" srcId="{E6D3CC52-583D-4179-B059-F3B676F26DA0}" destId="{52273A95-5C94-4555-B3FB-AA55C8C0B800}" srcOrd="6" destOrd="0" presId="urn:microsoft.com/office/officeart/2005/8/layout/arrow2"/>
    <dgm:cxn modelId="{1A3EE9FD-6C88-49CD-AB6A-60F8A4285535}" type="presParOf" srcId="{E6D3CC52-583D-4179-B059-F3B676F26DA0}" destId="{58AC0033-0CE3-4D35-BA83-DA80B2F0697A}"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B08B5-F3EA-4E23-91A9-02CFA0680161}">
      <dsp:nvSpPr>
        <dsp:cNvPr id="0" name=""/>
        <dsp:cNvSpPr/>
      </dsp:nvSpPr>
      <dsp:spPr>
        <a:xfrm>
          <a:off x="0" y="378404"/>
          <a:ext cx="4023210" cy="2514506"/>
        </a:xfrm>
        <a:prstGeom prst="swooshArrow">
          <a:avLst>
            <a:gd name="adj1" fmla="val 25000"/>
            <a:gd name="adj2" fmla="val 25000"/>
          </a:avLst>
        </a:prstGeom>
        <a:solidFill>
          <a:srgbClr val="1B5F7D"/>
        </a:solidFill>
        <a:ln>
          <a:noFill/>
        </a:ln>
        <a:effectLst/>
      </dsp:spPr>
      <dsp:style>
        <a:lnRef idx="0">
          <a:scrgbClr r="0" g="0" b="0"/>
        </a:lnRef>
        <a:fillRef idx="1">
          <a:scrgbClr r="0" g="0" b="0"/>
        </a:fillRef>
        <a:effectRef idx="0">
          <a:scrgbClr r="0" g="0" b="0"/>
        </a:effectRef>
        <a:fontRef idx="minor"/>
      </dsp:style>
    </dsp:sp>
    <dsp:sp modelId="{56322605-8ABC-4664-8DDE-EBE7E3CA4F74}">
      <dsp:nvSpPr>
        <dsp:cNvPr id="0" name=""/>
        <dsp:cNvSpPr/>
      </dsp:nvSpPr>
      <dsp:spPr>
        <a:xfrm>
          <a:off x="396286" y="2248191"/>
          <a:ext cx="92533" cy="92533"/>
        </a:xfrm>
        <a:prstGeom prst="ellipse">
          <a:avLst/>
        </a:prstGeom>
        <a:solidFill>
          <a:srgbClr val="CCA7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4B1589-072D-4AD4-A3DD-1411B474DC32}">
      <dsp:nvSpPr>
        <dsp:cNvPr id="0" name=""/>
        <dsp:cNvSpPr/>
      </dsp:nvSpPr>
      <dsp:spPr>
        <a:xfrm>
          <a:off x="442553" y="2294458"/>
          <a:ext cx="687968" cy="598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032" tIns="0" rIns="0" bIns="0" numCol="1" spcCol="1270" anchor="t" anchorCtr="0">
          <a:noAutofit/>
        </a:bodyPr>
        <a:lstStyle/>
        <a:p>
          <a:pPr marL="0" lvl="0" indent="0" algn="l" defTabSz="533400">
            <a:lnSpc>
              <a:spcPct val="90000"/>
            </a:lnSpc>
            <a:spcBef>
              <a:spcPct val="0"/>
            </a:spcBef>
            <a:spcAft>
              <a:spcPct val="35000"/>
            </a:spcAft>
            <a:buNone/>
          </a:pPr>
          <a:r>
            <a:rPr lang="pt-PT" sz="1200" kern="1200" dirty="0"/>
            <a:t>sigmoid</a:t>
          </a:r>
        </a:p>
      </dsp:txBody>
      <dsp:txXfrm>
        <a:off x="442553" y="2294458"/>
        <a:ext cx="687968" cy="598452"/>
      </dsp:txXfrm>
    </dsp:sp>
    <dsp:sp modelId="{E54836EF-D8CA-49EC-A71A-72B9E85ADC8D}">
      <dsp:nvSpPr>
        <dsp:cNvPr id="0" name=""/>
        <dsp:cNvSpPr/>
      </dsp:nvSpPr>
      <dsp:spPr>
        <a:xfrm>
          <a:off x="1050057" y="1663317"/>
          <a:ext cx="160928" cy="160928"/>
        </a:xfrm>
        <a:prstGeom prst="ellipse">
          <a:avLst/>
        </a:prstGeom>
        <a:solidFill>
          <a:srgbClr val="CCA7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E32F5-F347-48A0-89C3-A30ACAFC783F}">
      <dsp:nvSpPr>
        <dsp:cNvPr id="0" name=""/>
        <dsp:cNvSpPr/>
      </dsp:nvSpPr>
      <dsp:spPr>
        <a:xfrm>
          <a:off x="1142303" y="1849518"/>
          <a:ext cx="896504" cy="10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73" tIns="0" rIns="0" bIns="0" numCol="1" spcCol="1270" anchor="t" anchorCtr="0">
          <a:noAutofit/>
        </a:bodyPr>
        <a:lstStyle/>
        <a:p>
          <a:pPr marL="0" lvl="0" indent="0" algn="l" defTabSz="533400">
            <a:lnSpc>
              <a:spcPct val="90000"/>
            </a:lnSpc>
            <a:spcBef>
              <a:spcPct val="0"/>
            </a:spcBef>
            <a:spcAft>
              <a:spcPct val="35000"/>
            </a:spcAft>
            <a:buNone/>
          </a:pPr>
          <a:r>
            <a:rPr lang="pt-PT" sz="1200" kern="1200" dirty="0"/>
            <a:t>linear</a:t>
          </a:r>
        </a:p>
      </dsp:txBody>
      <dsp:txXfrm>
        <a:off x="1142303" y="1849518"/>
        <a:ext cx="896504" cy="1098763"/>
      </dsp:txXfrm>
    </dsp:sp>
    <dsp:sp modelId="{1012DA7D-46DF-4F46-B8F1-775A13EBFD7C}">
      <dsp:nvSpPr>
        <dsp:cNvPr id="0" name=""/>
        <dsp:cNvSpPr/>
      </dsp:nvSpPr>
      <dsp:spPr>
        <a:xfrm>
          <a:off x="1884873" y="1232331"/>
          <a:ext cx="213230" cy="213230"/>
        </a:xfrm>
        <a:prstGeom prst="ellipse">
          <a:avLst/>
        </a:prstGeom>
        <a:solidFill>
          <a:srgbClr val="CCA7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C6D985-8B7C-4C70-AD7C-4B547985BE9B}">
      <dsp:nvSpPr>
        <dsp:cNvPr id="0" name=""/>
        <dsp:cNvSpPr/>
      </dsp:nvSpPr>
      <dsp:spPr>
        <a:xfrm>
          <a:off x="2015753" y="1425471"/>
          <a:ext cx="844874" cy="155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86" tIns="0" rIns="0" bIns="0" numCol="1" spcCol="1270" anchor="t" anchorCtr="0">
          <a:noAutofit/>
        </a:bodyPr>
        <a:lstStyle/>
        <a:p>
          <a:pPr marL="0" lvl="0" indent="0" algn="l" defTabSz="533400">
            <a:lnSpc>
              <a:spcPct val="90000"/>
            </a:lnSpc>
            <a:spcBef>
              <a:spcPct val="0"/>
            </a:spcBef>
            <a:spcAft>
              <a:spcPct val="35000"/>
            </a:spcAft>
            <a:buNone/>
          </a:pPr>
          <a:r>
            <a:rPr lang="pt-PT" sz="1200" kern="1200" dirty="0"/>
            <a:t>polinomial</a:t>
          </a:r>
        </a:p>
      </dsp:txBody>
      <dsp:txXfrm>
        <a:off x="2015753" y="1425471"/>
        <a:ext cx="844874" cy="1553964"/>
      </dsp:txXfrm>
    </dsp:sp>
    <dsp:sp modelId="{52273A95-5C94-4555-B3FB-AA55C8C0B800}">
      <dsp:nvSpPr>
        <dsp:cNvPr id="0" name=""/>
        <dsp:cNvSpPr/>
      </dsp:nvSpPr>
      <dsp:spPr>
        <a:xfrm>
          <a:off x="2794119" y="947186"/>
          <a:ext cx="285647" cy="285647"/>
        </a:xfrm>
        <a:prstGeom prst="ellipse">
          <a:avLst/>
        </a:prstGeom>
        <a:solidFill>
          <a:srgbClr val="CCA7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C0033-0CE3-4D35-BA83-DA80B2F0697A}">
      <dsp:nvSpPr>
        <dsp:cNvPr id="0" name=""/>
        <dsp:cNvSpPr/>
      </dsp:nvSpPr>
      <dsp:spPr>
        <a:xfrm>
          <a:off x="3023602" y="1128934"/>
          <a:ext cx="844874" cy="67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59" tIns="0" rIns="0" bIns="0" numCol="1" spcCol="1270" anchor="t" anchorCtr="0">
          <a:noAutofit/>
        </a:bodyPr>
        <a:lstStyle/>
        <a:p>
          <a:pPr marL="0" lvl="0" indent="0" algn="l" defTabSz="533400">
            <a:lnSpc>
              <a:spcPct val="90000"/>
            </a:lnSpc>
            <a:spcBef>
              <a:spcPct val="0"/>
            </a:spcBef>
            <a:spcAft>
              <a:spcPct val="35000"/>
            </a:spcAft>
            <a:buNone/>
          </a:pPr>
          <a:r>
            <a:rPr lang="pt-PT" sz="1200" kern="1200" dirty="0"/>
            <a:t>RBF</a:t>
          </a:r>
        </a:p>
      </dsp:txBody>
      <dsp:txXfrm>
        <a:off x="3023602" y="1128934"/>
        <a:ext cx="844874" cy="67936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sv-SE" sz="1800" b="0" strike="noStrike" spc="-1">
              <a:solidFill>
                <a:srgbClr val="000000"/>
              </a:solidFill>
              <a:latin typeface="Century Gothic"/>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sv-SE" sz="2800" b="0" strike="noStrike" spc="-1">
              <a:solidFill>
                <a:srgbClr val="00000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sv-SE" sz="6000" b="0" strike="noStrike" spc="-1">
                <a:solidFill>
                  <a:srgbClr val="000000"/>
                </a:solidFill>
                <a:latin typeface="Century Gothic"/>
              </a:rPr>
              <a:t>Click to edit Master title style</a:t>
            </a: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27C915C-1C4D-45D3-85B0-7178C49A6E0E}" type="datetime">
              <a:rPr lang="en-US" sz="1200" b="0" strike="noStrike" spc="-1">
                <a:solidFill>
                  <a:srgbClr val="8B8B8B"/>
                </a:solidFill>
                <a:latin typeface="Century Gothic"/>
              </a:rPr>
              <a:t>5/25/2020</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A1CA5E8A-D8A6-4012-A6FB-BD8BDA9B0080}" type="slidenum">
              <a:rPr lang="en-US" sz="1200" b="0" strike="noStrike" spc="-1">
                <a:solidFill>
                  <a:srgbClr val="8B8B8B"/>
                </a:solidFill>
                <a:latin typeface="Century Gothic"/>
              </a:rPr>
              <a:t>‹nº›</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2800" b="0" strike="noStrike" spc="-1">
                <a:solidFill>
                  <a:srgbClr val="000000"/>
                </a:solidFill>
                <a:latin typeface="Century Gothic"/>
              </a:rPr>
              <a:t>Click to edit the outline text format</a:t>
            </a:r>
          </a:p>
          <a:p>
            <a:pPr marL="864000" lvl="1" indent="-324000">
              <a:spcBef>
                <a:spcPts val="1134"/>
              </a:spcBef>
              <a:buClr>
                <a:srgbClr val="000000"/>
              </a:buClr>
              <a:buSzPct val="75000"/>
              <a:buFont typeface="Symbol" charset="2"/>
              <a:buChar char=""/>
            </a:pPr>
            <a:r>
              <a:rPr lang="sv-SE" sz="2000" b="0" strike="noStrike" spc="-1">
                <a:solidFill>
                  <a:srgbClr val="000000"/>
                </a:solidFill>
                <a:latin typeface="Century Gothic"/>
              </a:rPr>
              <a:t>Second Outline Level</a:t>
            </a:r>
          </a:p>
          <a:p>
            <a:pPr marL="1296000" lvl="2" indent="-288000">
              <a:spcBef>
                <a:spcPts val="850"/>
              </a:spcBef>
              <a:buClr>
                <a:srgbClr val="000000"/>
              </a:buClr>
              <a:buSzPct val="45000"/>
              <a:buFont typeface="Wingdings" charset="2"/>
              <a:buChar char=""/>
            </a:pPr>
            <a:r>
              <a:rPr lang="sv-SE" sz="1800" b="0" strike="noStrike" spc="-1">
                <a:solidFill>
                  <a:srgbClr val="000000"/>
                </a:solidFill>
                <a:latin typeface="Century Gothic"/>
              </a:rPr>
              <a:t>Third Outline Level</a:t>
            </a:r>
          </a:p>
          <a:p>
            <a:pPr marL="1728000" lvl="3" indent="-216000">
              <a:spcBef>
                <a:spcPts val="567"/>
              </a:spcBef>
              <a:buClr>
                <a:srgbClr val="000000"/>
              </a:buClr>
              <a:buSzPct val="75000"/>
              <a:buFont typeface="Symbol" charset="2"/>
              <a:buChar char=""/>
            </a:pPr>
            <a:r>
              <a:rPr lang="sv-SE" sz="1800" b="0" strike="noStrike" spc="-1">
                <a:solidFill>
                  <a:srgbClr val="000000"/>
                </a:solidFill>
                <a:latin typeface="Century Gothic"/>
              </a:rPr>
              <a:t>Fourth Outline Level</a:t>
            </a:r>
          </a:p>
          <a:p>
            <a:pPr marL="2160000" lvl="4" indent="-216000">
              <a:spcBef>
                <a:spcPts val="283"/>
              </a:spcBef>
              <a:buClr>
                <a:srgbClr val="000000"/>
              </a:buClr>
              <a:buSzPct val="45000"/>
              <a:buFont typeface="Wingdings" charset="2"/>
              <a:buChar char=""/>
            </a:pPr>
            <a:r>
              <a:rPr lang="sv-SE" sz="2000" b="0" strike="noStrike" spc="-1">
                <a:solidFill>
                  <a:srgbClr val="000000"/>
                </a:solidFill>
                <a:latin typeface="Century Gothic"/>
              </a:rPr>
              <a:t>Fifth Outline Level</a:t>
            </a:r>
          </a:p>
          <a:p>
            <a:pPr marL="2592000" lvl="5" indent="-216000">
              <a:spcBef>
                <a:spcPts val="283"/>
              </a:spcBef>
              <a:buClr>
                <a:srgbClr val="000000"/>
              </a:buClr>
              <a:buSzPct val="45000"/>
              <a:buFont typeface="Wingdings" charset="2"/>
              <a:buChar char=""/>
            </a:pPr>
            <a:r>
              <a:rPr lang="sv-SE" sz="2000" b="0" strike="noStrike" spc="-1">
                <a:solidFill>
                  <a:srgbClr val="000000"/>
                </a:solidFill>
                <a:latin typeface="Century Gothic"/>
              </a:rPr>
              <a:t>Sixth Outline Level</a:t>
            </a:r>
          </a:p>
          <a:p>
            <a:pPr marL="3024000" lvl="6" indent="-216000">
              <a:spcBef>
                <a:spcPts val="283"/>
              </a:spcBef>
              <a:buClr>
                <a:srgbClr val="000000"/>
              </a:buClr>
              <a:buSzPct val="45000"/>
              <a:buFont typeface="Wingdings" charset="2"/>
              <a:buChar char=""/>
            </a:pPr>
            <a:r>
              <a:rPr lang="sv-SE" sz="2000" b="0" strike="noStrike" spc="-1">
                <a:solidFill>
                  <a:srgbClr val="00000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324360" y="291960"/>
            <a:ext cx="51951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Machine Learning 2020 – Assignment 2</a:t>
            </a:r>
            <a:endParaRPr lang="en-US" sz="2000" b="0" strike="noStrike" spc="-1">
              <a:latin typeface="Arial"/>
            </a:endParaRPr>
          </a:p>
        </p:txBody>
      </p:sp>
      <p:sp>
        <p:nvSpPr>
          <p:cNvPr id="42" name="CustomShape 2"/>
          <p:cNvSpPr/>
          <p:nvPr/>
        </p:nvSpPr>
        <p:spPr>
          <a:xfrm>
            <a:off x="324360" y="1103040"/>
            <a:ext cx="11301480" cy="264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entury Gothic"/>
              </a:rPr>
              <a:t>Estimating housing values is very important for a variety of entities like </a:t>
            </a:r>
            <a:r>
              <a:rPr lang="en-US" sz="1400" b="1" strike="noStrike" spc="-1">
                <a:solidFill>
                  <a:srgbClr val="000000"/>
                </a:solidFill>
                <a:latin typeface="Century Gothic"/>
              </a:rPr>
              <a:t>governments, banks, house-owners and house-seekers</a:t>
            </a:r>
            <a:r>
              <a:rPr lang="en-US" sz="1400" b="0" strike="noStrike" spc="-1">
                <a:solidFill>
                  <a:srgbClr val="000000"/>
                </a:solidFill>
                <a:latin typeface="Century Gothic"/>
              </a:rPr>
              <a:t>.</a:t>
            </a:r>
            <a:endParaRPr lang="en-US" sz="1400" b="0" strike="noStrike" spc="-1">
              <a:latin typeface="Arial"/>
            </a:endParaRPr>
          </a:p>
          <a:p>
            <a:pPr>
              <a:lnSpc>
                <a:spcPct val="100000"/>
              </a:lnSpc>
            </a:pPr>
            <a:r>
              <a:rPr lang="en-US" sz="1400" b="0" strike="noStrike" spc="-1">
                <a:solidFill>
                  <a:srgbClr val="000000"/>
                </a:solidFill>
                <a:latin typeface="Century Gothic"/>
              </a:rPr>
              <a:t>It is typically </a:t>
            </a:r>
            <a:r>
              <a:rPr lang="en-US" sz="1400" b="1" strike="noStrike" spc="-1">
                <a:solidFill>
                  <a:srgbClr val="000000"/>
                </a:solidFill>
                <a:latin typeface="Century Gothic"/>
              </a:rPr>
              <a:t>not an easy problem</a:t>
            </a:r>
            <a:r>
              <a:rPr lang="en-US" sz="1400" b="0" strike="noStrike" spc="-1">
                <a:solidFill>
                  <a:srgbClr val="000000"/>
                </a:solidFill>
                <a:latin typeface="Century Gothic"/>
              </a:rPr>
              <a:t>. First of all because it's a somewhat subjective value. Different parties might have </a:t>
            </a:r>
            <a:r>
              <a:rPr lang="en-US" sz="1400" b="1" strike="noStrike" spc="-1">
                <a:solidFill>
                  <a:srgbClr val="000000"/>
                </a:solidFill>
                <a:latin typeface="Century Gothic"/>
              </a:rPr>
              <a:t>different perspectives</a:t>
            </a:r>
            <a:r>
              <a:rPr lang="en-US" sz="1400" b="0" strike="noStrike" spc="-1">
                <a:solidFill>
                  <a:srgbClr val="000000"/>
                </a:solidFill>
                <a:latin typeface="Century Gothic"/>
              </a:rPr>
              <a:t> and opinions that might be well-grounded or not, perspectives that highly depend on the </a:t>
            </a:r>
            <a:r>
              <a:rPr lang="en-US" sz="1400" b="1" strike="noStrike" spc="-1">
                <a:solidFill>
                  <a:srgbClr val="000000"/>
                </a:solidFill>
                <a:latin typeface="Century Gothic"/>
              </a:rPr>
              <a:t>individual's knowledge extent</a:t>
            </a:r>
            <a:r>
              <a:rPr lang="en-US" sz="1400" b="0" strike="noStrike" spc="-1">
                <a:solidFill>
                  <a:srgbClr val="000000"/>
                </a:solidFill>
                <a:latin typeface="Century Gothic"/>
              </a:rPr>
              <a:t>. Even if people had trivial access to all objective and non-sentimental variables involved, it is </a:t>
            </a:r>
            <a:r>
              <a:rPr lang="en-US" sz="1400" b="1" strike="noStrike" spc="-1">
                <a:solidFill>
                  <a:srgbClr val="000000"/>
                </a:solidFill>
                <a:latin typeface="Century Gothic"/>
              </a:rPr>
              <a:t>not guaranteed </a:t>
            </a:r>
            <a:r>
              <a:rPr lang="en-US" sz="1400" b="0" strike="noStrike" spc="-1">
                <a:solidFill>
                  <a:srgbClr val="000000"/>
                </a:solidFill>
                <a:latin typeface="Century Gothic"/>
              </a:rPr>
              <a:t>that a general agreement could be reached. So in the mundane conditions that we are used to, the problem is even more complex. A classic example are real-estate bubbles. This is mainly due to the </a:t>
            </a:r>
            <a:r>
              <a:rPr lang="en-US" sz="1400" b="1" strike="noStrike" spc="-1">
                <a:solidFill>
                  <a:srgbClr val="000000"/>
                </a:solidFill>
                <a:latin typeface="Century Gothic"/>
              </a:rPr>
              <a:t>limitations of available data</a:t>
            </a:r>
            <a:r>
              <a:rPr lang="en-US" sz="1400" b="0" strike="noStrike" spc="-1">
                <a:solidFill>
                  <a:srgbClr val="000000"/>
                </a:solidFill>
                <a:latin typeface="Century Gothic"/>
              </a:rPr>
              <a:t> and the general </a:t>
            </a:r>
            <a:r>
              <a:rPr lang="en-US" sz="1400" b="1" strike="noStrike" spc="-1">
                <a:solidFill>
                  <a:srgbClr val="000000"/>
                </a:solidFill>
                <a:latin typeface="Century Gothic"/>
              </a:rPr>
              <a:t>high dimensionality </a:t>
            </a:r>
            <a:r>
              <a:rPr lang="en-US" sz="1400" b="0" strike="noStrike" spc="-1">
                <a:solidFill>
                  <a:srgbClr val="000000"/>
                </a:solidFill>
                <a:latin typeface="Century Gothic"/>
              </a:rPr>
              <a:t>of the data.</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Century Gothic"/>
              </a:rPr>
              <a:t>For this assignment we have the objective of building a full machine learning pipeline and develop regression models that can be used on predicting housing values in Melbourne. This will subsequently serve the true assignment’s objective which is honing our data science skills </a:t>
            </a:r>
            <a:r>
              <a:rPr lang="en-US" sz="1400" b="0" strike="noStrike" spc="-1">
                <a:solidFill>
                  <a:srgbClr val="000000"/>
                </a:solidFill>
                <a:latin typeface="Wingdings"/>
              </a:rPr>
              <a:t></a:t>
            </a:r>
            <a:endParaRPr lang="en-US" sz="1400" b="0" strike="noStrike" spc="-1">
              <a:latin typeface="Arial"/>
            </a:endParaRPr>
          </a:p>
        </p:txBody>
      </p:sp>
      <p:sp>
        <p:nvSpPr>
          <p:cNvPr id="43" name="CustomShape 3"/>
          <p:cNvSpPr/>
          <p:nvPr/>
        </p:nvSpPr>
        <p:spPr>
          <a:xfrm>
            <a:off x="324360" y="664920"/>
            <a:ext cx="17618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Century Gothic"/>
              </a:rPr>
              <a:t>Introduction</a:t>
            </a:r>
            <a:endParaRPr lang="en-US" sz="2000" b="0" strike="noStrike" spc="-1">
              <a:latin typeface="Arial"/>
            </a:endParaRPr>
          </a:p>
        </p:txBody>
      </p:sp>
      <p:sp>
        <p:nvSpPr>
          <p:cNvPr id="44" name="CustomShape 4"/>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45" name="CustomShape 5"/>
          <p:cNvSpPr/>
          <p:nvPr/>
        </p:nvSpPr>
        <p:spPr>
          <a:xfrm>
            <a:off x="8150040" y="280080"/>
            <a:ext cx="362016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100" b="0" strike="noStrike" spc="-1">
                <a:solidFill>
                  <a:srgbClr val="000000"/>
                </a:solidFill>
                <a:latin typeface="Century Gothic"/>
              </a:rPr>
              <a:t>José Pinto up201603713</a:t>
            </a:r>
            <a:endParaRPr lang="en-US" sz="1100" b="0" strike="noStrike" spc="-1">
              <a:latin typeface="Arial"/>
            </a:endParaRPr>
          </a:p>
          <a:p>
            <a:pPr algn="r">
              <a:lnSpc>
                <a:spcPct val="100000"/>
              </a:lnSpc>
            </a:pPr>
            <a:r>
              <a:rPr lang="en-US" sz="1100" b="0" strike="noStrike" spc="-1">
                <a:solidFill>
                  <a:srgbClr val="000000"/>
                </a:solidFill>
                <a:latin typeface="Century Gothic"/>
              </a:rPr>
              <a:t>Nirbhaya Shaji up201900679</a:t>
            </a:r>
            <a:endParaRPr lang="en-US" sz="1100" b="0" strike="noStrike" spc="-1">
              <a:latin typeface="Arial"/>
            </a:endParaRPr>
          </a:p>
          <a:p>
            <a:pPr algn="r">
              <a:lnSpc>
                <a:spcPct val="100000"/>
              </a:lnSpc>
            </a:pPr>
            <a:r>
              <a:rPr lang="en-US" sz="1100" b="0" strike="noStrike" spc="-1">
                <a:solidFill>
                  <a:srgbClr val="000000"/>
                </a:solidFill>
                <a:latin typeface="Century Gothic"/>
              </a:rPr>
              <a:t>Nuno Costa up200808441</a:t>
            </a:r>
            <a:endParaRPr lang="en-US" sz="1100" b="0" strike="noStrike" spc="-1">
              <a:latin typeface="Arial"/>
            </a:endParaRPr>
          </a:p>
          <a:p>
            <a:pPr algn="r">
              <a:lnSpc>
                <a:spcPct val="100000"/>
              </a:lnSpc>
            </a:pPr>
            <a:r>
              <a:rPr lang="en-US" sz="1100" b="0" strike="noStrike" spc="-1">
                <a:solidFill>
                  <a:srgbClr val="000000"/>
                </a:solidFill>
                <a:latin typeface="Century Gothic"/>
              </a:rPr>
              <a:t>Mariana Monteiro up201909212 </a:t>
            </a:r>
            <a:endParaRPr lang="en-US" sz="1100" b="0" strike="noStrike" spc="-1">
              <a:latin typeface="Arial"/>
            </a:endParaRPr>
          </a:p>
        </p:txBody>
      </p:sp>
      <p:sp>
        <p:nvSpPr>
          <p:cNvPr id="46" name="CustomShape 6"/>
          <p:cNvSpPr/>
          <p:nvPr/>
        </p:nvSpPr>
        <p:spPr>
          <a:xfrm>
            <a:off x="7623720" y="176760"/>
            <a:ext cx="1800720" cy="881640"/>
          </a:xfrm>
          <a:custGeom>
            <a:avLst/>
            <a:gdLst/>
            <a:ahLst/>
            <a:cxnLst/>
            <a:rect l="l" t="t" r="r" b="b"/>
            <a:pathLst>
              <a:path w="21576" h="21592">
                <a:moveTo>
                  <a:pt x="19480" y="19500"/>
                </a:moveTo>
                <a:cubicBezTo>
                  <a:pt x="19507" y="19513"/>
                  <a:pt x="19612" y="19311"/>
                  <a:pt x="19622" y="19387"/>
                </a:cubicBezTo>
                <a:cubicBezTo>
                  <a:pt x="19633" y="19462"/>
                  <a:pt x="19570" y="19753"/>
                  <a:pt x="19543" y="19778"/>
                </a:cubicBezTo>
                <a:cubicBezTo>
                  <a:pt x="19517" y="19803"/>
                  <a:pt x="19422" y="19853"/>
                  <a:pt x="19438" y="19715"/>
                </a:cubicBezTo>
                <a:cubicBezTo>
                  <a:pt x="19454" y="19576"/>
                  <a:pt x="19338" y="19576"/>
                  <a:pt x="19396" y="19437"/>
                </a:cubicBezTo>
                <a:cubicBezTo>
                  <a:pt x="19396" y="19437"/>
                  <a:pt x="19454" y="19488"/>
                  <a:pt x="19480" y="19500"/>
                </a:cubicBezTo>
                <a:close/>
                <a:moveTo>
                  <a:pt x="19033" y="18568"/>
                </a:moveTo>
                <a:cubicBezTo>
                  <a:pt x="19038" y="18606"/>
                  <a:pt x="19107" y="18618"/>
                  <a:pt x="19107" y="18744"/>
                </a:cubicBezTo>
                <a:cubicBezTo>
                  <a:pt x="19107" y="18870"/>
                  <a:pt x="19107" y="18946"/>
                  <a:pt x="19122" y="18971"/>
                </a:cubicBezTo>
                <a:cubicBezTo>
                  <a:pt x="19138" y="18996"/>
                  <a:pt x="19222" y="18971"/>
                  <a:pt x="19259" y="19122"/>
                </a:cubicBezTo>
                <a:cubicBezTo>
                  <a:pt x="19296" y="19273"/>
                  <a:pt x="19322" y="19135"/>
                  <a:pt x="19343" y="19072"/>
                </a:cubicBezTo>
                <a:cubicBezTo>
                  <a:pt x="19365" y="19009"/>
                  <a:pt x="19438" y="19097"/>
                  <a:pt x="19459" y="19147"/>
                </a:cubicBezTo>
                <a:cubicBezTo>
                  <a:pt x="19480" y="19198"/>
                  <a:pt x="19538" y="19047"/>
                  <a:pt x="19617" y="18996"/>
                </a:cubicBezTo>
                <a:cubicBezTo>
                  <a:pt x="19696" y="18946"/>
                  <a:pt x="19686" y="18958"/>
                  <a:pt x="19707" y="18883"/>
                </a:cubicBezTo>
                <a:cubicBezTo>
                  <a:pt x="19727" y="18807"/>
                  <a:pt x="19743" y="18606"/>
                  <a:pt x="19791" y="18454"/>
                </a:cubicBezTo>
                <a:cubicBezTo>
                  <a:pt x="19838" y="18303"/>
                  <a:pt x="20007" y="18074"/>
                  <a:pt x="20007" y="17872"/>
                </a:cubicBezTo>
                <a:cubicBezTo>
                  <a:pt x="20007" y="17671"/>
                  <a:pt x="19896" y="17169"/>
                  <a:pt x="19838" y="16954"/>
                </a:cubicBezTo>
                <a:cubicBezTo>
                  <a:pt x="19780" y="16740"/>
                  <a:pt x="19757" y="16519"/>
                  <a:pt x="19762" y="16406"/>
                </a:cubicBezTo>
                <a:cubicBezTo>
                  <a:pt x="19768" y="16293"/>
                  <a:pt x="19585" y="16299"/>
                  <a:pt x="19538" y="16211"/>
                </a:cubicBezTo>
                <a:cubicBezTo>
                  <a:pt x="19491" y="16123"/>
                  <a:pt x="19486" y="15858"/>
                  <a:pt x="19459" y="15706"/>
                </a:cubicBezTo>
                <a:cubicBezTo>
                  <a:pt x="19433" y="15555"/>
                  <a:pt x="19380" y="15455"/>
                  <a:pt x="19328" y="15316"/>
                </a:cubicBezTo>
                <a:cubicBezTo>
                  <a:pt x="19275" y="15177"/>
                  <a:pt x="19249" y="14862"/>
                  <a:pt x="19233" y="14888"/>
                </a:cubicBezTo>
                <a:cubicBezTo>
                  <a:pt x="19217" y="14913"/>
                  <a:pt x="19170" y="15278"/>
                  <a:pt x="19207" y="15392"/>
                </a:cubicBezTo>
                <a:cubicBezTo>
                  <a:pt x="19244" y="15505"/>
                  <a:pt x="19191" y="15732"/>
                  <a:pt x="19165" y="15883"/>
                </a:cubicBezTo>
                <a:cubicBezTo>
                  <a:pt x="19138" y="16035"/>
                  <a:pt x="19075" y="15858"/>
                  <a:pt x="19023" y="15782"/>
                </a:cubicBezTo>
                <a:cubicBezTo>
                  <a:pt x="18970" y="15707"/>
                  <a:pt x="18896" y="15656"/>
                  <a:pt x="18860" y="15568"/>
                </a:cubicBezTo>
                <a:cubicBezTo>
                  <a:pt x="18823" y="15480"/>
                  <a:pt x="18923" y="15240"/>
                  <a:pt x="18896" y="15152"/>
                </a:cubicBezTo>
                <a:cubicBezTo>
                  <a:pt x="18870" y="15064"/>
                  <a:pt x="18728" y="15140"/>
                  <a:pt x="18712" y="15140"/>
                </a:cubicBezTo>
                <a:cubicBezTo>
                  <a:pt x="18697" y="15140"/>
                  <a:pt x="18665" y="15014"/>
                  <a:pt x="18634" y="15014"/>
                </a:cubicBezTo>
                <a:cubicBezTo>
                  <a:pt x="18602" y="15014"/>
                  <a:pt x="18607" y="15266"/>
                  <a:pt x="18607" y="15266"/>
                </a:cubicBezTo>
                <a:cubicBezTo>
                  <a:pt x="18607" y="15266"/>
                  <a:pt x="18576" y="15177"/>
                  <a:pt x="18528" y="15064"/>
                </a:cubicBezTo>
                <a:cubicBezTo>
                  <a:pt x="18481" y="14951"/>
                  <a:pt x="18533" y="15140"/>
                  <a:pt x="18486" y="15253"/>
                </a:cubicBezTo>
                <a:cubicBezTo>
                  <a:pt x="18439" y="15366"/>
                  <a:pt x="18455" y="15329"/>
                  <a:pt x="18433" y="15455"/>
                </a:cubicBezTo>
                <a:cubicBezTo>
                  <a:pt x="18413" y="15581"/>
                  <a:pt x="18365" y="15530"/>
                  <a:pt x="18318" y="15404"/>
                </a:cubicBezTo>
                <a:cubicBezTo>
                  <a:pt x="18270" y="15278"/>
                  <a:pt x="18244" y="15366"/>
                  <a:pt x="18212" y="15404"/>
                </a:cubicBezTo>
                <a:cubicBezTo>
                  <a:pt x="18181" y="15442"/>
                  <a:pt x="18155" y="15656"/>
                  <a:pt x="18139" y="15706"/>
                </a:cubicBezTo>
                <a:cubicBezTo>
                  <a:pt x="18123" y="15757"/>
                  <a:pt x="17972" y="15616"/>
                  <a:pt x="17945" y="15679"/>
                </a:cubicBezTo>
                <a:cubicBezTo>
                  <a:pt x="17919" y="15742"/>
                  <a:pt x="17949" y="16148"/>
                  <a:pt x="17949" y="16198"/>
                </a:cubicBezTo>
                <a:cubicBezTo>
                  <a:pt x="17949" y="16249"/>
                  <a:pt x="17839" y="16223"/>
                  <a:pt x="17802" y="16287"/>
                </a:cubicBezTo>
                <a:cubicBezTo>
                  <a:pt x="17765" y="16350"/>
                  <a:pt x="17708" y="16312"/>
                  <a:pt x="17671" y="16312"/>
                </a:cubicBezTo>
                <a:cubicBezTo>
                  <a:pt x="17634" y="16312"/>
                  <a:pt x="17508" y="16551"/>
                  <a:pt x="17466" y="16614"/>
                </a:cubicBezTo>
                <a:cubicBezTo>
                  <a:pt x="17423" y="16677"/>
                  <a:pt x="17352" y="16904"/>
                  <a:pt x="17373" y="16967"/>
                </a:cubicBezTo>
                <a:cubicBezTo>
                  <a:pt x="17394" y="17030"/>
                  <a:pt x="17508" y="17181"/>
                  <a:pt x="17481" y="17207"/>
                </a:cubicBezTo>
                <a:cubicBezTo>
                  <a:pt x="17455" y="17232"/>
                  <a:pt x="17439" y="17408"/>
                  <a:pt x="17502" y="17559"/>
                </a:cubicBezTo>
                <a:cubicBezTo>
                  <a:pt x="17565" y="17711"/>
                  <a:pt x="17544" y="17749"/>
                  <a:pt x="17550" y="17824"/>
                </a:cubicBezTo>
                <a:cubicBezTo>
                  <a:pt x="17555" y="17900"/>
                  <a:pt x="17581" y="17925"/>
                  <a:pt x="17623" y="18051"/>
                </a:cubicBezTo>
                <a:cubicBezTo>
                  <a:pt x="17665" y="18177"/>
                  <a:pt x="17550" y="18278"/>
                  <a:pt x="17534" y="18354"/>
                </a:cubicBezTo>
                <a:cubicBezTo>
                  <a:pt x="17518" y="18429"/>
                  <a:pt x="17571" y="18542"/>
                  <a:pt x="17602" y="18606"/>
                </a:cubicBezTo>
                <a:cubicBezTo>
                  <a:pt x="17634" y="18668"/>
                  <a:pt x="17713" y="18631"/>
                  <a:pt x="17760" y="18593"/>
                </a:cubicBezTo>
                <a:cubicBezTo>
                  <a:pt x="17808" y="18555"/>
                  <a:pt x="17860" y="18454"/>
                  <a:pt x="17892" y="18442"/>
                </a:cubicBezTo>
                <a:cubicBezTo>
                  <a:pt x="17923" y="18429"/>
                  <a:pt x="18102" y="18548"/>
                  <a:pt x="18102" y="18548"/>
                </a:cubicBezTo>
                <a:cubicBezTo>
                  <a:pt x="18102" y="18548"/>
                  <a:pt x="18123" y="18227"/>
                  <a:pt x="18160" y="18126"/>
                </a:cubicBezTo>
                <a:cubicBezTo>
                  <a:pt x="18197" y="18026"/>
                  <a:pt x="18313" y="18114"/>
                  <a:pt x="18313" y="18114"/>
                </a:cubicBezTo>
                <a:cubicBezTo>
                  <a:pt x="18313" y="18114"/>
                  <a:pt x="18360" y="18038"/>
                  <a:pt x="18486" y="17975"/>
                </a:cubicBezTo>
                <a:cubicBezTo>
                  <a:pt x="18612" y="17912"/>
                  <a:pt x="18560" y="18038"/>
                  <a:pt x="18607" y="18076"/>
                </a:cubicBezTo>
                <a:cubicBezTo>
                  <a:pt x="18654" y="18114"/>
                  <a:pt x="18717" y="18139"/>
                  <a:pt x="18754" y="18202"/>
                </a:cubicBezTo>
                <a:cubicBezTo>
                  <a:pt x="18791" y="18265"/>
                  <a:pt x="18754" y="18416"/>
                  <a:pt x="18749" y="18479"/>
                </a:cubicBezTo>
                <a:cubicBezTo>
                  <a:pt x="18744" y="18542"/>
                  <a:pt x="18839" y="18517"/>
                  <a:pt x="18844" y="18454"/>
                </a:cubicBezTo>
                <a:cubicBezTo>
                  <a:pt x="18849" y="18391"/>
                  <a:pt x="18875" y="18328"/>
                  <a:pt x="18928" y="18253"/>
                </a:cubicBezTo>
                <a:cubicBezTo>
                  <a:pt x="18981" y="18177"/>
                  <a:pt x="18938" y="18366"/>
                  <a:pt x="18960" y="18479"/>
                </a:cubicBezTo>
                <a:cubicBezTo>
                  <a:pt x="18981" y="18593"/>
                  <a:pt x="19012" y="18326"/>
                  <a:pt x="19012" y="18454"/>
                </a:cubicBezTo>
                <a:cubicBezTo>
                  <a:pt x="19012" y="18492"/>
                  <a:pt x="19028" y="18530"/>
                  <a:pt x="19033" y="18568"/>
                </a:cubicBezTo>
                <a:close/>
                <a:moveTo>
                  <a:pt x="168" y="3457"/>
                </a:moveTo>
                <a:cubicBezTo>
                  <a:pt x="95" y="3469"/>
                  <a:pt x="0" y="3558"/>
                  <a:pt x="0" y="3558"/>
                </a:cubicBezTo>
                <a:cubicBezTo>
                  <a:pt x="0" y="3558"/>
                  <a:pt x="26" y="3671"/>
                  <a:pt x="74" y="3747"/>
                </a:cubicBezTo>
                <a:cubicBezTo>
                  <a:pt x="121" y="3822"/>
                  <a:pt x="237" y="3822"/>
                  <a:pt x="237" y="3822"/>
                </a:cubicBezTo>
                <a:cubicBezTo>
                  <a:pt x="237" y="3822"/>
                  <a:pt x="316" y="3835"/>
                  <a:pt x="347" y="3772"/>
                </a:cubicBezTo>
                <a:cubicBezTo>
                  <a:pt x="379" y="3709"/>
                  <a:pt x="416" y="3721"/>
                  <a:pt x="437" y="3734"/>
                </a:cubicBezTo>
                <a:cubicBezTo>
                  <a:pt x="458" y="3747"/>
                  <a:pt x="421" y="3911"/>
                  <a:pt x="363" y="3898"/>
                </a:cubicBezTo>
                <a:cubicBezTo>
                  <a:pt x="305" y="3885"/>
                  <a:pt x="237" y="3911"/>
                  <a:pt x="189" y="3999"/>
                </a:cubicBezTo>
                <a:cubicBezTo>
                  <a:pt x="142" y="4087"/>
                  <a:pt x="100" y="4100"/>
                  <a:pt x="121" y="4200"/>
                </a:cubicBezTo>
                <a:cubicBezTo>
                  <a:pt x="142" y="4301"/>
                  <a:pt x="221" y="4427"/>
                  <a:pt x="226" y="4490"/>
                </a:cubicBezTo>
                <a:cubicBezTo>
                  <a:pt x="232" y="4553"/>
                  <a:pt x="321" y="4452"/>
                  <a:pt x="331" y="4389"/>
                </a:cubicBezTo>
                <a:cubicBezTo>
                  <a:pt x="342" y="4326"/>
                  <a:pt x="395" y="4326"/>
                  <a:pt x="379" y="4465"/>
                </a:cubicBezTo>
                <a:cubicBezTo>
                  <a:pt x="363" y="4604"/>
                  <a:pt x="431" y="4629"/>
                  <a:pt x="431" y="4629"/>
                </a:cubicBezTo>
                <a:cubicBezTo>
                  <a:pt x="431" y="4629"/>
                  <a:pt x="463" y="4503"/>
                  <a:pt x="479" y="4528"/>
                </a:cubicBezTo>
                <a:cubicBezTo>
                  <a:pt x="495" y="4553"/>
                  <a:pt x="547" y="4667"/>
                  <a:pt x="547" y="4667"/>
                </a:cubicBezTo>
                <a:cubicBezTo>
                  <a:pt x="547" y="4667"/>
                  <a:pt x="616" y="4553"/>
                  <a:pt x="637" y="4629"/>
                </a:cubicBezTo>
                <a:cubicBezTo>
                  <a:pt x="658" y="4704"/>
                  <a:pt x="605" y="4767"/>
                  <a:pt x="573" y="4805"/>
                </a:cubicBezTo>
                <a:cubicBezTo>
                  <a:pt x="542" y="4843"/>
                  <a:pt x="426" y="4944"/>
                  <a:pt x="400" y="4982"/>
                </a:cubicBezTo>
                <a:cubicBezTo>
                  <a:pt x="374" y="5019"/>
                  <a:pt x="274" y="5133"/>
                  <a:pt x="247" y="5133"/>
                </a:cubicBezTo>
                <a:cubicBezTo>
                  <a:pt x="221" y="5133"/>
                  <a:pt x="210" y="5284"/>
                  <a:pt x="258" y="5272"/>
                </a:cubicBezTo>
                <a:cubicBezTo>
                  <a:pt x="305" y="5259"/>
                  <a:pt x="437" y="5145"/>
                  <a:pt x="473" y="5108"/>
                </a:cubicBezTo>
                <a:cubicBezTo>
                  <a:pt x="510" y="5070"/>
                  <a:pt x="524" y="5233"/>
                  <a:pt x="618" y="5119"/>
                </a:cubicBezTo>
                <a:cubicBezTo>
                  <a:pt x="713" y="5006"/>
                  <a:pt x="742" y="4830"/>
                  <a:pt x="768" y="4843"/>
                </a:cubicBezTo>
                <a:cubicBezTo>
                  <a:pt x="794" y="4856"/>
                  <a:pt x="800" y="4944"/>
                  <a:pt x="842" y="4969"/>
                </a:cubicBezTo>
                <a:cubicBezTo>
                  <a:pt x="884" y="4994"/>
                  <a:pt x="921" y="4894"/>
                  <a:pt x="947" y="4856"/>
                </a:cubicBezTo>
                <a:cubicBezTo>
                  <a:pt x="973" y="4818"/>
                  <a:pt x="994" y="4667"/>
                  <a:pt x="968" y="4679"/>
                </a:cubicBezTo>
                <a:cubicBezTo>
                  <a:pt x="942" y="4692"/>
                  <a:pt x="873" y="4679"/>
                  <a:pt x="873" y="4679"/>
                </a:cubicBezTo>
                <a:cubicBezTo>
                  <a:pt x="873" y="4679"/>
                  <a:pt x="947" y="4579"/>
                  <a:pt x="947" y="4516"/>
                </a:cubicBezTo>
                <a:cubicBezTo>
                  <a:pt x="947" y="4452"/>
                  <a:pt x="957" y="4351"/>
                  <a:pt x="1000" y="4314"/>
                </a:cubicBezTo>
                <a:cubicBezTo>
                  <a:pt x="1042" y="4276"/>
                  <a:pt x="1042" y="4301"/>
                  <a:pt x="1015" y="4452"/>
                </a:cubicBezTo>
                <a:cubicBezTo>
                  <a:pt x="989" y="4604"/>
                  <a:pt x="1068" y="4540"/>
                  <a:pt x="1099" y="4477"/>
                </a:cubicBezTo>
                <a:cubicBezTo>
                  <a:pt x="1131" y="4414"/>
                  <a:pt x="1169" y="4586"/>
                  <a:pt x="1227" y="4498"/>
                </a:cubicBezTo>
                <a:cubicBezTo>
                  <a:pt x="1285" y="4409"/>
                  <a:pt x="1268" y="4238"/>
                  <a:pt x="1299" y="4238"/>
                </a:cubicBezTo>
                <a:cubicBezTo>
                  <a:pt x="1331" y="4238"/>
                  <a:pt x="1389" y="4377"/>
                  <a:pt x="1420" y="4326"/>
                </a:cubicBezTo>
                <a:cubicBezTo>
                  <a:pt x="1452" y="4276"/>
                  <a:pt x="1533" y="4431"/>
                  <a:pt x="1585" y="4431"/>
                </a:cubicBezTo>
                <a:cubicBezTo>
                  <a:pt x="1638" y="4431"/>
                  <a:pt x="1815" y="4553"/>
                  <a:pt x="1846" y="4553"/>
                </a:cubicBezTo>
                <a:cubicBezTo>
                  <a:pt x="1878" y="4553"/>
                  <a:pt x="1973" y="4641"/>
                  <a:pt x="1978" y="4805"/>
                </a:cubicBezTo>
                <a:cubicBezTo>
                  <a:pt x="1983" y="4969"/>
                  <a:pt x="2015" y="4956"/>
                  <a:pt x="2046" y="4956"/>
                </a:cubicBezTo>
                <a:cubicBezTo>
                  <a:pt x="2078" y="4956"/>
                  <a:pt x="2151" y="5019"/>
                  <a:pt x="2151" y="5082"/>
                </a:cubicBezTo>
                <a:cubicBezTo>
                  <a:pt x="2151" y="5145"/>
                  <a:pt x="2130" y="5398"/>
                  <a:pt x="2183" y="5461"/>
                </a:cubicBezTo>
                <a:cubicBezTo>
                  <a:pt x="2236" y="5523"/>
                  <a:pt x="2283" y="5625"/>
                  <a:pt x="2304" y="5599"/>
                </a:cubicBezTo>
                <a:cubicBezTo>
                  <a:pt x="2325" y="5574"/>
                  <a:pt x="2304" y="5372"/>
                  <a:pt x="2278" y="5347"/>
                </a:cubicBezTo>
                <a:cubicBezTo>
                  <a:pt x="2251" y="5322"/>
                  <a:pt x="2267" y="5234"/>
                  <a:pt x="2257" y="5183"/>
                </a:cubicBezTo>
                <a:cubicBezTo>
                  <a:pt x="2246" y="5133"/>
                  <a:pt x="2288" y="5133"/>
                  <a:pt x="2304" y="5221"/>
                </a:cubicBezTo>
                <a:cubicBezTo>
                  <a:pt x="2320" y="5309"/>
                  <a:pt x="2362" y="5473"/>
                  <a:pt x="2388" y="5473"/>
                </a:cubicBezTo>
                <a:cubicBezTo>
                  <a:pt x="2415" y="5473"/>
                  <a:pt x="2472" y="5625"/>
                  <a:pt x="2457" y="5713"/>
                </a:cubicBezTo>
                <a:cubicBezTo>
                  <a:pt x="2441" y="5801"/>
                  <a:pt x="2462" y="5980"/>
                  <a:pt x="2509" y="5980"/>
                </a:cubicBezTo>
                <a:cubicBezTo>
                  <a:pt x="2557" y="5980"/>
                  <a:pt x="2625" y="6104"/>
                  <a:pt x="2646" y="6116"/>
                </a:cubicBezTo>
                <a:cubicBezTo>
                  <a:pt x="2667" y="6128"/>
                  <a:pt x="2679" y="6238"/>
                  <a:pt x="2679" y="6276"/>
                </a:cubicBezTo>
                <a:cubicBezTo>
                  <a:pt x="2679" y="6314"/>
                  <a:pt x="2720" y="6481"/>
                  <a:pt x="2720" y="6570"/>
                </a:cubicBezTo>
                <a:cubicBezTo>
                  <a:pt x="2720" y="6658"/>
                  <a:pt x="2704" y="7011"/>
                  <a:pt x="2699" y="7149"/>
                </a:cubicBezTo>
                <a:cubicBezTo>
                  <a:pt x="2693" y="7288"/>
                  <a:pt x="2741" y="7527"/>
                  <a:pt x="2793" y="7653"/>
                </a:cubicBezTo>
                <a:cubicBezTo>
                  <a:pt x="2846" y="7780"/>
                  <a:pt x="2836" y="8062"/>
                  <a:pt x="2868" y="8112"/>
                </a:cubicBezTo>
                <a:cubicBezTo>
                  <a:pt x="2899" y="8163"/>
                  <a:pt x="2978" y="8258"/>
                  <a:pt x="3025" y="8246"/>
                </a:cubicBezTo>
                <a:cubicBezTo>
                  <a:pt x="3072" y="8233"/>
                  <a:pt x="3104" y="8321"/>
                  <a:pt x="3146" y="8498"/>
                </a:cubicBezTo>
                <a:cubicBezTo>
                  <a:pt x="3188" y="8674"/>
                  <a:pt x="3230" y="8964"/>
                  <a:pt x="3262" y="8989"/>
                </a:cubicBezTo>
                <a:cubicBezTo>
                  <a:pt x="3293" y="9014"/>
                  <a:pt x="3346" y="9103"/>
                  <a:pt x="3319" y="9166"/>
                </a:cubicBezTo>
                <a:cubicBezTo>
                  <a:pt x="3293" y="9229"/>
                  <a:pt x="3251" y="9367"/>
                  <a:pt x="3298" y="9367"/>
                </a:cubicBezTo>
                <a:cubicBezTo>
                  <a:pt x="3346" y="9367"/>
                  <a:pt x="3361" y="9304"/>
                  <a:pt x="3398" y="9418"/>
                </a:cubicBezTo>
                <a:cubicBezTo>
                  <a:pt x="3435" y="9531"/>
                  <a:pt x="3483" y="9594"/>
                  <a:pt x="3477" y="9670"/>
                </a:cubicBezTo>
                <a:cubicBezTo>
                  <a:pt x="3472" y="9745"/>
                  <a:pt x="3519" y="9770"/>
                  <a:pt x="3540" y="9783"/>
                </a:cubicBezTo>
                <a:cubicBezTo>
                  <a:pt x="3561" y="9796"/>
                  <a:pt x="3609" y="10023"/>
                  <a:pt x="3656" y="9922"/>
                </a:cubicBezTo>
                <a:cubicBezTo>
                  <a:pt x="3703" y="9821"/>
                  <a:pt x="3593" y="9670"/>
                  <a:pt x="3561" y="9607"/>
                </a:cubicBezTo>
                <a:cubicBezTo>
                  <a:pt x="3530" y="9544"/>
                  <a:pt x="3561" y="9405"/>
                  <a:pt x="3488" y="9267"/>
                </a:cubicBezTo>
                <a:cubicBezTo>
                  <a:pt x="3414" y="9128"/>
                  <a:pt x="3425" y="9027"/>
                  <a:pt x="3372" y="8926"/>
                </a:cubicBezTo>
                <a:cubicBezTo>
                  <a:pt x="3319" y="8826"/>
                  <a:pt x="3277" y="8737"/>
                  <a:pt x="3330" y="8649"/>
                </a:cubicBezTo>
                <a:cubicBezTo>
                  <a:pt x="3382" y="8561"/>
                  <a:pt x="3388" y="8737"/>
                  <a:pt x="3409" y="8851"/>
                </a:cubicBezTo>
                <a:cubicBezTo>
                  <a:pt x="3430" y="8964"/>
                  <a:pt x="3540" y="9191"/>
                  <a:pt x="3588" y="9292"/>
                </a:cubicBezTo>
                <a:cubicBezTo>
                  <a:pt x="3635" y="9393"/>
                  <a:pt x="3719" y="9745"/>
                  <a:pt x="3745" y="9745"/>
                </a:cubicBezTo>
                <a:cubicBezTo>
                  <a:pt x="3772" y="9745"/>
                  <a:pt x="3845" y="9947"/>
                  <a:pt x="3845" y="9947"/>
                </a:cubicBezTo>
                <a:cubicBezTo>
                  <a:pt x="3845" y="9947"/>
                  <a:pt x="3887" y="10111"/>
                  <a:pt x="3872" y="10161"/>
                </a:cubicBezTo>
                <a:cubicBezTo>
                  <a:pt x="3856" y="10211"/>
                  <a:pt x="3893" y="10401"/>
                  <a:pt x="3930" y="10451"/>
                </a:cubicBezTo>
                <a:cubicBezTo>
                  <a:pt x="3966" y="10502"/>
                  <a:pt x="4127" y="10503"/>
                  <a:pt x="4135" y="10691"/>
                </a:cubicBezTo>
                <a:cubicBezTo>
                  <a:pt x="4137" y="10740"/>
                  <a:pt x="4163" y="10981"/>
                  <a:pt x="4221" y="10981"/>
                </a:cubicBezTo>
                <a:cubicBezTo>
                  <a:pt x="4279" y="10981"/>
                  <a:pt x="4356" y="10918"/>
                  <a:pt x="4371" y="10955"/>
                </a:cubicBezTo>
                <a:cubicBezTo>
                  <a:pt x="4387" y="10993"/>
                  <a:pt x="4435" y="11144"/>
                  <a:pt x="4466" y="11056"/>
                </a:cubicBezTo>
                <a:cubicBezTo>
                  <a:pt x="4498" y="10968"/>
                  <a:pt x="4503" y="10930"/>
                  <a:pt x="4550" y="10930"/>
                </a:cubicBezTo>
                <a:cubicBezTo>
                  <a:pt x="4598" y="10930"/>
                  <a:pt x="4619" y="11018"/>
                  <a:pt x="4645" y="11081"/>
                </a:cubicBezTo>
                <a:cubicBezTo>
                  <a:pt x="4671" y="11144"/>
                  <a:pt x="4745" y="11308"/>
                  <a:pt x="4782" y="11296"/>
                </a:cubicBezTo>
                <a:cubicBezTo>
                  <a:pt x="4819" y="11283"/>
                  <a:pt x="4866" y="11396"/>
                  <a:pt x="4892" y="11359"/>
                </a:cubicBezTo>
                <a:cubicBezTo>
                  <a:pt x="4919" y="11321"/>
                  <a:pt x="4961" y="11384"/>
                  <a:pt x="4982" y="11409"/>
                </a:cubicBezTo>
                <a:cubicBezTo>
                  <a:pt x="5003" y="11434"/>
                  <a:pt x="5047" y="11528"/>
                  <a:pt x="5042" y="11679"/>
                </a:cubicBezTo>
                <a:cubicBezTo>
                  <a:pt x="5036" y="11830"/>
                  <a:pt x="5113" y="11863"/>
                  <a:pt x="5145" y="11901"/>
                </a:cubicBezTo>
                <a:cubicBezTo>
                  <a:pt x="5176" y="11938"/>
                  <a:pt x="5218" y="12026"/>
                  <a:pt x="5245" y="12090"/>
                </a:cubicBezTo>
                <a:cubicBezTo>
                  <a:pt x="5271" y="12152"/>
                  <a:pt x="5329" y="12165"/>
                  <a:pt x="5345" y="12203"/>
                </a:cubicBezTo>
                <a:cubicBezTo>
                  <a:pt x="5360" y="12241"/>
                  <a:pt x="5371" y="12316"/>
                  <a:pt x="5418" y="12254"/>
                </a:cubicBezTo>
                <a:cubicBezTo>
                  <a:pt x="5466" y="12190"/>
                  <a:pt x="5455" y="12077"/>
                  <a:pt x="5455" y="12077"/>
                </a:cubicBezTo>
                <a:cubicBezTo>
                  <a:pt x="5455" y="12077"/>
                  <a:pt x="5508" y="12052"/>
                  <a:pt x="5534" y="12102"/>
                </a:cubicBezTo>
                <a:cubicBezTo>
                  <a:pt x="5560" y="12152"/>
                  <a:pt x="5576" y="12316"/>
                  <a:pt x="5592" y="12341"/>
                </a:cubicBezTo>
                <a:cubicBezTo>
                  <a:pt x="5608" y="12367"/>
                  <a:pt x="5639" y="12556"/>
                  <a:pt x="5618" y="12694"/>
                </a:cubicBezTo>
                <a:cubicBezTo>
                  <a:pt x="5597" y="12833"/>
                  <a:pt x="5602" y="12972"/>
                  <a:pt x="5581" y="12972"/>
                </a:cubicBezTo>
                <a:cubicBezTo>
                  <a:pt x="5560" y="12972"/>
                  <a:pt x="5502" y="13104"/>
                  <a:pt x="5471" y="13142"/>
                </a:cubicBezTo>
                <a:cubicBezTo>
                  <a:pt x="5439" y="13179"/>
                  <a:pt x="5387" y="13387"/>
                  <a:pt x="5392" y="13451"/>
                </a:cubicBezTo>
                <a:cubicBezTo>
                  <a:pt x="5397" y="13514"/>
                  <a:pt x="5415" y="13713"/>
                  <a:pt x="5405" y="13801"/>
                </a:cubicBezTo>
                <a:cubicBezTo>
                  <a:pt x="5394" y="13890"/>
                  <a:pt x="5355" y="13980"/>
                  <a:pt x="5371" y="14118"/>
                </a:cubicBezTo>
                <a:cubicBezTo>
                  <a:pt x="5387" y="14257"/>
                  <a:pt x="5497" y="14295"/>
                  <a:pt x="5502" y="14421"/>
                </a:cubicBezTo>
                <a:cubicBezTo>
                  <a:pt x="5508" y="14547"/>
                  <a:pt x="5587" y="14824"/>
                  <a:pt x="5597" y="14950"/>
                </a:cubicBezTo>
                <a:cubicBezTo>
                  <a:pt x="5608" y="15076"/>
                  <a:pt x="5664" y="15222"/>
                  <a:pt x="5664" y="15398"/>
                </a:cubicBezTo>
                <a:cubicBezTo>
                  <a:pt x="5664" y="15575"/>
                  <a:pt x="5823" y="15681"/>
                  <a:pt x="5850" y="15694"/>
                </a:cubicBezTo>
                <a:cubicBezTo>
                  <a:pt x="5876" y="15706"/>
                  <a:pt x="5923" y="15820"/>
                  <a:pt x="5960" y="15857"/>
                </a:cubicBezTo>
                <a:cubicBezTo>
                  <a:pt x="5997" y="15895"/>
                  <a:pt x="6029" y="15971"/>
                  <a:pt x="6055" y="16072"/>
                </a:cubicBezTo>
                <a:cubicBezTo>
                  <a:pt x="6081" y="16173"/>
                  <a:pt x="6076" y="16324"/>
                  <a:pt x="6076" y="16362"/>
                </a:cubicBezTo>
                <a:cubicBezTo>
                  <a:pt x="6076" y="16399"/>
                  <a:pt x="6060" y="16790"/>
                  <a:pt x="6044" y="17017"/>
                </a:cubicBezTo>
                <a:cubicBezTo>
                  <a:pt x="6029" y="17244"/>
                  <a:pt x="6082" y="17458"/>
                  <a:pt x="6051" y="17521"/>
                </a:cubicBezTo>
                <a:cubicBezTo>
                  <a:pt x="6019" y="17584"/>
                  <a:pt x="5960" y="17609"/>
                  <a:pt x="5992" y="17685"/>
                </a:cubicBezTo>
                <a:cubicBezTo>
                  <a:pt x="6023" y="17761"/>
                  <a:pt x="5955" y="17811"/>
                  <a:pt x="5955" y="17849"/>
                </a:cubicBezTo>
                <a:cubicBezTo>
                  <a:pt x="5955" y="17887"/>
                  <a:pt x="5997" y="18088"/>
                  <a:pt x="5976" y="18176"/>
                </a:cubicBezTo>
                <a:cubicBezTo>
                  <a:pt x="5955" y="18265"/>
                  <a:pt x="5939" y="18391"/>
                  <a:pt x="5923" y="18466"/>
                </a:cubicBezTo>
                <a:cubicBezTo>
                  <a:pt x="5907" y="18542"/>
                  <a:pt x="5871" y="18618"/>
                  <a:pt x="5881" y="18731"/>
                </a:cubicBezTo>
                <a:cubicBezTo>
                  <a:pt x="5892" y="18845"/>
                  <a:pt x="5839" y="18807"/>
                  <a:pt x="5839" y="18920"/>
                </a:cubicBezTo>
                <a:cubicBezTo>
                  <a:pt x="5839" y="19034"/>
                  <a:pt x="5886" y="18983"/>
                  <a:pt x="5876" y="19122"/>
                </a:cubicBezTo>
                <a:cubicBezTo>
                  <a:pt x="5865" y="19261"/>
                  <a:pt x="5839" y="19298"/>
                  <a:pt x="5839" y="19399"/>
                </a:cubicBezTo>
                <a:cubicBezTo>
                  <a:pt x="5839" y="19500"/>
                  <a:pt x="5865" y="19639"/>
                  <a:pt x="5865" y="19676"/>
                </a:cubicBezTo>
                <a:cubicBezTo>
                  <a:pt x="5865" y="19714"/>
                  <a:pt x="5839" y="19840"/>
                  <a:pt x="5802" y="19941"/>
                </a:cubicBezTo>
                <a:cubicBezTo>
                  <a:pt x="5765" y="20042"/>
                  <a:pt x="5739" y="20105"/>
                  <a:pt x="5744" y="20168"/>
                </a:cubicBezTo>
                <a:cubicBezTo>
                  <a:pt x="5750" y="20231"/>
                  <a:pt x="5786" y="20306"/>
                  <a:pt x="5781" y="20344"/>
                </a:cubicBezTo>
                <a:cubicBezTo>
                  <a:pt x="5776" y="20382"/>
                  <a:pt x="5729" y="20508"/>
                  <a:pt x="5734" y="20596"/>
                </a:cubicBezTo>
                <a:cubicBezTo>
                  <a:pt x="5739" y="20685"/>
                  <a:pt x="5786" y="20647"/>
                  <a:pt x="5797" y="20710"/>
                </a:cubicBezTo>
                <a:cubicBezTo>
                  <a:pt x="5807" y="20773"/>
                  <a:pt x="5734" y="20823"/>
                  <a:pt x="5765" y="20886"/>
                </a:cubicBezTo>
                <a:cubicBezTo>
                  <a:pt x="5797" y="20949"/>
                  <a:pt x="5839" y="20937"/>
                  <a:pt x="5829" y="21088"/>
                </a:cubicBezTo>
                <a:cubicBezTo>
                  <a:pt x="5818" y="21239"/>
                  <a:pt x="5886" y="21277"/>
                  <a:pt x="5902" y="21315"/>
                </a:cubicBezTo>
                <a:cubicBezTo>
                  <a:pt x="5918" y="21353"/>
                  <a:pt x="5949" y="21441"/>
                  <a:pt x="5976" y="21441"/>
                </a:cubicBezTo>
                <a:cubicBezTo>
                  <a:pt x="6002" y="21441"/>
                  <a:pt x="6023" y="21403"/>
                  <a:pt x="6034" y="21264"/>
                </a:cubicBezTo>
                <a:cubicBezTo>
                  <a:pt x="6044" y="21126"/>
                  <a:pt x="6118" y="21239"/>
                  <a:pt x="6065" y="21340"/>
                </a:cubicBezTo>
                <a:cubicBezTo>
                  <a:pt x="6013" y="21441"/>
                  <a:pt x="5986" y="21491"/>
                  <a:pt x="6002" y="21491"/>
                </a:cubicBezTo>
                <a:cubicBezTo>
                  <a:pt x="6018" y="21491"/>
                  <a:pt x="6097" y="21592"/>
                  <a:pt x="6139" y="21592"/>
                </a:cubicBezTo>
                <a:cubicBezTo>
                  <a:pt x="6181" y="21592"/>
                  <a:pt x="6265" y="21541"/>
                  <a:pt x="6281" y="21529"/>
                </a:cubicBezTo>
                <a:cubicBezTo>
                  <a:pt x="6297" y="21516"/>
                  <a:pt x="6412" y="21478"/>
                  <a:pt x="6423" y="21441"/>
                </a:cubicBezTo>
                <a:cubicBezTo>
                  <a:pt x="6433" y="21403"/>
                  <a:pt x="6333" y="21416"/>
                  <a:pt x="6286" y="21378"/>
                </a:cubicBezTo>
                <a:cubicBezTo>
                  <a:pt x="6239" y="21340"/>
                  <a:pt x="6155" y="21151"/>
                  <a:pt x="6144" y="21075"/>
                </a:cubicBezTo>
                <a:cubicBezTo>
                  <a:pt x="6133" y="21000"/>
                  <a:pt x="6133" y="20848"/>
                  <a:pt x="6170" y="20798"/>
                </a:cubicBezTo>
                <a:cubicBezTo>
                  <a:pt x="6207" y="20747"/>
                  <a:pt x="6297" y="20571"/>
                  <a:pt x="6318" y="20533"/>
                </a:cubicBezTo>
                <a:cubicBezTo>
                  <a:pt x="6339" y="20496"/>
                  <a:pt x="6370" y="20319"/>
                  <a:pt x="6354" y="20294"/>
                </a:cubicBezTo>
                <a:cubicBezTo>
                  <a:pt x="6339" y="20269"/>
                  <a:pt x="6260" y="20294"/>
                  <a:pt x="6249" y="20256"/>
                </a:cubicBezTo>
                <a:cubicBezTo>
                  <a:pt x="6239" y="20218"/>
                  <a:pt x="6239" y="20168"/>
                  <a:pt x="6291" y="20080"/>
                </a:cubicBezTo>
                <a:cubicBezTo>
                  <a:pt x="6344" y="19991"/>
                  <a:pt x="6370" y="19866"/>
                  <a:pt x="6391" y="19828"/>
                </a:cubicBezTo>
                <a:cubicBezTo>
                  <a:pt x="6412" y="19790"/>
                  <a:pt x="6454" y="19714"/>
                  <a:pt x="6470" y="19626"/>
                </a:cubicBezTo>
                <a:cubicBezTo>
                  <a:pt x="6486" y="19538"/>
                  <a:pt x="6454" y="19588"/>
                  <a:pt x="6423" y="19588"/>
                </a:cubicBezTo>
                <a:cubicBezTo>
                  <a:pt x="6391" y="19588"/>
                  <a:pt x="6376" y="19450"/>
                  <a:pt x="6376" y="19386"/>
                </a:cubicBezTo>
                <a:cubicBezTo>
                  <a:pt x="6376" y="19324"/>
                  <a:pt x="6454" y="19412"/>
                  <a:pt x="6512" y="19437"/>
                </a:cubicBezTo>
                <a:cubicBezTo>
                  <a:pt x="6570" y="19462"/>
                  <a:pt x="6544" y="19374"/>
                  <a:pt x="6539" y="19299"/>
                </a:cubicBezTo>
                <a:cubicBezTo>
                  <a:pt x="6533" y="19223"/>
                  <a:pt x="6549" y="19097"/>
                  <a:pt x="6581" y="19135"/>
                </a:cubicBezTo>
                <a:cubicBezTo>
                  <a:pt x="6612" y="19172"/>
                  <a:pt x="6775" y="19122"/>
                  <a:pt x="6796" y="19109"/>
                </a:cubicBezTo>
                <a:cubicBezTo>
                  <a:pt x="6818" y="19097"/>
                  <a:pt x="6875" y="18870"/>
                  <a:pt x="6896" y="18807"/>
                </a:cubicBezTo>
                <a:cubicBezTo>
                  <a:pt x="6917" y="18744"/>
                  <a:pt x="6923" y="18681"/>
                  <a:pt x="6896" y="18643"/>
                </a:cubicBezTo>
                <a:cubicBezTo>
                  <a:pt x="6870" y="18605"/>
                  <a:pt x="6797" y="18458"/>
                  <a:pt x="6786" y="18420"/>
                </a:cubicBezTo>
                <a:cubicBezTo>
                  <a:pt x="6776" y="18382"/>
                  <a:pt x="6812" y="18164"/>
                  <a:pt x="6823" y="18101"/>
                </a:cubicBezTo>
                <a:cubicBezTo>
                  <a:pt x="6833" y="18038"/>
                  <a:pt x="6823" y="18466"/>
                  <a:pt x="6896" y="18517"/>
                </a:cubicBezTo>
                <a:cubicBezTo>
                  <a:pt x="6970" y="18567"/>
                  <a:pt x="7012" y="18592"/>
                  <a:pt x="7080" y="18441"/>
                </a:cubicBezTo>
                <a:cubicBezTo>
                  <a:pt x="7149" y="18290"/>
                  <a:pt x="7202" y="18189"/>
                  <a:pt x="7207" y="18088"/>
                </a:cubicBezTo>
                <a:cubicBezTo>
                  <a:pt x="7212" y="17987"/>
                  <a:pt x="7228" y="17887"/>
                  <a:pt x="7254" y="17849"/>
                </a:cubicBezTo>
                <a:cubicBezTo>
                  <a:pt x="7280" y="17811"/>
                  <a:pt x="7302" y="17838"/>
                  <a:pt x="7333" y="17674"/>
                </a:cubicBezTo>
                <a:cubicBezTo>
                  <a:pt x="7365" y="17511"/>
                  <a:pt x="7391" y="17635"/>
                  <a:pt x="7422" y="17496"/>
                </a:cubicBezTo>
                <a:cubicBezTo>
                  <a:pt x="7454" y="17357"/>
                  <a:pt x="7370" y="17181"/>
                  <a:pt x="7433" y="17080"/>
                </a:cubicBezTo>
                <a:cubicBezTo>
                  <a:pt x="7496" y="16979"/>
                  <a:pt x="7606" y="16853"/>
                  <a:pt x="7606" y="16853"/>
                </a:cubicBezTo>
                <a:cubicBezTo>
                  <a:pt x="7606" y="16853"/>
                  <a:pt x="7638" y="16815"/>
                  <a:pt x="7701" y="16778"/>
                </a:cubicBezTo>
                <a:cubicBezTo>
                  <a:pt x="7764" y="16740"/>
                  <a:pt x="7833" y="16765"/>
                  <a:pt x="7854" y="16689"/>
                </a:cubicBezTo>
                <a:cubicBezTo>
                  <a:pt x="7875" y="16614"/>
                  <a:pt x="7896" y="16450"/>
                  <a:pt x="7927" y="16362"/>
                </a:cubicBezTo>
                <a:cubicBezTo>
                  <a:pt x="7959" y="16274"/>
                  <a:pt x="7996" y="16135"/>
                  <a:pt x="7980" y="16072"/>
                </a:cubicBezTo>
                <a:cubicBezTo>
                  <a:pt x="7964" y="16009"/>
                  <a:pt x="8022" y="15732"/>
                  <a:pt x="8017" y="15656"/>
                </a:cubicBezTo>
                <a:cubicBezTo>
                  <a:pt x="8012" y="15581"/>
                  <a:pt x="7964" y="15404"/>
                  <a:pt x="8043" y="15253"/>
                </a:cubicBezTo>
                <a:cubicBezTo>
                  <a:pt x="8122" y="15101"/>
                  <a:pt x="8206" y="14875"/>
                  <a:pt x="8211" y="14812"/>
                </a:cubicBezTo>
                <a:cubicBezTo>
                  <a:pt x="8217" y="14749"/>
                  <a:pt x="8280" y="14484"/>
                  <a:pt x="8275" y="14358"/>
                </a:cubicBezTo>
                <a:cubicBezTo>
                  <a:pt x="8269" y="14232"/>
                  <a:pt x="8211" y="14081"/>
                  <a:pt x="8175" y="14043"/>
                </a:cubicBezTo>
                <a:cubicBezTo>
                  <a:pt x="8138" y="14005"/>
                  <a:pt x="8059" y="13993"/>
                  <a:pt x="8027" y="13891"/>
                </a:cubicBezTo>
                <a:cubicBezTo>
                  <a:pt x="7996" y="13791"/>
                  <a:pt x="7906" y="13690"/>
                  <a:pt x="7875" y="13715"/>
                </a:cubicBezTo>
                <a:cubicBezTo>
                  <a:pt x="7843" y="13740"/>
                  <a:pt x="7791" y="13766"/>
                  <a:pt x="7749" y="13702"/>
                </a:cubicBezTo>
                <a:cubicBezTo>
                  <a:pt x="7706" y="13640"/>
                  <a:pt x="7638" y="13564"/>
                  <a:pt x="7612" y="13514"/>
                </a:cubicBezTo>
                <a:cubicBezTo>
                  <a:pt x="7585" y="13463"/>
                  <a:pt x="7517" y="13426"/>
                  <a:pt x="7486" y="13426"/>
                </a:cubicBezTo>
                <a:cubicBezTo>
                  <a:pt x="7454" y="13426"/>
                  <a:pt x="7459" y="13375"/>
                  <a:pt x="7412" y="13526"/>
                </a:cubicBezTo>
                <a:cubicBezTo>
                  <a:pt x="7365" y="13677"/>
                  <a:pt x="7412" y="13728"/>
                  <a:pt x="7328" y="13702"/>
                </a:cubicBezTo>
                <a:cubicBezTo>
                  <a:pt x="7244" y="13677"/>
                  <a:pt x="7338" y="13665"/>
                  <a:pt x="7386" y="13514"/>
                </a:cubicBezTo>
                <a:cubicBezTo>
                  <a:pt x="7433" y="13362"/>
                  <a:pt x="7380" y="13274"/>
                  <a:pt x="7328" y="13312"/>
                </a:cubicBezTo>
                <a:cubicBezTo>
                  <a:pt x="7275" y="13350"/>
                  <a:pt x="7312" y="13426"/>
                  <a:pt x="7228" y="13463"/>
                </a:cubicBezTo>
                <a:cubicBezTo>
                  <a:pt x="7144" y="13501"/>
                  <a:pt x="7144" y="13375"/>
                  <a:pt x="7196" y="13350"/>
                </a:cubicBezTo>
                <a:cubicBezTo>
                  <a:pt x="7249" y="13325"/>
                  <a:pt x="7343" y="13211"/>
                  <a:pt x="7343" y="13161"/>
                </a:cubicBezTo>
                <a:cubicBezTo>
                  <a:pt x="7343" y="13110"/>
                  <a:pt x="7333" y="12972"/>
                  <a:pt x="7291" y="12972"/>
                </a:cubicBezTo>
                <a:cubicBezTo>
                  <a:pt x="7249" y="12972"/>
                  <a:pt x="7259" y="12846"/>
                  <a:pt x="7196" y="12682"/>
                </a:cubicBezTo>
                <a:cubicBezTo>
                  <a:pt x="7133" y="12518"/>
                  <a:pt x="7043" y="12332"/>
                  <a:pt x="6980" y="12358"/>
                </a:cubicBezTo>
                <a:cubicBezTo>
                  <a:pt x="6917" y="12383"/>
                  <a:pt x="6881" y="12505"/>
                  <a:pt x="6849" y="12367"/>
                </a:cubicBezTo>
                <a:cubicBezTo>
                  <a:pt x="6818" y="12228"/>
                  <a:pt x="6781" y="12203"/>
                  <a:pt x="6760" y="12128"/>
                </a:cubicBezTo>
                <a:cubicBezTo>
                  <a:pt x="6738" y="12052"/>
                  <a:pt x="6686" y="12128"/>
                  <a:pt x="6670" y="12090"/>
                </a:cubicBezTo>
                <a:cubicBezTo>
                  <a:pt x="6654" y="12052"/>
                  <a:pt x="6654" y="12052"/>
                  <a:pt x="6654" y="12052"/>
                </a:cubicBezTo>
                <a:cubicBezTo>
                  <a:pt x="6654" y="12052"/>
                  <a:pt x="6586" y="12090"/>
                  <a:pt x="6623" y="11976"/>
                </a:cubicBezTo>
                <a:cubicBezTo>
                  <a:pt x="6660" y="11863"/>
                  <a:pt x="6675" y="11648"/>
                  <a:pt x="6660" y="11661"/>
                </a:cubicBezTo>
                <a:cubicBezTo>
                  <a:pt x="6644" y="11674"/>
                  <a:pt x="6617" y="11850"/>
                  <a:pt x="6591" y="11838"/>
                </a:cubicBezTo>
                <a:cubicBezTo>
                  <a:pt x="6565" y="11825"/>
                  <a:pt x="6586" y="11800"/>
                  <a:pt x="6533" y="11724"/>
                </a:cubicBezTo>
                <a:cubicBezTo>
                  <a:pt x="6481" y="11648"/>
                  <a:pt x="6397" y="11712"/>
                  <a:pt x="6397" y="11775"/>
                </a:cubicBezTo>
                <a:cubicBezTo>
                  <a:pt x="6397" y="11838"/>
                  <a:pt x="6370" y="11888"/>
                  <a:pt x="6370" y="11888"/>
                </a:cubicBezTo>
                <a:cubicBezTo>
                  <a:pt x="6370" y="11888"/>
                  <a:pt x="6354" y="11850"/>
                  <a:pt x="6339" y="11775"/>
                </a:cubicBezTo>
                <a:cubicBezTo>
                  <a:pt x="6323" y="11699"/>
                  <a:pt x="6249" y="11687"/>
                  <a:pt x="6212" y="11762"/>
                </a:cubicBezTo>
                <a:cubicBezTo>
                  <a:pt x="6176" y="11838"/>
                  <a:pt x="6155" y="11573"/>
                  <a:pt x="6128" y="11573"/>
                </a:cubicBezTo>
                <a:cubicBezTo>
                  <a:pt x="6102" y="11573"/>
                  <a:pt x="6049" y="11636"/>
                  <a:pt x="6023" y="11749"/>
                </a:cubicBezTo>
                <a:cubicBezTo>
                  <a:pt x="5997" y="11863"/>
                  <a:pt x="6007" y="12027"/>
                  <a:pt x="5986" y="12014"/>
                </a:cubicBezTo>
                <a:cubicBezTo>
                  <a:pt x="5965" y="12001"/>
                  <a:pt x="5960" y="11787"/>
                  <a:pt x="5965" y="11712"/>
                </a:cubicBezTo>
                <a:cubicBezTo>
                  <a:pt x="5970" y="11636"/>
                  <a:pt x="6028" y="11510"/>
                  <a:pt x="5986" y="11485"/>
                </a:cubicBezTo>
                <a:cubicBezTo>
                  <a:pt x="5944" y="11460"/>
                  <a:pt x="5881" y="11611"/>
                  <a:pt x="5855" y="11623"/>
                </a:cubicBezTo>
                <a:cubicBezTo>
                  <a:pt x="5828" y="11636"/>
                  <a:pt x="5776" y="11724"/>
                  <a:pt x="5744" y="11825"/>
                </a:cubicBezTo>
                <a:cubicBezTo>
                  <a:pt x="5713" y="11926"/>
                  <a:pt x="5697" y="11989"/>
                  <a:pt x="5665" y="12027"/>
                </a:cubicBezTo>
                <a:cubicBezTo>
                  <a:pt x="5634" y="12065"/>
                  <a:pt x="5586" y="12027"/>
                  <a:pt x="5597" y="11989"/>
                </a:cubicBezTo>
                <a:cubicBezTo>
                  <a:pt x="5607" y="11951"/>
                  <a:pt x="5508" y="11812"/>
                  <a:pt x="5492" y="11863"/>
                </a:cubicBezTo>
                <a:cubicBezTo>
                  <a:pt x="5476" y="11913"/>
                  <a:pt x="5429" y="11951"/>
                  <a:pt x="5381" y="12001"/>
                </a:cubicBezTo>
                <a:cubicBezTo>
                  <a:pt x="5334" y="12052"/>
                  <a:pt x="5292" y="11939"/>
                  <a:pt x="5281" y="11888"/>
                </a:cubicBezTo>
                <a:cubicBezTo>
                  <a:pt x="5271" y="11838"/>
                  <a:pt x="5250" y="11825"/>
                  <a:pt x="5244" y="11661"/>
                </a:cubicBezTo>
                <a:cubicBezTo>
                  <a:pt x="5239" y="11497"/>
                  <a:pt x="5255" y="11321"/>
                  <a:pt x="5271" y="11220"/>
                </a:cubicBezTo>
                <a:cubicBezTo>
                  <a:pt x="5287" y="11119"/>
                  <a:pt x="5192" y="10918"/>
                  <a:pt x="5155" y="10930"/>
                </a:cubicBezTo>
                <a:cubicBezTo>
                  <a:pt x="5118" y="10943"/>
                  <a:pt x="5081" y="11031"/>
                  <a:pt x="5045" y="11018"/>
                </a:cubicBezTo>
                <a:cubicBezTo>
                  <a:pt x="5008" y="11006"/>
                  <a:pt x="5024" y="10981"/>
                  <a:pt x="4966" y="10981"/>
                </a:cubicBezTo>
                <a:cubicBezTo>
                  <a:pt x="4908" y="10981"/>
                  <a:pt x="4955" y="10955"/>
                  <a:pt x="4966" y="10842"/>
                </a:cubicBezTo>
                <a:cubicBezTo>
                  <a:pt x="4976" y="10729"/>
                  <a:pt x="4945" y="10578"/>
                  <a:pt x="5003" y="10476"/>
                </a:cubicBezTo>
                <a:cubicBezTo>
                  <a:pt x="5060" y="10376"/>
                  <a:pt x="5039" y="10136"/>
                  <a:pt x="5003" y="10124"/>
                </a:cubicBezTo>
                <a:cubicBezTo>
                  <a:pt x="4966" y="10111"/>
                  <a:pt x="4897" y="10162"/>
                  <a:pt x="4850" y="10149"/>
                </a:cubicBezTo>
                <a:cubicBezTo>
                  <a:pt x="4803" y="10136"/>
                  <a:pt x="4766" y="10237"/>
                  <a:pt x="4781" y="10351"/>
                </a:cubicBezTo>
                <a:cubicBezTo>
                  <a:pt x="4797" y="10464"/>
                  <a:pt x="4755" y="10540"/>
                  <a:pt x="4739" y="10527"/>
                </a:cubicBezTo>
                <a:cubicBezTo>
                  <a:pt x="4724" y="10514"/>
                  <a:pt x="4703" y="10451"/>
                  <a:pt x="4645" y="10552"/>
                </a:cubicBezTo>
                <a:cubicBezTo>
                  <a:pt x="4587" y="10653"/>
                  <a:pt x="4566" y="10615"/>
                  <a:pt x="4508" y="10502"/>
                </a:cubicBezTo>
                <a:cubicBezTo>
                  <a:pt x="4450" y="10388"/>
                  <a:pt x="4387" y="10275"/>
                  <a:pt x="4376" y="10098"/>
                </a:cubicBezTo>
                <a:cubicBezTo>
                  <a:pt x="4366" y="9922"/>
                  <a:pt x="4361" y="9745"/>
                  <a:pt x="4382" y="9644"/>
                </a:cubicBezTo>
                <a:cubicBezTo>
                  <a:pt x="4403" y="9544"/>
                  <a:pt x="4403" y="9367"/>
                  <a:pt x="4371" y="9342"/>
                </a:cubicBezTo>
                <a:cubicBezTo>
                  <a:pt x="4340" y="9317"/>
                  <a:pt x="4408" y="9191"/>
                  <a:pt x="4445" y="9166"/>
                </a:cubicBezTo>
                <a:cubicBezTo>
                  <a:pt x="4482" y="9140"/>
                  <a:pt x="4539" y="9027"/>
                  <a:pt x="4550" y="8977"/>
                </a:cubicBezTo>
                <a:cubicBezTo>
                  <a:pt x="4560" y="8926"/>
                  <a:pt x="4613" y="8939"/>
                  <a:pt x="4671" y="8939"/>
                </a:cubicBezTo>
                <a:cubicBezTo>
                  <a:pt x="4729" y="8939"/>
                  <a:pt x="4739" y="8939"/>
                  <a:pt x="4797" y="9015"/>
                </a:cubicBezTo>
                <a:cubicBezTo>
                  <a:pt x="4855" y="9090"/>
                  <a:pt x="4866" y="8977"/>
                  <a:pt x="4866" y="8939"/>
                </a:cubicBezTo>
                <a:cubicBezTo>
                  <a:pt x="4866" y="8901"/>
                  <a:pt x="4898" y="8874"/>
                  <a:pt x="4961" y="8887"/>
                </a:cubicBezTo>
                <a:cubicBezTo>
                  <a:pt x="5024" y="8899"/>
                  <a:pt x="5102" y="8788"/>
                  <a:pt x="5118" y="8826"/>
                </a:cubicBezTo>
                <a:cubicBezTo>
                  <a:pt x="5134" y="8863"/>
                  <a:pt x="5165" y="9015"/>
                  <a:pt x="5197" y="8964"/>
                </a:cubicBezTo>
                <a:cubicBezTo>
                  <a:pt x="5229" y="8914"/>
                  <a:pt x="5239" y="8826"/>
                  <a:pt x="5250" y="8977"/>
                </a:cubicBezTo>
                <a:cubicBezTo>
                  <a:pt x="5260" y="9128"/>
                  <a:pt x="5286" y="9355"/>
                  <a:pt x="5334" y="9393"/>
                </a:cubicBezTo>
                <a:cubicBezTo>
                  <a:pt x="5381" y="9431"/>
                  <a:pt x="5355" y="9582"/>
                  <a:pt x="5402" y="9595"/>
                </a:cubicBezTo>
                <a:cubicBezTo>
                  <a:pt x="5450" y="9607"/>
                  <a:pt x="5471" y="9355"/>
                  <a:pt x="5455" y="9267"/>
                </a:cubicBezTo>
                <a:cubicBezTo>
                  <a:pt x="5439" y="9178"/>
                  <a:pt x="5407" y="8914"/>
                  <a:pt x="5381" y="8851"/>
                </a:cubicBezTo>
                <a:cubicBezTo>
                  <a:pt x="5355" y="8788"/>
                  <a:pt x="5399" y="8631"/>
                  <a:pt x="5452" y="8581"/>
                </a:cubicBezTo>
                <a:cubicBezTo>
                  <a:pt x="5504" y="8530"/>
                  <a:pt x="5586" y="8271"/>
                  <a:pt x="5623" y="8196"/>
                </a:cubicBezTo>
                <a:cubicBezTo>
                  <a:pt x="5660" y="8120"/>
                  <a:pt x="5780" y="8098"/>
                  <a:pt x="5749" y="7998"/>
                </a:cubicBezTo>
                <a:cubicBezTo>
                  <a:pt x="5717" y="7897"/>
                  <a:pt x="5686" y="7792"/>
                  <a:pt x="5686" y="7717"/>
                </a:cubicBezTo>
                <a:cubicBezTo>
                  <a:pt x="5686" y="7641"/>
                  <a:pt x="5718" y="7666"/>
                  <a:pt x="5734" y="7717"/>
                </a:cubicBezTo>
                <a:cubicBezTo>
                  <a:pt x="5749" y="7767"/>
                  <a:pt x="5812" y="7641"/>
                  <a:pt x="5797" y="7578"/>
                </a:cubicBezTo>
                <a:cubicBezTo>
                  <a:pt x="5781" y="7515"/>
                  <a:pt x="5786" y="7427"/>
                  <a:pt x="5823" y="7440"/>
                </a:cubicBezTo>
                <a:cubicBezTo>
                  <a:pt x="5860" y="7452"/>
                  <a:pt x="5870" y="7376"/>
                  <a:pt x="5855" y="7326"/>
                </a:cubicBezTo>
                <a:cubicBezTo>
                  <a:pt x="5839" y="7276"/>
                  <a:pt x="5891" y="7213"/>
                  <a:pt x="5928" y="7238"/>
                </a:cubicBezTo>
                <a:cubicBezTo>
                  <a:pt x="5965" y="7263"/>
                  <a:pt x="6087" y="7283"/>
                  <a:pt x="6102" y="7233"/>
                </a:cubicBezTo>
                <a:cubicBezTo>
                  <a:pt x="6118" y="7182"/>
                  <a:pt x="6044" y="7074"/>
                  <a:pt x="6044" y="6973"/>
                </a:cubicBezTo>
                <a:cubicBezTo>
                  <a:pt x="6044" y="6872"/>
                  <a:pt x="6107" y="6784"/>
                  <a:pt x="6144" y="6771"/>
                </a:cubicBezTo>
                <a:cubicBezTo>
                  <a:pt x="6181" y="6759"/>
                  <a:pt x="6228" y="6771"/>
                  <a:pt x="6233" y="6734"/>
                </a:cubicBezTo>
                <a:cubicBezTo>
                  <a:pt x="6238" y="6696"/>
                  <a:pt x="6291" y="6595"/>
                  <a:pt x="6296" y="6683"/>
                </a:cubicBezTo>
                <a:cubicBezTo>
                  <a:pt x="6302" y="6771"/>
                  <a:pt x="6296" y="6922"/>
                  <a:pt x="6338" y="6922"/>
                </a:cubicBezTo>
                <a:cubicBezTo>
                  <a:pt x="6381" y="6922"/>
                  <a:pt x="6433" y="6809"/>
                  <a:pt x="6449" y="6797"/>
                </a:cubicBezTo>
                <a:cubicBezTo>
                  <a:pt x="6465" y="6784"/>
                  <a:pt x="6565" y="6734"/>
                  <a:pt x="6586" y="6721"/>
                </a:cubicBezTo>
                <a:cubicBezTo>
                  <a:pt x="6607" y="6708"/>
                  <a:pt x="6733" y="6683"/>
                  <a:pt x="6717" y="6595"/>
                </a:cubicBezTo>
                <a:cubicBezTo>
                  <a:pt x="6701" y="6507"/>
                  <a:pt x="6686" y="6419"/>
                  <a:pt x="6670" y="6381"/>
                </a:cubicBezTo>
                <a:cubicBezTo>
                  <a:pt x="6654" y="6343"/>
                  <a:pt x="6638" y="6393"/>
                  <a:pt x="6617" y="6456"/>
                </a:cubicBezTo>
                <a:cubicBezTo>
                  <a:pt x="6596" y="6519"/>
                  <a:pt x="6559" y="6519"/>
                  <a:pt x="6549" y="6469"/>
                </a:cubicBezTo>
                <a:cubicBezTo>
                  <a:pt x="6538" y="6419"/>
                  <a:pt x="6554" y="6267"/>
                  <a:pt x="6517" y="6318"/>
                </a:cubicBezTo>
                <a:cubicBezTo>
                  <a:pt x="6480" y="6368"/>
                  <a:pt x="6475" y="6419"/>
                  <a:pt x="6454" y="6393"/>
                </a:cubicBezTo>
                <a:cubicBezTo>
                  <a:pt x="6433" y="6368"/>
                  <a:pt x="6412" y="6280"/>
                  <a:pt x="6412" y="6280"/>
                </a:cubicBezTo>
                <a:cubicBezTo>
                  <a:pt x="6412" y="6280"/>
                  <a:pt x="6465" y="6217"/>
                  <a:pt x="6428" y="6104"/>
                </a:cubicBezTo>
                <a:cubicBezTo>
                  <a:pt x="6391" y="5990"/>
                  <a:pt x="6338" y="6015"/>
                  <a:pt x="6286" y="6078"/>
                </a:cubicBezTo>
                <a:cubicBezTo>
                  <a:pt x="6233" y="6141"/>
                  <a:pt x="6238" y="6129"/>
                  <a:pt x="6175" y="6166"/>
                </a:cubicBezTo>
                <a:cubicBezTo>
                  <a:pt x="6112" y="6204"/>
                  <a:pt x="6081" y="6242"/>
                  <a:pt x="6081" y="6242"/>
                </a:cubicBezTo>
                <a:cubicBezTo>
                  <a:pt x="6081" y="6242"/>
                  <a:pt x="6098" y="6046"/>
                  <a:pt x="6135" y="5970"/>
                </a:cubicBezTo>
                <a:cubicBezTo>
                  <a:pt x="6172" y="5895"/>
                  <a:pt x="6286" y="5927"/>
                  <a:pt x="6317" y="5851"/>
                </a:cubicBezTo>
                <a:cubicBezTo>
                  <a:pt x="6349" y="5776"/>
                  <a:pt x="6433" y="5889"/>
                  <a:pt x="6433" y="5889"/>
                </a:cubicBezTo>
                <a:cubicBezTo>
                  <a:pt x="6433" y="5889"/>
                  <a:pt x="6475" y="5788"/>
                  <a:pt x="6475" y="5851"/>
                </a:cubicBezTo>
                <a:cubicBezTo>
                  <a:pt x="6475" y="5914"/>
                  <a:pt x="6465" y="6078"/>
                  <a:pt x="6496" y="6078"/>
                </a:cubicBezTo>
                <a:cubicBezTo>
                  <a:pt x="6528" y="6078"/>
                  <a:pt x="6617" y="5977"/>
                  <a:pt x="6580" y="5952"/>
                </a:cubicBezTo>
                <a:cubicBezTo>
                  <a:pt x="6544" y="5927"/>
                  <a:pt x="6603" y="5880"/>
                  <a:pt x="6640" y="5817"/>
                </a:cubicBezTo>
                <a:cubicBezTo>
                  <a:pt x="6677" y="5754"/>
                  <a:pt x="6749" y="5826"/>
                  <a:pt x="6770" y="5801"/>
                </a:cubicBezTo>
                <a:cubicBezTo>
                  <a:pt x="6791" y="5776"/>
                  <a:pt x="6806" y="5662"/>
                  <a:pt x="6843" y="5662"/>
                </a:cubicBezTo>
                <a:cubicBezTo>
                  <a:pt x="6880" y="5662"/>
                  <a:pt x="6896" y="5776"/>
                  <a:pt x="6843" y="5851"/>
                </a:cubicBezTo>
                <a:cubicBezTo>
                  <a:pt x="6791" y="5927"/>
                  <a:pt x="6786" y="6116"/>
                  <a:pt x="6759" y="6166"/>
                </a:cubicBezTo>
                <a:cubicBezTo>
                  <a:pt x="6733" y="6217"/>
                  <a:pt x="6749" y="6280"/>
                  <a:pt x="6791" y="6267"/>
                </a:cubicBezTo>
                <a:cubicBezTo>
                  <a:pt x="6833" y="6255"/>
                  <a:pt x="6870" y="6280"/>
                  <a:pt x="6906" y="6255"/>
                </a:cubicBezTo>
                <a:cubicBezTo>
                  <a:pt x="6943" y="6229"/>
                  <a:pt x="6964" y="6280"/>
                  <a:pt x="6975" y="6317"/>
                </a:cubicBezTo>
                <a:cubicBezTo>
                  <a:pt x="6985" y="6355"/>
                  <a:pt x="7017" y="6280"/>
                  <a:pt x="7017" y="6280"/>
                </a:cubicBezTo>
                <a:cubicBezTo>
                  <a:pt x="7017" y="6280"/>
                  <a:pt x="7086" y="6242"/>
                  <a:pt x="7106" y="6305"/>
                </a:cubicBezTo>
                <a:cubicBezTo>
                  <a:pt x="7127" y="6368"/>
                  <a:pt x="7143" y="6267"/>
                  <a:pt x="7127" y="6204"/>
                </a:cubicBezTo>
                <a:cubicBezTo>
                  <a:pt x="7112" y="6141"/>
                  <a:pt x="7091" y="6078"/>
                  <a:pt x="7075" y="6003"/>
                </a:cubicBezTo>
                <a:cubicBezTo>
                  <a:pt x="7059" y="5927"/>
                  <a:pt x="7038" y="5902"/>
                  <a:pt x="6996" y="5927"/>
                </a:cubicBezTo>
                <a:cubicBezTo>
                  <a:pt x="6954" y="5952"/>
                  <a:pt x="6943" y="5902"/>
                  <a:pt x="6917" y="5864"/>
                </a:cubicBezTo>
                <a:cubicBezTo>
                  <a:pt x="6891" y="5826"/>
                  <a:pt x="6870" y="5914"/>
                  <a:pt x="6891" y="5826"/>
                </a:cubicBezTo>
                <a:cubicBezTo>
                  <a:pt x="6912" y="5738"/>
                  <a:pt x="6922" y="5713"/>
                  <a:pt x="6938" y="5637"/>
                </a:cubicBezTo>
                <a:cubicBezTo>
                  <a:pt x="6954" y="5561"/>
                  <a:pt x="7022" y="5423"/>
                  <a:pt x="6954" y="5385"/>
                </a:cubicBezTo>
                <a:cubicBezTo>
                  <a:pt x="6885" y="5347"/>
                  <a:pt x="6864" y="5322"/>
                  <a:pt x="6854" y="5246"/>
                </a:cubicBezTo>
                <a:cubicBezTo>
                  <a:pt x="6843" y="5171"/>
                  <a:pt x="6764" y="5032"/>
                  <a:pt x="6743" y="5032"/>
                </a:cubicBezTo>
                <a:cubicBezTo>
                  <a:pt x="6722" y="5032"/>
                  <a:pt x="6622" y="5077"/>
                  <a:pt x="6616" y="5014"/>
                </a:cubicBezTo>
                <a:cubicBezTo>
                  <a:pt x="6611" y="4951"/>
                  <a:pt x="6586" y="4767"/>
                  <a:pt x="6559" y="4704"/>
                </a:cubicBezTo>
                <a:cubicBezTo>
                  <a:pt x="6533" y="4641"/>
                  <a:pt x="6433" y="4364"/>
                  <a:pt x="6417" y="4339"/>
                </a:cubicBezTo>
                <a:cubicBezTo>
                  <a:pt x="6401" y="4314"/>
                  <a:pt x="6381" y="4326"/>
                  <a:pt x="6333" y="4477"/>
                </a:cubicBezTo>
                <a:cubicBezTo>
                  <a:pt x="6286" y="4629"/>
                  <a:pt x="6244" y="4654"/>
                  <a:pt x="6207" y="4616"/>
                </a:cubicBezTo>
                <a:cubicBezTo>
                  <a:pt x="6170" y="4578"/>
                  <a:pt x="6130" y="4617"/>
                  <a:pt x="6093" y="4517"/>
                </a:cubicBezTo>
                <a:cubicBezTo>
                  <a:pt x="6056" y="4416"/>
                  <a:pt x="6165" y="4377"/>
                  <a:pt x="6149" y="4314"/>
                </a:cubicBezTo>
                <a:cubicBezTo>
                  <a:pt x="6133" y="4251"/>
                  <a:pt x="6049" y="4225"/>
                  <a:pt x="5996" y="4213"/>
                </a:cubicBezTo>
                <a:cubicBezTo>
                  <a:pt x="5944" y="4200"/>
                  <a:pt x="5907" y="4062"/>
                  <a:pt x="5828" y="4049"/>
                </a:cubicBezTo>
                <a:cubicBezTo>
                  <a:pt x="5749" y="4036"/>
                  <a:pt x="5654" y="4074"/>
                  <a:pt x="5628" y="4074"/>
                </a:cubicBezTo>
                <a:cubicBezTo>
                  <a:pt x="5602" y="4074"/>
                  <a:pt x="5602" y="4162"/>
                  <a:pt x="5591" y="4301"/>
                </a:cubicBezTo>
                <a:cubicBezTo>
                  <a:pt x="5581" y="4440"/>
                  <a:pt x="5628" y="4477"/>
                  <a:pt x="5581" y="4503"/>
                </a:cubicBezTo>
                <a:cubicBezTo>
                  <a:pt x="5533" y="4528"/>
                  <a:pt x="5512" y="4540"/>
                  <a:pt x="5560" y="4591"/>
                </a:cubicBezTo>
                <a:cubicBezTo>
                  <a:pt x="5607" y="4641"/>
                  <a:pt x="5670" y="4843"/>
                  <a:pt x="5670" y="4843"/>
                </a:cubicBezTo>
                <a:cubicBezTo>
                  <a:pt x="5670" y="4843"/>
                  <a:pt x="5670" y="4956"/>
                  <a:pt x="5633" y="5019"/>
                </a:cubicBezTo>
                <a:cubicBezTo>
                  <a:pt x="5597" y="5082"/>
                  <a:pt x="5560" y="5145"/>
                  <a:pt x="5539" y="5070"/>
                </a:cubicBezTo>
                <a:cubicBezTo>
                  <a:pt x="5518" y="4994"/>
                  <a:pt x="5460" y="5007"/>
                  <a:pt x="5476" y="5082"/>
                </a:cubicBezTo>
                <a:cubicBezTo>
                  <a:pt x="5491" y="5158"/>
                  <a:pt x="5523" y="5196"/>
                  <a:pt x="5523" y="5272"/>
                </a:cubicBezTo>
                <a:cubicBezTo>
                  <a:pt x="5523" y="5347"/>
                  <a:pt x="5570" y="5536"/>
                  <a:pt x="5539" y="5599"/>
                </a:cubicBezTo>
                <a:cubicBezTo>
                  <a:pt x="5507" y="5662"/>
                  <a:pt x="5470" y="5612"/>
                  <a:pt x="5444" y="5625"/>
                </a:cubicBezTo>
                <a:cubicBezTo>
                  <a:pt x="5418" y="5637"/>
                  <a:pt x="5391" y="5524"/>
                  <a:pt x="5413" y="5499"/>
                </a:cubicBezTo>
                <a:cubicBezTo>
                  <a:pt x="5434" y="5473"/>
                  <a:pt x="5407" y="5284"/>
                  <a:pt x="5407" y="5284"/>
                </a:cubicBezTo>
                <a:cubicBezTo>
                  <a:pt x="5407" y="5284"/>
                  <a:pt x="5344" y="5499"/>
                  <a:pt x="5349" y="5385"/>
                </a:cubicBezTo>
                <a:cubicBezTo>
                  <a:pt x="5355" y="5272"/>
                  <a:pt x="5323" y="5259"/>
                  <a:pt x="5323" y="5171"/>
                </a:cubicBezTo>
                <a:cubicBezTo>
                  <a:pt x="5323" y="5083"/>
                  <a:pt x="5277" y="4960"/>
                  <a:pt x="5230" y="4985"/>
                </a:cubicBezTo>
                <a:cubicBezTo>
                  <a:pt x="5182" y="5011"/>
                  <a:pt x="5139" y="5032"/>
                  <a:pt x="5050" y="4994"/>
                </a:cubicBezTo>
                <a:cubicBezTo>
                  <a:pt x="4960" y="4956"/>
                  <a:pt x="4923" y="4931"/>
                  <a:pt x="4850" y="4843"/>
                </a:cubicBezTo>
                <a:cubicBezTo>
                  <a:pt x="4776" y="4755"/>
                  <a:pt x="4750" y="4818"/>
                  <a:pt x="4713" y="4830"/>
                </a:cubicBezTo>
                <a:cubicBezTo>
                  <a:pt x="4676" y="4843"/>
                  <a:pt x="4692" y="4654"/>
                  <a:pt x="4645" y="4629"/>
                </a:cubicBezTo>
                <a:cubicBezTo>
                  <a:pt x="4597" y="4604"/>
                  <a:pt x="4628" y="4575"/>
                  <a:pt x="4617" y="4412"/>
                </a:cubicBezTo>
                <a:cubicBezTo>
                  <a:pt x="4606" y="4248"/>
                  <a:pt x="4576" y="4289"/>
                  <a:pt x="4692" y="4112"/>
                </a:cubicBezTo>
                <a:cubicBezTo>
                  <a:pt x="4808" y="3936"/>
                  <a:pt x="4792" y="3860"/>
                  <a:pt x="4881" y="3835"/>
                </a:cubicBezTo>
                <a:cubicBezTo>
                  <a:pt x="4971" y="3810"/>
                  <a:pt x="5004" y="3949"/>
                  <a:pt x="5004" y="3886"/>
                </a:cubicBezTo>
                <a:cubicBezTo>
                  <a:pt x="5004" y="3823"/>
                  <a:pt x="5034" y="3482"/>
                  <a:pt x="5034" y="3608"/>
                </a:cubicBezTo>
                <a:cubicBezTo>
                  <a:pt x="5034" y="3734"/>
                  <a:pt x="5139" y="3747"/>
                  <a:pt x="5092" y="3835"/>
                </a:cubicBezTo>
                <a:cubicBezTo>
                  <a:pt x="5044" y="3923"/>
                  <a:pt x="5071" y="3936"/>
                  <a:pt x="5108" y="3936"/>
                </a:cubicBezTo>
                <a:cubicBezTo>
                  <a:pt x="5144" y="3936"/>
                  <a:pt x="5213" y="3847"/>
                  <a:pt x="5213" y="3847"/>
                </a:cubicBezTo>
                <a:cubicBezTo>
                  <a:pt x="5213" y="3847"/>
                  <a:pt x="5297" y="3759"/>
                  <a:pt x="5318" y="3835"/>
                </a:cubicBezTo>
                <a:cubicBezTo>
                  <a:pt x="5339" y="3910"/>
                  <a:pt x="5339" y="3986"/>
                  <a:pt x="5376" y="3986"/>
                </a:cubicBezTo>
                <a:cubicBezTo>
                  <a:pt x="5413" y="3986"/>
                  <a:pt x="5491" y="3885"/>
                  <a:pt x="5423" y="3797"/>
                </a:cubicBezTo>
                <a:cubicBezTo>
                  <a:pt x="5355" y="3709"/>
                  <a:pt x="5313" y="3721"/>
                  <a:pt x="5271" y="3621"/>
                </a:cubicBezTo>
                <a:cubicBezTo>
                  <a:pt x="5229" y="3520"/>
                  <a:pt x="5239" y="3558"/>
                  <a:pt x="5192" y="3583"/>
                </a:cubicBezTo>
                <a:cubicBezTo>
                  <a:pt x="5144" y="3608"/>
                  <a:pt x="5144" y="3545"/>
                  <a:pt x="5128" y="3545"/>
                </a:cubicBezTo>
                <a:cubicBezTo>
                  <a:pt x="5113" y="3545"/>
                  <a:pt x="5087" y="3570"/>
                  <a:pt x="5076" y="3520"/>
                </a:cubicBezTo>
                <a:cubicBezTo>
                  <a:pt x="5065" y="3469"/>
                  <a:pt x="5081" y="3457"/>
                  <a:pt x="5134" y="3457"/>
                </a:cubicBezTo>
                <a:cubicBezTo>
                  <a:pt x="5186" y="3457"/>
                  <a:pt x="5250" y="3495"/>
                  <a:pt x="5250" y="3495"/>
                </a:cubicBezTo>
                <a:cubicBezTo>
                  <a:pt x="5250" y="3495"/>
                  <a:pt x="5313" y="3444"/>
                  <a:pt x="5328" y="3431"/>
                </a:cubicBezTo>
                <a:cubicBezTo>
                  <a:pt x="5344" y="3419"/>
                  <a:pt x="5428" y="3394"/>
                  <a:pt x="5413" y="3280"/>
                </a:cubicBezTo>
                <a:cubicBezTo>
                  <a:pt x="5397" y="3167"/>
                  <a:pt x="5344" y="3167"/>
                  <a:pt x="5328" y="3129"/>
                </a:cubicBezTo>
                <a:cubicBezTo>
                  <a:pt x="5313" y="3091"/>
                  <a:pt x="5360" y="3041"/>
                  <a:pt x="5386" y="3016"/>
                </a:cubicBezTo>
                <a:cubicBezTo>
                  <a:pt x="5413" y="2990"/>
                  <a:pt x="5486" y="3016"/>
                  <a:pt x="5486" y="3016"/>
                </a:cubicBezTo>
                <a:cubicBezTo>
                  <a:pt x="5486" y="3016"/>
                  <a:pt x="5534" y="3028"/>
                  <a:pt x="5534" y="2978"/>
                </a:cubicBezTo>
                <a:cubicBezTo>
                  <a:pt x="5534" y="2928"/>
                  <a:pt x="5523" y="2864"/>
                  <a:pt x="5555" y="2902"/>
                </a:cubicBezTo>
                <a:cubicBezTo>
                  <a:pt x="5586" y="2940"/>
                  <a:pt x="5555" y="3053"/>
                  <a:pt x="5602" y="3028"/>
                </a:cubicBezTo>
                <a:cubicBezTo>
                  <a:pt x="5649" y="3003"/>
                  <a:pt x="5660" y="3028"/>
                  <a:pt x="5686" y="3066"/>
                </a:cubicBezTo>
                <a:cubicBezTo>
                  <a:pt x="5712" y="3104"/>
                  <a:pt x="5681" y="3255"/>
                  <a:pt x="5655" y="3280"/>
                </a:cubicBezTo>
                <a:cubicBezTo>
                  <a:pt x="5628" y="3305"/>
                  <a:pt x="5586" y="3356"/>
                  <a:pt x="5644" y="3369"/>
                </a:cubicBezTo>
                <a:cubicBezTo>
                  <a:pt x="5702" y="3381"/>
                  <a:pt x="5744" y="3381"/>
                  <a:pt x="5744" y="3381"/>
                </a:cubicBezTo>
                <a:cubicBezTo>
                  <a:pt x="5744" y="3381"/>
                  <a:pt x="5781" y="3293"/>
                  <a:pt x="5797" y="3217"/>
                </a:cubicBezTo>
                <a:cubicBezTo>
                  <a:pt x="5812" y="3142"/>
                  <a:pt x="5839" y="3192"/>
                  <a:pt x="5860" y="3217"/>
                </a:cubicBezTo>
                <a:cubicBezTo>
                  <a:pt x="5881" y="3242"/>
                  <a:pt x="5960" y="3280"/>
                  <a:pt x="5886" y="3331"/>
                </a:cubicBezTo>
                <a:cubicBezTo>
                  <a:pt x="5812" y="3381"/>
                  <a:pt x="5797" y="3444"/>
                  <a:pt x="5781" y="3507"/>
                </a:cubicBezTo>
                <a:cubicBezTo>
                  <a:pt x="5765" y="3570"/>
                  <a:pt x="5760" y="3608"/>
                  <a:pt x="5692" y="3570"/>
                </a:cubicBezTo>
                <a:cubicBezTo>
                  <a:pt x="5623" y="3532"/>
                  <a:pt x="5586" y="3545"/>
                  <a:pt x="5570" y="3608"/>
                </a:cubicBezTo>
                <a:cubicBezTo>
                  <a:pt x="5555" y="3671"/>
                  <a:pt x="5565" y="3873"/>
                  <a:pt x="5592" y="3847"/>
                </a:cubicBezTo>
                <a:cubicBezTo>
                  <a:pt x="5618" y="3822"/>
                  <a:pt x="5644" y="3822"/>
                  <a:pt x="5676" y="3797"/>
                </a:cubicBezTo>
                <a:cubicBezTo>
                  <a:pt x="5707" y="3772"/>
                  <a:pt x="5833" y="3822"/>
                  <a:pt x="5865" y="3810"/>
                </a:cubicBezTo>
                <a:cubicBezTo>
                  <a:pt x="5897" y="3797"/>
                  <a:pt x="5949" y="3936"/>
                  <a:pt x="5965" y="3910"/>
                </a:cubicBezTo>
                <a:cubicBezTo>
                  <a:pt x="5981" y="3885"/>
                  <a:pt x="6013" y="3961"/>
                  <a:pt x="6044" y="4011"/>
                </a:cubicBezTo>
                <a:cubicBezTo>
                  <a:pt x="6076" y="4062"/>
                  <a:pt x="6065" y="3898"/>
                  <a:pt x="6123" y="3998"/>
                </a:cubicBezTo>
                <a:cubicBezTo>
                  <a:pt x="6181" y="4100"/>
                  <a:pt x="6149" y="4100"/>
                  <a:pt x="6181" y="4100"/>
                </a:cubicBezTo>
                <a:cubicBezTo>
                  <a:pt x="6212" y="4100"/>
                  <a:pt x="6281" y="4112"/>
                  <a:pt x="6281" y="4112"/>
                </a:cubicBezTo>
                <a:cubicBezTo>
                  <a:pt x="6281" y="4112"/>
                  <a:pt x="6286" y="3986"/>
                  <a:pt x="6339" y="4011"/>
                </a:cubicBezTo>
                <a:cubicBezTo>
                  <a:pt x="6391" y="4036"/>
                  <a:pt x="6439" y="4175"/>
                  <a:pt x="6433" y="4074"/>
                </a:cubicBezTo>
                <a:cubicBezTo>
                  <a:pt x="6428" y="3974"/>
                  <a:pt x="6438" y="3898"/>
                  <a:pt x="6396" y="3822"/>
                </a:cubicBezTo>
                <a:cubicBezTo>
                  <a:pt x="6354" y="3747"/>
                  <a:pt x="6286" y="3696"/>
                  <a:pt x="6275" y="3658"/>
                </a:cubicBezTo>
                <a:cubicBezTo>
                  <a:pt x="6265" y="3621"/>
                  <a:pt x="6254" y="3570"/>
                  <a:pt x="6270" y="3545"/>
                </a:cubicBezTo>
                <a:cubicBezTo>
                  <a:pt x="6286" y="3520"/>
                  <a:pt x="6360" y="3557"/>
                  <a:pt x="6402" y="3621"/>
                </a:cubicBezTo>
                <a:cubicBezTo>
                  <a:pt x="6444" y="3684"/>
                  <a:pt x="6481" y="3747"/>
                  <a:pt x="6512" y="3696"/>
                </a:cubicBezTo>
                <a:cubicBezTo>
                  <a:pt x="6544" y="3646"/>
                  <a:pt x="6581" y="3621"/>
                  <a:pt x="6596" y="3583"/>
                </a:cubicBezTo>
                <a:cubicBezTo>
                  <a:pt x="6612" y="3545"/>
                  <a:pt x="6649" y="3431"/>
                  <a:pt x="6649" y="3431"/>
                </a:cubicBezTo>
                <a:cubicBezTo>
                  <a:pt x="6649" y="3431"/>
                  <a:pt x="6491" y="3381"/>
                  <a:pt x="6470" y="3318"/>
                </a:cubicBezTo>
                <a:cubicBezTo>
                  <a:pt x="6449" y="3255"/>
                  <a:pt x="6375" y="3167"/>
                  <a:pt x="6354" y="3167"/>
                </a:cubicBezTo>
                <a:cubicBezTo>
                  <a:pt x="6333" y="3167"/>
                  <a:pt x="6275" y="3255"/>
                  <a:pt x="6254" y="3129"/>
                </a:cubicBezTo>
                <a:cubicBezTo>
                  <a:pt x="6233" y="3003"/>
                  <a:pt x="6233" y="2852"/>
                  <a:pt x="6212" y="2839"/>
                </a:cubicBezTo>
                <a:cubicBezTo>
                  <a:pt x="6191" y="2826"/>
                  <a:pt x="5970" y="2751"/>
                  <a:pt x="5939" y="2713"/>
                </a:cubicBezTo>
                <a:cubicBezTo>
                  <a:pt x="5907" y="2675"/>
                  <a:pt x="5781" y="2587"/>
                  <a:pt x="5734" y="2524"/>
                </a:cubicBezTo>
                <a:cubicBezTo>
                  <a:pt x="5686" y="2461"/>
                  <a:pt x="5618" y="2373"/>
                  <a:pt x="5576" y="2373"/>
                </a:cubicBezTo>
                <a:cubicBezTo>
                  <a:pt x="5534" y="2373"/>
                  <a:pt x="5360" y="2423"/>
                  <a:pt x="5329" y="2411"/>
                </a:cubicBezTo>
                <a:cubicBezTo>
                  <a:pt x="5297" y="2398"/>
                  <a:pt x="5202" y="2436"/>
                  <a:pt x="5165" y="2448"/>
                </a:cubicBezTo>
                <a:cubicBezTo>
                  <a:pt x="5129" y="2461"/>
                  <a:pt x="5213" y="2625"/>
                  <a:pt x="5134" y="2663"/>
                </a:cubicBezTo>
                <a:cubicBezTo>
                  <a:pt x="5055" y="2701"/>
                  <a:pt x="5065" y="2726"/>
                  <a:pt x="5081" y="2537"/>
                </a:cubicBezTo>
                <a:cubicBezTo>
                  <a:pt x="5097" y="2348"/>
                  <a:pt x="5029" y="2297"/>
                  <a:pt x="4960" y="2373"/>
                </a:cubicBezTo>
                <a:cubicBezTo>
                  <a:pt x="4892" y="2448"/>
                  <a:pt x="4781" y="2499"/>
                  <a:pt x="4808" y="2587"/>
                </a:cubicBezTo>
                <a:cubicBezTo>
                  <a:pt x="4834" y="2675"/>
                  <a:pt x="4802" y="2739"/>
                  <a:pt x="4855" y="2826"/>
                </a:cubicBezTo>
                <a:cubicBezTo>
                  <a:pt x="4908" y="2915"/>
                  <a:pt x="4929" y="2940"/>
                  <a:pt x="4997" y="2927"/>
                </a:cubicBezTo>
                <a:cubicBezTo>
                  <a:pt x="5065" y="2915"/>
                  <a:pt x="5134" y="2953"/>
                  <a:pt x="5134" y="2953"/>
                </a:cubicBezTo>
                <a:cubicBezTo>
                  <a:pt x="5134" y="2953"/>
                  <a:pt x="5134" y="3104"/>
                  <a:pt x="5108" y="3129"/>
                </a:cubicBezTo>
                <a:cubicBezTo>
                  <a:pt x="5081" y="3154"/>
                  <a:pt x="5039" y="3154"/>
                  <a:pt x="5029" y="3230"/>
                </a:cubicBezTo>
                <a:cubicBezTo>
                  <a:pt x="5018" y="3305"/>
                  <a:pt x="4965" y="3344"/>
                  <a:pt x="4965" y="3305"/>
                </a:cubicBezTo>
                <a:cubicBezTo>
                  <a:pt x="4965" y="3268"/>
                  <a:pt x="4992" y="3142"/>
                  <a:pt x="4955" y="3079"/>
                </a:cubicBezTo>
                <a:cubicBezTo>
                  <a:pt x="4918" y="3016"/>
                  <a:pt x="4908" y="3003"/>
                  <a:pt x="4865" y="3066"/>
                </a:cubicBezTo>
                <a:cubicBezTo>
                  <a:pt x="4823" y="3129"/>
                  <a:pt x="4818" y="3154"/>
                  <a:pt x="4797" y="3053"/>
                </a:cubicBezTo>
                <a:cubicBezTo>
                  <a:pt x="4776" y="2953"/>
                  <a:pt x="4713" y="2864"/>
                  <a:pt x="4713" y="2864"/>
                </a:cubicBezTo>
                <a:cubicBezTo>
                  <a:pt x="4713" y="2864"/>
                  <a:pt x="4671" y="2739"/>
                  <a:pt x="4639" y="2675"/>
                </a:cubicBezTo>
                <a:cubicBezTo>
                  <a:pt x="4608" y="2612"/>
                  <a:pt x="4550" y="2625"/>
                  <a:pt x="4545" y="2688"/>
                </a:cubicBezTo>
                <a:cubicBezTo>
                  <a:pt x="4539" y="2751"/>
                  <a:pt x="4555" y="2814"/>
                  <a:pt x="4576" y="2928"/>
                </a:cubicBezTo>
                <a:cubicBezTo>
                  <a:pt x="4597" y="3041"/>
                  <a:pt x="4607" y="3185"/>
                  <a:pt x="4570" y="3197"/>
                </a:cubicBezTo>
                <a:cubicBezTo>
                  <a:pt x="4533" y="3210"/>
                  <a:pt x="4539" y="3293"/>
                  <a:pt x="4502" y="3318"/>
                </a:cubicBezTo>
                <a:cubicBezTo>
                  <a:pt x="4466" y="3344"/>
                  <a:pt x="4450" y="3280"/>
                  <a:pt x="4450" y="3179"/>
                </a:cubicBezTo>
                <a:cubicBezTo>
                  <a:pt x="4450" y="3079"/>
                  <a:pt x="4434" y="2990"/>
                  <a:pt x="4445" y="2953"/>
                </a:cubicBezTo>
                <a:cubicBezTo>
                  <a:pt x="4455" y="2915"/>
                  <a:pt x="4403" y="2978"/>
                  <a:pt x="4350" y="2953"/>
                </a:cubicBezTo>
                <a:cubicBezTo>
                  <a:pt x="4297" y="2927"/>
                  <a:pt x="4255" y="3003"/>
                  <a:pt x="4308" y="3041"/>
                </a:cubicBezTo>
                <a:cubicBezTo>
                  <a:pt x="4360" y="3079"/>
                  <a:pt x="4371" y="3230"/>
                  <a:pt x="4324" y="3268"/>
                </a:cubicBezTo>
                <a:cubicBezTo>
                  <a:pt x="4276" y="3305"/>
                  <a:pt x="4097" y="3268"/>
                  <a:pt x="4039" y="3268"/>
                </a:cubicBezTo>
                <a:cubicBezTo>
                  <a:pt x="3982" y="3268"/>
                  <a:pt x="3898" y="3305"/>
                  <a:pt x="3882" y="3230"/>
                </a:cubicBezTo>
                <a:cubicBezTo>
                  <a:pt x="3866" y="3154"/>
                  <a:pt x="3929" y="3104"/>
                  <a:pt x="3966" y="3104"/>
                </a:cubicBezTo>
                <a:cubicBezTo>
                  <a:pt x="4003" y="3104"/>
                  <a:pt x="4113" y="3116"/>
                  <a:pt x="4155" y="2978"/>
                </a:cubicBezTo>
                <a:cubicBezTo>
                  <a:pt x="4197" y="2839"/>
                  <a:pt x="4103" y="2814"/>
                  <a:pt x="4061" y="2814"/>
                </a:cubicBezTo>
                <a:cubicBezTo>
                  <a:pt x="4019" y="2814"/>
                  <a:pt x="3987" y="2776"/>
                  <a:pt x="3940" y="2663"/>
                </a:cubicBezTo>
                <a:cubicBezTo>
                  <a:pt x="3892" y="2549"/>
                  <a:pt x="3971" y="2474"/>
                  <a:pt x="3961" y="2423"/>
                </a:cubicBezTo>
                <a:cubicBezTo>
                  <a:pt x="3950" y="2373"/>
                  <a:pt x="3898" y="2411"/>
                  <a:pt x="3850" y="2411"/>
                </a:cubicBezTo>
                <a:cubicBezTo>
                  <a:pt x="3803" y="2411"/>
                  <a:pt x="3729" y="2323"/>
                  <a:pt x="3729" y="2423"/>
                </a:cubicBezTo>
                <a:cubicBezTo>
                  <a:pt x="3729" y="2524"/>
                  <a:pt x="3787" y="2814"/>
                  <a:pt x="3750" y="2751"/>
                </a:cubicBezTo>
                <a:cubicBezTo>
                  <a:pt x="3713" y="2688"/>
                  <a:pt x="3719" y="2600"/>
                  <a:pt x="3692" y="2524"/>
                </a:cubicBezTo>
                <a:cubicBezTo>
                  <a:pt x="3666" y="2448"/>
                  <a:pt x="3624" y="2461"/>
                  <a:pt x="3571" y="2474"/>
                </a:cubicBezTo>
                <a:cubicBezTo>
                  <a:pt x="3519" y="2486"/>
                  <a:pt x="3429" y="2524"/>
                  <a:pt x="3403" y="2512"/>
                </a:cubicBezTo>
                <a:cubicBezTo>
                  <a:pt x="3377" y="2499"/>
                  <a:pt x="3398" y="2499"/>
                  <a:pt x="3340" y="2436"/>
                </a:cubicBezTo>
                <a:cubicBezTo>
                  <a:pt x="3282" y="2373"/>
                  <a:pt x="3256" y="2385"/>
                  <a:pt x="3214" y="2323"/>
                </a:cubicBezTo>
                <a:cubicBezTo>
                  <a:pt x="3172" y="2259"/>
                  <a:pt x="3208" y="2234"/>
                  <a:pt x="3135" y="2221"/>
                </a:cubicBezTo>
                <a:cubicBezTo>
                  <a:pt x="3061" y="2209"/>
                  <a:pt x="3066" y="2310"/>
                  <a:pt x="2993" y="2285"/>
                </a:cubicBezTo>
                <a:cubicBezTo>
                  <a:pt x="2919" y="2259"/>
                  <a:pt x="2898" y="2297"/>
                  <a:pt x="2824" y="2285"/>
                </a:cubicBezTo>
                <a:cubicBezTo>
                  <a:pt x="2751" y="2272"/>
                  <a:pt x="2714" y="2259"/>
                  <a:pt x="2703" y="2348"/>
                </a:cubicBezTo>
                <a:cubicBezTo>
                  <a:pt x="2693" y="2436"/>
                  <a:pt x="2672" y="2587"/>
                  <a:pt x="2640" y="2587"/>
                </a:cubicBezTo>
                <a:cubicBezTo>
                  <a:pt x="2609" y="2587"/>
                  <a:pt x="2572" y="2675"/>
                  <a:pt x="2672" y="2688"/>
                </a:cubicBezTo>
                <a:cubicBezTo>
                  <a:pt x="2772" y="2701"/>
                  <a:pt x="2714" y="2814"/>
                  <a:pt x="2803" y="2801"/>
                </a:cubicBezTo>
                <a:cubicBezTo>
                  <a:pt x="2893" y="2789"/>
                  <a:pt x="2972" y="2789"/>
                  <a:pt x="2993" y="2688"/>
                </a:cubicBezTo>
                <a:cubicBezTo>
                  <a:pt x="3014" y="2587"/>
                  <a:pt x="3030" y="2587"/>
                  <a:pt x="3040" y="2625"/>
                </a:cubicBezTo>
                <a:cubicBezTo>
                  <a:pt x="3051" y="2663"/>
                  <a:pt x="3130" y="2890"/>
                  <a:pt x="3130" y="2890"/>
                </a:cubicBezTo>
                <a:cubicBezTo>
                  <a:pt x="3130" y="2890"/>
                  <a:pt x="3182" y="2990"/>
                  <a:pt x="3203" y="3016"/>
                </a:cubicBezTo>
                <a:cubicBezTo>
                  <a:pt x="3224" y="3041"/>
                  <a:pt x="3182" y="3154"/>
                  <a:pt x="3140" y="3091"/>
                </a:cubicBezTo>
                <a:cubicBezTo>
                  <a:pt x="3098" y="3028"/>
                  <a:pt x="3019" y="3041"/>
                  <a:pt x="2987" y="2978"/>
                </a:cubicBezTo>
                <a:cubicBezTo>
                  <a:pt x="2956" y="2915"/>
                  <a:pt x="2871" y="2888"/>
                  <a:pt x="2834" y="2901"/>
                </a:cubicBezTo>
                <a:cubicBezTo>
                  <a:pt x="2797" y="2913"/>
                  <a:pt x="2677" y="2890"/>
                  <a:pt x="2656" y="2890"/>
                </a:cubicBezTo>
                <a:cubicBezTo>
                  <a:pt x="2635" y="2890"/>
                  <a:pt x="2567" y="3016"/>
                  <a:pt x="2567" y="3016"/>
                </a:cubicBezTo>
                <a:cubicBezTo>
                  <a:pt x="2567" y="3016"/>
                  <a:pt x="2540" y="2915"/>
                  <a:pt x="2525" y="2864"/>
                </a:cubicBezTo>
                <a:cubicBezTo>
                  <a:pt x="2509" y="2814"/>
                  <a:pt x="2482" y="2915"/>
                  <a:pt x="2461" y="2928"/>
                </a:cubicBezTo>
                <a:cubicBezTo>
                  <a:pt x="2440" y="2940"/>
                  <a:pt x="2377" y="2827"/>
                  <a:pt x="2314" y="2877"/>
                </a:cubicBezTo>
                <a:cubicBezTo>
                  <a:pt x="2251" y="2928"/>
                  <a:pt x="2272" y="2978"/>
                  <a:pt x="2183" y="2965"/>
                </a:cubicBezTo>
                <a:cubicBezTo>
                  <a:pt x="2093" y="2953"/>
                  <a:pt x="2072" y="2915"/>
                  <a:pt x="2041" y="2927"/>
                </a:cubicBezTo>
                <a:cubicBezTo>
                  <a:pt x="2009" y="2940"/>
                  <a:pt x="2009" y="2940"/>
                  <a:pt x="2009" y="2940"/>
                </a:cubicBezTo>
                <a:cubicBezTo>
                  <a:pt x="2009" y="2940"/>
                  <a:pt x="2014" y="2990"/>
                  <a:pt x="1977" y="3041"/>
                </a:cubicBezTo>
                <a:cubicBezTo>
                  <a:pt x="1941" y="3091"/>
                  <a:pt x="1914" y="3154"/>
                  <a:pt x="1888" y="3079"/>
                </a:cubicBezTo>
                <a:cubicBezTo>
                  <a:pt x="1862" y="3003"/>
                  <a:pt x="1846" y="3003"/>
                  <a:pt x="1830" y="2990"/>
                </a:cubicBezTo>
                <a:cubicBezTo>
                  <a:pt x="1814" y="2978"/>
                  <a:pt x="1783" y="2915"/>
                  <a:pt x="1714" y="2953"/>
                </a:cubicBezTo>
                <a:cubicBezTo>
                  <a:pt x="1646" y="2990"/>
                  <a:pt x="1572" y="2767"/>
                  <a:pt x="1551" y="2767"/>
                </a:cubicBezTo>
                <a:cubicBezTo>
                  <a:pt x="1530" y="2767"/>
                  <a:pt x="1309" y="2877"/>
                  <a:pt x="1267" y="2852"/>
                </a:cubicBezTo>
                <a:cubicBezTo>
                  <a:pt x="1225" y="2826"/>
                  <a:pt x="1103" y="2716"/>
                  <a:pt x="1061" y="2729"/>
                </a:cubicBezTo>
                <a:cubicBezTo>
                  <a:pt x="1019" y="2741"/>
                  <a:pt x="934" y="2767"/>
                  <a:pt x="934" y="2767"/>
                </a:cubicBezTo>
                <a:cubicBezTo>
                  <a:pt x="934" y="2767"/>
                  <a:pt x="846" y="2726"/>
                  <a:pt x="831" y="2726"/>
                </a:cubicBezTo>
                <a:cubicBezTo>
                  <a:pt x="815" y="2726"/>
                  <a:pt x="757" y="2789"/>
                  <a:pt x="731" y="2726"/>
                </a:cubicBezTo>
                <a:cubicBezTo>
                  <a:pt x="704" y="2663"/>
                  <a:pt x="657" y="2625"/>
                  <a:pt x="657" y="2625"/>
                </a:cubicBezTo>
                <a:cubicBezTo>
                  <a:pt x="657" y="2625"/>
                  <a:pt x="636" y="2764"/>
                  <a:pt x="599" y="2789"/>
                </a:cubicBezTo>
                <a:cubicBezTo>
                  <a:pt x="562" y="2814"/>
                  <a:pt x="483" y="2864"/>
                  <a:pt x="468" y="2839"/>
                </a:cubicBezTo>
                <a:cubicBezTo>
                  <a:pt x="452" y="2814"/>
                  <a:pt x="315" y="2940"/>
                  <a:pt x="315" y="2940"/>
                </a:cubicBezTo>
                <a:cubicBezTo>
                  <a:pt x="315" y="2940"/>
                  <a:pt x="238" y="2980"/>
                  <a:pt x="217" y="2968"/>
                </a:cubicBezTo>
                <a:cubicBezTo>
                  <a:pt x="196" y="2955"/>
                  <a:pt x="105" y="3053"/>
                  <a:pt x="115" y="3104"/>
                </a:cubicBezTo>
                <a:cubicBezTo>
                  <a:pt x="126" y="3155"/>
                  <a:pt x="115" y="3255"/>
                  <a:pt x="199" y="3255"/>
                </a:cubicBezTo>
                <a:cubicBezTo>
                  <a:pt x="283" y="3255"/>
                  <a:pt x="289" y="3331"/>
                  <a:pt x="320" y="3344"/>
                </a:cubicBezTo>
                <a:cubicBezTo>
                  <a:pt x="352" y="3356"/>
                  <a:pt x="362" y="3344"/>
                  <a:pt x="399" y="3419"/>
                </a:cubicBezTo>
                <a:cubicBezTo>
                  <a:pt x="436" y="3495"/>
                  <a:pt x="436" y="3570"/>
                  <a:pt x="389" y="3558"/>
                </a:cubicBezTo>
                <a:cubicBezTo>
                  <a:pt x="341" y="3545"/>
                  <a:pt x="289" y="3520"/>
                  <a:pt x="257" y="3457"/>
                </a:cubicBezTo>
                <a:cubicBezTo>
                  <a:pt x="226" y="3394"/>
                  <a:pt x="226" y="3394"/>
                  <a:pt x="226" y="3394"/>
                </a:cubicBezTo>
                <a:lnTo>
                  <a:pt x="168" y="3457"/>
                </a:lnTo>
                <a:close/>
                <a:moveTo>
                  <a:pt x="5013" y="6847"/>
                </a:moveTo>
                <a:cubicBezTo>
                  <a:pt x="5019" y="6771"/>
                  <a:pt x="4998" y="6583"/>
                  <a:pt x="5019" y="6482"/>
                </a:cubicBezTo>
                <a:cubicBezTo>
                  <a:pt x="5040" y="6381"/>
                  <a:pt x="5103" y="6343"/>
                  <a:pt x="5145" y="6330"/>
                </a:cubicBezTo>
                <a:cubicBezTo>
                  <a:pt x="5187" y="6318"/>
                  <a:pt x="5277" y="6393"/>
                  <a:pt x="5292" y="6381"/>
                </a:cubicBezTo>
                <a:cubicBezTo>
                  <a:pt x="5308" y="6368"/>
                  <a:pt x="5382" y="6368"/>
                  <a:pt x="5418" y="6381"/>
                </a:cubicBezTo>
                <a:cubicBezTo>
                  <a:pt x="5455" y="6393"/>
                  <a:pt x="5508" y="6620"/>
                  <a:pt x="5482" y="6633"/>
                </a:cubicBezTo>
                <a:cubicBezTo>
                  <a:pt x="5455" y="6646"/>
                  <a:pt x="5413" y="6583"/>
                  <a:pt x="5413" y="6494"/>
                </a:cubicBezTo>
                <a:cubicBezTo>
                  <a:pt x="5413" y="6406"/>
                  <a:pt x="5376" y="6658"/>
                  <a:pt x="5397" y="6734"/>
                </a:cubicBezTo>
                <a:cubicBezTo>
                  <a:pt x="5418" y="6809"/>
                  <a:pt x="5355" y="6898"/>
                  <a:pt x="5334" y="6898"/>
                </a:cubicBezTo>
                <a:cubicBezTo>
                  <a:pt x="5313" y="6898"/>
                  <a:pt x="5297" y="6784"/>
                  <a:pt x="5303" y="6671"/>
                </a:cubicBezTo>
                <a:cubicBezTo>
                  <a:pt x="5308" y="6557"/>
                  <a:pt x="5271" y="6457"/>
                  <a:pt x="5213" y="6469"/>
                </a:cubicBezTo>
                <a:cubicBezTo>
                  <a:pt x="5155" y="6482"/>
                  <a:pt x="5129" y="6595"/>
                  <a:pt x="5108" y="6633"/>
                </a:cubicBezTo>
                <a:cubicBezTo>
                  <a:pt x="5087" y="6671"/>
                  <a:pt x="5087" y="6885"/>
                  <a:pt x="5092" y="6935"/>
                </a:cubicBezTo>
                <a:cubicBezTo>
                  <a:pt x="5098" y="6986"/>
                  <a:pt x="5098" y="7164"/>
                  <a:pt x="5045" y="7150"/>
                </a:cubicBezTo>
                <a:cubicBezTo>
                  <a:pt x="4998" y="7137"/>
                  <a:pt x="5008" y="6923"/>
                  <a:pt x="5013" y="6847"/>
                </a:cubicBezTo>
                <a:close/>
                <a:moveTo>
                  <a:pt x="5350" y="7074"/>
                </a:moveTo>
                <a:cubicBezTo>
                  <a:pt x="5355" y="7036"/>
                  <a:pt x="5450" y="6948"/>
                  <a:pt x="5450" y="6948"/>
                </a:cubicBezTo>
                <a:cubicBezTo>
                  <a:pt x="5450" y="6948"/>
                  <a:pt x="5561" y="6646"/>
                  <a:pt x="5576" y="6671"/>
                </a:cubicBezTo>
                <a:cubicBezTo>
                  <a:pt x="5592" y="6696"/>
                  <a:pt x="5703" y="6633"/>
                  <a:pt x="5724" y="6696"/>
                </a:cubicBezTo>
                <a:cubicBezTo>
                  <a:pt x="5745" y="6759"/>
                  <a:pt x="5703" y="6771"/>
                  <a:pt x="5650" y="6822"/>
                </a:cubicBezTo>
                <a:cubicBezTo>
                  <a:pt x="5597" y="6873"/>
                  <a:pt x="5581" y="6860"/>
                  <a:pt x="5561" y="6923"/>
                </a:cubicBezTo>
                <a:cubicBezTo>
                  <a:pt x="5540" y="6986"/>
                  <a:pt x="5471" y="7011"/>
                  <a:pt x="5440" y="7086"/>
                </a:cubicBezTo>
                <a:cubicBezTo>
                  <a:pt x="5408" y="7162"/>
                  <a:pt x="5352" y="7207"/>
                  <a:pt x="5340" y="7149"/>
                </a:cubicBezTo>
                <a:cubicBezTo>
                  <a:pt x="5324" y="7074"/>
                  <a:pt x="5345" y="7112"/>
                  <a:pt x="5350" y="7074"/>
                </a:cubicBezTo>
                <a:close/>
                <a:moveTo>
                  <a:pt x="4882" y="6041"/>
                </a:moveTo>
                <a:cubicBezTo>
                  <a:pt x="4950" y="5978"/>
                  <a:pt x="5024" y="5801"/>
                  <a:pt x="5056" y="5877"/>
                </a:cubicBezTo>
                <a:cubicBezTo>
                  <a:pt x="5087" y="5952"/>
                  <a:pt x="5145" y="6041"/>
                  <a:pt x="5182" y="6053"/>
                </a:cubicBezTo>
                <a:cubicBezTo>
                  <a:pt x="5219" y="6066"/>
                  <a:pt x="5171" y="6217"/>
                  <a:pt x="5155" y="6230"/>
                </a:cubicBezTo>
                <a:cubicBezTo>
                  <a:pt x="5140" y="6242"/>
                  <a:pt x="5082" y="6204"/>
                  <a:pt x="5034" y="6204"/>
                </a:cubicBezTo>
                <a:cubicBezTo>
                  <a:pt x="4987" y="6204"/>
                  <a:pt x="4998" y="6129"/>
                  <a:pt x="4977" y="6141"/>
                </a:cubicBezTo>
                <a:cubicBezTo>
                  <a:pt x="4956" y="6154"/>
                  <a:pt x="4908" y="6179"/>
                  <a:pt x="4877" y="6217"/>
                </a:cubicBezTo>
                <a:cubicBezTo>
                  <a:pt x="4845" y="6255"/>
                  <a:pt x="4793" y="6247"/>
                  <a:pt x="4793" y="6179"/>
                </a:cubicBezTo>
                <a:cubicBezTo>
                  <a:pt x="4793" y="6079"/>
                  <a:pt x="4813" y="6104"/>
                  <a:pt x="4882" y="6041"/>
                </a:cubicBezTo>
                <a:close/>
                <a:moveTo>
                  <a:pt x="2699" y="5852"/>
                </a:moveTo>
                <a:cubicBezTo>
                  <a:pt x="2715" y="5852"/>
                  <a:pt x="2793" y="6003"/>
                  <a:pt x="2815" y="6053"/>
                </a:cubicBezTo>
                <a:cubicBezTo>
                  <a:pt x="2836" y="6104"/>
                  <a:pt x="2836" y="6242"/>
                  <a:pt x="2809" y="6255"/>
                </a:cubicBezTo>
                <a:cubicBezTo>
                  <a:pt x="2783" y="6268"/>
                  <a:pt x="2767" y="6116"/>
                  <a:pt x="2762" y="6053"/>
                </a:cubicBezTo>
                <a:cubicBezTo>
                  <a:pt x="2757" y="5990"/>
                  <a:pt x="2704" y="5990"/>
                  <a:pt x="2678" y="5952"/>
                </a:cubicBezTo>
                <a:cubicBezTo>
                  <a:pt x="2651" y="5915"/>
                  <a:pt x="2593" y="5729"/>
                  <a:pt x="2636" y="5763"/>
                </a:cubicBezTo>
                <a:cubicBezTo>
                  <a:pt x="2651" y="5776"/>
                  <a:pt x="2683" y="5852"/>
                  <a:pt x="2699" y="5852"/>
                </a:cubicBezTo>
                <a:close/>
                <a:moveTo>
                  <a:pt x="5234" y="4033"/>
                </a:moveTo>
                <a:cubicBezTo>
                  <a:pt x="5220" y="4070"/>
                  <a:pt x="5297" y="4125"/>
                  <a:pt x="5312" y="4074"/>
                </a:cubicBezTo>
                <a:cubicBezTo>
                  <a:pt x="5326" y="4024"/>
                  <a:pt x="5269" y="3940"/>
                  <a:pt x="5234" y="4033"/>
                </a:cubicBezTo>
                <a:close/>
                <a:moveTo>
                  <a:pt x="5438" y="4108"/>
                </a:moveTo>
                <a:cubicBezTo>
                  <a:pt x="5382" y="4146"/>
                  <a:pt x="5434" y="4243"/>
                  <a:pt x="5469" y="4209"/>
                </a:cubicBezTo>
                <a:cubicBezTo>
                  <a:pt x="5504" y="4176"/>
                  <a:pt x="5487" y="4074"/>
                  <a:pt x="5438" y="4108"/>
                </a:cubicBezTo>
                <a:close/>
                <a:moveTo>
                  <a:pt x="3961" y="1991"/>
                </a:moveTo>
                <a:cubicBezTo>
                  <a:pt x="3935" y="2046"/>
                  <a:pt x="3961" y="2218"/>
                  <a:pt x="3951" y="2234"/>
                </a:cubicBezTo>
                <a:cubicBezTo>
                  <a:pt x="3940" y="2251"/>
                  <a:pt x="3954" y="2327"/>
                  <a:pt x="3982" y="2310"/>
                </a:cubicBezTo>
                <a:cubicBezTo>
                  <a:pt x="4010" y="2293"/>
                  <a:pt x="4024" y="2134"/>
                  <a:pt x="4045" y="2134"/>
                </a:cubicBezTo>
                <a:cubicBezTo>
                  <a:pt x="4067" y="2134"/>
                  <a:pt x="4175" y="2075"/>
                  <a:pt x="4193" y="2167"/>
                </a:cubicBezTo>
                <a:cubicBezTo>
                  <a:pt x="4210" y="2259"/>
                  <a:pt x="4210" y="2218"/>
                  <a:pt x="4259" y="2226"/>
                </a:cubicBezTo>
                <a:cubicBezTo>
                  <a:pt x="4308" y="2234"/>
                  <a:pt x="4347" y="2109"/>
                  <a:pt x="4351" y="2066"/>
                </a:cubicBezTo>
                <a:cubicBezTo>
                  <a:pt x="4354" y="2024"/>
                  <a:pt x="4326" y="1940"/>
                  <a:pt x="4259" y="1957"/>
                </a:cubicBezTo>
                <a:cubicBezTo>
                  <a:pt x="4193" y="1974"/>
                  <a:pt x="3989" y="1932"/>
                  <a:pt x="3961" y="1991"/>
                </a:cubicBezTo>
                <a:close/>
                <a:moveTo>
                  <a:pt x="4091" y="2436"/>
                </a:moveTo>
                <a:cubicBezTo>
                  <a:pt x="4067" y="2473"/>
                  <a:pt x="4081" y="2596"/>
                  <a:pt x="4119" y="2604"/>
                </a:cubicBezTo>
                <a:cubicBezTo>
                  <a:pt x="4158" y="2613"/>
                  <a:pt x="4224" y="2545"/>
                  <a:pt x="4231" y="2596"/>
                </a:cubicBezTo>
                <a:cubicBezTo>
                  <a:pt x="4238" y="2646"/>
                  <a:pt x="4263" y="2873"/>
                  <a:pt x="4326" y="2798"/>
                </a:cubicBezTo>
                <a:cubicBezTo>
                  <a:pt x="4389" y="2722"/>
                  <a:pt x="4386" y="2655"/>
                  <a:pt x="4403" y="2646"/>
                </a:cubicBezTo>
                <a:cubicBezTo>
                  <a:pt x="4421" y="2638"/>
                  <a:pt x="4400" y="2453"/>
                  <a:pt x="4372" y="2411"/>
                </a:cubicBezTo>
                <a:cubicBezTo>
                  <a:pt x="4344" y="2369"/>
                  <a:pt x="4252" y="2394"/>
                  <a:pt x="4228" y="2420"/>
                </a:cubicBezTo>
                <a:cubicBezTo>
                  <a:pt x="4203" y="2445"/>
                  <a:pt x="4130" y="2377"/>
                  <a:pt x="4091" y="2436"/>
                </a:cubicBezTo>
                <a:close/>
                <a:moveTo>
                  <a:pt x="4487" y="2512"/>
                </a:moveTo>
                <a:cubicBezTo>
                  <a:pt x="4491" y="2535"/>
                  <a:pt x="4519" y="2579"/>
                  <a:pt x="4565" y="2562"/>
                </a:cubicBezTo>
                <a:cubicBezTo>
                  <a:pt x="4610" y="2545"/>
                  <a:pt x="4677" y="2529"/>
                  <a:pt x="4708" y="2520"/>
                </a:cubicBezTo>
                <a:cubicBezTo>
                  <a:pt x="4740" y="2512"/>
                  <a:pt x="4747" y="2386"/>
                  <a:pt x="4712" y="2377"/>
                </a:cubicBezTo>
                <a:cubicBezTo>
                  <a:pt x="4677" y="2369"/>
                  <a:pt x="4649" y="2294"/>
                  <a:pt x="4617" y="2319"/>
                </a:cubicBezTo>
                <a:cubicBezTo>
                  <a:pt x="4586" y="2344"/>
                  <a:pt x="4477" y="2453"/>
                  <a:pt x="4487" y="2512"/>
                </a:cubicBezTo>
                <a:close/>
                <a:moveTo>
                  <a:pt x="4477" y="2159"/>
                </a:moveTo>
                <a:cubicBezTo>
                  <a:pt x="4462" y="2247"/>
                  <a:pt x="4617" y="2293"/>
                  <a:pt x="4600" y="2193"/>
                </a:cubicBezTo>
                <a:cubicBezTo>
                  <a:pt x="4582" y="2092"/>
                  <a:pt x="4494" y="2058"/>
                  <a:pt x="4477" y="2159"/>
                </a:cubicBezTo>
                <a:close/>
                <a:moveTo>
                  <a:pt x="4505" y="1730"/>
                </a:moveTo>
                <a:cubicBezTo>
                  <a:pt x="4460" y="1705"/>
                  <a:pt x="4386" y="1672"/>
                  <a:pt x="4386" y="1646"/>
                </a:cubicBezTo>
                <a:cubicBezTo>
                  <a:pt x="4386" y="1621"/>
                  <a:pt x="4365" y="1764"/>
                  <a:pt x="4403" y="1806"/>
                </a:cubicBezTo>
                <a:cubicBezTo>
                  <a:pt x="4442" y="1848"/>
                  <a:pt x="4505" y="1924"/>
                  <a:pt x="4551" y="1966"/>
                </a:cubicBezTo>
                <a:cubicBezTo>
                  <a:pt x="4596" y="2008"/>
                  <a:pt x="4684" y="2016"/>
                  <a:pt x="4712" y="2100"/>
                </a:cubicBezTo>
                <a:cubicBezTo>
                  <a:pt x="4740" y="2184"/>
                  <a:pt x="4835" y="2251"/>
                  <a:pt x="4835" y="2251"/>
                </a:cubicBezTo>
                <a:lnTo>
                  <a:pt x="4947" y="2277"/>
                </a:lnTo>
                <a:cubicBezTo>
                  <a:pt x="4947" y="2277"/>
                  <a:pt x="5024" y="2234"/>
                  <a:pt x="5105" y="2251"/>
                </a:cubicBezTo>
                <a:cubicBezTo>
                  <a:pt x="5185" y="2268"/>
                  <a:pt x="5304" y="2294"/>
                  <a:pt x="5371" y="2285"/>
                </a:cubicBezTo>
                <a:cubicBezTo>
                  <a:pt x="5438" y="2277"/>
                  <a:pt x="5448" y="2226"/>
                  <a:pt x="5455" y="2193"/>
                </a:cubicBezTo>
                <a:cubicBezTo>
                  <a:pt x="5462" y="2159"/>
                  <a:pt x="5333" y="2092"/>
                  <a:pt x="5301" y="2100"/>
                </a:cubicBezTo>
                <a:cubicBezTo>
                  <a:pt x="5269" y="2108"/>
                  <a:pt x="5090" y="2108"/>
                  <a:pt x="5038" y="2100"/>
                </a:cubicBezTo>
                <a:cubicBezTo>
                  <a:pt x="4985" y="2091"/>
                  <a:pt x="4919" y="2091"/>
                  <a:pt x="4877" y="2100"/>
                </a:cubicBezTo>
                <a:cubicBezTo>
                  <a:pt x="4835" y="2108"/>
                  <a:pt x="4803" y="2033"/>
                  <a:pt x="4771" y="1991"/>
                </a:cubicBezTo>
                <a:cubicBezTo>
                  <a:pt x="4740" y="1949"/>
                  <a:pt x="4670" y="1815"/>
                  <a:pt x="4628" y="1797"/>
                </a:cubicBezTo>
                <a:cubicBezTo>
                  <a:pt x="4586" y="1781"/>
                  <a:pt x="4593" y="1781"/>
                  <a:pt x="4505" y="1730"/>
                </a:cubicBezTo>
                <a:close/>
                <a:moveTo>
                  <a:pt x="8905" y="3478"/>
                </a:moveTo>
                <a:cubicBezTo>
                  <a:pt x="8891" y="3534"/>
                  <a:pt x="8863" y="3537"/>
                  <a:pt x="8891" y="3654"/>
                </a:cubicBezTo>
                <a:cubicBezTo>
                  <a:pt x="8919" y="3772"/>
                  <a:pt x="8940" y="3839"/>
                  <a:pt x="8965" y="3831"/>
                </a:cubicBezTo>
                <a:cubicBezTo>
                  <a:pt x="8989" y="3822"/>
                  <a:pt x="9074" y="3814"/>
                  <a:pt x="9084" y="3881"/>
                </a:cubicBezTo>
                <a:cubicBezTo>
                  <a:pt x="9095" y="3949"/>
                  <a:pt x="9123" y="4008"/>
                  <a:pt x="9182" y="3965"/>
                </a:cubicBezTo>
                <a:cubicBezTo>
                  <a:pt x="9242" y="3923"/>
                  <a:pt x="9291" y="3898"/>
                  <a:pt x="9305" y="3848"/>
                </a:cubicBezTo>
                <a:cubicBezTo>
                  <a:pt x="9319" y="3797"/>
                  <a:pt x="9414" y="3789"/>
                  <a:pt x="9414" y="3789"/>
                </a:cubicBezTo>
                <a:cubicBezTo>
                  <a:pt x="9414" y="3789"/>
                  <a:pt x="9491" y="3646"/>
                  <a:pt x="9463" y="3588"/>
                </a:cubicBezTo>
                <a:cubicBezTo>
                  <a:pt x="9435" y="3529"/>
                  <a:pt x="9368" y="3486"/>
                  <a:pt x="9336" y="3478"/>
                </a:cubicBezTo>
                <a:cubicBezTo>
                  <a:pt x="9305" y="3470"/>
                  <a:pt x="9273" y="3537"/>
                  <a:pt x="9203" y="3537"/>
                </a:cubicBezTo>
                <a:cubicBezTo>
                  <a:pt x="9133" y="3537"/>
                  <a:pt x="9088" y="3604"/>
                  <a:pt x="9059" y="3537"/>
                </a:cubicBezTo>
                <a:cubicBezTo>
                  <a:pt x="9032" y="3470"/>
                  <a:pt x="8916" y="3436"/>
                  <a:pt x="8905" y="3478"/>
                </a:cubicBezTo>
                <a:close/>
                <a:moveTo>
                  <a:pt x="5917" y="1814"/>
                </a:moveTo>
                <a:cubicBezTo>
                  <a:pt x="5956" y="1882"/>
                  <a:pt x="5978" y="1840"/>
                  <a:pt x="6026" y="1865"/>
                </a:cubicBezTo>
                <a:cubicBezTo>
                  <a:pt x="6074" y="1890"/>
                  <a:pt x="6113" y="2075"/>
                  <a:pt x="6138" y="2100"/>
                </a:cubicBezTo>
                <a:cubicBezTo>
                  <a:pt x="6164" y="2125"/>
                  <a:pt x="6199" y="2100"/>
                  <a:pt x="6215" y="2049"/>
                </a:cubicBezTo>
                <a:cubicBezTo>
                  <a:pt x="6231" y="1999"/>
                  <a:pt x="6254" y="1823"/>
                  <a:pt x="6254" y="1823"/>
                </a:cubicBezTo>
                <a:cubicBezTo>
                  <a:pt x="6254" y="1823"/>
                  <a:pt x="6254" y="1991"/>
                  <a:pt x="6292" y="2024"/>
                </a:cubicBezTo>
                <a:cubicBezTo>
                  <a:pt x="6331" y="2058"/>
                  <a:pt x="6427" y="1999"/>
                  <a:pt x="6453" y="2008"/>
                </a:cubicBezTo>
                <a:cubicBezTo>
                  <a:pt x="6478" y="2016"/>
                  <a:pt x="6629" y="2066"/>
                  <a:pt x="6671" y="2117"/>
                </a:cubicBezTo>
                <a:cubicBezTo>
                  <a:pt x="6712" y="2167"/>
                  <a:pt x="6815" y="2201"/>
                  <a:pt x="6844" y="2310"/>
                </a:cubicBezTo>
                <a:cubicBezTo>
                  <a:pt x="6873" y="2419"/>
                  <a:pt x="6876" y="2797"/>
                  <a:pt x="6892" y="2839"/>
                </a:cubicBezTo>
                <a:cubicBezTo>
                  <a:pt x="6908" y="2881"/>
                  <a:pt x="6962" y="2705"/>
                  <a:pt x="6975" y="2663"/>
                </a:cubicBezTo>
                <a:cubicBezTo>
                  <a:pt x="6988" y="2621"/>
                  <a:pt x="7055" y="2646"/>
                  <a:pt x="7078" y="2705"/>
                </a:cubicBezTo>
                <a:cubicBezTo>
                  <a:pt x="7100" y="2764"/>
                  <a:pt x="7151" y="2907"/>
                  <a:pt x="7148" y="2965"/>
                </a:cubicBezTo>
                <a:cubicBezTo>
                  <a:pt x="7145" y="3024"/>
                  <a:pt x="7136" y="3116"/>
                  <a:pt x="7116" y="3083"/>
                </a:cubicBezTo>
                <a:cubicBezTo>
                  <a:pt x="7097" y="3049"/>
                  <a:pt x="7065" y="3058"/>
                  <a:pt x="7078" y="2990"/>
                </a:cubicBezTo>
                <a:cubicBezTo>
                  <a:pt x="7091" y="2923"/>
                  <a:pt x="7097" y="2780"/>
                  <a:pt x="7071" y="2780"/>
                </a:cubicBezTo>
                <a:cubicBezTo>
                  <a:pt x="7046" y="2780"/>
                  <a:pt x="7023" y="2780"/>
                  <a:pt x="7023" y="2780"/>
                </a:cubicBezTo>
                <a:cubicBezTo>
                  <a:pt x="7023" y="2780"/>
                  <a:pt x="6975" y="2747"/>
                  <a:pt x="6943" y="2873"/>
                </a:cubicBezTo>
                <a:cubicBezTo>
                  <a:pt x="6911" y="2999"/>
                  <a:pt x="6937" y="3125"/>
                  <a:pt x="6959" y="3125"/>
                </a:cubicBezTo>
                <a:cubicBezTo>
                  <a:pt x="6982" y="3125"/>
                  <a:pt x="7033" y="3125"/>
                  <a:pt x="7033" y="3158"/>
                </a:cubicBezTo>
                <a:cubicBezTo>
                  <a:pt x="7033" y="3192"/>
                  <a:pt x="6978" y="3293"/>
                  <a:pt x="6982" y="3352"/>
                </a:cubicBezTo>
                <a:cubicBezTo>
                  <a:pt x="6985" y="3411"/>
                  <a:pt x="7026" y="3612"/>
                  <a:pt x="7039" y="3654"/>
                </a:cubicBezTo>
                <a:cubicBezTo>
                  <a:pt x="7052" y="3696"/>
                  <a:pt x="7119" y="3738"/>
                  <a:pt x="7139" y="3747"/>
                </a:cubicBezTo>
                <a:cubicBezTo>
                  <a:pt x="7158" y="3755"/>
                  <a:pt x="7094" y="3763"/>
                  <a:pt x="7110" y="3822"/>
                </a:cubicBezTo>
                <a:cubicBezTo>
                  <a:pt x="7126" y="3881"/>
                  <a:pt x="7151" y="4024"/>
                  <a:pt x="7187" y="4057"/>
                </a:cubicBezTo>
                <a:cubicBezTo>
                  <a:pt x="7222" y="4091"/>
                  <a:pt x="7321" y="4242"/>
                  <a:pt x="7334" y="4310"/>
                </a:cubicBezTo>
                <a:cubicBezTo>
                  <a:pt x="7347" y="4377"/>
                  <a:pt x="7424" y="4259"/>
                  <a:pt x="7440" y="4251"/>
                </a:cubicBezTo>
                <a:cubicBezTo>
                  <a:pt x="7456" y="4243"/>
                  <a:pt x="7453" y="4427"/>
                  <a:pt x="7498" y="4436"/>
                </a:cubicBezTo>
                <a:cubicBezTo>
                  <a:pt x="7543" y="4444"/>
                  <a:pt x="7559" y="4419"/>
                  <a:pt x="7597" y="4343"/>
                </a:cubicBezTo>
                <a:cubicBezTo>
                  <a:pt x="7636" y="4268"/>
                  <a:pt x="7626" y="4167"/>
                  <a:pt x="7629" y="4091"/>
                </a:cubicBezTo>
                <a:cubicBezTo>
                  <a:pt x="7633" y="4016"/>
                  <a:pt x="7629" y="3957"/>
                  <a:pt x="7671" y="3982"/>
                </a:cubicBezTo>
                <a:cubicBezTo>
                  <a:pt x="7713" y="4007"/>
                  <a:pt x="7735" y="3965"/>
                  <a:pt x="7732" y="3881"/>
                </a:cubicBezTo>
                <a:cubicBezTo>
                  <a:pt x="7729" y="3797"/>
                  <a:pt x="7694" y="3696"/>
                  <a:pt x="7761" y="3671"/>
                </a:cubicBezTo>
                <a:cubicBezTo>
                  <a:pt x="7828" y="3646"/>
                  <a:pt x="7863" y="3537"/>
                  <a:pt x="7905" y="3537"/>
                </a:cubicBezTo>
                <a:cubicBezTo>
                  <a:pt x="7947" y="3537"/>
                  <a:pt x="8062" y="3579"/>
                  <a:pt x="8075" y="3537"/>
                </a:cubicBezTo>
                <a:cubicBezTo>
                  <a:pt x="8088" y="3495"/>
                  <a:pt x="8143" y="3244"/>
                  <a:pt x="8178" y="3236"/>
                </a:cubicBezTo>
                <a:cubicBezTo>
                  <a:pt x="8213" y="3227"/>
                  <a:pt x="8306" y="3268"/>
                  <a:pt x="8389" y="3234"/>
                </a:cubicBezTo>
                <a:cubicBezTo>
                  <a:pt x="8473" y="3201"/>
                  <a:pt x="8563" y="3075"/>
                  <a:pt x="8591" y="3083"/>
                </a:cubicBezTo>
                <a:cubicBezTo>
                  <a:pt x="8620" y="3091"/>
                  <a:pt x="8691" y="3091"/>
                  <a:pt x="8668" y="3041"/>
                </a:cubicBezTo>
                <a:cubicBezTo>
                  <a:pt x="8646" y="2990"/>
                  <a:pt x="8614" y="2873"/>
                  <a:pt x="8566" y="2873"/>
                </a:cubicBezTo>
                <a:cubicBezTo>
                  <a:pt x="8517" y="2873"/>
                  <a:pt x="8510" y="2614"/>
                  <a:pt x="8522" y="2614"/>
                </a:cubicBezTo>
                <a:cubicBezTo>
                  <a:pt x="8535" y="2614"/>
                  <a:pt x="8652" y="2713"/>
                  <a:pt x="8649" y="2797"/>
                </a:cubicBezTo>
                <a:cubicBezTo>
                  <a:pt x="8646" y="2881"/>
                  <a:pt x="8668" y="2990"/>
                  <a:pt x="8732" y="2957"/>
                </a:cubicBezTo>
                <a:cubicBezTo>
                  <a:pt x="8797" y="2923"/>
                  <a:pt x="8787" y="2797"/>
                  <a:pt x="8774" y="2764"/>
                </a:cubicBezTo>
                <a:cubicBezTo>
                  <a:pt x="8761" y="2730"/>
                  <a:pt x="8752" y="2646"/>
                  <a:pt x="8739" y="2587"/>
                </a:cubicBezTo>
                <a:cubicBezTo>
                  <a:pt x="8726" y="2528"/>
                  <a:pt x="8695" y="2344"/>
                  <a:pt x="8763" y="2327"/>
                </a:cubicBezTo>
                <a:cubicBezTo>
                  <a:pt x="8830" y="2310"/>
                  <a:pt x="8957" y="2503"/>
                  <a:pt x="8954" y="2369"/>
                </a:cubicBezTo>
                <a:cubicBezTo>
                  <a:pt x="8950" y="2234"/>
                  <a:pt x="8954" y="2091"/>
                  <a:pt x="8973" y="2016"/>
                </a:cubicBezTo>
                <a:cubicBezTo>
                  <a:pt x="8992" y="1940"/>
                  <a:pt x="9034" y="1890"/>
                  <a:pt x="9011" y="1865"/>
                </a:cubicBezTo>
                <a:cubicBezTo>
                  <a:pt x="8989" y="1840"/>
                  <a:pt x="8960" y="1898"/>
                  <a:pt x="8938" y="1772"/>
                </a:cubicBezTo>
                <a:cubicBezTo>
                  <a:pt x="8915" y="1646"/>
                  <a:pt x="8957" y="1554"/>
                  <a:pt x="8982" y="1503"/>
                </a:cubicBezTo>
                <a:cubicBezTo>
                  <a:pt x="9008" y="1453"/>
                  <a:pt x="9143" y="1125"/>
                  <a:pt x="9217" y="1075"/>
                </a:cubicBezTo>
                <a:cubicBezTo>
                  <a:pt x="9290" y="1024"/>
                  <a:pt x="9342" y="831"/>
                  <a:pt x="9290" y="789"/>
                </a:cubicBezTo>
                <a:cubicBezTo>
                  <a:pt x="9239" y="747"/>
                  <a:pt x="9136" y="672"/>
                  <a:pt x="9069" y="806"/>
                </a:cubicBezTo>
                <a:cubicBezTo>
                  <a:pt x="9002" y="941"/>
                  <a:pt x="8963" y="1066"/>
                  <a:pt x="8886" y="1024"/>
                </a:cubicBezTo>
                <a:cubicBezTo>
                  <a:pt x="8809" y="982"/>
                  <a:pt x="8798" y="760"/>
                  <a:pt x="8754" y="645"/>
                </a:cubicBezTo>
                <a:cubicBezTo>
                  <a:pt x="8690" y="479"/>
                  <a:pt x="8729" y="151"/>
                  <a:pt x="8662" y="176"/>
                </a:cubicBezTo>
                <a:cubicBezTo>
                  <a:pt x="8594" y="201"/>
                  <a:pt x="8594" y="201"/>
                  <a:pt x="8594" y="201"/>
                </a:cubicBezTo>
                <a:cubicBezTo>
                  <a:pt x="8594" y="201"/>
                  <a:pt x="8516" y="167"/>
                  <a:pt x="8467" y="192"/>
                </a:cubicBezTo>
                <a:cubicBezTo>
                  <a:pt x="8403" y="225"/>
                  <a:pt x="8361" y="318"/>
                  <a:pt x="8324" y="298"/>
                </a:cubicBezTo>
                <a:cubicBezTo>
                  <a:pt x="8253" y="259"/>
                  <a:pt x="8188" y="349"/>
                  <a:pt x="8170" y="358"/>
                </a:cubicBezTo>
                <a:cubicBezTo>
                  <a:pt x="8013" y="440"/>
                  <a:pt x="7887" y="328"/>
                  <a:pt x="7863" y="320"/>
                </a:cubicBezTo>
                <a:cubicBezTo>
                  <a:pt x="7845" y="314"/>
                  <a:pt x="7973" y="355"/>
                  <a:pt x="8073" y="320"/>
                </a:cubicBezTo>
                <a:cubicBezTo>
                  <a:pt x="8149" y="293"/>
                  <a:pt x="8277" y="230"/>
                  <a:pt x="8340" y="205"/>
                </a:cubicBezTo>
                <a:cubicBezTo>
                  <a:pt x="8403" y="180"/>
                  <a:pt x="8353" y="120"/>
                  <a:pt x="8330" y="114"/>
                </a:cubicBezTo>
                <a:cubicBezTo>
                  <a:pt x="8249" y="93"/>
                  <a:pt x="8126" y="13"/>
                  <a:pt x="8029" y="1"/>
                </a:cubicBezTo>
                <a:cubicBezTo>
                  <a:pt x="7952" y="-8"/>
                  <a:pt x="7903" y="47"/>
                  <a:pt x="7827" y="52"/>
                </a:cubicBezTo>
                <a:cubicBezTo>
                  <a:pt x="7729" y="58"/>
                  <a:pt x="7613" y="44"/>
                  <a:pt x="7537" y="157"/>
                </a:cubicBezTo>
                <a:cubicBezTo>
                  <a:pt x="7469" y="256"/>
                  <a:pt x="7383" y="267"/>
                  <a:pt x="7376" y="285"/>
                </a:cubicBezTo>
                <a:cubicBezTo>
                  <a:pt x="7338" y="386"/>
                  <a:pt x="7302" y="638"/>
                  <a:pt x="7267" y="571"/>
                </a:cubicBezTo>
                <a:cubicBezTo>
                  <a:pt x="7232" y="504"/>
                  <a:pt x="7225" y="336"/>
                  <a:pt x="7180" y="403"/>
                </a:cubicBezTo>
                <a:cubicBezTo>
                  <a:pt x="7135" y="470"/>
                  <a:pt x="7177" y="638"/>
                  <a:pt x="7139" y="755"/>
                </a:cubicBezTo>
                <a:cubicBezTo>
                  <a:pt x="7100" y="873"/>
                  <a:pt x="6991" y="856"/>
                  <a:pt x="6959" y="814"/>
                </a:cubicBezTo>
                <a:cubicBezTo>
                  <a:pt x="6927" y="773"/>
                  <a:pt x="6895" y="739"/>
                  <a:pt x="6767" y="755"/>
                </a:cubicBezTo>
                <a:cubicBezTo>
                  <a:pt x="6638" y="773"/>
                  <a:pt x="6497" y="873"/>
                  <a:pt x="6526" y="974"/>
                </a:cubicBezTo>
                <a:cubicBezTo>
                  <a:pt x="6555" y="1075"/>
                  <a:pt x="6468" y="1133"/>
                  <a:pt x="6446" y="1083"/>
                </a:cubicBezTo>
                <a:cubicBezTo>
                  <a:pt x="6424" y="1033"/>
                  <a:pt x="6321" y="1142"/>
                  <a:pt x="6327" y="1243"/>
                </a:cubicBezTo>
                <a:cubicBezTo>
                  <a:pt x="6334" y="1343"/>
                  <a:pt x="6311" y="1461"/>
                  <a:pt x="6257" y="1436"/>
                </a:cubicBezTo>
                <a:cubicBezTo>
                  <a:pt x="6202" y="1411"/>
                  <a:pt x="6164" y="1495"/>
                  <a:pt x="6161" y="1579"/>
                </a:cubicBezTo>
                <a:cubicBezTo>
                  <a:pt x="6157" y="1663"/>
                  <a:pt x="6036" y="1722"/>
                  <a:pt x="6026" y="1722"/>
                </a:cubicBezTo>
                <a:cubicBezTo>
                  <a:pt x="6016" y="1722"/>
                  <a:pt x="5859" y="1714"/>
                  <a:pt x="5917" y="1814"/>
                </a:cubicBezTo>
                <a:close/>
                <a:moveTo>
                  <a:pt x="5197" y="9973"/>
                </a:moveTo>
                <a:cubicBezTo>
                  <a:pt x="5192" y="10099"/>
                  <a:pt x="5245" y="10061"/>
                  <a:pt x="5308" y="10061"/>
                </a:cubicBezTo>
                <a:cubicBezTo>
                  <a:pt x="5371" y="10061"/>
                  <a:pt x="5482" y="10036"/>
                  <a:pt x="5503" y="10098"/>
                </a:cubicBezTo>
                <a:cubicBezTo>
                  <a:pt x="5524" y="10162"/>
                  <a:pt x="5618" y="10262"/>
                  <a:pt x="5645" y="10313"/>
                </a:cubicBezTo>
                <a:cubicBezTo>
                  <a:pt x="5671" y="10363"/>
                  <a:pt x="5755" y="10376"/>
                  <a:pt x="5761" y="10325"/>
                </a:cubicBezTo>
                <a:cubicBezTo>
                  <a:pt x="5766" y="10275"/>
                  <a:pt x="5703" y="10136"/>
                  <a:pt x="5666" y="10149"/>
                </a:cubicBezTo>
                <a:cubicBezTo>
                  <a:pt x="5629" y="10162"/>
                  <a:pt x="5550" y="10061"/>
                  <a:pt x="5508" y="9973"/>
                </a:cubicBezTo>
                <a:cubicBezTo>
                  <a:pt x="5466" y="9884"/>
                  <a:pt x="5387" y="9884"/>
                  <a:pt x="5355" y="9884"/>
                </a:cubicBezTo>
                <a:cubicBezTo>
                  <a:pt x="5324" y="9885"/>
                  <a:pt x="5197" y="9973"/>
                  <a:pt x="5197" y="9973"/>
                </a:cubicBezTo>
                <a:close/>
                <a:moveTo>
                  <a:pt x="5581" y="9620"/>
                </a:moveTo>
                <a:cubicBezTo>
                  <a:pt x="5533" y="9632"/>
                  <a:pt x="5545" y="9771"/>
                  <a:pt x="5603" y="9746"/>
                </a:cubicBezTo>
                <a:cubicBezTo>
                  <a:pt x="5661" y="9721"/>
                  <a:pt x="5629" y="9607"/>
                  <a:pt x="5581" y="9620"/>
                </a:cubicBezTo>
                <a:close/>
                <a:moveTo>
                  <a:pt x="5608" y="10664"/>
                </a:moveTo>
                <a:cubicBezTo>
                  <a:pt x="5560" y="10684"/>
                  <a:pt x="5571" y="10909"/>
                  <a:pt x="5629" y="10868"/>
                </a:cubicBezTo>
                <a:cubicBezTo>
                  <a:pt x="5687" y="10827"/>
                  <a:pt x="5655" y="10643"/>
                  <a:pt x="5608" y="10664"/>
                </a:cubicBezTo>
                <a:close/>
                <a:moveTo>
                  <a:pt x="6302" y="10525"/>
                </a:moveTo>
                <a:cubicBezTo>
                  <a:pt x="6254" y="10546"/>
                  <a:pt x="6266" y="10771"/>
                  <a:pt x="6323" y="10729"/>
                </a:cubicBezTo>
                <a:cubicBezTo>
                  <a:pt x="6381" y="10689"/>
                  <a:pt x="6350" y="10504"/>
                  <a:pt x="6302" y="10525"/>
                </a:cubicBezTo>
                <a:close/>
                <a:moveTo>
                  <a:pt x="5824" y="10578"/>
                </a:moveTo>
                <a:cubicBezTo>
                  <a:pt x="5824" y="10578"/>
                  <a:pt x="5881" y="10603"/>
                  <a:pt x="5918" y="10603"/>
                </a:cubicBezTo>
                <a:cubicBezTo>
                  <a:pt x="5955" y="10603"/>
                  <a:pt x="5976" y="10653"/>
                  <a:pt x="6008" y="10691"/>
                </a:cubicBezTo>
                <a:cubicBezTo>
                  <a:pt x="6039" y="10729"/>
                  <a:pt x="6097" y="10641"/>
                  <a:pt x="6118" y="10641"/>
                </a:cubicBezTo>
                <a:cubicBezTo>
                  <a:pt x="6139" y="10641"/>
                  <a:pt x="6166" y="10792"/>
                  <a:pt x="6171" y="10628"/>
                </a:cubicBezTo>
                <a:cubicBezTo>
                  <a:pt x="6176" y="10464"/>
                  <a:pt x="6108" y="10388"/>
                  <a:pt x="6066" y="10363"/>
                </a:cubicBezTo>
                <a:cubicBezTo>
                  <a:pt x="6023" y="10338"/>
                  <a:pt x="5976" y="10363"/>
                  <a:pt x="5945" y="10376"/>
                </a:cubicBezTo>
                <a:cubicBezTo>
                  <a:pt x="5913" y="10388"/>
                  <a:pt x="5824" y="10578"/>
                  <a:pt x="5824" y="10578"/>
                </a:cubicBezTo>
                <a:close/>
                <a:moveTo>
                  <a:pt x="10053" y="8120"/>
                </a:moveTo>
                <a:cubicBezTo>
                  <a:pt x="9991" y="8203"/>
                  <a:pt x="9932" y="8334"/>
                  <a:pt x="9916" y="8334"/>
                </a:cubicBezTo>
                <a:cubicBezTo>
                  <a:pt x="9901" y="8334"/>
                  <a:pt x="9853" y="8423"/>
                  <a:pt x="9822" y="8612"/>
                </a:cubicBezTo>
                <a:cubicBezTo>
                  <a:pt x="9790" y="8801"/>
                  <a:pt x="9827" y="8964"/>
                  <a:pt x="9769" y="9028"/>
                </a:cubicBezTo>
                <a:cubicBezTo>
                  <a:pt x="9711" y="9090"/>
                  <a:pt x="9586" y="9191"/>
                  <a:pt x="9544" y="9292"/>
                </a:cubicBezTo>
                <a:cubicBezTo>
                  <a:pt x="9502" y="9393"/>
                  <a:pt x="9469" y="9783"/>
                  <a:pt x="9416" y="9947"/>
                </a:cubicBezTo>
                <a:cubicBezTo>
                  <a:pt x="9364" y="10111"/>
                  <a:pt x="9416" y="10262"/>
                  <a:pt x="9427" y="10363"/>
                </a:cubicBezTo>
                <a:cubicBezTo>
                  <a:pt x="9438" y="10464"/>
                  <a:pt x="9474" y="10653"/>
                  <a:pt x="9416" y="10830"/>
                </a:cubicBezTo>
                <a:cubicBezTo>
                  <a:pt x="9359" y="11006"/>
                  <a:pt x="9364" y="11094"/>
                  <a:pt x="9338" y="11107"/>
                </a:cubicBezTo>
                <a:cubicBezTo>
                  <a:pt x="9311" y="11120"/>
                  <a:pt x="9364" y="11170"/>
                  <a:pt x="9375" y="11296"/>
                </a:cubicBezTo>
                <a:cubicBezTo>
                  <a:pt x="9385" y="11422"/>
                  <a:pt x="9327" y="11548"/>
                  <a:pt x="9427" y="11661"/>
                </a:cubicBezTo>
                <a:cubicBezTo>
                  <a:pt x="9527" y="11775"/>
                  <a:pt x="9619" y="11780"/>
                  <a:pt x="9645" y="11931"/>
                </a:cubicBezTo>
                <a:cubicBezTo>
                  <a:pt x="9671" y="12083"/>
                  <a:pt x="9759" y="12430"/>
                  <a:pt x="9759" y="12430"/>
                </a:cubicBezTo>
                <a:cubicBezTo>
                  <a:pt x="9759" y="12430"/>
                  <a:pt x="9853" y="12632"/>
                  <a:pt x="9901" y="12720"/>
                </a:cubicBezTo>
                <a:cubicBezTo>
                  <a:pt x="9948" y="12809"/>
                  <a:pt x="9964" y="12758"/>
                  <a:pt x="9974" y="12670"/>
                </a:cubicBezTo>
                <a:cubicBezTo>
                  <a:pt x="9985" y="12581"/>
                  <a:pt x="10048" y="12569"/>
                  <a:pt x="10122" y="12569"/>
                </a:cubicBezTo>
                <a:cubicBezTo>
                  <a:pt x="10195" y="12569"/>
                  <a:pt x="10248" y="12607"/>
                  <a:pt x="10321" y="12582"/>
                </a:cubicBezTo>
                <a:cubicBezTo>
                  <a:pt x="10395" y="12556"/>
                  <a:pt x="10449" y="12339"/>
                  <a:pt x="10475" y="12314"/>
                </a:cubicBezTo>
                <a:cubicBezTo>
                  <a:pt x="10501" y="12289"/>
                  <a:pt x="10611" y="12254"/>
                  <a:pt x="10679" y="12355"/>
                </a:cubicBezTo>
                <a:cubicBezTo>
                  <a:pt x="10748" y="12456"/>
                  <a:pt x="10737" y="12594"/>
                  <a:pt x="10774" y="12682"/>
                </a:cubicBezTo>
                <a:cubicBezTo>
                  <a:pt x="10811" y="12771"/>
                  <a:pt x="10874" y="12720"/>
                  <a:pt x="10921" y="12632"/>
                </a:cubicBezTo>
                <a:cubicBezTo>
                  <a:pt x="10969" y="12544"/>
                  <a:pt x="10947" y="12582"/>
                  <a:pt x="11005" y="12657"/>
                </a:cubicBezTo>
                <a:cubicBezTo>
                  <a:pt x="11063" y="12733"/>
                  <a:pt x="11090" y="12809"/>
                  <a:pt x="11037" y="12922"/>
                </a:cubicBezTo>
                <a:cubicBezTo>
                  <a:pt x="10984" y="13035"/>
                  <a:pt x="11016" y="13212"/>
                  <a:pt x="10984" y="13388"/>
                </a:cubicBezTo>
                <a:cubicBezTo>
                  <a:pt x="10953" y="13565"/>
                  <a:pt x="11014" y="13564"/>
                  <a:pt x="11072" y="13640"/>
                </a:cubicBezTo>
                <a:cubicBezTo>
                  <a:pt x="11130" y="13715"/>
                  <a:pt x="11179" y="14208"/>
                  <a:pt x="11210" y="14296"/>
                </a:cubicBezTo>
                <a:cubicBezTo>
                  <a:pt x="11242" y="14384"/>
                  <a:pt x="11200" y="14636"/>
                  <a:pt x="11237" y="14787"/>
                </a:cubicBezTo>
                <a:cubicBezTo>
                  <a:pt x="11274" y="14939"/>
                  <a:pt x="11291" y="15030"/>
                  <a:pt x="11248" y="15106"/>
                </a:cubicBezTo>
                <a:cubicBezTo>
                  <a:pt x="11206" y="15182"/>
                  <a:pt x="11153" y="15329"/>
                  <a:pt x="11147" y="15581"/>
                </a:cubicBezTo>
                <a:cubicBezTo>
                  <a:pt x="11142" y="15833"/>
                  <a:pt x="11169" y="16009"/>
                  <a:pt x="11189" y="16098"/>
                </a:cubicBezTo>
                <a:cubicBezTo>
                  <a:pt x="11210" y="16186"/>
                  <a:pt x="11263" y="16425"/>
                  <a:pt x="11290" y="16514"/>
                </a:cubicBezTo>
                <a:cubicBezTo>
                  <a:pt x="11316" y="16602"/>
                  <a:pt x="11406" y="16765"/>
                  <a:pt x="11412" y="16904"/>
                </a:cubicBezTo>
                <a:cubicBezTo>
                  <a:pt x="11417" y="17042"/>
                  <a:pt x="11342" y="17257"/>
                  <a:pt x="11368" y="17333"/>
                </a:cubicBezTo>
                <a:cubicBezTo>
                  <a:pt x="11395" y="17409"/>
                  <a:pt x="11410" y="17522"/>
                  <a:pt x="11458" y="17623"/>
                </a:cubicBezTo>
                <a:cubicBezTo>
                  <a:pt x="11505" y="17724"/>
                  <a:pt x="11521" y="17938"/>
                  <a:pt x="11521" y="17938"/>
                </a:cubicBezTo>
                <a:cubicBezTo>
                  <a:pt x="11521" y="17938"/>
                  <a:pt x="11537" y="18026"/>
                  <a:pt x="11542" y="18164"/>
                </a:cubicBezTo>
                <a:cubicBezTo>
                  <a:pt x="11547" y="18303"/>
                  <a:pt x="11552" y="18391"/>
                  <a:pt x="11605" y="18455"/>
                </a:cubicBezTo>
                <a:cubicBezTo>
                  <a:pt x="11658" y="18518"/>
                  <a:pt x="11694" y="18530"/>
                  <a:pt x="11721" y="18467"/>
                </a:cubicBezTo>
                <a:cubicBezTo>
                  <a:pt x="11747" y="18404"/>
                  <a:pt x="11859" y="18281"/>
                  <a:pt x="11927" y="18293"/>
                </a:cubicBezTo>
                <a:cubicBezTo>
                  <a:pt x="11996" y="18306"/>
                  <a:pt x="12094" y="18329"/>
                  <a:pt x="12163" y="18215"/>
                </a:cubicBezTo>
                <a:cubicBezTo>
                  <a:pt x="12231" y="18101"/>
                  <a:pt x="12331" y="17799"/>
                  <a:pt x="12368" y="17711"/>
                </a:cubicBezTo>
                <a:cubicBezTo>
                  <a:pt x="12405" y="17623"/>
                  <a:pt x="12489" y="17459"/>
                  <a:pt x="12478" y="17358"/>
                </a:cubicBezTo>
                <a:cubicBezTo>
                  <a:pt x="12468" y="17257"/>
                  <a:pt x="12407" y="17094"/>
                  <a:pt x="12449" y="17044"/>
                </a:cubicBezTo>
                <a:cubicBezTo>
                  <a:pt x="12491" y="16994"/>
                  <a:pt x="12631" y="16955"/>
                  <a:pt x="12636" y="16879"/>
                </a:cubicBezTo>
                <a:cubicBezTo>
                  <a:pt x="12641" y="16803"/>
                  <a:pt x="12599" y="16489"/>
                  <a:pt x="12589" y="16425"/>
                </a:cubicBezTo>
                <a:cubicBezTo>
                  <a:pt x="12578" y="16363"/>
                  <a:pt x="12615" y="16249"/>
                  <a:pt x="12657" y="16123"/>
                </a:cubicBezTo>
                <a:cubicBezTo>
                  <a:pt x="12699" y="15997"/>
                  <a:pt x="12799" y="15858"/>
                  <a:pt x="12820" y="15807"/>
                </a:cubicBezTo>
                <a:cubicBezTo>
                  <a:pt x="12841" y="15757"/>
                  <a:pt x="12931" y="15594"/>
                  <a:pt x="12941" y="15430"/>
                </a:cubicBezTo>
                <a:cubicBezTo>
                  <a:pt x="12952" y="15266"/>
                  <a:pt x="12920" y="15064"/>
                  <a:pt x="12941" y="14976"/>
                </a:cubicBezTo>
                <a:cubicBezTo>
                  <a:pt x="12962" y="14888"/>
                  <a:pt x="12947" y="14813"/>
                  <a:pt x="12899" y="14712"/>
                </a:cubicBezTo>
                <a:cubicBezTo>
                  <a:pt x="12852" y="14611"/>
                  <a:pt x="12849" y="14378"/>
                  <a:pt x="12833" y="14328"/>
                </a:cubicBezTo>
                <a:cubicBezTo>
                  <a:pt x="12817" y="14278"/>
                  <a:pt x="12841" y="13943"/>
                  <a:pt x="12873" y="13917"/>
                </a:cubicBezTo>
                <a:cubicBezTo>
                  <a:pt x="12904" y="13892"/>
                  <a:pt x="12973" y="13640"/>
                  <a:pt x="13015" y="13527"/>
                </a:cubicBezTo>
                <a:cubicBezTo>
                  <a:pt x="13057" y="13414"/>
                  <a:pt x="13178" y="13061"/>
                  <a:pt x="13236" y="13036"/>
                </a:cubicBezTo>
                <a:cubicBezTo>
                  <a:pt x="13294" y="13010"/>
                  <a:pt x="13383" y="12809"/>
                  <a:pt x="13388" y="12695"/>
                </a:cubicBezTo>
                <a:cubicBezTo>
                  <a:pt x="13394" y="12582"/>
                  <a:pt x="13546" y="12153"/>
                  <a:pt x="13552" y="12065"/>
                </a:cubicBezTo>
                <a:cubicBezTo>
                  <a:pt x="13557" y="11977"/>
                  <a:pt x="13620" y="11649"/>
                  <a:pt x="13594" y="11573"/>
                </a:cubicBezTo>
                <a:cubicBezTo>
                  <a:pt x="13567" y="11498"/>
                  <a:pt x="13362" y="11687"/>
                  <a:pt x="13336" y="11712"/>
                </a:cubicBezTo>
                <a:cubicBezTo>
                  <a:pt x="13310" y="11737"/>
                  <a:pt x="13236" y="11838"/>
                  <a:pt x="13152" y="11826"/>
                </a:cubicBezTo>
                <a:cubicBezTo>
                  <a:pt x="13068" y="11813"/>
                  <a:pt x="13104" y="11649"/>
                  <a:pt x="13099" y="11573"/>
                </a:cubicBezTo>
                <a:cubicBezTo>
                  <a:pt x="13094" y="11498"/>
                  <a:pt x="13005" y="11208"/>
                  <a:pt x="12983" y="11196"/>
                </a:cubicBezTo>
                <a:cubicBezTo>
                  <a:pt x="12962" y="11183"/>
                  <a:pt x="12899" y="11032"/>
                  <a:pt x="12873" y="10880"/>
                </a:cubicBezTo>
                <a:cubicBezTo>
                  <a:pt x="12847" y="10729"/>
                  <a:pt x="12736" y="10630"/>
                  <a:pt x="12694" y="10516"/>
                </a:cubicBezTo>
                <a:cubicBezTo>
                  <a:pt x="12652" y="10403"/>
                  <a:pt x="12699" y="10049"/>
                  <a:pt x="12657" y="9872"/>
                </a:cubicBezTo>
                <a:cubicBezTo>
                  <a:pt x="12615" y="9696"/>
                  <a:pt x="12578" y="9469"/>
                  <a:pt x="12542" y="9305"/>
                </a:cubicBezTo>
                <a:cubicBezTo>
                  <a:pt x="12505" y="9141"/>
                  <a:pt x="12457" y="9002"/>
                  <a:pt x="12447" y="8927"/>
                </a:cubicBezTo>
                <a:cubicBezTo>
                  <a:pt x="12436" y="8851"/>
                  <a:pt x="12405" y="8612"/>
                  <a:pt x="12342" y="8650"/>
                </a:cubicBezTo>
                <a:cubicBezTo>
                  <a:pt x="12279" y="8688"/>
                  <a:pt x="12199" y="8688"/>
                  <a:pt x="12147" y="8839"/>
                </a:cubicBezTo>
                <a:cubicBezTo>
                  <a:pt x="12094" y="8990"/>
                  <a:pt x="12073" y="9002"/>
                  <a:pt x="12063" y="8952"/>
                </a:cubicBezTo>
                <a:cubicBezTo>
                  <a:pt x="12052" y="8902"/>
                  <a:pt x="12216" y="8688"/>
                  <a:pt x="12194" y="8625"/>
                </a:cubicBezTo>
                <a:cubicBezTo>
                  <a:pt x="12173" y="8562"/>
                  <a:pt x="12047" y="8587"/>
                  <a:pt x="11979" y="8587"/>
                </a:cubicBezTo>
                <a:cubicBezTo>
                  <a:pt x="11910" y="8587"/>
                  <a:pt x="11852" y="8486"/>
                  <a:pt x="11800" y="8461"/>
                </a:cubicBezTo>
                <a:cubicBezTo>
                  <a:pt x="11747" y="8435"/>
                  <a:pt x="11722" y="8694"/>
                  <a:pt x="11670" y="8820"/>
                </a:cubicBezTo>
                <a:cubicBezTo>
                  <a:pt x="11617" y="8946"/>
                  <a:pt x="11537" y="8751"/>
                  <a:pt x="11489" y="8751"/>
                </a:cubicBezTo>
                <a:cubicBezTo>
                  <a:pt x="11442" y="8751"/>
                  <a:pt x="11353" y="8587"/>
                  <a:pt x="11353" y="8587"/>
                </a:cubicBezTo>
                <a:cubicBezTo>
                  <a:pt x="11353" y="8587"/>
                  <a:pt x="11263" y="8499"/>
                  <a:pt x="11226" y="8499"/>
                </a:cubicBezTo>
                <a:cubicBezTo>
                  <a:pt x="11189" y="8499"/>
                  <a:pt x="11116" y="8335"/>
                  <a:pt x="11095" y="8335"/>
                </a:cubicBezTo>
                <a:cubicBezTo>
                  <a:pt x="11074" y="8335"/>
                  <a:pt x="11016" y="8221"/>
                  <a:pt x="11058" y="8171"/>
                </a:cubicBezTo>
                <a:cubicBezTo>
                  <a:pt x="11100" y="8121"/>
                  <a:pt x="11190" y="8231"/>
                  <a:pt x="11148" y="7954"/>
                </a:cubicBezTo>
                <a:cubicBezTo>
                  <a:pt x="11106" y="7676"/>
                  <a:pt x="10963" y="7730"/>
                  <a:pt x="10926" y="7768"/>
                </a:cubicBezTo>
                <a:cubicBezTo>
                  <a:pt x="10890" y="7806"/>
                  <a:pt x="10627" y="7793"/>
                  <a:pt x="10606" y="7793"/>
                </a:cubicBezTo>
                <a:cubicBezTo>
                  <a:pt x="10585" y="7793"/>
                  <a:pt x="10432" y="7919"/>
                  <a:pt x="10385" y="7970"/>
                </a:cubicBezTo>
                <a:cubicBezTo>
                  <a:pt x="10337" y="8020"/>
                  <a:pt x="10253" y="8083"/>
                  <a:pt x="10232" y="8108"/>
                </a:cubicBezTo>
                <a:cubicBezTo>
                  <a:pt x="10211" y="8133"/>
                  <a:pt x="10100" y="8057"/>
                  <a:pt x="10053" y="8120"/>
                </a:cubicBezTo>
                <a:close/>
                <a:moveTo>
                  <a:pt x="12426" y="13691"/>
                </a:moveTo>
                <a:cubicBezTo>
                  <a:pt x="12378" y="13665"/>
                  <a:pt x="12394" y="13376"/>
                  <a:pt x="12410" y="13313"/>
                </a:cubicBezTo>
                <a:cubicBezTo>
                  <a:pt x="12426" y="13249"/>
                  <a:pt x="12517" y="13233"/>
                  <a:pt x="12531" y="13287"/>
                </a:cubicBezTo>
                <a:cubicBezTo>
                  <a:pt x="12557" y="13388"/>
                  <a:pt x="12473" y="13716"/>
                  <a:pt x="12426" y="13691"/>
                </a:cubicBezTo>
                <a:close/>
                <a:moveTo>
                  <a:pt x="13488" y="15152"/>
                </a:moveTo>
                <a:cubicBezTo>
                  <a:pt x="13422" y="15107"/>
                  <a:pt x="13415" y="15316"/>
                  <a:pt x="13362" y="15455"/>
                </a:cubicBezTo>
                <a:cubicBezTo>
                  <a:pt x="13309" y="15593"/>
                  <a:pt x="13252" y="15707"/>
                  <a:pt x="13231" y="15694"/>
                </a:cubicBezTo>
                <a:cubicBezTo>
                  <a:pt x="13209" y="15682"/>
                  <a:pt x="13094" y="15783"/>
                  <a:pt x="13131" y="15971"/>
                </a:cubicBezTo>
                <a:cubicBezTo>
                  <a:pt x="13167" y="16160"/>
                  <a:pt x="13162" y="16350"/>
                  <a:pt x="13125" y="16438"/>
                </a:cubicBezTo>
                <a:cubicBezTo>
                  <a:pt x="13088" y="16526"/>
                  <a:pt x="13157" y="16778"/>
                  <a:pt x="13147" y="16917"/>
                </a:cubicBezTo>
                <a:cubicBezTo>
                  <a:pt x="13136" y="17055"/>
                  <a:pt x="13162" y="17143"/>
                  <a:pt x="13236" y="17143"/>
                </a:cubicBezTo>
                <a:cubicBezTo>
                  <a:pt x="13310" y="17143"/>
                  <a:pt x="13336" y="17081"/>
                  <a:pt x="13367" y="16917"/>
                </a:cubicBezTo>
                <a:cubicBezTo>
                  <a:pt x="13399" y="16753"/>
                  <a:pt x="13404" y="16589"/>
                  <a:pt x="13436" y="16451"/>
                </a:cubicBezTo>
                <a:cubicBezTo>
                  <a:pt x="13467" y="16312"/>
                  <a:pt x="13494" y="16022"/>
                  <a:pt x="13509" y="15946"/>
                </a:cubicBezTo>
                <a:cubicBezTo>
                  <a:pt x="13525" y="15871"/>
                  <a:pt x="13557" y="15631"/>
                  <a:pt x="13552" y="15493"/>
                </a:cubicBezTo>
                <a:cubicBezTo>
                  <a:pt x="13546" y="15354"/>
                  <a:pt x="13525" y="15177"/>
                  <a:pt x="13488" y="15152"/>
                </a:cubicBezTo>
                <a:close/>
                <a:moveTo>
                  <a:pt x="15398" y="11914"/>
                </a:moveTo>
                <a:cubicBezTo>
                  <a:pt x="15364" y="11950"/>
                  <a:pt x="15329" y="12556"/>
                  <a:pt x="15392" y="12607"/>
                </a:cubicBezTo>
                <a:cubicBezTo>
                  <a:pt x="15455" y="12657"/>
                  <a:pt x="15498" y="12229"/>
                  <a:pt x="15477" y="12166"/>
                </a:cubicBezTo>
                <a:cubicBezTo>
                  <a:pt x="15456" y="12103"/>
                  <a:pt x="15445" y="11863"/>
                  <a:pt x="15398" y="11914"/>
                </a:cubicBezTo>
                <a:close/>
                <a:moveTo>
                  <a:pt x="10969" y="7213"/>
                </a:moveTo>
                <a:cubicBezTo>
                  <a:pt x="10919" y="7213"/>
                  <a:pt x="10895" y="7402"/>
                  <a:pt x="10926" y="7465"/>
                </a:cubicBezTo>
                <a:cubicBezTo>
                  <a:pt x="10958" y="7528"/>
                  <a:pt x="10990" y="7515"/>
                  <a:pt x="11016" y="7427"/>
                </a:cubicBezTo>
                <a:cubicBezTo>
                  <a:pt x="11042" y="7339"/>
                  <a:pt x="10995" y="7213"/>
                  <a:pt x="10969" y="7213"/>
                </a:cubicBezTo>
                <a:close/>
                <a:moveTo>
                  <a:pt x="10569" y="7414"/>
                </a:moveTo>
                <a:cubicBezTo>
                  <a:pt x="10556" y="7462"/>
                  <a:pt x="10611" y="7478"/>
                  <a:pt x="10621" y="7427"/>
                </a:cubicBezTo>
                <a:cubicBezTo>
                  <a:pt x="10632" y="7376"/>
                  <a:pt x="10605" y="7276"/>
                  <a:pt x="10569" y="7414"/>
                </a:cubicBezTo>
                <a:close/>
                <a:moveTo>
                  <a:pt x="11195" y="7629"/>
                </a:moveTo>
                <a:cubicBezTo>
                  <a:pt x="11175" y="7656"/>
                  <a:pt x="11226" y="7742"/>
                  <a:pt x="11253" y="7767"/>
                </a:cubicBezTo>
                <a:cubicBezTo>
                  <a:pt x="11279" y="7792"/>
                  <a:pt x="11300" y="7868"/>
                  <a:pt x="11321" y="7881"/>
                </a:cubicBezTo>
                <a:cubicBezTo>
                  <a:pt x="11342" y="7893"/>
                  <a:pt x="11410" y="7881"/>
                  <a:pt x="11389" y="7755"/>
                </a:cubicBezTo>
                <a:cubicBezTo>
                  <a:pt x="11368" y="7629"/>
                  <a:pt x="11321" y="7629"/>
                  <a:pt x="11305" y="7629"/>
                </a:cubicBezTo>
                <a:cubicBezTo>
                  <a:pt x="11289" y="7629"/>
                  <a:pt x="11221" y="7591"/>
                  <a:pt x="11195" y="7629"/>
                </a:cubicBezTo>
                <a:close/>
                <a:moveTo>
                  <a:pt x="9937" y="5083"/>
                </a:moveTo>
                <a:cubicBezTo>
                  <a:pt x="9890" y="5102"/>
                  <a:pt x="9885" y="5222"/>
                  <a:pt x="9853" y="5222"/>
                </a:cubicBezTo>
                <a:cubicBezTo>
                  <a:pt x="9822" y="5222"/>
                  <a:pt x="9785" y="5247"/>
                  <a:pt x="9795" y="5335"/>
                </a:cubicBezTo>
                <a:cubicBezTo>
                  <a:pt x="9806" y="5423"/>
                  <a:pt x="9827" y="5486"/>
                  <a:pt x="9795" y="5524"/>
                </a:cubicBezTo>
                <a:cubicBezTo>
                  <a:pt x="9764" y="5562"/>
                  <a:pt x="9801" y="5713"/>
                  <a:pt x="9843" y="5725"/>
                </a:cubicBezTo>
                <a:cubicBezTo>
                  <a:pt x="9885" y="5738"/>
                  <a:pt x="9932" y="5663"/>
                  <a:pt x="9969" y="5625"/>
                </a:cubicBezTo>
                <a:cubicBezTo>
                  <a:pt x="10006" y="5587"/>
                  <a:pt x="10058" y="5511"/>
                  <a:pt x="10058" y="5398"/>
                </a:cubicBezTo>
                <a:cubicBezTo>
                  <a:pt x="10058" y="5284"/>
                  <a:pt x="10048" y="5183"/>
                  <a:pt x="10027" y="5133"/>
                </a:cubicBezTo>
                <a:cubicBezTo>
                  <a:pt x="10006" y="5083"/>
                  <a:pt x="9969" y="5070"/>
                  <a:pt x="9937" y="5083"/>
                </a:cubicBezTo>
                <a:close/>
                <a:moveTo>
                  <a:pt x="9995" y="4705"/>
                </a:moveTo>
                <a:cubicBezTo>
                  <a:pt x="9953" y="4739"/>
                  <a:pt x="9969" y="4868"/>
                  <a:pt x="9990" y="4932"/>
                </a:cubicBezTo>
                <a:cubicBezTo>
                  <a:pt x="10011" y="4994"/>
                  <a:pt x="10048" y="5133"/>
                  <a:pt x="10100" y="5184"/>
                </a:cubicBezTo>
                <a:cubicBezTo>
                  <a:pt x="10153" y="5234"/>
                  <a:pt x="10264" y="5285"/>
                  <a:pt x="10222" y="5335"/>
                </a:cubicBezTo>
                <a:cubicBezTo>
                  <a:pt x="10179" y="5386"/>
                  <a:pt x="10058" y="5634"/>
                  <a:pt x="10047" y="5709"/>
                </a:cubicBezTo>
                <a:cubicBezTo>
                  <a:pt x="10037" y="5785"/>
                  <a:pt x="10185" y="5751"/>
                  <a:pt x="10185" y="5751"/>
                </a:cubicBezTo>
                <a:cubicBezTo>
                  <a:pt x="10185" y="5751"/>
                  <a:pt x="10153" y="5839"/>
                  <a:pt x="10179" y="5864"/>
                </a:cubicBezTo>
                <a:cubicBezTo>
                  <a:pt x="10206" y="5889"/>
                  <a:pt x="10222" y="5776"/>
                  <a:pt x="10264" y="5776"/>
                </a:cubicBezTo>
                <a:cubicBezTo>
                  <a:pt x="10306" y="5776"/>
                  <a:pt x="10390" y="5839"/>
                  <a:pt x="10432" y="5839"/>
                </a:cubicBezTo>
                <a:cubicBezTo>
                  <a:pt x="10474" y="5839"/>
                  <a:pt x="10542" y="5700"/>
                  <a:pt x="10537" y="5612"/>
                </a:cubicBezTo>
                <a:cubicBezTo>
                  <a:pt x="10532" y="5524"/>
                  <a:pt x="10479" y="5385"/>
                  <a:pt x="10432" y="5335"/>
                </a:cubicBezTo>
                <a:cubicBezTo>
                  <a:pt x="10385" y="5284"/>
                  <a:pt x="10332" y="5058"/>
                  <a:pt x="10300" y="5007"/>
                </a:cubicBezTo>
                <a:cubicBezTo>
                  <a:pt x="10269" y="4957"/>
                  <a:pt x="10417" y="4790"/>
                  <a:pt x="10380" y="4702"/>
                </a:cubicBezTo>
                <a:cubicBezTo>
                  <a:pt x="10344" y="4614"/>
                  <a:pt x="10232" y="4667"/>
                  <a:pt x="10190" y="4604"/>
                </a:cubicBezTo>
                <a:cubicBezTo>
                  <a:pt x="10148" y="4541"/>
                  <a:pt x="10111" y="4617"/>
                  <a:pt x="10085" y="4692"/>
                </a:cubicBezTo>
                <a:cubicBezTo>
                  <a:pt x="10058" y="4768"/>
                  <a:pt x="10027" y="4679"/>
                  <a:pt x="9995" y="4705"/>
                </a:cubicBezTo>
                <a:close/>
                <a:moveTo>
                  <a:pt x="10311" y="6809"/>
                </a:moveTo>
                <a:cubicBezTo>
                  <a:pt x="10293" y="6887"/>
                  <a:pt x="10185" y="6835"/>
                  <a:pt x="10121" y="6835"/>
                </a:cubicBezTo>
                <a:cubicBezTo>
                  <a:pt x="10058" y="6835"/>
                  <a:pt x="9932" y="6784"/>
                  <a:pt x="9880" y="6835"/>
                </a:cubicBezTo>
                <a:cubicBezTo>
                  <a:pt x="9827" y="6885"/>
                  <a:pt x="9837" y="7137"/>
                  <a:pt x="9853" y="7251"/>
                </a:cubicBezTo>
                <a:cubicBezTo>
                  <a:pt x="9869" y="7364"/>
                  <a:pt x="9848" y="7427"/>
                  <a:pt x="9827" y="7465"/>
                </a:cubicBezTo>
                <a:cubicBezTo>
                  <a:pt x="9806" y="7503"/>
                  <a:pt x="9801" y="7616"/>
                  <a:pt x="9827" y="7666"/>
                </a:cubicBezTo>
                <a:cubicBezTo>
                  <a:pt x="9853" y="7717"/>
                  <a:pt x="9874" y="7830"/>
                  <a:pt x="9895" y="7843"/>
                </a:cubicBezTo>
                <a:cubicBezTo>
                  <a:pt x="9916" y="7855"/>
                  <a:pt x="9985" y="7805"/>
                  <a:pt x="10011" y="7868"/>
                </a:cubicBezTo>
                <a:cubicBezTo>
                  <a:pt x="10037" y="7931"/>
                  <a:pt x="10064" y="8083"/>
                  <a:pt x="10079" y="8045"/>
                </a:cubicBezTo>
                <a:cubicBezTo>
                  <a:pt x="10095" y="8007"/>
                  <a:pt x="10116" y="7843"/>
                  <a:pt x="10142" y="7881"/>
                </a:cubicBezTo>
                <a:cubicBezTo>
                  <a:pt x="10169" y="7918"/>
                  <a:pt x="10232" y="7868"/>
                  <a:pt x="10279" y="7855"/>
                </a:cubicBezTo>
                <a:cubicBezTo>
                  <a:pt x="10327" y="7843"/>
                  <a:pt x="10353" y="7717"/>
                  <a:pt x="10400" y="7654"/>
                </a:cubicBezTo>
                <a:cubicBezTo>
                  <a:pt x="10448" y="7591"/>
                  <a:pt x="10421" y="7591"/>
                  <a:pt x="10406" y="7515"/>
                </a:cubicBezTo>
                <a:cubicBezTo>
                  <a:pt x="10390" y="7440"/>
                  <a:pt x="10453" y="7351"/>
                  <a:pt x="10490" y="7263"/>
                </a:cubicBezTo>
                <a:cubicBezTo>
                  <a:pt x="10527" y="7175"/>
                  <a:pt x="10595" y="7251"/>
                  <a:pt x="10611" y="7150"/>
                </a:cubicBezTo>
                <a:cubicBezTo>
                  <a:pt x="10627" y="7049"/>
                  <a:pt x="10632" y="6873"/>
                  <a:pt x="10674" y="6885"/>
                </a:cubicBezTo>
                <a:cubicBezTo>
                  <a:pt x="10716" y="6898"/>
                  <a:pt x="10774" y="6960"/>
                  <a:pt x="10811" y="6960"/>
                </a:cubicBezTo>
                <a:cubicBezTo>
                  <a:pt x="10847" y="6960"/>
                  <a:pt x="10926" y="6822"/>
                  <a:pt x="10947" y="6797"/>
                </a:cubicBezTo>
                <a:cubicBezTo>
                  <a:pt x="10969" y="6772"/>
                  <a:pt x="11047" y="6784"/>
                  <a:pt x="11058" y="6898"/>
                </a:cubicBezTo>
                <a:cubicBezTo>
                  <a:pt x="11069" y="7011"/>
                  <a:pt x="11158" y="7150"/>
                  <a:pt x="11179" y="7175"/>
                </a:cubicBezTo>
                <a:cubicBezTo>
                  <a:pt x="11200" y="7200"/>
                  <a:pt x="11337" y="7301"/>
                  <a:pt x="11358" y="7339"/>
                </a:cubicBezTo>
                <a:cubicBezTo>
                  <a:pt x="11379" y="7376"/>
                  <a:pt x="11410" y="7490"/>
                  <a:pt x="11421" y="7591"/>
                </a:cubicBezTo>
                <a:cubicBezTo>
                  <a:pt x="11431" y="7691"/>
                  <a:pt x="11494" y="7812"/>
                  <a:pt x="11500" y="7723"/>
                </a:cubicBezTo>
                <a:cubicBezTo>
                  <a:pt x="11505" y="7636"/>
                  <a:pt x="11447" y="7351"/>
                  <a:pt x="11484" y="7364"/>
                </a:cubicBezTo>
                <a:cubicBezTo>
                  <a:pt x="11521" y="7376"/>
                  <a:pt x="11563" y="7339"/>
                  <a:pt x="11563" y="7339"/>
                </a:cubicBezTo>
                <a:cubicBezTo>
                  <a:pt x="11563" y="7339"/>
                  <a:pt x="11463" y="7175"/>
                  <a:pt x="11426" y="7137"/>
                </a:cubicBezTo>
                <a:cubicBezTo>
                  <a:pt x="11389" y="7099"/>
                  <a:pt x="11321" y="7024"/>
                  <a:pt x="11289" y="6898"/>
                </a:cubicBezTo>
                <a:cubicBezTo>
                  <a:pt x="11258" y="6771"/>
                  <a:pt x="11179" y="6746"/>
                  <a:pt x="11184" y="6620"/>
                </a:cubicBezTo>
                <a:cubicBezTo>
                  <a:pt x="11189" y="6494"/>
                  <a:pt x="11263" y="6570"/>
                  <a:pt x="11305" y="6671"/>
                </a:cubicBezTo>
                <a:cubicBezTo>
                  <a:pt x="11347" y="6771"/>
                  <a:pt x="11452" y="6910"/>
                  <a:pt x="11489" y="6998"/>
                </a:cubicBezTo>
                <a:cubicBezTo>
                  <a:pt x="11526" y="7086"/>
                  <a:pt x="11584" y="7124"/>
                  <a:pt x="11600" y="7238"/>
                </a:cubicBezTo>
                <a:cubicBezTo>
                  <a:pt x="11615" y="7351"/>
                  <a:pt x="11663" y="7477"/>
                  <a:pt x="11679" y="7528"/>
                </a:cubicBezTo>
                <a:cubicBezTo>
                  <a:pt x="11694" y="7578"/>
                  <a:pt x="11704" y="7979"/>
                  <a:pt x="11720" y="8042"/>
                </a:cubicBezTo>
                <a:cubicBezTo>
                  <a:pt x="11735" y="8105"/>
                  <a:pt x="11831" y="7906"/>
                  <a:pt x="11857" y="7855"/>
                </a:cubicBezTo>
                <a:cubicBezTo>
                  <a:pt x="11884" y="7805"/>
                  <a:pt x="11931" y="7780"/>
                  <a:pt x="11936" y="7679"/>
                </a:cubicBezTo>
                <a:cubicBezTo>
                  <a:pt x="11942" y="7578"/>
                  <a:pt x="11873" y="7502"/>
                  <a:pt x="11852" y="7465"/>
                </a:cubicBezTo>
                <a:cubicBezTo>
                  <a:pt x="11831" y="7427"/>
                  <a:pt x="11905" y="7389"/>
                  <a:pt x="11931" y="7339"/>
                </a:cubicBezTo>
                <a:cubicBezTo>
                  <a:pt x="11957" y="7288"/>
                  <a:pt x="12005" y="7200"/>
                  <a:pt x="12026" y="7275"/>
                </a:cubicBezTo>
                <a:cubicBezTo>
                  <a:pt x="12047" y="7351"/>
                  <a:pt x="12036" y="7654"/>
                  <a:pt x="12047" y="7704"/>
                </a:cubicBezTo>
                <a:cubicBezTo>
                  <a:pt x="12057" y="7754"/>
                  <a:pt x="12163" y="7830"/>
                  <a:pt x="12184" y="7893"/>
                </a:cubicBezTo>
                <a:cubicBezTo>
                  <a:pt x="12205" y="7956"/>
                  <a:pt x="12294" y="7981"/>
                  <a:pt x="12310" y="7943"/>
                </a:cubicBezTo>
                <a:cubicBezTo>
                  <a:pt x="12326" y="7906"/>
                  <a:pt x="12410" y="7969"/>
                  <a:pt x="12431" y="7981"/>
                </a:cubicBezTo>
                <a:cubicBezTo>
                  <a:pt x="12452" y="7994"/>
                  <a:pt x="12515" y="7956"/>
                  <a:pt x="12557" y="7931"/>
                </a:cubicBezTo>
                <a:cubicBezTo>
                  <a:pt x="12599" y="7906"/>
                  <a:pt x="12641" y="7830"/>
                  <a:pt x="12636" y="7994"/>
                </a:cubicBezTo>
                <a:cubicBezTo>
                  <a:pt x="12631" y="8158"/>
                  <a:pt x="12615" y="8410"/>
                  <a:pt x="12562" y="8535"/>
                </a:cubicBezTo>
                <a:cubicBezTo>
                  <a:pt x="12510" y="8662"/>
                  <a:pt x="12531" y="8725"/>
                  <a:pt x="12478" y="8725"/>
                </a:cubicBezTo>
                <a:cubicBezTo>
                  <a:pt x="12426" y="8725"/>
                  <a:pt x="12383" y="8725"/>
                  <a:pt x="12373" y="8926"/>
                </a:cubicBezTo>
                <a:cubicBezTo>
                  <a:pt x="12363" y="9128"/>
                  <a:pt x="12441" y="9216"/>
                  <a:pt x="12484" y="9204"/>
                </a:cubicBezTo>
                <a:cubicBezTo>
                  <a:pt x="12526" y="9191"/>
                  <a:pt x="12631" y="9090"/>
                  <a:pt x="12641" y="9178"/>
                </a:cubicBezTo>
                <a:cubicBezTo>
                  <a:pt x="12652" y="9267"/>
                  <a:pt x="12710" y="9456"/>
                  <a:pt x="12720" y="9594"/>
                </a:cubicBezTo>
                <a:cubicBezTo>
                  <a:pt x="12731" y="9733"/>
                  <a:pt x="12788" y="9682"/>
                  <a:pt x="12794" y="9809"/>
                </a:cubicBezTo>
                <a:cubicBezTo>
                  <a:pt x="12799" y="9935"/>
                  <a:pt x="12852" y="10237"/>
                  <a:pt x="12873" y="10275"/>
                </a:cubicBezTo>
                <a:cubicBezTo>
                  <a:pt x="12894" y="10313"/>
                  <a:pt x="12989" y="10514"/>
                  <a:pt x="13004" y="10590"/>
                </a:cubicBezTo>
                <a:cubicBezTo>
                  <a:pt x="13020" y="10665"/>
                  <a:pt x="13041" y="10767"/>
                  <a:pt x="13057" y="10955"/>
                </a:cubicBezTo>
                <a:cubicBezTo>
                  <a:pt x="13073" y="11144"/>
                  <a:pt x="13088" y="11396"/>
                  <a:pt x="13131" y="11434"/>
                </a:cubicBezTo>
                <a:cubicBezTo>
                  <a:pt x="13173" y="11472"/>
                  <a:pt x="13315" y="11371"/>
                  <a:pt x="13341" y="11334"/>
                </a:cubicBezTo>
                <a:cubicBezTo>
                  <a:pt x="13367" y="11296"/>
                  <a:pt x="13541" y="11094"/>
                  <a:pt x="13604" y="11081"/>
                </a:cubicBezTo>
                <a:cubicBezTo>
                  <a:pt x="13667" y="11069"/>
                  <a:pt x="13678" y="10968"/>
                  <a:pt x="13756" y="10930"/>
                </a:cubicBezTo>
                <a:cubicBezTo>
                  <a:pt x="13835" y="10892"/>
                  <a:pt x="13893" y="10754"/>
                  <a:pt x="13946" y="10653"/>
                </a:cubicBezTo>
                <a:cubicBezTo>
                  <a:pt x="13998" y="10552"/>
                  <a:pt x="14062" y="10300"/>
                  <a:pt x="14083" y="10212"/>
                </a:cubicBezTo>
                <a:cubicBezTo>
                  <a:pt x="14104" y="10124"/>
                  <a:pt x="14156" y="10060"/>
                  <a:pt x="14130" y="9960"/>
                </a:cubicBezTo>
                <a:cubicBezTo>
                  <a:pt x="14104" y="9859"/>
                  <a:pt x="13993" y="9708"/>
                  <a:pt x="13951" y="9695"/>
                </a:cubicBezTo>
                <a:cubicBezTo>
                  <a:pt x="13909" y="9682"/>
                  <a:pt x="13914" y="9519"/>
                  <a:pt x="13888" y="9519"/>
                </a:cubicBezTo>
                <a:cubicBezTo>
                  <a:pt x="13862" y="9519"/>
                  <a:pt x="13867" y="9607"/>
                  <a:pt x="13814" y="9670"/>
                </a:cubicBezTo>
                <a:cubicBezTo>
                  <a:pt x="13762" y="9733"/>
                  <a:pt x="13709" y="9859"/>
                  <a:pt x="13672" y="9834"/>
                </a:cubicBezTo>
                <a:cubicBezTo>
                  <a:pt x="13636" y="9809"/>
                  <a:pt x="13683" y="9745"/>
                  <a:pt x="13625" y="9632"/>
                </a:cubicBezTo>
                <a:cubicBezTo>
                  <a:pt x="13567" y="9519"/>
                  <a:pt x="13546" y="9493"/>
                  <a:pt x="13546" y="9406"/>
                </a:cubicBezTo>
                <a:cubicBezTo>
                  <a:pt x="13546" y="9317"/>
                  <a:pt x="13430" y="9153"/>
                  <a:pt x="13420" y="9027"/>
                </a:cubicBezTo>
                <a:cubicBezTo>
                  <a:pt x="13409" y="8901"/>
                  <a:pt x="13499" y="8725"/>
                  <a:pt x="13525" y="8838"/>
                </a:cubicBezTo>
                <a:cubicBezTo>
                  <a:pt x="13551" y="8952"/>
                  <a:pt x="13572" y="9128"/>
                  <a:pt x="13641" y="9204"/>
                </a:cubicBezTo>
                <a:cubicBezTo>
                  <a:pt x="13709" y="9279"/>
                  <a:pt x="13772" y="9406"/>
                  <a:pt x="13804" y="9430"/>
                </a:cubicBezTo>
                <a:cubicBezTo>
                  <a:pt x="13835" y="9456"/>
                  <a:pt x="13914" y="9292"/>
                  <a:pt x="13941" y="9317"/>
                </a:cubicBezTo>
                <a:cubicBezTo>
                  <a:pt x="13967" y="9342"/>
                  <a:pt x="14020" y="9569"/>
                  <a:pt x="14067" y="9607"/>
                </a:cubicBezTo>
                <a:cubicBezTo>
                  <a:pt x="14114" y="9644"/>
                  <a:pt x="14272" y="9657"/>
                  <a:pt x="14298" y="9657"/>
                </a:cubicBezTo>
                <a:cubicBezTo>
                  <a:pt x="14325" y="9657"/>
                  <a:pt x="14435" y="9670"/>
                  <a:pt x="14456" y="9594"/>
                </a:cubicBezTo>
                <a:cubicBezTo>
                  <a:pt x="14477" y="9519"/>
                  <a:pt x="14493" y="9519"/>
                  <a:pt x="14519" y="9519"/>
                </a:cubicBezTo>
                <a:cubicBezTo>
                  <a:pt x="14546" y="9519"/>
                  <a:pt x="14593" y="9745"/>
                  <a:pt x="14630" y="9771"/>
                </a:cubicBezTo>
                <a:cubicBezTo>
                  <a:pt x="14667" y="9796"/>
                  <a:pt x="14735" y="9783"/>
                  <a:pt x="14730" y="9947"/>
                </a:cubicBezTo>
                <a:cubicBezTo>
                  <a:pt x="14725" y="10111"/>
                  <a:pt x="14761" y="10250"/>
                  <a:pt x="14798" y="10262"/>
                </a:cubicBezTo>
                <a:cubicBezTo>
                  <a:pt x="14835" y="10275"/>
                  <a:pt x="14919" y="10073"/>
                  <a:pt x="14919" y="10073"/>
                </a:cubicBezTo>
                <a:cubicBezTo>
                  <a:pt x="14919" y="10073"/>
                  <a:pt x="14919" y="10388"/>
                  <a:pt x="14914" y="10502"/>
                </a:cubicBezTo>
                <a:cubicBezTo>
                  <a:pt x="14909" y="10615"/>
                  <a:pt x="14972" y="11031"/>
                  <a:pt x="14972" y="11031"/>
                </a:cubicBezTo>
                <a:cubicBezTo>
                  <a:pt x="14972" y="11031"/>
                  <a:pt x="15051" y="11422"/>
                  <a:pt x="15072" y="11510"/>
                </a:cubicBezTo>
                <a:cubicBezTo>
                  <a:pt x="15093" y="11598"/>
                  <a:pt x="15182" y="11863"/>
                  <a:pt x="15182" y="11976"/>
                </a:cubicBezTo>
                <a:cubicBezTo>
                  <a:pt x="15182" y="12090"/>
                  <a:pt x="15193" y="12266"/>
                  <a:pt x="15224" y="12266"/>
                </a:cubicBezTo>
                <a:cubicBezTo>
                  <a:pt x="15256" y="12266"/>
                  <a:pt x="15287" y="12065"/>
                  <a:pt x="15324" y="11939"/>
                </a:cubicBezTo>
                <a:cubicBezTo>
                  <a:pt x="15361" y="11813"/>
                  <a:pt x="15401" y="11700"/>
                  <a:pt x="15417" y="11574"/>
                </a:cubicBezTo>
                <a:cubicBezTo>
                  <a:pt x="15433" y="11448"/>
                  <a:pt x="15403" y="11157"/>
                  <a:pt x="15403" y="11069"/>
                </a:cubicBezTo>
                <a:cubicBezTo>
                  <a:pt x="15403" y="10981"/>
                  <a:pt x="15435" y="10905"/>
                  <a:pt x="15508" y="10829"/>
                </a:cubicBezTo>
                <a:cubicBezTo>
                  <a:pt x="15582" y="10754"/>
                  <a:pt x="15634" y="10540"/>
                  <a:pt x="15697" y="10426"/>
                </a:cubicBezTo>
                <a:cubicBezTo>
                  <a:pt x="15761" y="10313"/>
                  <a:pt x="15755" y="10124"/>
                  <a:pt x="15882" y="10124"/>
                </a:cubicBezTo>
                <a:cubicBezTo>
                  <a:pt x="16008" y="10124"/>
                  <a:pt x="15998" y="10124"/>
                  <a:pt x="16029" y="10048"/>
                </a:cubicBezTo>
                <a:cubicBezTo>
                  <a:pt x="16061" y="9973"/>
                  <a:pt x="16092" y="9922"/>
                  <a:pt x="16108" y="10061"/>
                </a:cubicBezTo>
                <a:cubicBezTo>
                  <a:pt x="16124" y="10200"/>
                  <a:pt x="16213" y="10401"/>
                  <a:pt x="16229" y="10452"/>
                </a:cubicBezTo>
                <a:cubicBezTo>
                  <a:pt x="16245" y="10502"/>
                  <a:pt x="16276" y="10641"/>
                  <a:pt x="16271" y="10792"/>
                </a:cubicBezTo>
                <a:cubicBezTo>
                  <a:pt x="16266" y="10943"/>
                  <a:pt x="16239" y="11357"/>
                  <a:pt x="16266" y="11357"/>
                </a:cubicBezTo>
                <a:cubicBezTo>
                  <a:pt x="16292" y="11357"/>
                  <a:pt x="16382" y="10905"/>
                  <a:pt x="16382" y="10905"/>
                </a:cubicBezTo>
                <a:cubicBezTo>
                  <a:pt x="16382" y="10905"/>
                  <a:pt x="16497" y="10716"/>
                  <a:pt x="16492" y="10918"/>
                </a:cubicBezTo>
                <a:cubicBezTo>
                  <a:pt x="16487" y="11119"/>
                  <a:pt x="16502" y="11334"/>
                  <a:pt x="16502" y="11460"/>
                </a:cubicBezTo>
                <a:cubicBezTo>
                  <a:pt x="16502" y="11586"/>
                  <a:pt x="16597" y="11888"/>
                  <a:pt x="16597" y="11813"/>
                </a:cubicBezTo>
                <a:cubicBezTo>
                  <a:pt x="16597" y="11737"/>
                  <a:pt x="16639" y="11523"/>
                  <a:pt x="16639" y="11410"/>
                </a:cubicBezTo>
                <a:cubicBezTo>
                  <a:pt x="16639" y="11296"/>
                  <a:pt x="16666" y="11346"/>
                  <a:pt x="16734" y="11460"/>
                </a:cubicBezTo>
                <a:cubicBezTo>
                  <a:pt x="16802" y="11573"/>
                  <a:pt x="16850" y="11800"/>
                  <a:pt x="16850" y="11800"/>
                </a:cubicBezTo>
                <a:cubicBezTo>
                  <a:pt x="16850" y="11800"/>
                  <a:pt x="16916" y="12225"/>
                  <a:pt x="16926" y="12288"/>
                </a:cubicBezTo>
                <a:cubicBezTo>
                  <a:pt x="16937" y="12351"/>
                  <a:pt x="17013" y="11989"/>
                  <a:pt x="17029" y="11914"/>
                </a:cubicBezTo>
                <a:cubicBezTo>
                  <a:pt x="17044" y="11838"/>
                  <a:pt x="17055" y="11800"/>
                  <a:pt x="17097" y="11775"/>
                </a:cubicBezTo>
                <a:cubicBezTo>
                  <a:pt x="17139" y="11750"/>
                  <a:pt x="17192" y="11750"/>
                  <a:pt x="17208" y="11611"/>
                </a:cubicBezTo>
                <a:cubicBezTo>
                  <a:pt x="17223" y="11472"/>
                  <a:pt x="17271" y="11309"/>
                  <a:pt x="17208" y="11120"/>
                </a:cubicBezTo>
                <a:cubicBezTo>
                  <a:pt x="17144" y="10930"/>
                  <a:pt x="17113" y="10805"/>
                  <a:pt x="17065" y="10716"/>
                </a:cubicBezTo>
                <a:cubicBezTo>
                  <a:pt x="17018" y="10628"/>
                  <a:pt x="16981" y="10401"/>
                  <a:pt x="16981" y="10401"/>
                </a:cubicBezTo>
                <a:cubicBezTo>
                  <a:pt x="16981" y="10401"/>
                  <a:pt x="17081" y="10187"/>
                  <a:pt x="17113" y="10111"/>
                </a:cubicBezTo>
                <a:cubicBezTo>
                  <a:pt x="17144" y="10036"/>
                  <a:pt x="17192" y="10086"/>
                  <a:pt x="17197" y="10174"/>
                </a:cubicBezTo>
                <a:cubicBezTo>
                  <a:pt x="17202" y="10262"/>
                  <a:pt x="17150" y="10338"/>
                  <a:pt x="17139" y="10527"/>
                </a:cubicBezTo>
                <a:cubicBezTo>
                  <a:pt x="17129" y="10716"/>
                  <a:pt x="17202" y="10779"/>
                  <a:pt x="17223" y="10716"/>
                </a:cubicBezTo>
                <a:cubicBezTo>
                  <a:pt x="17244" y="10653"/>
                  <a:pt x="17297" y="10502"/>
                  <a:pt x="17297" y="10464"/>
                </a:cubicBezTo>
                <a:cubicBezTo>
                  <a:pt x="17297" y="10427"/>
                  <a:pt x="17260" y="10439"/>
                  <a:pt x="17255" y="10300"/>
                </a:cubicBezTo>
                <a:cubicBezTo>
                  <a:pt x="17250" y="10162"/>
                  <a:pt x="17323" y="10061"/>
                  <a:pt x="17349" y="10099"/>
                </a:cubicBezTo>
                <a:cubicBezTo>
                  <a:pt x="17376" y="10137"/>
                  <a:pt x="17544" y="10049"/>
                  <a:pt x="17623" y="9948"/>
                </a:cubicBezTo>
                <a:cubicBezTo>
                  <a:pt x="17702" y="9847"/>
                  <a:pt x="17749" y="9633"/>
                  <a:pt x="17797" y="9544"/>
                </a:cubicBezTo>
                <a:cubicBezTo>
                  <a:pt x="17844" y="9456"/>
                  <a:pt x="18007" y="9166"/>
                  <a:pt x="17997" y="9028"/>
                </a:cubicBezTo>
                <a:cubicBezTo>
                  <a:pt x="17986" y="8889"/>
                  <a:pt x="18002" y="8700"/>
                  <a:pt x="17960" y="8524"/>
                </a:cubicBezTo>
                <a:cubicBezTo>
                  <a:pt x="17918" y="8347"/>
                  <a:pt x="17865" y="8234"/>
                  <a:pt x="17844" y="8158"/>
                </a:cubicBezTo>
                <a:cubicBezTo>
                  <a:pt x="17823" y="8083"/>
                  <a:pt x="17933" y="8070"/>
                  <a:pt x="17986" y="7956"/>
                </a:cubicBezTo>
                <a:cubicBezTo>
                  <a:pt x="18039" y="7843"/>
                  <a:pt x="17986" y="7742"/>
                  <a:pt x="17960" y="7755"/>
                </a:cubicBezTo>
                <a:cubicBezTo>
                  <a:pt x="17933" y="7767"/>
                  <a:pt x="17865" y="7805"/>
                  <a:pt x="17839" y="7793"/>
                </a:cubicBezTo>
                <a:cubicBezTo>
                  <a:pt x="17813" y="7780"/>
                  <a:pt x="17797" y="7717"/>
                  <a:pt x="17755" y="7641"/>
                </a:cubicBezTo>
                <a:cubicBezTo>
                  <a:pt x="17712" y="7566"/>
                  <a:pt x="17765" y="7452"/>
                  <a:pt x="17792" y="7465"/>
                </a:cubicBezTo>
                <a:cubicBezTo>
                  <a:pt x="17818" y="7478"/>
                  <a:pt x="17886" y="7339"/>
                  <a:pt x="17918" y="7276"/>
                </a:cubicBezTo>
                <a:cubicBezTo>
                  <a:pt x="17949" y="7213"/>
                  <a:pt x="17997" y="7163"/>
                  <a:pt x="17981" y="7226"/>
                </a:cubicBezTo>
                <a:cubicBezTo>
                  <a:pt x="17965" y="7289"/>
                  <a:pt x="17928" y="7516"/>
                  <a:pt x="17970" y="7528"/>
                </a:cubicBezTo>
                <a:cubicBezTo>
                  <a:pt x="18012" y="7541"/>
                  <a:pt x="18112" y="7339"/>
                  <a:pt x="18128" y="7352"/>
                </a:cubicBezTo>
                <a:cubicBezTo>
                  <a:pt x="18144" y="7364"/>
                  <a:pt x="18170" y="7528"/>
                  <a:pt x="18154" y="7603"/>
                </a:cubicBezTo>
                <a:cubicBezTo>
                  <a:pt x="18139" y="7679"/>
                  <a:pt x="18139" y="7805"/>
                  <a:pt x="18160" y="7793"/>
                </a:cubicBezTo>
                <a:cubicBezTo>
                  <a:pt x="18181" y="7780"/>
                  <a:pt x="18223" y="7667"/>
                  <a:pt x="18233" y="7705"/>
                </a:cubicBezTo>
                <a:cubicBezTo>
                  <a:pt x="18244" y="7742"/>
                  <a:pt x="18297" y="7818"/>
                  <a:pt x="18270" y="7957"/>
                </a:cubicBezTo>
                <a:cubicBezTo>
                  <a:pt x="18244" y="8095"/>
                  <a:pt x="18191" y="8146"/>
                  <a:pt x="18254" y="8234"/>
                </a:cubicBezTo>
                <a:cubicBezTo>
                  <a:pt x="18318" y="8322"/>
                  <a:pt x="18338" y="8246"/>
                  <a:pt x="18386" y="8183"/>
                </a:cubicBezTo>
                <a:cubicBezTo>
                  <a:pt x="18433" y="8121"/>
                  <a:pt x="18465" y="7843"/>
                  <a:pt x="18438" y="7755"/>
                </a:cubicBezTo>
                <a:cubicBezTo>
                  <a:pt x="18412" y="7667"/>
                  <a:pt x="18349" y="7490"/>
                  <a:pt x="18349" y="7427"/>
                </a:cubicBezTo>
                <a:cubicBezTo>
                  <a:pt x="18349" y="7364"/>
                  <a:pt x="18454" y="7364"/>
                  <a:pt x="18454" y="7263"/>
                </a:cubicBezTo>
                <a:cubicBezTo>
                  <a:pt x="18454" y="7163"/>
                  <a:pt x="18491" y="7087"/>
                  <a:pt x="18528" y="7049"/>
                </a:cubicBezTo>
                <a:cubicBezTo>
                  <a:pt x="18565" y="7011"/>
                  <a:pt x="18612" y="6847"/>
                  <a:pt x="18628" y="6898"/>
                </a:cubicBezTo>
                <a:cubicBezTo>
                  <a:pt x="18644" y="6948"/>
                  <a:pt x="18738" y="7011"/>
                  <a:pt x="18764" y="6936"/>
                </a:cubicBezTo>
                <a:cubicBezTo>
                  <a:pt x="18791" y="6860"/>
                  <a:pt x="18928" y="6583"/>
                  <a:pt x="19012" y="6431"/>
                </a:cubicBezTo>
                <a:cubicBezTo>
                  <a:pt x="19096" y="6280"/>
                  <a:pt x="19128" y="6104"/>
                  <a:pt x="19149" y="5928"/>
                </a:cubicBezTo>
                <a:cubicBezTo>
                  <a:pt x="19170" y="5751"/>
                  <a:pt x="19201" y="5637"/>
                  <a:pt x="19191" y="5499"/>
                </a:cubicBezTo>
                <a:cubicBezTo>
                  <a:pt x="19180" y="5360"/>
                  <a:pt x="19143" y="5260"/>
                  <a:pt x="19096" y="5272"/>
                </a:cubicBezTo>
                <a:cubicBezTo>
                  <a:pt x="19048" y="5285"/>
                  <a:pt x="19022" y="5348"/>
                  <a:pt x="18975" y="5348"/>
                </a:cubicBezTo>
                <a:cubicBezTo>
                  <a:pt x="18928" y="5348"/>
                  <a:pt x="18965" y="5171"/>
                  <a:pt x="18943" y="5171"/>
                </a:cubicBezTo>
                <a:cubicBezTo>
                  <a:pt x="18922" y="5171"/>
                  <a:pt x="18875" y="5335"/>
                  <a:pt x="18849" y="5247"/>
                </a:cubicBezTo>
                <a:cubicBezTo>
                  <a:pt x="18822" y="5159"/>
                  <a:pt x="18922" y="5045"/>
                  <a:pt x="19001" y="4982"/>
                </a:cubicBezTo>
                <a:cubicBezTo>
                  <a:pt x="19080" y="4919"/>
                  <a:pt x="19212" y="4554"/>
                  <a:pt x="19264" y="4541"/>
                </a:cubicBezTo>
                <a:cubicBezTo>
                  <a:pt x="19317" y="4528"/>
                  <a:pt x="19448" y="4566"/>
                  <a:pt x="19564" y="4554"/>
                </a:cubicBezTo>
                <a:cubicBezTo>
                  <a:pt x="19680" y="4541"/>
                  <a:pt x="19717" y="4428"/>
                  <a:pt x="19754" y="4491"/>
                </a:cubicBezTo>
                <a:cubicBezTo>
                  <a:pt x="19790" y="4554"/>
                  <a:pt x="19869" y="4629"/>
                  <a:pt x="19917" y="4617"/>
                </a:cubicBezTo>
                <a:cubicBezTo>
                  <a:pt x="19964" y="4604"/>
                  <a:pt x="19943" y="4617"/>
                  <a:pt x="20017" y="4491"/>
                </a:cubicBezTo>
                <a:cubicBezTo>
                  <a:pt x="20090" y="4365"/>
                  <a:pt x="20159" y="4302"/>
                  <a:pt x="20195" y="4201"/>
                </a:cubicBezTo>
                <a:cubicBezTo>
                  <a:pt x="20232" y="4100"/>
                  <a:pt x="20332" y="4025"/>
                  <a:pt x="20337" y="4125"/>
                </a:cubicBezTo>
                <a:cubicBezTo>
                  <a:pt x="20343" y="4226"/>
                  <a:pt x="20327" y="4327"/>
                  <a:pt x="20369" y="4327"/>
                </a:cubicBezTo>
                <a:cubicBezTo>
                  <a:pt x="20411" y="4327"/>
                  <a:pt x="20474" y="4226"/>
                  <a:pt x="20527" y="4176"/>
                </a:cubicBezTo>
                <a:cubicBezTo>
                  <a:pt x="20579" y="4125"/>
                  <a:pt x="20622" y="4062"/>
                  <a:pt x="20622" y="4062"/>
                </a:cubicBezTo>
                <a:cubicBezTo>
                  <a:pt x="20622" y="4062"/>
                  <a:pt x="20406" y="4415"/>
                  <a:pt x="20353" y="4491"/>
                </a:cubicBezTo>
                <a:cubicBezTo>
                  <a:pt x="20301" y="4566"/>
                  <a:pt x="20174" y="4617"/>
                  <a:pt x="20122" y="4768"/>
                </a:cubicBezTo>
                <a:cubicBezTo>
                  <a:pt x="20069" y="4919"/>
                  <a:pt x="20038" y="4970"/>
                  <a:pt x="20043" y="5134"/>
                </a:cubicBezTo>
                <a:cubicBezTo>
                  <a:pt x="20048" y="5297"/>
                  <a:pt x="20137" y="5512"/>
                  <a:pt x="20095" y="5663"/>
                </a:cubicBezTo>
                <a:cubicBezTo>
                  <a:pt x="20053" y="5814"/>
                  <a:pt x="20038" y="6029"/>
                  <a:pt x="20038" y="6029"/>
                </a:cubicBezTo>
                <a:cubicBezTo>
                  <a:pt x="20038" y="6029"/>
                  <a:pt x="20101" y="5814"/>
                  <a:pt x="20190" y="5675"/>
                </a:cubicBezTo>
                <a:cubicBezTo>
                  <a:pt x="20280" y="5537"/>
                  <a:pt x="20332" y="5348"/>
                  <a:pt x="20364" y="5272"/>
                </a:cubicBezTo>
                <a:cubicBezTo>
                  <a:pt x="20395" y="5197"/>
                  <a:pt x="20490" y="5184"/>
                  <a:pt x="20490" y="5096"/>
                </a:cubicBezTo>
                <a:cubicBezTo>
                  <a:pt x="20490" y="5008"/>
                  <a:pt x="20516" y="4894"/>
                  <a:pt x="20532" y="4793"/>
                </a:cubicBezTo>
                <a:cubicBezTo>
                  <a:pt x="20548" y="4693"/>
                  <a:pt x="20501" y="4718"/>
                  <a:pt x="20532" y="4592"/>
                </a:cubicBezTo>
                <a:cubicBezTo>
                  <a:pt x="20564" y="4466"/>
                  <a:pt x="20558" y="4365"/>
                  <a:pt x="20716" y="4365"/>
                </a:cubicBezTo>
                <a:cubicBezTo>
                  <a:pt x="20874" y="4365"/>
                  <a:pt x="20821" y="4390"/>
                  <a:pt x="20948" y="4377"/>
                </a:cubicBezTo>
                <a:cubicBezTo>
                  <a:pt x="21074" y="4365"/>
                  <a:pt x="21121" y="4214"/>
                  <a:pt x="21242" y="4138"/>
                </a:cubicBezTo>
                <a:cubicBezTo>
                  <a:pt x="21363" y="4062"/>
                  <a:pt x="21458" y="4012"/>
                  <a:pt x="21495" y="4050"/>
                </a:cubicBezTo>
                <a:cubicBezTo>
                  <a:pt x="21532" y="4088"/>
                  <a:pt x="21590" y="4062"/>
                  <a:pt x="21553" y="3974"/>
                </a:cubicBezTo>
                <a:cubicBezTo>
                  <a:pt x="21516" y="3886"/>
                  <a:pt x="21432" y="3760"/>
                  <a:pt x="21474" y="3735"/>
                </a:cubicBezTo>
                <a:cubicBezTo>
                  <a:pt x="21516" y="3709"/>
                  <a:pt x="21558" y="3697"/>
                  <a:pt x="21574" y="3596"/>
                </a:cubicBezTo>
                <a:cubicBezTo>
                  <a:pt x="21590" y="3495"/>
                  <a:pt x="21516" y="3319"/>
                  <a:pt x="21558" y="3218"/>
                </a:cubicBezTo>
                <a:cubicBezTo>
                  <a:pt x="21600" y="3117"/>
                  <a:pt x="21526" y="2991"/>
                  <a:pt x="21474" y="2966"/>
                </a:cubicBezTo>
                <a:cubicBezTo>
                  <a:pt x="21421" y="2941"/>
                  <a:pt x="21216" y="2991"/>
                  <a:pt x="21174" y="2941"/>
                </a:cubicBezTo>
                <a:cubicBezTo>
                  <a:pt x="21132" y="2891"/>
                  <a:pt x="21063" y="2827"/>
                  <a:pt x="21042" y="2865"/>
                </a:cubicBezTo>
                <a:cubicBezTo>
                  <a:pt x="21021" y="2903"/>
                  <a:pt x="20974" y="3105"/>
                  <a:pt x="20974" y="3105"/>
                </a:cubicBezTo>
                <a:cubicBezTo>
                  <a:pt x="20974" y="3105"/>
                  <a:pt x="20937" y="3130"/>
                  <a:pt x="20905" y="3017"/>
                </a:cubicBezTo>
                <a:cubicBezTo>
                  <a:pt x="20874" y="2903"/>
                  <a:pt x="20700" y="2916"/>
                  <a:pt x="20648" y="2916"/>
                </a:cubicBezTo>
                <a:cubicBezTo>
                  <a:pt x="20595" y="2916"/>
                  <a:pt x="20537" y="2941"/>
                  <a:pt x="20479" y="2954"/>
                </a:cubicBezTo>
                <a:cubicBezTo>
                  <a:pt x="20422" y="2966"/>
                  <a:pt x="20390" y="3004"/>
                  <a:pt x="20348" y="2916"/>
                </a:cubicBezTo>
                <a:cubicBezTo>
                  <a:pt x="20306" y="2827"/>
                  <a:pt x="20248" y="2790"/>
                  <a:pt x="20227" y="2752"/>
                </a:cubicBezTo>
                <a:cubicBezTo>
                  <a:pt x="20206" y="2714"/>
                  <a:pt x="20090" y="2714"/>
                  <a:pt x="20001" y="2739"/>
                </a:cubicBezTo>
                <a:cubicBezTo>
                  <a:pt x="19911" y="2765"/>
                  <a:pt x="19822" y="2765"/>
                  <a:pt x="19822" y="2765"/>
                </a:cubicBezTo>
                <a:cubicBezTo>
                  <a:pt x="19822" y="2765"/>
                  <a:pt x="19780" y="2727"/>
                  <a:pt x="19717" y="2639"/>
                </a:cubicBezTo>
                <a:cubicBezTo>
                  <a:pt x="19654" y="2550"/>
                  <a:pt x="19590" y="2487"/>
                  <a:pt x="19569" y="2487"/>
                </a:cubicBezTo>
                <a:cubicBezTo>
                  <a:pt x="19548" y="2487"/>
                  <a:pt x="19385" y="2550"/>
                  <a:pt x="19348" y="2487"/>
                </a:cubicBezTo>
                <a:cubicBezTo>
                  <a:pt x="19312" y="2424"/>
                  <a:pt x="19275" y="2386"/>
                  <a:pt x="19249" y="2386"/>
                </a:cubicBezTo>
                <a:cubicBezTo>
                  <a:pt x="19222" y="2386"/>
                  <a:pt x="19201" y="2286"/>
                  <a:pt x="19233" y="2286"/>
                </a:cubicBezTo>
                <a:cubicBezTo>
                  <a:pt x="19264" y="2286"/>
                  <a:pt x="19412" y="2185"/>
                  <a:pt x="19412" y="2185"/>
                </a:cubicBezTo>
                <a:cubicBezTo>
                  <a:pt x="19412" y="2185"/>
                  <a:pt x="19369" y="2046"/>
                  <a:pt x="19317" y="2046"/>
                </a:cubicBezTo>
                <a:cubicBezTo>
                  <a:pt x="19264" y="2046"/>
                  <a:pt x="19170" y="1983"/>
                  <a:pt x="19143" y="1983"/>
                </a:cubicBezTo>
                <a:cubicBezTo>
                  <a:pt x="19117" y="1983"/>
                  <a:pt x="19138" y="2046"/>
                  <a:pt x="19085" y="2021"/>
                </a:cubicBezTo>
                <a:cubicBezTo>
                  <a:pt x="19033" y="1996"/>
                  <a:pt x="18962" y="2073"/>
                  <a:pt x="18949" y="1996"/>
                </a:cubicBezTo>
                <a:cubicBezTo>
                  <a:pt x="18926" y="1859"/>
                  <a:pt x="18843" y="2122"/>
                  <a:pt x="18922" y="2172"/>
                </a:cubicBezTo>
                <a:cubicBezTo>
                  <a:pt x="19001" y="2222"/>
                  <a:pt x="19075" y="2172"/>
                  <a:pt x="19096" y="2248"/>
                </a:cubicBezTo>
                <a:cubicBezTo>
                  <a:pt x="19117" y="2323"/>
                  <a:pt x="19096" y="2361"/>
                  <a:pt x="19096" y="2412"/>
                </a:cubicBezTo>
                <a:cubicBezTo>
                  <a:pt x="19096" y="2462"/>
                  <a:pt x="19054" y="2601"/>
                  <a:pt x="19028" y="2626"/>
                </a:cubicBezTo>
                <a:cubicBezTo>
                  <a:pt x="19001" y="2651"/>
                  <a:pt x="18970" y="2588"/>
                  <a:pt x="18917" y="2651"/>
                </a:cubicBezTo>
                <a:cubicBezTo>
                  <a:pt x="18865" y="2714"/>
                  <a:pt x="18733" y="2664"/>
                  <a:pt x="18717" y="2702"/>
                </a:cubicBezTo>
                <a:cubicBezTo>
                  <a:pt x="18701" y="2739"/>
                  <a:pt x="18670" y="2601"/>
                  <a:pt x="18644" y="2626"/>
                </a:cubicBezTo>
                <a:cubicBezTo>
                  <a:pt x="18617" y="2651"/>
                  <a:pt x="18549" y="2815"/>
                  <a:pt x="18512" y="2802"/>
                </a:cubicBezTo>
                <a:cubicBezTo>
                  <a:pt x="18475" y="2790"/>
                  <a:pt x="18428" y="2702"/>
                  <a:pt x="18428" y="2601"/>
                </a:cubicBezTo>
                <a:cubicBezTo>
                  <a:pt x="18428" y="2500"/>
                  <a:pt x="18412" y="2374"/>
                  <a:pt x="18396" y="2349"/>
                </a:cubicBezTo>
                <a:cubicBezTo>
                  <a:pt x="18380" y="2323"/>
                  <a:pt x="18265" y="2311"/>
                  <a:pt x="18223" y="2323"/>
                </a:cubicBezTo>
                <a:cubicBezTo>
                  <a:pt x="18180" y="2336"/>
                  <a:pt x="18049" y="2361"/>
                  <a:pt x="18028" y="2412"/>
                </a:cubicBezTo>
                <a:cubicBezTo>
                  <a:pt x="18007" y="2462"/>
                  <a:pt x="17949" y="2500"/>
                  <a:pt x="17912" y="2500"/>
                </a:cubicBezTo>
                <a:cubicBezTo>
                  <a:pt x="17875" y="2500"/>
                  <a:pt x="17844" y="2412"/>
                  <a:pt x="17765" y="2386"/>
                </a:cubicBezTo>
                <a:cubicBezTo>
                  <a:pt x="17686" y="2361"/>
                  <a:pt x="17512" y="2349"/>
                  <a:pt x="17491" y="2361"/>
                </a:cubicBezTo>
                <a:cubicBezTo>
                  <a:pt x="17470" y="2374"/>
                  <a:pt x="17402" y="2336"/>
                  <a:pt x="17428" y="2286"/>
                </a:cubicBezTo>
                <a:cubicBezTo>
                  <a:pt x="17455" y="2235"/>
                  <a:pt x="17533" y="2071"/>
                  <a:pt x="17486" y="1996"/>
                </a:cubicBezTo>
                <a:cubicBezTo>
                  <a:pt x="17439" y="1920"/>
                  <a:pt x="17333" y="1920"/>
                  <a:pt x="17286" y="1908"/>
                </a:cubicBezTo>
                <a:cubicBezTo>
                  <a:pt x="17239" y="1895"/>
                  <a:pt x="17192" y="1870"/>
                  <a:pt x="17118" y="1895"/>
                </a:cubicBezTo>
                <a:cubicBezTo>
                  <a:pt x="17044" y="1920"/>
                  <a:pt x="17028" y="2008"/>
                  <a:pt x="16997" y="1933"/>
                </a:cubicBezTo>
                <a:cubicBezTo>
                  <a:pt x="16965" y="1857"/>
                  <a:pt x="17076" y="1971"/>
                  <a:pt x="16965" y="1857"/>
                </a:cubicBezTo>
                <a:cubicBezTo>
                  <a:pt x="16855" y="1744"/>
                  <a:pt x="16791" y="1856"/>
                  <a:pt x="16770" y="1794"/>
                </a:cubicBezTo>
                <a:cubicBezTo>
                  <a:pt x="16712" y="1617"/>
                  <a:pt x="16844" y="1706"/>
                  <a:pt x="16692" y="1895"/>
                </a:cubicBezTo>
                <a:cubicBezTo>
                  <a:pt x="16613" y="1992"/>
                  <a:pt x="16560" y="2009"/>
                  <a:pt x="16539" y="2021"/>
                </a:cubicBezTo>
                <a:cubicBezTo>
                  <a:pt x="16518" y="2034"/>
                  <a:pt x="16372" y="1974"/>
                  <a:pt x="16371" y="1933"/>
                </a:cubicBezTo>
                <a:cubicBezTo>
                  <a:pt x="16366" y="1617"/>
                  <a:pt x="16297" y="1946"/>
                  <a:pt x="16245" y="1996"/>
                </a:cubicBezTo>
                <a:cubicBezTo>
                  <a:pt x="16192" y="2046"/>
                  <a:pt x="16155" y="2122"/>
                  <a:pt x="16103" y="2097"/>
                </a:cubicBezTo>
                <a:cubicBezTo>
                  <a:pt x="16050" y="2071"/>
                  <a:pt x="15966" y="2071"/>
                  <a:pt x="15913" y="2122"/>
                </a:cubicBezTo>
                <a:cubicBezTo>
                  <a:pt x="15861" y="2172"/>
                  <a:pt x="15824" y="2172"/>
                  <a:pt x="15771" y="2260"/>
                </a:cubicBezTo>
                <a:cubicBezTo>
                  <a:pt x="15718" y="2349"/>
                  <a:pt x="15619" y="2399"/>
                  <a:pt x="15619" y="2399"/>
                </a:cubicBezTo>
                <a:cubicBezTo>
                  <a:pt x="15619" y="2399"/>
                  <a:pt x="15529" y="2386"/>
                  <a:pt x="15482" y="2386"/>
                </a:cubicBezTo>
                <a:cubicBezTo>
                  <a:pt x="15434" y="2386"/>
                  <a:pt x="15371" y="2386"/>
                  <a:pt x="15413" y="2475"/>
                </a:cubicBezTo>
                <a:cubicBezTo>
                  <a:pt x="15456" y="2563"/>
                  <a:pt x="15582" y="2651"/>
                  <a:pt x="15598" y="2702"/>
                </a:cubicBezTo>
                <a:cubicBezTo>
                  <a:pt x="15613" y="2752"/>
                  <a:pt x="15634" y="2903"/>
                  <a:pt x="15608" y="2941"/>
                </a:cubicBezTo>
                <a:cubicBezTo>
                  <a:pt x="15582" y="2979"/>
                  <a:pt x="15540" y="2966"/>
                  <a:pt x="15535" y="2853"/>
                </a:cubicBezTo>
                <a:cubicBezTo>
                  <a:pt x="15529" y="2740"/>
                  <a:pt x="15524" y="2727"/>
                  <a:pt x="15461" y="2676"/>
                </a:cubicBezTo>
                <a:cubicBezTo>
                  <a:pt x="15398" y="2626"/>
                  <a:pt x="15403" y="2664"/>
                  <a:pt x="15350" y="2550"/>
                </a:cubicBezTo>
                <a:cubicBezTo>
                  <a:pt x="15298" y="2437"/>
                  <a:pt x="15240" y="2449"/>
                  <a:pt x="15214" y="2525"/>
                </a:cubicBezTo>
                <a:cubicBezTo>
                  <a:pt x="15187" y="2601"/>
                  <a:pt x="15203" y="2752"/>
                  <a:pt x="15171" y="2765"/>
                </a:cubicBezTo>
                <a:cubicBezTo>
                  <a:pt x="15140" y="2777"/>
                  <a:pt x="15103" y="2828"/>
                  <a:pt x="15098" y="2714"/>
                </a:cubicBezTo>
                <a:cubicBezTo>
                  <a:pt x="15092" y="2601"/>
                  <a:pt x="15092" y="2386"/>
                  <a:pt x="15056" y="2513"/>
                </a:cubicBezTo>
                <a:cubicBezTo>
                  <a:pt x="15019" y="2639"/>
                  <a:pt x="15003" y="2639"/>
                  <a:pt x="15003" y="2702"/>
                </a:cubicBezTo>
                <a:cubicBezTo>
                  <a:pt x="15003" y="2765"/>
                  <a:pt x="15035" y="2827"/>
                  <a:pt x="15024" y="2941"/>
                </a:cubicBezTo>
                <a:cubicBezTo>
                  <a:pt x="15014" y="3054"/>
                  <a:pt x="15014" y="3130"/>
                  <a:pt x="15029" y="3130"/>
                </a:cubicBezTo>
                <a:cubicBezTo>
                  <a:pt x="15045" y="3130"/>
                  <a:pt x="15082" y="3017"/>
                  <a:pt x="15129" y="2991"/>
                </a:cubicBezTo>
                <a:cubicBezTo>
                  <a:pt x="15177" y="2966"/>
                  <a:pt x="15261" y="2903"/>
                  <a:pt x="15266" y="3017"/>
                </a:cubicBezTo>
                <a:cubicBezTo>
                  <a:pt x="15271" y="3130"/>
                  <a:pt x="15324" y="3168"/>
                  <a:pt x="15271" y="3218"/>
                </a:cubicBezTo>
                <a:cubicBezTo>
                  <a:pt x="15219" y="3269"/>
                  <a:pt x="15161" y="3243"/>
                  <a:pt x="15150" y="3168"/>
                </a:cubicBezTo>
                <a:cubicBezTo>
                  <a:pt x="15140" y="3092"/>
                  <a:pt x="15103" y="3092"/>
                  <a:pt x="15066" y="3155"/>
                </a:cubicBezTo>
                <a:cubicBezTo>
                  <a:pt x="15029" y="3218"/>
                  <a:pt x="14950" y="3445"/>
                  <a:pt x="14950" y="3445"/>
                </a:cubicBezTo>
                <a:cubicBezTo>
                  <a:pt x="14950" y="3445"/>
                  <a:pt x="14824" y="3584"/>
                  <a:pt x="14808" y="3559"/>
                </a:cubicBezTo>
                <a:cubicBezTo>
                  <a:pt x="14793" y="3534"/>
                  <a:pt x="14850" y="3395"/>
                  <a:pt x="14893" y="3332"/>
                </a:cubicBezTo>
                <a:cubicBezTo>
                  <a:pt x="14935" y="3269"/>
                  <a:pt x="14966" y="3130"/>
                  <a:pt x="14950" y="3092"/>
                </a:cubicBezTo>
                <a:cubicBezTo>
                  <a:pt x="14935" y="3054"/>
                  <a:pt x="14914" y="2815"/>
                  <a:pt x="14924" y="2752"/>
                </a:cubicBezTo>
                <a:cubicBezTo>
                  <a:pt x="14935" y="2689"/>
                  <a:pt x="14982" y="2601"/>
                  <a:pt x="14930" y="2538"/>
                </a:cubicBezTo>
                <a:cubicBezTo>
                  <a:pt x="14877" y="2475"/>
                  <a:pt x="14840" y="2399"/>
                  <a:pt x="14798" y="2361"/>
                </a:cubicBezTo>
                <a:cubicBezTo>
                  <a:pt x="14756" y="2324"/>
                  <a:pt x="14709" y="2513"/>
                  <a:pt x="14672" y="2563"/>
                </a:cubicBezTo>
                <a:cubicBezTo>
                  <a:pt x="14635" y="2614"/>
                  <a:pt x="14640" y="2676"/>
                  <a:pt x="14593" y="2689"/>
                </a:cubicBezTo>
                <a:cubicBezTo>
                  <a:pt x="14545" y="2702"/>
                  <a:pt x="14514" y="2853"/>
                  <a:pt x="14593" y="2941"/>
                </a:cubicBezTo>
                <a:cubicBezTo>
                  <a:pt x="14672" y="3029"/>
                  <a:pt x="14698" y="3092"/>
                  <a:pt x="14677" y="3143"/>
                </a:cubicBezTo>
                <a:cubicBezTo>
                  <a:pt x="14656" y="3193"/>
                  <a:pt x="14566" y="3118"/>
                  <a:pt x="14566" y="3118"/>
                </a:cubicBezTo>
                <a:cubicBezTo>
                  <a:pt x="14566" y="3118"/>
                  <a:pt x="14498" y="3042"/>
                  <a:pt x="14456" y="3042"/>
                </a:cubicBezTo>
                <a:cubicBezTo>
                  <a:pt x="14414" y="3042"/>
                  <a:pt x="14361" y="2979"/>
                  <a:pt x="14319" y="2966"/>
                </a:cubicBezTo>
                <a:cubicBezTo>
                  <a:pt x="14277" y="2954"/>
                  <a:pt x="14193" y="2954"/>
                  <a:pt x="14172" y="3004"/>
                </a:cubicBezTo>
                <a:cubicBezTo>
                  <a:pt x="14151" y="3054"/>
                  <a:pt x="14098" y="3206"/>
                  <a:pt x="14056" y="3155"/>
                </a:cubicBezTo>
                <a:cubicBezTo>
                  <a:pt x="14014" y="3105"/>
                  <a:pt x="14014" y="3054"/>
                  <a:pt x="13956" y="3105"/>
                </a:cubicBezTo>
                <a:cubicBezTo>
                  <a:pt x="13898" y="3155"/>
                  <a:pt x="13841" y="3067"/>
                  <a:pt x="13809" y="3143"/>
                </a:cubicBezTo>
                <a:cubicBezTo>
                  <a:pt x="13777" y="3218"/>
                  <a:pt x="13804" y="3218"/>
                  <a:pt x="13704" y="3143"/>
                </a:cubicBezTo>
                <a:cubicBezTo>
                  <a:pt x="13604" y="3067"/>
                  <a:pt x="13625" y="3193"/>
                  <a:pt x="13530" y="3231"/>
                </a:cubicBezTo>
                <a:cubicBezTo>
                  <a:pt x="13435" y="3269"/>
                  <a:pt x="13377" y="3193"/>
                  <a:pt x="13351" y="3269"/>
                </a:cubicBezTo>
                <a:cubicBezTo>
                  <a:pt x="13325" y="3345"/>
                  <a:pt x="13288" y="3483"/>
                  <a:pt x="13272" y="3395"/>
                </a:cubicBezTo>
                <a:cubicBezTo>
                  <a:pt x="13257" y="3307"/>
                  <a:pt x="13325" y="3155"/>
                  <a:pt x="13299" y="3105"/>
                </a:cubicBezTo>
                <a:cubicBezTo>
                  <a:pt x="13272" y="3054"/>
                  <a:pt x="13162" y="3080"/>
                  <a:pt x="13146" y="3117"/>
                </a:cubicBezTo>
                <a:cubicBezTo>
                  <a:pt x="13130" y="3155"/>
                  <a:pt x="13141" y="3294"/>
                  <a:pt x="13151" y="3345"/>
                </a:cubicBezTo>
                <a:cubicBezTo>
                  <a:pt x="13162" y="3395"/>
                  <a:pt x="13178" y="3596"/>
                  <a:pt x="13146" y="3559"/>
                </a:cubicBezTo>
                <a:cubicBezTo>
                  <a:pt x="13114" y="3521"/>
                  <a:pt x="13120" y="3395"/>
                  <a:pt x="13088" y="3407"/>
                </a:cubicBezTo>
                <a:cubicBezTo>
                  <a:pt x="13057" y="3420"/>
                  <a:pt x="13020" y="3458"/>
                  <a:pt x="13004" y="3483"/>
                </a:cubicBezTo>
                <a:cubicBezTo>
                  <a:pt x="12988" y="3508"/>
                  <a:pt x="12925" y="3508"/>
                  <a:pt x="12909" y="3559"/>
                </a:cubicBezTo>
                <a:cubicBezTo>
                  <a:pt x="12894" y="3609"/>
                  <a:pt x="12915" y="3748"/>
                  <a:pt x="12888" y="3760"/>
                </a:cubicBezTo>
                <a:cubicBezTo>
                  <a:pt x="12862" y="3773"/>
                  <a:pt x="12841" y="3823"/>
                  <a:pt x="12783" y="3735"/>
                </a:cubicBezTo>
                <a:cubicBezTo>
                  <a:pt x="12725" y="3647"/>
                  <a:pt x="12725" y="3697"/>
                  <a:pt x="12709" y="3722"/>
                </a:cubicBezTo>
                <a:cubicBezTo>
                  <a:pt x="12694" y="3748"/>
                  <a:pt x="12620" y="3848"/>
                  <a:pt x="12615" y="3735"/>
                </a:cubicBezTo>
                <a:cubicBezTo>
                  <a:pt x="12610" y="3622"/>
                  <a:pt x="12625" y="3584"/>
                  <a:pt x="12578" y="3508"/>
                </a:cubicBezTo>
                <a:cubicBezTo>
                  <a:pt x="12531" y="3432"/>
                  <a:pt x="12567" y="3432"/>
                  <a:pt x="12631" y="3483"/>
                </a:cubicBezTo>
                <a:cubicBezTo>
                  <a:pt x="12694" y="3533"/>
                  <a:pt x="12773" y="3559"/>
                  <a:pt x="12888" y="3470"/>
                </a:cubicBezTo>
                <a:cubicBezTo>
                  <a:pt x="13004" y="3382"/>
                  <a:pt x="13051" y="3345"/>
                  <a:pt x="13004" y="3294"/>
                </a:cubicBezTo>
                <a:cubicBezTo>
                  <a:pt x="12957" y="3244"/>
                  <a:pt x="12919" y="3083"/>
                  <a:pt x="12845" y="3058"/>
                </a:cubicBezTo>
                <a:cubicBezTo>
                  <a:pt x="12772" y="3033"/>
                  <a:pt x="12662" y="3143"/>
                  <a:pt x="12546" y="3042"/>
                </a:cubicBezTo>
                <a:cubicBezTo>
                  <a:pt x="12431" y="2941"/>
                  <a:pt x="12404" y="2903"/>
                  <a:pt x="12357" y="2878"/>
                </a:cubicBezTo>
                <a:cubicBezTo>
                  <a:pt x="12310" y="2853"/>
                  <a:pt x="12021" y="2549"/>
                  <a:pt x="11889" y="2599"/>
                </a:cubicBezTo>
                <a:cubicBezTo>
                  <a:pt x="11758" y="2650"/>
                  <a:pt x="11394" y="3067"/>
                  <a:pt x="11373" y="3105"/>
                </a:cubicBezTo>
                <a:cubicBezTo>
                  <a:pt x="11352" y="3143"/>
                  <a:pt x="11321" y="3294"/>
                  <a:pt x="11252" y="3420"/>
                </a:cubicBezTo>
                <a:cubicBezTo>
                  <a:pt x="11184" y="3546"/>
                  <a:pt x="11065" y="3671"/>
                  <a:pt x="10965" y="3721"/>
                </a:cubicBezTo>
                <a:cubicBezTo>
                  <a:pt x="10865" y="3771"/>
                  <a:pt x="10742" y="4139"/>
                  <a:pt x="10742" y="4189"/>
                </a:cubicBezTo>
                <a:cubicBezTo>
                  <a:pt x="10742" y="4239"/>
                  <a:pt x="10784" y="4428"/>
                  <a:pt x="10774" y="4466"/>
                </a:cubicBezTo>
                <a:cubicBezTo>
                  <a:pt x="10763" y="4504"/>
                  <a:pt x="10795" y="4693"/>
                  <a:pt x="10853" y="4743"/>
                </a:cubicBezTo>
                <a:cubicBezTo>
                  <a:pt x="10910" y="4794"/>
                  <a:pt x="11010" y="4781"/>
                  <a:pt x="11016" y="4706"/>
                </a:cubicBezTo>
                <a:cubicBezTo>
                  <a:pt x="11021" y="4630"/>
                  <a:pt x="11100" y="4466"/>
                  <a:pt x="11105" y="4580"/>
                </a:cubicBezTo>
                <a:cubicBezTo>
                  <a:pt x="11110" y="4693"/>
                  <a:pt x="11163" y="4869"/>
                  <a:pt x="11152" y="4945"/>
                </a:cubicBezTo>
                <a:cubicBezTo>
                  <a:pt x="11142" y="5020"/>
                  <a:pt x="11152" y="5096"/>
                  <a:pt x="11189" y="5084"/>
                </a:cubicBezTo>
                <a:cubicBezTo>
                  <a:pt x="11226" y="5071"/>
                  <a:pt x="11421" y="4970"/>
                  <a:pt x="11421" y="4970"/>
                </a:cubicBezTo>
                <a:cubicBezTo>
                  <a:pt x="11421" y="4970"/>
                  <a:pt x="11484" y="4907"/>
                  <a:pt x="11473" y="4806"/>
                </a:cubicBezTo>
                <a:cubicBezTo>
                  <a:pt x="11463" y="4706"/>
                  <a:pt x="11542" y="4567"/>
                  <a:pt x="11558" y="4529"/>
                </a:cubicBezTo>
                <a:cubicBezTo>
                  <a:pt x="11573" y="4491"/>
                  <a:pt x="11631" y="4340"/>
                  <a:pt x="11563" y="4290"/>
                </a:cubicBezTo>
                <a:cubicBezTo>
                  <a:pt x="11494" y="4239"/>
                  <a:pt x="11442" y="4226"/>
                  <a:pt x="11515" y="4075"/>
                </a:cubicBezTo>
                <a:cubicBezTo>
                  <a:pt x="11589" y="3924"/>
                  <a:pt x="11636" y="4075"/>
                  <a:pt x="11731" y="3849"/>
                </a:cubicBezTo>
                <a:cubicBezTo>
                  <a:pt x="11826" y="3622"/>
                  <a:pt x="11710" y="3559"/>
                  <a:pt x="11810" y="3546"/>
                </a:cubicBezTo>
                <a:cubicBezTo>
                  <a:pt x="11910" y="3534"/>
                  <a:pt x="12015" y="3521"/>
                  <a:pt x="11994" y="3596"/>
                </a:cubicBezTo>
                <a:cubicBezTo>
                  <a:pt x="11973" y="3672"/>
                  <a:pt x="11852" y="3836"/>
                  <a:pt x="11784" y="3911"/>
                </a:cubicBezTo>
                <a:cubicBezTo>
                  <a:pt x="11715" y="3987"/>
                  <a:pt x="11726" y="4126"/>
                  <a:pt x="11752" y="4201"/>
                </a:cubicBezTo>
                <a:cubicBezTo>
                  <a:pt x="11778" y="4277"/>
                  <a:pt x="11789" y="4453"/>
                  <a:pt x="11836" y="4428"/>
                </a:cubicBezTo>
                <a:cubicBezTo>
                  <a:pt x="11884" y="4403"/>
                  <a:pt x="11941" y="4315"/>
                  <a:pt x="11994" y="4327"/>
                </a:cubicBezTo>
                <a:cubicBezTo>
                  <a:pt x="12046" y="4340"/>
                  <a:pt x="12152" y="4315"/>
                  <a:pt x="12168" y="4315"/>
                </a:cubicBezTo>
                <a:cubicBezTo>
                  <a:pt x="12184" y="4315"/>
                  <a:pt x="12257" y="4491"/>
                  <a:pt x="12215" y="4517"/>
                </a:cubicBezTo>
                <a:cubicBezTo>
                  <a:pt x="12173" y="4542"/>
                  <a:pt x="12120" y="4529"/>
                  <a:pt x="12031" y="4542"/>
                </a:cubicBezTo>
                <a:cubicBezTo>
                  <a:pt x="11941" y="4554"/>
                  <a:pt x="11841" y="4554"/>
                  <a:pt x="11841" y="4592"/>
                </a:cubicBezTo>
                <a:cubicBezTo>
                  <a:pt x="11841" y="4630"/>
                  <a:pt x="11962" y="4718"/>
                  <a:pt x="11920" y="4781"/>
                </a:cubicBezTo>
                <a:cubicBezTo>
                  <a:pt x="11878" y="4844"/>
                  <a:pt x="11836" y="4769"/>
                  <a:pt x="11784" y="4756"/>
                </a:cubicBezTo>
                <a:cubicBezTo>
                  <a:pt x="11731" y="4743"/>
                  <a:pt x="11699" y="4920"/>
                  <a:pt x="11684" y="5021"/>
                </a:cubicBezTo>
                <a:cubicBezTo>
                  <a:pt x="11668" y="5121"/>
                  <a:pt x="11710" y="5298"/>
                  <a:pt x="11631" y="5235"/>
                </a:cubicBezTo>
                <a:cubicBezTo>
                  <a:pt x="11552" y="5172"/>
                  <a:pt x="11494" y="5172"/>
                  <a:pt x="11473" y="5197"/>
                </a:cubicBezTo>
                <a:cubicBezTo>
                  <a:pt x="11452" y="5222"/>
                  <a:pt x="11414" y="5175"/>
                  <a:pt x="11361" y="5213"/>
                </a:cubicBezTo>
                <a:cubicBezTo>
                  <a:pt x="11308" y="5251"/>
                  <a:pt x="11305" y="5248"/>
                  <a:pt x="11236" y="5248"/>
                </a:cubicBezTo>
                <a:cubicBezTo>
                  <a:pt x="11168" y="5248"/>
                  <a:pt x="11168" y="5248"/>
                  <a:pt x="11168" y="5248"/>
                </a:cubicBezTo>
                <a:lnTo>
                  <a:pt x="11126" y="5260"/>
                </a:lnTo>
                <a:cubicBezTo>
                  <a:pt x="11126" y="5260"/>
                  <a:pt x="11084" y="5197"/>
                  <a:pt x="11079" y="5096"/>
                </a:cubicBezTo>
                <a:cubicBezTo>
                  <a:pt x="11073" y="4995"/>
                  <a:pt x="11100" y="4882"/>
                  <a:pt x="11073" y="4857"/>
                </a:cubicBezTo>
                <a:cubicBezTo>
                  <a:pt x="11047" y="4832"/>
                  <a:pt x="10952" y="4869"/>
                  <a:pt x="10937" y="4945"/>
                </a:cubicBezTo>
                <a:cubicBezTo>
                  <a:pt x="10921" y="5021"/>
                  <a:pt x="10905" y="5159"/>
                  <a:pt x="10926" y="5222"/>
                </a:cubicBezTo>
                <a:cubicBezTo>
                  <a:pt x="10947" y="5285"/>
                  <a:pt x="11010" y="5411"/>
                  <a:pt x="10952" y="5374"/>
                </a:cubicBezTo>
                <a:cubicBezTo>
                  <a:pt x="10894" y="5336"/>
                  <a:pt x="10821" y="5323"/>
                  <a:pt x="10779" y="5399"/>
                </a:cubicBezTo>
                <a:cubicBezTo>
                  <a:pt x="10737" y="5475"/>
                  <a:pt x="10663" y="5638"/>
                  <a:pt x="10663" y="5638"/>
                </a:cubicBezTo>
                <a:cubicBezTo>
                  <a:pt x="10663" y="5638"/>
                  <a:pt x="10531" y="5664"/>
                  <a:pt x="10531" y="5739"/>
                </a:cubicBezTo>
                <a:cubicBezTo>
                  <a:pt x="10531" y="5815"/>
                  <a:pt x="10531" y="5915"/>
                  <a:pt x="10484" y="5928"/>
                </a:cubicBezTo>
                <a:cubicBezTo>
                  <a:pt x="10437" y="5941"/>
                  <a:pt x="10374" y="5978"/>
                  <a:pt x="10310" y="6004"/>
                </a:cubicBezTo>
                <a:cubicBezTo>
                  <a:pt x="10247" y="6029"/>
                  <a:pt x="10253" y="6092"/>
                  <a:pt x="10179" y="6105"/>
                </a:cubicBezTo>
                <a:cubicBezTo>
                  <a:pt x="10105" y="6117"/>
                  <a:pt x="10095" y="6193"/>
                  <a:pt x="10163" y="6218"/>
                </a:cubicBezTo>
                <a:cubicBezTo>
                  <a:pt x="10232" y="6243"/>
                  <a:pt x="10337" y="6344"/>
                  <a:pt x="10342" y="6457"/>
                </a:cubicBezTo>
                <a:cubicBezTo>
                  <a:pt x="10348" y="6570"/>
                  <a:pt x="10337" y="6696"/>
                  <a:pt x="10311" y="6809"/>
                </a:cubicBezTo>
                <a:close/>
                <a:moveTo>
                  <a:pt x="12473" y="4364"/>
                </a:moveTo>
                <a:cubicBezTo>
                  <a:pt x="12447" y="4453"/>
                  <a:pt x="12308" y="4357"/>
                  <a:pt x="12326" y="4238"/>
                </a:cubicBezTo>
                <a:cubicBezTo>
                  <a:pt x="12352" y="4062"/>
                  <a:pt x="12499" y="4276"/>
                  <a:pt x="12473" y="4364"/>
                </a:cubicBezTo>
                <a:close/>
                <a:moveTo>
                  <a:pt x="12147" y="7036"/>
                </a:moveTo>
                <a:cubicBezTo>
                  <a:pt x="12115" y="7011"/>
                  <a:pt x="12157" y="6860"/>
                  <a:pt x="12189" y="6809"/>
                </a:cubicBezTo>
                <a:cubicBezTo>
                  <a:pt x="12221" y="6759"/>
                  <a:pt x="12257" y="6633"/>
                  <a:pt x="12289" y="6507"/>
                </a:cubicBezTo>
                <a:cubicBezTo>
                  <a:pt x="12320" y="6381"/>
                  <a:pt x="12363" y="6368"/>
                  <a:pt x="12389" y="6381"/>
                </a:cubicBezTo>
                <a:cubicBezTo>
                  <a:pt x="12415" y="6394"/>
                  <a:pt x="12473" y="6620"/>
                  <a:pt x="12489" y="6696"/>
                </a:cubicBezTo>
                <a:cubicBezTo>
                  <a:pt x="12505" y="6772"/>
                  <a:pt x="12557" y="6671"/>
                  <a:pt x="12578" y="6646"/>
                </a:cubicBezTo>
                <a:cubicBezTo>
                  <a:pt x="12599" y="6620"/>
                  <a:pt x="12631" y="6545"/>
                  <a:pt x="12636" y="6482"/>
                </a:cubicBezTo>
                <a:cubicBezTo>
                  <a:pt x="12641" y="6419"/>
                  <a:pt x="12689" y="6381"/>
                  <a:pt x="12741" y="6381"/>
                </a:cubicBezTo>
                <a:cubicBezTo>
                  <a:pt x="12794" y="6381"/>
                  <a:pt x="12747" y="6482"/>
                  <a:pt x="12710" y="6507"/>
                </a:cubicBezTo>
                <a:cubicBezTo>
                  <a:pt x="12673" y="6532"/>
                  <a:pt x="12694" y="6583"/>
                  <a:pt x="12757" y="6633"/>
                </a:cubicBezTo>
                <a:cubicBezTo>
                  <a:pt x="12820" y="6683"/>
                  <a:pt x="12878" y="6822"/>
                  <a:pt x="12947" y="6910"/>
                </a:cubicBezTo>
                <a:cubicBezTo>
                  <a:pt x="13015" y="6998"/>
                  <a:pt x="13025" y="7175"/>
                  <a:pt x="12983" y="7200"/>
                </a:cubicBezTo>
                <a:cubicBezTo>
                  <a:pt x="12941" y="7225"/>
                  <a:pt x="12815" y="7251"/>
                  <a:pt x="12768" y="7238"/>
                </a:cubicBezTo>
                <a:cubicBezTo>
                  <a:pt x="12720" y="7225"/>
                  <a:pt x="12662" y="7112"/>
                  <a:pt x="12594" y="7087"/>
                </a:cubicBezTo>
                <a:cubicBezTo>
                  <a:pt x="12526" y="7061"/>
                  <a:pt x="12442" y="7074"/>
                  <a:pt x="12415" y="7162"/>
                </a:cubicBezTo>
                <a:cubicBezTo>
                  <a:pt x="12389" y="7251"/>
                  <a:pt x="12294" y="7213"/>
                  <a:pt x="12252" y="7213"/>
                </a:cubicBezTo>
                <a:cubicBezTo>
                  <a:pt x="12210" y="7213"/>
                  <a:pt x="12157" y="7339"/>
                  <a:pt x="12147" y="7289"/>
                </a:cubicBezTo>
                <a:cubicBezTo>
                  <a:pt x="12147" y="7289"/>
                  <a:pt x="12179" y="7061"/>
                  <a:pt x="12147" y="7036"/>
                </a:cubicBezTo>
                <a:close/>
                <a:moveTo>
                  <a:pt x="13509" y="6406"/>
                </a:moveTo>
                <a:cubicBezTo>
                  <a:pt x="13552" y="6343"/>
                  <a:pt x="13594" y="6268"/>
                  <a:pt x="13609" y="6242"/>
                </a:cubicBezTo>
                <a:cubicBezTo>
                  <a:pt x="13625" y="6217"/>
                  <a:pt x="13730" y="6280"/>
                  <a:pt x="13746" y="6355"/>
                </a:cubicBezTo>
                <a:cubicBezTo>
                  <a:pt x="13762" y="6431"/>
                  <a:pt x="13825" y="6545"/>
                  <a:pt x="13804" y="6583"/>
                </a:cubicBezTo>
                <a:cubicBezTo>
                  <a:pt x="13783" y="6620"/>
                  <a:pt x="13688" y="6658"/>
                  <a:pt x="13657" y="6583"/>
                </a:cubicBezTo>
                <a:cubicBezTo>
                  <a:pt x="13625" y="6507"/>
                  <a:pt x="13552" y="6595"/>
                  <a:pt x="13546" y="6734"/>
                </a:cubicBezTo>
                <a:cubicBezTo>
                  <a:pt x="13541" y="6873"/>
                  <a:pt x="13567" y="6772"/>
                  <a:pt x="13599" y="6822"/>
                </a:cubicBezTo>
                <a:cubicBezTo>
                  <a:pt x="13630" y="6873"/>
                  <a:pt x="13641" y="6948"/>
                  <a:pt x="13662" y="7024"/>
                </a:cubicBezTo>
                <a:cubicBezTo>
                  <a:pt x="13683" y="7099"/>
                  <a:pt x="13720" y="7074"/>
                  <a:pt x="13746" y="7137"/>
                </a:cubicBezTo>
                <a:cubicBezTo>
                  <a:pt x="13772" y="7200"/>
                  <a:pt x="13672" y="7276"/>
                  <a:pt x="13714" y="7351"/>
                </a:cubicBezTo>
                <a:cubicBezTo>
                  <a:pt x="13756" y="7427"/>
                  <a:pt x="13778" y="7729"/>
                  <a:pt x="13783" y="7805"/>
                </a:cubicBezTo>
                <a:cubicBezTo>
                  <a:pt x="13788" y="7881"/>
                  <a:pt x="13667" y="7918"/>
                  <a:pt x="13630" y="7906"/>
                </a:cubicBezTo>
                <a:cubicBezTo>
                  <a:pt x="13593" y="7893"/>
                  <a:pt x="13483" y="7805"/>
                  <a:pt x="13446" y="7780"/>
                </a:cubicBezTo>
                <a:cubicBezTo>
                  <a:pt x="13409" y="7755"/>
                  <a:pt x="13388" y="7440"/>
                  <a:pt x="13436" y="7452"/>
                </a:cubicBezTo>
                <a:cubicBezTo>
                  <a:pt x="13483" y="7465"/>
                  <a:pt x="13494" y="7427"/>
                  <a:pt x="13546" y="7314"/>
                </a:cubicBezTo>
                <a:cubicBezTo>
                  <a:pt x="13599" y="7200"/>
                  <a:pt x="13467" y="7150"/>
                  <a:pt x="13430" y="7125"/>
                </a:cubicBezTo>
                <a:cubicBezTo>
                  <a:pt x="13393" y="7099"/>
                  <a:pt x="13320" y="6822"/>
                  <a:pt x="13294" y="6734"/>
                </a:cubicBezTo>
                <a:cubicBezTo>
                  <a:pt x="13267" y="6646"/>
                  <a:pt x="13288" y="6508"/>
                  <a:pt x="13352" y="6406"/>
                </a:cubicBezTo>
                <a:cubicBezTo>
                  <a:pt x="13383" y="6355"/>
                  <a:pt x="13467" y="6469"/>
                  <a:pt x="13509" y="6406"/>
                </a:cubicBezTo>
                <a:close/>
                <a:moveTo>
                  <a:pt x="13936" y="2625"/>
                </a:moveTo>
                <a:cubicBezTo>
                  <a:pt x="13909" y="2613"/>
                  <a:pt x="13893" y="2512"/>
                  <a:pt x="13962" y="2424"/>
                </a:cubicBezTo>
                <a:cubicBezTo>
                  <a:pt x="14030" y="2335"/>
                  <a:pt x="14104" y="2222"/>
                  <a:pt x="14183" y="2197"/>
                </a:cubicBezTo>
                <a:cubicBezTo>
                  <a:pt x="14262" y="2172"/>
                  <a:pt x="14441" y="2159"/>
                  <a:pt x="14504" y="2197"/>
                </a:cubicBezTo>
                <a:cubicBezTo>
                  <a:pt x="14567" y="2235"/>
                  <a:pt x="14662" y="2033"/>
                  <a:pt x="14688" y="1945"/>
                </a:cubicBezTo>
                <a:cubicBezTo>
                  <a:pt x="14714" y="1857"/>
                  <a:pt x="14604" y="1794"/>
                  <a:pt x="14572" y="1894"/>
                </a:cubicBezTo>
                <a:cubicBezTo>
                  <a:pt x="14540" y="1995"/>
                  <a:pt x="14388" y="1970"/>
                  <a:pt x="14356" y="1945"/>
                </a:cubicBezTo>
                <a:cubicBezTo>
                  <a:pt x="14325" y="1920"/>
                  <a:pt x="14072" y="2046"/>
                  <a:pt x="14020" y="2046"/>
                </a:cubicBezTo>
                <a:cubicBezTo>
                  <a:pt x="13967" y="2046"/>
                  <a:pt x="13946" y="2197"/>
                  <a:pt x="13873" y="2272"/>
                </a:cubicBezTo>
                <a:cubicBezTo>
                  <a:pt x="13799" y="2348"/>
                  <a:pt x="13699" y="2461"/>
                  <a:pt x="13662" y="2499"/>
                </a:cubicBezTo>
                <a:cubicBezTo>
                  <a:pt x="13625" y="2537"/>
                  <a:pt x="13589" y="2689"/>
                  <a:pt x="13620" y="2714"/>
                </a:cubicBezTo>
                <a:cubicBezTo>
                  <a:pt x="13652" y="2739"/>
                  <a:pt x="13720" y="2751"/>
                  <a:pt x="13778" y="2827"/>
                </a:cubicBezTo>
                <a:cubicBezTo>
                  <a:pt x="13836" y="2903"/>
                  <a:pt x="13918" y="2933"/>
                  <a:pt x="13956" y="2840"/>
                </a:cubicBezTo>
                <a:cubicBezTo>
                  <a:pt x="13988" y="2764"/>
                  <a:pt x="13962" y="2638"/>
                  <a:pt x="13936" y="2625"/>
                </a:cubicBezTo>
                <a:close/>
                <a:moveTo>
                  <a:pt x="19280" y="5348"/>
                </a:moveTo>
                <a:cubicBezTo>
                  <a:pt x="19250" y="5368"/>
                  <a:pt x="19159" y="5322"/>
                  <a:pt x="19191" y="5499"/>
                </a:cubicBezTo>
                <a:cubicBezTo>
                  <a:pt x="19222" y="5675"/>
                  <a:pt x="19228" y="5801"/>
                  <a:pt x="19222" y="5940"/>
                </a:cubicBezTo>
                <a:cubicBezTo>
                  <a:pt x="19217" y="6079"/>
                  <a:pt x="19222" y="6368"/>
                  <a:pt x="19233" y="6406"/>
                </a:cubicBezTo>
                <a:cubicBezTo>
                  <a:pt x="19244" y="6444"/>
                  <a:pt x="19285" y="6532"/>
                  <a:pt x="19312" y="6507"/>
                </a:cubicBezTo>
                <a:cubicBezTo>
                  <a:pt x="19338" y="6482"/>
                  <a:pt x="19301" y="6230"/>
                  <a:pt x="19301" y="6179"/>
                </a:cubicBezTo>
                <a:cubicBezTo>
                  <a:pt x="19301" y="6129"/>
                  <a:pt x="19338" y="6053"/>
                  <a:pt x="19359" y="6041"/>
                </a:cubicBezTo>
                <a:cubicBezTo>
                  <a:pt x="19380" y="6028"/>
                  <a:pt x="19359" y="5814"/>
                  <a:pt x="19333" y="5725"/>
                </a:cubicBezTo>
                <a:cubicBezTo>
                  <a:pt x="19307" y="5637"/>
                  <a:pt x="19270" y="5587"/>
                  <a:pt x="19291" y="5574"/>
                </a:cubicBezTo>
                <a:cubicBezTo>
                  <a:pt x="19312" y="5562"/>
                  <a:pt x="19338" y="5461"/>
                  <a:pt x="19322" y="5435"/>
                </a:cubicBezTo>
                <a:cubicBezTo>
                  <a:pt x="19307" y="5410"/>
                  <a:pt x="19317" y="5322"/>
                  <a:pt x="19280" y="5348"/>
                </a:cubicBezTo>
                <a:close/>
                <a:moveTo>
                  <a:pt x="19228" y="6633"/>
                </a:moveTo>
                <a:cubicBezTo>
                  <a:pt x="19189" y="6656"/>
                  <a:pt x="19175" y="6784"/>
                  <a:pt x="19175" y="6822"/>
                </a:cubicBezTo>
                <a:cubicBezTo>
                  <a:pt x="19175" y="6860"/>
                  <a:pt x="19028" y="6935"/>
                  <a:pt x="19075" y="7036"/>
                </a:cubicBezTo>
                <a:cubicBezTo>
                  <a:pt x="19122" y="7137"/>
                  <a:pt x="19170" y="7061"/>
                  <a:pt x="19244" y="7049"/>
                </a:cubicBezTo>
                <a:cubicBezTo>
                  <a:pt x="19317" y="7036"/>
                  <a:pt x="19386" y="6986"/>
                  <a:pt x="19386" y="6986"/>
                </a:cubicBezTo>
                <a:cubicBezTo>
                  <a:pt x="19386" y="6986"/>
                  <a:pt x="19496" y="6998"/>
                  <a:pt x="19480" y="6873"/>
                </a:cubicBezTo>
                <a:cubicBezTo>
                  <a:pt x="19465" y="6746"/>
                  <a:pt x="19349" y="6734"/>
                  <a:pt x="19328" y="6746"/>
                </a:cubicBezTo>
                <a:cubicBezTo>
                  <a:pt x="19307" y="6759"/>
                  <a:pt x="19270" y="6608"/>
                  <a:pt x="19228" y="6633"/>
                </a:cubicBezTo>
                <a:close/>
                <a:moveTo>
                  <a:pt x="19107" y="7125"/>
                </a:moveTo>
                <a:cubicBezTo>
                  <a:pt x="19068" y="7180"/>
                  <a:pt x="19091" y="7402"/>
                  <a:pt x="19059" y="7553"/>
                </a:cubicBezTo>
                <a:cubicBezTo>
                  <a:pt x="19028" y="7704"/>
                  <a:pt x="19002" y="7843"/>
                  <a:pt x="18981" y="7843"/>
                </a:cubicBezTo>
                <a:cubicBezTo>
                  <a:pt x="18959" y="7843"/>
                  <a:pt x="18849" y="7944"/>
                  <a:pt x="18817" y="8019"/>
                </a:cubicBezTo>
                <a:cubicBezTo>
                  <a:pt x="18786" y="8095"/>
                  <a:pt x="18633" y="7956"/>
                  <a:pt x="18612" y="8019"/>
                </a:cubicBezTo>
                <a:cubicBezTo>
                  <a:pt x="18591" y="8083"/>
                  <a:pt x="18549" y="8158"/>
                  <a:pt x="18523" y="8208"/>
                </a:cubicBezTo>
                <a:cubicBezTo>
                  <a:pt x="18496" y="8259"/>
                  <a:pt x="18423" y="8221"/>
                  <a:pt x="18439" y="8372"/>
                </a:cubicBezTo>
                <a:cubicBezTo>
                  <a:pt x="18454" y="8523"/>
                  <a:pt x="18491" y="8662"/>
                  <a:pt x="18523" y="8662"/>
                </a:cubicBezTo>
                <a:cubicBezTo>
                  <a:pt x="18554" y="8662"/>
                  <a:pt x="18597" y="8612"/>
                  <a:pt x="18597" y="8473"/>
                </a:cubicBezTo>
                <a:cubicBezTo>
                  <a:pt x="18597" y="8334"/>
                  <a:pt x="18670" y="8473"/>
                  <a:pt x="18707" y="8460"/>
                </a:cubicBezTo>
                <a:cubicBezTo>
                  <a:pt x="18744" y="8448"/>
                  <a:pt x="18765" y="8360"/>
                  <a:pt x="18781" y="8259"/>
                </a:cubicBezTo>
                <a:cubicBezTo>
                  <a:pt x="18796" y="8158"/>
                  <a:pt x="18760" y="8309"/>
                  <a:pt x="18823" y="8347"/>
                </a:cubicBezTo>
                <a:cubicBezTo>
                  <a:pt x="18886" y="8385"/>
                  <a:pt x="18907" y="8284"/>
                  <a:pt x="18907" y="8246"/>
                </a:cubicBezTo>
                <a:cubicBezTo>
                  <a:pt x="18907" y="8208"/>
                  <a:pt x="19023" y="8145"/>
                  <a:pt x="19044" y="8108"/>
                </a:cubicBezTo>
                <a:cubicBezTo>
                  <a:pt x="19065" y="8070"/>
                  <a:pt x="19149" y="8007"/>
                  <a:pt x="19154" y="7956"/>
                </a:cubicBezTo>
                <a:cubicBezTo>
                  <a:pt x="19159" y="7906"/>
                  <a:pt x="19154" y="7616"/>
                  <a:pt x="19180" y="7591"/>
                </a:cubicBezTo>
                <a:cubicBezTo>
                  <a:pt x="19207" y="7565"/>
                  <a:pt x="19244" y="7565"/>
                  <a:pt x="19202" y="7389"/>
                </a:cubicBezTo>
                <a:cubicBezTo>
                  <a:pt x="19159" y="7213"/>
                  <a:pt x="19159" y="7049"/>
                  <a:pt x="19107" y="7125"/>
                </a:cubicBezTo>
                <a:close/>
                <a:moveTo>
                  <a:pt x="17949" y="9607"/>
                </a:moveTo>
                <a:cubicBezTo>
                  <a:pt x="17871" y="9636"/>
                  <a:pt x="17823" y="10036"/>
                  <a:pt x="17886" y="10023"/>
                </a:cubicBezTo>
                <a:cubicBezTo>
                  <a:pt x="17949" y="10011"/>
                  <a:pt x="18018" y="9582"/>
                  <a:pt x="17949" y="9607"/>
                </a:cubicBezTo>
                <a:close/>
                <a:moveTo>
                  <a:pt x="21272" y="20360"/>
                </a:moveTo>
                <a:cubicBezTo>
                  <a:pt x="21251" y="20385"/>
                  <a:pt x="21272" y="20524"/>
                  <a:pt x="21293" y="20574"/>
                </a:cubicBezTo>
                <a:cubicBezTo>
                  <a:pt x="21314" y="20625"/>
                  <a:pt x="21324" y="20801"/>
                  <a:pt x="21319" y="20852"/>
                </a:cubicBezTo>
                <a:cubicBezTo>
                  <a:pt x="21314" y="20902"/>
                  <a:pt x="21225" y="20965"/>
                  <a:pt x="21267" y="21028"/>
                </a:cubicBezTo>
                <a:cubicBezTo>
                  <a:pt x="21309" y="21091"/>
                  <a:pt x="21388" y="21028"/>
                  <a:pt x="21377" y="21104"/>
                </a:cubicBezTo>
                <a:cubicBezTo>
                  <a:pt x="21367" y="21179"/>
                  <a:pt x="21324" y="21280"/>
                  <a:pt x="21372" y="21305"/>
                </a:cubicBezTo>
                <a:cubicBezTo>
                  <a:pt x="21419" y="21331"/>
                  <a:pt x="21435" y="21217"/>
                  <a:pt x="21456" y="21129"/>
                </a:cubicBezTo>
                <a:cubicBezTo>
                  <a:pt x="21477" y="21041"/>
                  <a:pt x="21493" y="20965"/>
                  <a:pt x="21530" y="20915"/>
                </a:cubicBezTo>
                <a:cubicBezTo>
                  <a:pt x="21566" y="20864"/>
                  <a:pt x="21530" y="20751"/>
                  <a:pt x="21509" y="20751"/>
                </a:cubicBezTo>
                <a:cubicBezTo>
                  <a:pt x="21488" y="20751"/>
                  <a:pt x="21477" y="20814"/>
                  <a:pt x="21430" y="20751"/>
                </a:cubicBezTo>
                <a:cubicBezTo>
                  <a:pt x="21382" y="20688"/>
                  <a:pt x="21393" y="20713"/>
                  <a:pt x="21361" y="20587"/>
                </a:cubicBezTo>
                <a:cubicBezTo>
                  <a:pt x="21330" y="20461"/>
                  <a:pt x="21324" y="20297"/>
                  <a:pt x="21272" y="20360"/>
                </a:cubicBezTo>
                <a:close/>
                <a:moveTo>
                  <a:pt x="21153" y="19337"/>
                </a:moveTo>
                <a:cubicBezTo>
                  <a:pt x="21145" y="19398"/>
                  <a:pt x="21101" y="19412"/>
                  <a:pt x="21069" y="19475"/>
                </a:cubicBezTo>
                <a:cubicBezTo>
                  <a:pt x="21038" y="19538"/>
                  <a:pt x="21069" y="19563"/>
                  <a:pt x="20979" y="19690"/>
                </a:cubicBezTo>
                <a:cubicBezTo>
                  <a:pt x="20890" y="19816"/>
                  <a:pt x="20780" y="19954"/>
                  <a:pt x="20759" y="20067"/>
                </a:cubicBezTo>
                <a:cubicBezTo>
                  <a:pt x="20738" y="20181"/>
                  <a:pt x="20780" y="20244"/>
                  <a:pt x="20864" y="20256"/>
                </a:cubicBezTo>
                <a:cubicBezTo>
                  <a:pt x="20948" y="20269"/>
                  <a:pt x="20927" y="20307"/>
                  <a:pt x="20985" y="20156"/>
                </a:cubicBezTo>
                <a:cubicBezTo>
                  <a:pt x="21043" y="20004"/>
                  <a:pt x="21095" y="19916"/>
                  <a:pt x="21164" y="19790"/>
                </a:cubicBezTo>
                <a:cubicBezTo>
                  <a:pt x="21232" y="19664"/>
                  <a:pt x="21232" y="19475"/>
                  <a:pt x="21232" y="19475"/>
                </a:cubicBezTo>
                <a:cubicBezTo>
                  <a:pt x="21232" y="19475"/>
                  <a:pt x="21158" y="19299"/>
                  <a:pt x="21153" y="19337"/>
                </a:cubicBezTo>
                <a:close/>
                <a:moveTo>
                  <a:pt x="16334" y="12506"/>
                </a:moveTo>
                <a:cubicBezTo>
                  <a:pt x="16269" y="12537"/>
                  <a:pt x="16429" y="12809"/>
                  <a:pt x="16445" y="12846"/>
                </a:cubicBezTo>
                <a:cubicBezTo>
                  <a:pt x="16461" y="12884"/>
                  <a:pt x="16603" y="13174"/>
                  <a:pt x="16603" y="13312"/>
                </a:cubicBezTo>
                <a:cubicBezTo>
                  <a:pt x="16603" y="13451"/>
                  <a:pt x="16649" y="13882"/>
                  <a:pt x="16675" y="13933"/>
                </a:cubicBezTo>
                <a:cubicBezTo>
                  <a:pt x="16701" y="13983"/>
                  <a:pt x="16881" y="14069"/>
                  <a:pt x="16903" y="14170"/>
                </a:cubicBezTo>
                <a:cubicBezTo>
                  <a:pt x="16924" y="14270"/>
                  <a:pt x="16971" y="14296"/>
                  <a:pt x="16971" y="14157"/>
                </a:cubicBezTo>
                <a:cubicBezTo>
                  <a:pt x="16971" y="14018"/>
                  <a:pt x="16981" y="13854"/>
                  <a:pt x="17008" y="13779"/>
                </a:cubicBezTo>
                <a:cubicBezTo>
                  <a:pt x="17034" y="13703"/>
                  <a:pt x="17023" y="13590"/>
                  <a:pt x="16981" y="13602"/>
                </a:cubicBezTo>
                <a:cubicBezTo>
                  <a:pt x="16939" y="13615"/>
                  <a:pt x="16903" y="13439"/>
                  <a:pt x="16834" y="13325"/>
                </a:cubicBezTo>
                <a:cubicBezTo>
                  <a:pt x="16766" y="13212"/>
                  <a:pt x="16713" y="13136"/>
                  <a:pt x="16650" y="12972"/>
                </a:cubicBezTo>
                <a:cubicBezTo>
                  <a:pt x="16587" y="12809"/>
                  <a:pt x="16508" y="12708"/>
                  <a:pt x="16466" y="12619"/>
                </a:cubicBezTo>
                <a:cubicBezTo>
                  <a:pt x="16424" y="12531"/>
                  <a:pt x="16361" y="12493"/>
                  <a:pt x="16334" y="12506"/>
                </a:cubicBezTo>
                <a:close/>
                <a:moveTo>
                  <a:pt x="16539" y="11838"/>
                </a:moveTo>
                <a:cubicBezTo>
                  <a:pt x="16498" y="11850"/>
                  <a:pt x="16498" y="12040"/>
                  <a:pt x="16518" y="12103"/>
                </a:cubicBezTo>
                <a:cubicBezTo>
                  <a:pt x="16539" y="12166"/>
                  <a:pt x="16582" y="12128"/>
                  <a:pt x="16608" y="12355"/>
                </a:cubicBezTo>
                <a:cubicBezTo>
                  <a:pt x="16634" y="12582"/>
                  <a:pt x="16687" y="12809"/>
                  <a:pt x="16708" y="12897"/>
                </a:cubicBezTo>
                <a:cubicBezTo>
                  <a:pt x="16729" y="12985"/>
                  <a:pt x="16818" y="13111"/>
                  <a:pt x="16850" y="13174"/>
                </a:cubicBezTo>
                <a:cubicBezTo>
                  <a:pt x="16881" y="13237"/>
                  <a:pt x="16929" y="13149"/>
                  <a:pt x="16908" y="13073"/>
                </a:cubicBezTo>
                <a:cubicBezTo>
                  <a:pt x="16887" y="12997"/>
                  <a:pt x="16845" y="12884"/>
                  <a:pt x="16839" y="12796"/>
                </a:cubicBezTo>
                <a:cubicBezTo>
                  <a:pt x="16834" y="12708"/>
                  <a:pt x="16808" y="12569"/>
                  <a:pt x="16766" y="12417"/>
                </a:cubicBezTo>
                <a:cubicBezTo>
                  <a:pt x="16724" y="12266"/>
                  <a:pt x="16687" y="12229"/>
                  <a:pt x="16660" y="12128"/>
                </a:cubicBezTo>
                <a:cubicBezTo>
                  <a:pt x="16634" y="12027"/>
                  <a:pt x="16539" y="11838"/>
                  <a:pt x="16539" y="11838"/>
                </a:cubicBezTo>
                <a:close/>
                <a:moveTo>
                  <a:pt x="16981" y="14220"/>
                </a:moveTo>
                <a:cubicBezTo>
                  <a:pt x="16943" y="14335"/>
                  <a:pt x="16992" y="14421"/>
                  <a:pt x="17008" y="14446"/>
                </a:cubicBezTo>
                <a:cubicBezTo>
                  <a:pt x="17023" y="14472"/>
                  <a:pt x="17081" y="14497"/>
                  <a:pt x="17134" y="14484"/>
                </a:cubicBezTo>
                <a:cubicBezTo>
                  <a:pt x="17187" y="14472"/>
                  <a:pt x="17260" y="14434"/>
                  <a:pt x="17202" y="14358"/>
                </a:cubicBezTo>
                <a:cubicBezTo>
                  <a:pt x="17144" y="14283"/>
                  <a:pt x="17076" y="14358"/>
                  <a:pt x="17055" y="14258"/>
                </a:cubicBezTo>
                <a:cubicBezTo>
                  <a:pt x="17034" y="14157"/>
                  <a:pt x="17003" y="14157"/>
                  <a:pt x="16981" y="14220"/>
                </a:cubicBezTo>
                <a:close/>
                <a:moveTo>
                  <a:pt x="17287" y="14321"/>
                </a:moveTo>
                <a:cubicBezTo>
                  <a:pt x="17250" y="14358"/>
                  <a:pt x="17192" y="14383"/>
                  <a:pt x="17234" y="14472"/>
                </a:cubicBezTo>
                <a:cubicBezTo>
                  <a:pt x="17276" y="14560"/>
                  <a:pt x="17302" y="14598"/>
                  <a:pt x="17365" y="14585"/>
                </a:cubicBezTo>
                <a:cubicBezTo>
                  <a:pt x="17429" y="14573"/>
                  <a:pt x="17523" y="14661"/>
                  <a:pt x="17528" y="14585"/>
                </a:cubicBezTo>
                <a:cubicBezTo>
                  <a:pt x="17534" y="14510"/>
                  <a:pt x="17471" y="14396"/>
                  <a:pt x="17445" y="14396"/>
                </a:cubicBezTo>
                <a:cubicBezTo>
                  <a:pt x="17418" y="14396"/>
                  <a:pt x="17287" y="14321"/>
                  <a:pt x="17287" y="14321"/>
                </a:cubicBezTo>
                <a:close/>
                <a:moveTo>
                  <a:pt x="17802" y="14737"/>
                </a:moveTo>
                <a:cubicBezTo>
                  <a:pt x="17790" y="14849"/>
                  <a:pt x="17881" y="14901"/>
                  <a:pt x="17886" y="14774"/>
                </a:cubicBezTo>
                <a:cubicBezTo>
                  <a:pt x="17891" y="14648"/>
                  <a:pt x="17813" y="14636"/>
                  <a:pt x="17802" y="14737"/>
                </a:cubicBezTo>
                <a:close/>
                <a:moveTo>
                  <a:pt x="18081" y="14825"/>
                </a:moveTo>
                <a:cubicBezTo>
                  <a:pt x="18089" y="14963"/>
                  <a:pt x="18197" y="14749"/>
                  <a:pt x="18197" y="14749"/>
                </a:cubicBezTo>
                <a:cubicBezTo>
                  <a:pt x="18197" y="14749"/>
                  <a:pt x="18281" y="14724"/>
                  <a:pt x="18281" y="14636"/>
                </a:cubicBezTo>
                <a:cubicBezTo>
                  <a:pt x="18281" y="14548"/>
                  <a:pt x="18197" y="14434"/>
                  <a:pt x="18165" y="14535"/>
                </a:cubicBezTo>
                <a:cubicBezTo>
                  <a:pt x="18134" y="14636"/>
                  <a:pt x="18076" y="14737"/>
                  <a:pt x="18081" y="14825"/>
                </a:cubicBezTo>
                <a:close/>
                <a:moveTo>
                  <a:pt x="17849" y="13413"/>
                </a:moveTo>
                <a:cubicBezTo>
                  <a:pt x="17818" y="13438"/>
                  <a:pt x="17823" y="13502"/>
                  <a:pt x="17813" y="13627"/>
                </a:cubicBezTo>
                <a:cubicBezTo>
                  <a:pt x="17802" y="13754"/>
                  <a:pt x="17755" y="13842"/>
                  <a:pt x="17797" y="13905"/>
                </a:cubicBezTo>
                <a:cubicBezTo>
                  <a:pt x="17839" y="13968"/>
                  <a:pt x="17918" y="13691"/>
                  <a:pt x="17939" y="13779"/>
                </a:cubicBezTo>
                <a:cubicBezTo>
                  <a:pt x="17960" y="13867"/>
                  <a:pt x="17934" y="13905"/>
                  <a:pt x="17971" y="14018"/>
                </a:cubicBezTo>
                <a:cubicBezTo>
                  <a:pt x="18007" y="14132"/>
                  <a:pt x="18076" y="14119"/>
                  <a:pt x="18076" y="14119"/>
                </a:cubicBezTo>
                <a:cubicBezTo>
                  <a:pt x="18076" y="14119"/>
                  <a:pt x="18070" y="13816"/>
                  <a:pt x="18013" y="13741"/>
                </a:cubicBezTo>
                <a:cubicBezTo>
                  <a:pt x="17955" y="13665"/>
                  <a:pt x="17918" y="13577"/>
                  <a:pt x="17986" y="13602"/>
                </a:cubicBezTo>
                <a:cubicBezTo>
                  <a:pt x="18055" y="13627"/>
                  <a:pt x="18091" y="13565"/>
                  <a:pt x="18076" y="13489"/>
                </a:cubicBezTo>
                <a:cubicBezTo>
                  <a:pt x="18060" y="13414"/>
                  <a:pt x="17960" y="13451"/>
                  <a:pt x="17928" y="13464"/>
                </a:cubicBezTo>
                <a:cubicBezTo>
                  <a:pt x="17897" y="13476"/>
                  <a:pt x="17849" y="13413"/>
                  <a:pt x="17849" y="13413"/>
                </a:cubicBezTo>
                <a:close/>
                <a:moveTo>
                  <a:pt x="17881" y="13161"/>
                </a:moveTo>
                <a:cubicBezTo>
                  <a:pt x="17844" y="13249"/>
                  <a:pt x="17871" y="13338"/>
                  <a:pt x="17928" y="13325"/>
                </a:cubicBezTo>
                <a:cubicBezTo>
                  <a:pt x="17986" y="13312"/>
                  <a:pt x="18107" y="13275"/>
                  <a:pt x="18134" y="13275"/>
                </a:cubicBezTo>
                <a:cubicBezTo>
                  <a:pt x="18160" y="13275"/>
                  <a:pt x="18197" y="13111"/>
                  <a:pt x="18176" y="13111"/>
                </a:cubicBezTo>
                <a:cubicBezTo>
                  <a:pt x="18155" y="13111"/>
                  <a:pt x="18007" y="13174"/>
                  <a:pt x="17992" y="13186"/>
                </a:cubicBezTo>
                <a:cubicBezTo>
                  <a:pt x="17976" y="13199"/>
                  <a:pt x="17881" y="13161"/>
                  <a:pt x="17881" y="13161"/>
                </a:cubicBezTo>
                <a:close/>
                <a:moveTo>
                  <a:pt x="18418" y="12985"/>
                </a:moveTo>
                <a:cubicBezTo>
                  <a:pt x="18369" y="12935"/>
                  <a:pt x="18281" y="13401"/>
                  <a:pt x="18344" y="13438"/>
                </a:cubicBezTo>
                <a:cubicBezTo>
                  <a:pt x="18407" y="13476"/>
                  <a:pt x="18454" y="13022"/>
                  <a:pt x="18418" y="12985"/>
                </a:cubicBezTo>
                <a:close/>
                <a:moveTo>
                  <a:pt x="17697" y="12317"/>
                </a:moveTo>
                <a:cubicBezTo>
                  <a:pt x="17695" y="12228"/>
                  <a:pt x="17613" y="12342"/>
                  <a:pt x="17607" y="12430"/>
                </a:cubicBezTo>
                <a:cubicBezTo>
                  <a:pt x="17602" y="12519"/>
                  <a:pt x="17665" y="12594"/>
                  <a:pt x="17565" y="12594"/>
                </a:cubicBezTo>
                <a:cubicBezTo>
                  <a:pt x="17465" y="12594"/>
                  <a:pt x="17460" y="12783"/>
                  <a:pt x="17439" y="12821"/>
                </a:cubicBezTo>
                <a:cubicBezTo>
                  <a:pt x="17418" y="12859"/>
                  <a:pt x="17397" y="12871"/>
                  <a:pt x="17355" y="12897"/>
                </a:cubicBezTo>
                <a:cubicBezTo>
                  <a:pt x="17313" y="12922"/>
                  <a:pt x="17302" y="13022"/>
                  <a:pt x="17292" y="13086"/>
                </a:cubicBezTo>
                <a:cubicBezTo>
                  <a:pt x="17281" y="13149"/>
                  <a:pt x="17208" y="12972"/>
                  <a:pt x="17187" y="13022"/>
                </a:cubicBezTo>
                <a:cubicBezTo>
                  <a:pt x="17166" y="13073"/>
                  <a:pt x="17181" y="13313"/>
                  <a:pt x="17218" y="13514"/>
                </a:cubicBezTo>
                <a:cubicBezTo>
                  <a:pt x="17255" y="13716"/>
                  <a:pt x="17350" y="13842"/>
                  <a:pt x="17376" y="13842"/>
                </a:cubicBezTo>
                <a:cubicBezTo>
                  <a:pt x="17402" y="13842"/>
                  <a:pt x="17455" y="13842"/>
                  <a:pt x="17492" y="13867"/>
                </a:cubicBezTo>
                <a:cubicBezTo>
                  <a:pt x="17529" y="13892"/>
                  <a:pt x="17650" y="13917"/>
                  <a:pt x="17644" y="13804"/>
                </a:cubicBezTo>
                <a:cubicBezTo>
                  <a:pt x="17639" y="13691"/>
                  <a:pt x="17628" y="13514"/>
                  <a:pt x="17681" y="13401"/>
                </a:cubicBezTo>
                <a:cubicBezTo>
                  <a:pt x="17734" y="13287"/>
                  <a:pt x="17786" y="13224"/>
                  <a:pt x="17760" y="13060"/>
                </a:cubicBezTo>
                <a:cubicBezTo>
                  <a:pt x="17734" y="12897"/>
                  <a:pt x="17681" y="12796"/>
                  <a:pt x="17718" y="12720"/>
                </a:cubicBezTo>
                <a:cubicBezTo>
                  <a:pt x="17755" y="12645"/>
                  <a:pt x="17797" y="12619"/>
                  <a:pt x="17797" y="12556"/>
                </a:cubicBezTo>
                <a:cubicBezTo>
                  <a:pt x="17797" y="12493"/>
                  <a:pt x="17707" y="12733"/>
                  <a:pt x="17697" y="12317"/>
                </a:cubicBezTo>
                <a:close/>
                <a:moveTo>
                  <a:pt x="17955" y="10540"/>
                </a:moveTo>
                <a:cubicBezTo>
                  <a:pt x="17918" y="10540"/>
                  <a:pt x="17960" y="10679"/>
                  <a:pt x="17907" y="10767"/>
                </a:cubicBezTo>
                <a:cubicBezTo>
                  <a:pt x="17855" y="10855"/>
                  <a:pt x="17797" y="10893"/>
                  <a:pt x="17828" y="11044"/>
                </a:cubicBezTo>
                <a:cubicBezTo>
                  <a:pt x="17860" y="11195"/>
                  <a:pt x="17970" y="11309"/>
                  <a:pt x="17944" y="11372"/>
                </a:cubicBezTo>
                <a:cubicBezTo>
                  <a:pt x="17918" y="11435"/>
                  <a:pt x="17839" y="11561"/>
                  <a:pt x="17828" y="11674"/>
                </a:cubicBezTo>
                <a:cubicBezTo>
                  <a:pt x="17818" y="11787"/>
                  <a:pt x="17955" y="11497"/>
                  <a:pt x="17991" y="11384"/>
                </a:cubicBezTo>
                <a:cubicBezTo>
                  <a:pt x="18028" y="11271"/>
                  <a:pt x="18102" y="11334"/>
                  <a:pt x="18118" y="11271"/>
                </a:cubicBezTo>
                <a:cubicBezTo>
                  <a:pt x="18133" y="11208"/>
                  <a:pt x="18133" y="11208"/>
                  <a:pt x="18133" y="11208"/>
                </a:cubicBezTo>
                <a:cubicBezTo>
                  <a:pt x="18133" y="11208"/>
                  <a:pt x="18076" y="11183"/>
                  <a:pt x="18028" y="11145"/>
                </a:cubicBezTo>
                <a:cubicBezTo>
                  <a:pt x="17981" y="11107"/>
                  <a:pt x="17923" y="11246"/>
                  <a:pt x="17949" y="11044"/>
                </a:cubicBezTo>
                <a:cubicBezTo>
                  <a:pt x="17976" y="10842"/>
                  <a:pt x="18055" y="10880"/>
                  <a:pt x="18039" y="10729"/>
                </a:cubicBezTo>
                <a:cubicBezTo>
                  <a:pt x="18023" y="10578"/>
                  <a:pt x="17971" y="10540"/>
                  <a:pt x="17955" y="10540"/>
                </a:cubicBezTo>
                <a:close/>
                <a:moveTo>
                  <a:pt x="18002" y="11636"/>
                </a:moveTo>
                <a:cubicBezTo>
                  <a:pt x="17984" y="11652"/>
                  <a:pt x="17939" y="11876"/>
                  <a:pt x="17997" y="11876"/>
                </a:cubicBezTo>
                <a:cubicBezTo>
                  <a:pt x="18055" y="11876"/>
                  <a:pt x="18155" y="11914"/>
                  <a:pt x="18133" y="11850"/>
                </a:cubicBezTo>
                <a:cubicBezTo>
                  <a:pt x="18113" y="11787"/>
                  <a:pt x="18060" y="11586"/>
                  <a:pt x="18002" y="11636"/>
                </a:cubicBezTo>
                <a:close/>
                <a:moveTo>
                  <a:pt x="18176" y="11447"/>
                </a:moveTo>
                <a:cubicBezTo>
                  <a:pt x="18155" y="11444"/>
                  <a:pt x="18086" y="11712"/>
                  <a:pt x="18181" y="11699"/>
                </a:cubicBezTo>
                <a:cubicBezTo>
                  <a:pt x="18276" y="11687"/>
                  <a:pt x="18249" y="11460"/>
                  <a:pt x="18176" y="11447"/>
                </a:cubicBezTo>
                <a:close/>
                <a:moveTo>
                  <a:pt x="18191" y="11914"/>
                </a:moveTo>
                <a:cubicBezTo>
                  <a:pt x="18118" y="12141"/>
                  <a:pt x="18123" y="12090"/>
                  <a:pt x="18070" y="12040"/>
                </a:cubicBezTo>
                <a:cubicBezTo>
                  <a:pt x="18018" y="11989"/>
                  <a:pt x="17934" y="12153"/>
                  <a:pt x="17949" y="12216"/>
                </a:cubicBezTo>
                <a:cubicBezTo>
                  <a:pt x="17965" y="12279"/>
                  <a:pt x="18081" y="12204"/>
                  <a:pt x="18107" y="12317"/>
                </a:cubicBezTo>
                <a:cubicBezTo>
                  <a:pt x="18134" y="12430"/>
                  <a:pt x="18134" y="12443"/>
                  <a:pt x="18186" y="12417"/>
                </a:cubicBezTo>
                <a:cubicBezTo>
                  <a:pt x="18239" y="12392"/>
                  <a:pt x="18291" y="12216"/>
                  <a:pt x="18276" y="12128"/>
                </a:cubicBezTo>
                <a:cubicBezTo>
                  <a:pt x="18260" y="12040"/>
                  <a:pt x="18191" y="11914"/>
                  <a:pt x="18191" y="11914"/>
                </a:cubicBezTo>
                <a:close/>
                <a:moveTo>
                  <a:pt x="18549" y="13401"/>
                </a:moveTo>
                <a:cubicBezTo>
                  <a:pt x="18510" y="13495"/>
                  <a:pt x="18491" y="13502"/>
                  <a:pt x="18581" y="13539"/>
                </a:cubicBezTo>
                <a:cubicBezTo>
                  <a:pt x="18670" y="13577"/>
                  <a:pt x="18697" y="13577"/>
                  <a:pt x="18660" y="13678"/>
                </a:cubicBezTo>
                <a:cubicBezTo>
                  <a:pt x="18623" y="13779"/>
                  <a:pt x="18597" y="13905"/>
                  <a:pt x="18628" y="13917"/>
                </a:cubicBezTo>
                <a:cubicBezTo>
                  <a:pt x="18660" y="13930"/>
                  <a:pt x="18754" y="13867"/>
                  <a:pt x="18765" y="13917"/>
                </a:cubicBezTo>
                <a:cubicBezTo>
                  <a:pt x="18775" y="13968"/>
                  <a:pt x="18744" y="13980"/>
                  <a:pt x="18849" y="14018"/>
                </a:cubicBezTo>
                <a:cubicBezTo>
                  <a:pt x="18954" y="14056"/>
                  <a:pt x="18975" y="14144"/>
                  <a:pt x="18996" y="14195"/>
                </a:cubicBezTo>
                <a:cubicBezTo>
                  <a:pt x="19017" y="14245"/>
                  <a:pt x="19081" y="14409"/>
                  <a:pt x="19038" y="14409"/>
                </a:cubicBezTo>
                <a:cubicBezTo>
                  <a:pt x="18996" y="14409"/>
                  <a:pt x="18949" y="14535"/>
                  <a:pt x="18981" y="14548"/>
                </a:cubicBezTo>
                <a:cubicBezTo>
                  <a:pt x="19012" y="14560"/>
                  <a:pt x="19107" y="14510"/>
                  <a:pt x="19112" y="14548"/>
                </a:cubicBezTo>
                <a:cubicBezTo>
                  <a:pt x="19117" y="14585"/>
                  <a:pt x="19170" y="14825"/>
                  <a:pt x="19222" y="14812"/>
                </a:cubicBezTo>
                <a:cubicBezTo>
                  <a:pt x="19275" y="14800"/>
                  <a:pt x="19307" y="14573"/>
                  <a:pt x="19333" y="14510"/>
                </a:cubicBezTo>
                <a:cubicBezTo>
                  <a:pt x="19359" y="14447"/>
                  <a:pt x="19464" y="14409"/>
                  <a:pt x="19475" y="14522"/>
                </a:cubicBezTo>
                <a:cubicBezTo>
                  <a:pt x="19486" y="14636"/>
                  <a:pt x="19517" y="14749"/>
                  <a:pt x="19580" y="14825"/>
                </a:cubicBezTo>
                <a:cubicBezTo>
                  <a:pt x="19643" y="14901"/>
                  <a:pt x="19717" y="14976"/>
                  <a:pt x="19722" y="14913"/>
                </a:cubicBezTo>
                <a:cubicBezTo>
                  <a:pt x="19727" y="14850"/>
                  <a:pt x="19691" y="14611"/>
                  <a:pt x="19649" y="14573"/>
                </a:cubicBezTo>
                <a:cubicBezTo>
                  <a:pt x="19606" y="14535"/>
                  <a:pt x="19533" y="14321"/>
                  <a:pt x="19533" y="14232"/>
                </a:cubicBezTo>
                <a:cubicBezTo>
                  <a:pt x="19533" y="14145"/>
                  <a:pt x="19470" y="14119"/>
                  <a:pt x="19438" y="14056"/>
                </a:cubicBezTo>
                <a:cubicBezTo>
                  <a:pt x="19407" y="13993"/>
                  <a:pt x="19380" y="13817"/>
                  <a:pt x="19301" y="13779"/>
                </a:cubicBezTo>
                <a:cubicBezTo>
                  <a:pt x="19222" y="13741"/>
                  <a:pt x="19202" y="13678"/>
                  <a:pt x="19117" y="13577"/>
                </a:cubicBezTo>
                <a:cubicBezTo>
                  <a:pt x="19033" y="13476"/>
                  <a:pt x="18844" y="13476"/>
                  <a:pt x="18838" y="13540"/>
                </a:cubicBezTo>
                <a:cubicBezTo>
                  <a:pt x="18833" y="13602"/>
                  <a:pt x="18838" y="13540"/>
                  <a:pt x="18775" y="13489"/>
                </a:cubicBezTo>
                <a:cubicBezTo>
                  <a:pt x="18712" y="13439"/>
                  <a:pt x="18665" y="13489"/>
                  <a:pt x="18649" y="13401"/>
                </a:cubicBezTo>
                <a:cubicBezTo>
                  <a:pt x="18633" y="13312"/>
                  <a:pt x="18597" y="13287"/>
                  <a:pt x="18549" y="13401"/>
                </a:cubicBezTo>
                <a:close/>
                <a:moveTo>
                  <a:pt x="18549" y="13401"/>
                </a:moveTo>
              </a:path>
            </a:pathLst>
          </a:custGeom>
          <a:solidFill>
            <a:srgbClr val="1B5F7D"/>
          </a:solidFill>
          <a:ln>
            <a:noFill/>
          </a:ln>
        </p:spPr>
        <p:style>
          <a:lnRef idx="0">
            <a:scrgbClr r="0" g="0" b="0"/>
          </a:lnRef>
          <a:fillRef idx="0">
            <a:scrgbClr r="0" g="0" b="0"/>
          </a:fillRef>
          <a:effectRef idx="0">
            <a:scrgbClr r="0" g="0" b="0"/>
          </a:effectRef>
          <a:fontRef idx="minor"/>
        </p:style>
      </p:sp>
      <p:grpSp>
        <p:nvGrpSpPr>
          <p:cNvPr id="47" name="Group 7"/>
          <p:cNvGrpSpPr/>
          <p:nvPr/>
        </p:nvGrpSpPr>
        <p:grpSpPr>
          <a:xfrm>
            <a:off x="1970280" y="3678840"/>
            <a:ext cx="8506080" cy="2777040"/>
            <a:chOff x="1970280" y="3678840"/>
            <a:chExt cx="8506080" cy="2777040"/>
          </a:xfrm>
        </p:grpSpPr>
        <p:grpSp>
          <p:nvGrpSpPr>
            <p:cNvPr id="48" name="Group 8"/>
            <p:cNvGrpSpPr/>
            <p:nvPr/>
          </p:nvGrpSpPr>
          <p:grpSpPr>
            <a:xfrm>
              <a:off x="1970280" y="3678840"/>
              <a:ext cx="3228480" cy="1487520"/>
              <a:chOff x="1970280" y="3678840"/>
              <a:chExt cx="3228480" cy="1487520"/>
            </a:xfrm>
          </p:grpSpPr>
          <p:grpSp>
            <p:nvGrpSpPr>
              <p:cNvPr id="49" name="Group 9"/>
              <p:cNvGrpSpPr/>
              <p:nvPr/>
            </p:nvGrpSpPr>
            <p:grpSpPr>
              <a:xfrm>
                <a:off x="1970280" y="3810240"/>
                <a:ext cx="1891800" cy="1356120"/>
                <a:chOff x="1970280" y="3810240"/>
                <a:chExt cx="1891800" cy="1356120"/>
              </a:xfrm>
            </p:grpSpPr>
            <p:grpSp>
              <p:nvGrpSpPr>
                <p:cNvPr id="50" name="Group 10"/>
                <p:cNvGrpSpPr/>
                <p:nvPr/>
              </p:nvGrpSpPr>
              <p:grpSpPr>
                <a:xfrm>
                  <a:off x="1970280" y="3810240"/>
                  <a:ext cx="1891800" cy="1356120"/>
                  <a:chOff x="1970280" y="3810240"/>
                  <a:chExt cx="1891800" cy="1356120"/>
                </a:xfrm>
              </p:grpSpPr>
              <p:grpSp>
                <p:nvGrpSpPr>
                  <p:cNvPr id="51" name="Group 11"/>
                  <p:cNvGrpSpPr/>
                  <p:nvPr/>
                </p:nvGrpSpPr>
                <p:grpSpPr>
                  <a:xfrm>
                    <a:off x="1970280" y="4662000"/>
                    <a:ext cx="1891800" cy="504360"/>
                    <a:chOff x="1970280" y="4662000"/>
                    <a:chExt cx="1891800" cy="504360"/>
                  </a:xfrm>
                </p:grpSpPr>
                <p:grpSp>
                  <p:nvGrpSpPr>
                    <p:cNvPr id="52" name="Group 12"/>
                    <p:cNvGrpSpPr/>
                    <p:nvPr/>
                  </p:nvGrpSpPr>
                  <p:grpSpPr>
                    <a:xfrm>
                      <a:off x="1970280" y="4818600"/>
                      <a:ext cx="1891800" cy="347760"/>
                      <a:chOff x="1970280" y="4818600"/>
                      <a:chExt cx="1891800" cy="347760"/>
                    </a:xfrm>
                  </p:grpSpPr>
                  <p:sp>
                    <p:nvSpPr>
                      <p:cNvPr id="53" name="CustomShape 13"/>
                      <p:cNvSpPr/>
                      <p:nvPr/>
                    </p:nvSpPr>
                    <p:spPr>
                      <a:xfrm>
                        <a:off x="1970280" y="4818600"/>
                        <a:ext cx="347760" cy="347760"/>
                      </a:xfrm>
                      <a:prstGeom prst="donut">
                        <a:avLst>
                          <a:gd name="adj" fmla="val 28455"/>
                        </a:avLst>
                      </a:prstGeom>
                      <a:solidFill>
                        <a:srgbClr val="1B5F7D"/>
                      </a:solidFill>
                      <a:ln>
                        <a:noFill/>
                      </a:ln>
                    </p:spPr>
                    <p:style>
                      <a:lnRef idx="2">
                        <a:schemeClr val="accent1">
                          <a:shade val="50000"/>
                        </a:schemeClr>
                      </a:lnRef>
                      <a:fillRef idx="1">
                        <a:schemeClr val="accent1"/>
                      </a:fillRef>
                      <a:effectRef idx="0">
                        <a:schemeClr val="accent1"/>
                      </a:effectRef>
                      <a:fontRef idx="minor"/>
                    </p:style>
                  </p:sp>
                  <p:sp>
                    <p:nvSpPr>
                      <p:cNvPr id="54" name="CustomShape 14"/>
                      <p:cNvSpPr/>
                      <p:nvPr/>
                    </p:nvSpPr>
                    <p:spPr>
                      <a:xfrm rot="5400000">
                        <a:off x="2986920" y="4194720"/>
                        <a:ext cx="154440" cy="1595520"/>
                      </a:xfrm>
                      <a:prstGeom prst="round2SameRect">
                        <a:avLst>
                          <a:gd name="adj1" fmla="val 50000"/>
                          <a:gd name="adj2" fmla="val 0"/>
                        </a:avLst>
                      </a:prstGeom>
                      <a:solidFill>
                        <a:srgbClr val="1B5F7D"/>
                      </a:solidFill>
                      <a:ln>
                        <a:noFill/>
                      </a:ln>
                    </p:spPr>
                    <p:style>
                      <a:lnRef idx="2">
                        <a:schemeClr val="accent1">
                          <a:shade val="50000"/>
                        </a:schemeClr>
                      </a:lnRef>
                      <a:fillRef idx="1">
                        <a:schemeClr val="accent1"/>
                      </a:fillRef>
                      <a:effectRef idx="0">
                        <a:schemeClr val="accent1"/>
                      </a:effectRef>
                      <a:fontRef idx="minor"/>
                    </p:style>
                  </p:sp>
                </p:grpSp>
                <p:sp>
                  <p:nvSpPr>
                    <p:cNvPr id="55" name="CustomShape 15"/>
                    <p:cNvSpPr/>
                    <p:nvPr/>
                  </p:nvSpPr>
                  <p:spPr>
                    <a:xfrm>
                      <a:off x="2051280" y="4662000"/>
                      <a:ext cx="182160" cy="121680"/>
                    </a:xfrm>
                    <a:custGeom>
                      <a:avLst/>
                      <a:gdLst/>
                      <a:ahLst/>
                      <a:cxnLst/>
                      <a:rect l="l" t="t" r="r" b="b"/>
                      <a:pathLst>
                        <a:path w="249173" h="166681">
                          <a:moveTo>
                            <a:pt x="124471" y="0"/>
                          </a:moveTo>
                          <a:cubicBezTo>
                            <a:pt x="128924" y="0"/>
                            <a:pt x="132696" y="1852"/>
                            <a:pt x="135822" y="5525"/>
                          </a:cubicBezTo>
                          <a:lnTo>
                            <a:pt x="244513" y="134423"/>
                          </a:lnTo>
                          <a:cubicBezTo>
                            <a:pt x="247604" y="138189"/>
                            <a:pt x="249173" y="142611"/>
                            <a:pt x="249173" y="147943"/>
                          </a:cubicBezTo>
                          <a:cubicBezTo>
                            <a:pt x="249173" y="152913"/>
                            <a:pt x="247639" y="157234"/>
                            <a:pt x="244594" y="161054"/>
                          </a:cubicBezTo>
                          <a:cubicBezTo>
                            <a:pt x="241583" y="164828"/>
                            <a:pt x="237937" y="166680"/>
                            <a:pt x="233750" y="166680"/>
                          </a:cubicBezTo>
                          <a:lnTo>
                            <a:pt x="15412" y="166681"/>
                          </a:lnTo>
                          <a:cubicBezTo>
                            <a:pt x="11179" y="166681"/>
                            <a:pt x="7579" y="164875"/>
                            <a:pt x="4522" y="161209"/>
                          </a:cubicBezTo>
                          <a:cubicBezTo>
                            <a:pt x="1523" y="157436"/>
                            <a:pt x="0" y="153068"/>
                            <a:pt x="0" y="147944"/>
                          </a:cubicBezTo>
                          <a:cubicBezTo>
                            <a:pt x="0" y="142611"/>
                            <a:pt x="1558" y="138190"/>
                            <a:pt x="4649" y="134424"/>
                          </a:cubicBezTo>
                          <a:lnTo>
                            <a:pt x="113293" y="5526"/>
                          </a:lnTo>
                          <a:cubicBezTo>
                            <a:pt x="116384" y="1852"/>
                            <a:pt x="120110" y="0"/>
                            <a:pt x="124471" y="0"/>
                          </a:cubicBezTo>
                          <a:close/>
                        </a:path>
                      </a:pathLst>
                    </a:custGeom>
                    <a:solidFill>
                      <a:srgbClr val="1B5F7D"/>
                    </a:solidFill>
                    <a:ln>
                      <a:noFill/>
                    </a:ln>
                  </p:spPr>
                  <p:style>
                    <a:lnRef idx="2">
                      <a:schemeClr val="accent1">
                        <a:shade val="50000"/>
                      </a:schemeClr>
                    </a:lnRef>
                    <a:fillRef idx="1">
                      <a:schemeClr val="accent1"/>
                    </a:fillRef>
                    <a:effectRef idx="0">
                      <a:schemeClr val="accent1"/>
                    </a:effectRef>
                    <a:fontRef idx="minor"/>
                  </p:style>
                </p:sp>
              </p:grpSp>
              <p:sp>
                <p:nvSpPr>
                  <p:cNvPr id="56" name="CustomShape 16"/>
                  <p:cNvSpPr/>
                  <p:nvPr/>
                </p:nvSpPr>
                <p:spPr>
                  <a:xfrm>
                    <a:off x="2097360" y="3810240"/>
                    <a:ext cx="90720" cy="90720"/>
                  </a:xfrm>
                  <a:prstGeom prst="ellipse">
                    <a:avLst/>
                  </a:prstGeom>
                  <a:solidFill>
                    <a:srgbClr val="1B5F7D"/>
                  </a:solidFill>
                  <a:ln>
                    <a:noFill/>
                  </a:ln>
                </p:spPr>
                <p:style>
                  <a:lnRef idx="2">
                    <a:schemeClr val="accent1">
                      <a:shade val="50000"/>
                    </a:schemeClr>
                  </a:lnRef>
                  <a:fillRef idx="1">
                    <a:schemeClr val="accent1"/>
                  </a:fillRef>
                  <a:effectRef idx="0">
                    <a:schemeClr val="accent1"/>
                  </a:effectRef>
                  <a:fontRef idx="minor"/>
                </p:style>
              </p:sp>
            </p:grpSp>
            <p:sp>
              <p:nvSpPr>
                <p:cNvPr id="57" name="Line 17"/>
                <p:cNvSpPr/>
                <p:nvPr/>
              </p:nvSpPr>
              <p:spPr>
                <a:xfrm>
                  <a:off x="2145960" y="3904200"/>
                  <a:ext cx="0" cy="714600"/>
                </a:xfrm>
                <a:prstGeom prst="line">
                  <a:avLst/>
                </a:prstGeom>
                <a:ln w="15840">
                  <a:solidFill>
                    <a:schemeClr val="tx2"/>
                  </a:solidFill>
                  <a:prstDash val="dot"/>
                </a:ln>
              </p:spPr>
              <p:style>
                <a:lnRef idx="1">
                  <a:schemeClr val="accent1"/>
                </a:lnRef>
                <a:fillRef idx="0">
                  <a:schemeClr val="accent1"/>
                </a:fillRef>
                <a:effectRef idx="0">
                  <a:schemeClr val="accent1"/>
                </a:effectRef>
                <a:fontRef idx="minor"/>
              </p:style>
            </p:sp>
          </p:grpSp>
          <p:grpSp>
            <p:nvGrpSpPr>
              <p:cNvPr id="58" name="Group 18"/>
              <p:cNvGrpSpPr/>
              <p:nvPr/>
            </p:nvGrpSpPr>
            <p:grpSpPr>
              <a:xfrm>
                <a:off x="2207160" y="3678840"/>
                <a:ext cx="2991600" cy="989280"/>
                <a:chOff x="2207160" y="3678840"/>
                <a:chExt cx="2991600" cy="989280"/>
              </a:xfrm>
            </p:grpSpPr>
            <p:sp>
              <p:nvSpPr>
                <p:cNvPr id="59" name="CustomShape 19"/>
                <p:cNvSpPr/>
                <p:nvPr/>
              </p:nvSpPr>
              <p:spPr>
                <a:xfrm>
                  <a:off x="2207160" y="3678840"/>
                  <a:ext cx="2738520" cy="2725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b">
                  <a:noAutofit/>
                </a:bodyPr>
                <a:lstStyle/>
                <a:p>
                  <a:pPr>
                    <a:lnSpc>
                      <a:spcPct val="100000"/>
                    </a:lnSpc>
                  </a:pPr>
                  <a:r>
                    <a:rPr lang="en-US" sz="1600" b="1" strike="noStrike" spc="-1">
                      <a:solidFill>
                        <a:srgbClr val="1B5F7D"/>
                      </a:solidFill>
                      <a:latin typeface="Calibri"/>
                    </a:rPr>
                    <a:t>Exploratory Data Analysis</a:t>
                  </a:r>
                  <a:endParaRPr lang="en-US" sz="1600" b="0" strike="noStrike" spc="-1">
                    <a:latin typeface="Arial"/>
                  </a:endParaRPr>
                </a:p>
              </p:txBody>
            </p:sp>
            <p:sp>
              <p:nvSpPr>
                <p:cNvPr id="60" name="CustomShape 20"/>
                <p:cNvSpPr/>
                <p:nvPr/>
              </p:nvSpPr>
              <p:spPr>
                <a:xfrm>
                  <a:off x="2207160" y="3924000"/>
                  <a:ext cx="2991600" cy="744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200" b="0" strike="noStrike" spc="-1">
                      <a:solidFill>
                        <a:srgbClr val="000000"/>
                      </a:solidFill>
                      <a:latin typeface="Century Gothic"/>
                    </a:rPr>
                    <a:t>Take a global look at the data. Analyze basic statistics. Plot correlations and distributions. Discuss possible errors in the dataset.</a:t>
                  </a:r>
                  <a:endParaRPr lang="en-US" sz="1200" b="0" strike="noStrike" spc="-1">
                    <a:latin typeface="Arial"/>
                  </a:endParaRPr>
                </a:p>
              </p:txBody>
            </p:sp>
          </p:grpSp>
        </p:grpSp>
        <p:grpSp>
          <p:nvGrpSpPr>
            <p:cNvPr id="61" name="Group 21"/>
            <p:cNvGrpSpPr/>
            <p:nvPr/>
          </p:nvGrpSpPr>
          <p:grpSpPr>
            <a:xfrm>
              <a:off x="3798000" y="4818600"/>
              <a:ext cx="3758040" cy="1493640"/>
              <a:chOff x="3798000" y="4818600"/>
              <a:chExt cx="3758040" cy="1493640"/>
            </a:xfrm>
          </p:grpSpPr>
          <p:grpSp>
            <p:nvGrpSpPr>
              <p:cNvPr id="62" name="Group 22"/>
              <p:cNvGrpSpPr/>
              <p:nvPr/>
            </p:nvGrpSpPr>
            <p:grpSpPr>
              <a:xfrm>
                <a:off x="3798000" y="4818600"/>
                <a:ext cx="1892160" cy="1345320"/>
                <a:chOff x="3798000" y="4818600"/>
                <a:chExt cx="1892160" cy="1345320"/>
              </a:xfrm>
            </p:grpSpPr>
            <p:grpSp>
              <p:nvGrpSpPr>
                <p:cNvPr id="63" name="Group 23"/>
                <p:cNvGrpSpPr/>
                <p:nvPr/>
              </p:nvGrpSpPr>
              <p:grpSpPr>
                <a:xfrm>
                  <a:off x="3798000" y="4818600"/>
                  <a:ext cx="1892160" cy="1345320"/>
                  <a:chOff x="3798000" y="4818600"/>
                  <a:chExt cx="1892160" cy="1345320"/>
                </a:xfrm>
              </p:grpSpPr>
              <p:grpSp>
                <p:nvGrpSpPr>
                  <p:cNvPr id="64" name="Group 24"/>
                  <p:cNvGrpSpPr/>
                  <p:nvPr/>
                </p:nvGrpSpPr>
                <p:grpSpPr>
                  <a:xfrm>
                    <a:off x="3798000" y="4818600"/>
                    <a:ext cx="1892160" cy="509400"/>
                    <a:chOff x="3798000" y="4818600"/>
                    <a:chExt cx="1892160" cy="509400"/>
                  </a:xfrm>
                </p:grpSpPr>
                <p:grpSp>
                  <p:nvGrpSpPr>
                    <p:cNvPr id="65" name="Group 25"/>
                    <p:cNvGrpSpPr/>
                    <p:nvPr/>
                  </p:nvGrpSpPr>
                  <p:grpSpPr>
                    <a:xfrm>
                      <a:off x="3798000" y="4818600"/>
                      <a:ext cx="1892160" cy="347760"/>
                      <a:chOff x="3798000" y="4818600"/>
                      <a:chExt cx="1892160" cy="347760"/>
                    </a:xfrm>
                  </p:grpSpPr>
                  <p:sp>
                    <p:nvSpPr>
                      <p:cNvPr id="66" name="CustomShape 26"/>
                      <p:cNvSpPr/>
                      <p:nvPr/>
                    </p:nvSpPr>
                    <p:spPr>
                      <a:xfrm>
                        <a:off x="3798000" y="4818600"/>
                        <a:ext cx="347760" cy="347760"/>
                      </a:xfrm>
                      <a:prstGeom prst="donut">
                        <a:avLst>
                          <a:gd name="adj" fmla="val 2845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67" name="CustomShape 27"/>
                      <p:cNvSpPr/>
                      <p:nvPr/>
                    </p:nvSpPr>
                    <p:spPr>
                      <a:xfrm rot="5400000">
                        <a:off x="4815000" y="4194720"/>
                        <a:ext cx="154440" cy="1595520"/>
                      </a:xfrm>
                      <a:prstGeom prst="round2SameRect">
                        <a:avLst>
                          <a:gd name="adj1" fmla="val 50000"/>
                          <a:gd name="adj2"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68" name="CustomShape 28"/>
                    <p:cNvSpPr/>
                    <p:nvPr/>
                  </p:nvSpPr>
                  <p:spPr>
                    <a:xfrm rot="10800000">
                      <a:off x="3879720" y="5206320"/>
                      <a:ext cx="182160" cy="121680"/>
                    </a:xfrm>
                    <a:custGeom>
                      <a:avLst/>
                      <a:gdLst/>
                      <a:ahLst/>
                      <a:cxnLst/>
                      <a:rect l="l" t="t" r="r" b="b"/>
                      <a:pathLst>
                        <a:path w="249173" h="166681">
                          <a:moveTo>
                            <a:pt x="124471" y="0"/>
                          </a:moveTo>
                          <a:cubicBezTo>
                            <a:pt x="128924" y="0"/>
                            <a:pt x="132696" y="1852"/>
                            <a:pt x="135822" y="5525"/>
                          </a:cubicBezTo>
                          <a:lnTo>
                            <a:pt x="244513" y="134423"/>
                          </a:lnTo>
                          <a:cubicBezTo>
                            <a:pt x="247604" y="138189"/>
                            <a:pt x="249173" y="142611"/>
                            <a:pt x="249173" y="147943"/>
                          </a:cubicBezTo>
                          <a:cubicBezTo>
                            <a:pt x="249173" y="152913"/>
                            <a:pt x="247639" y="157234"/>
                            <a:pt x="244594" y="161054"/>
                          </a:cubicBezTo>
                          <a:cubicBezTo>
                            <a:pt x="241583" y="164828"/>
                            <a:pt x="237937" y="166680"/>
                            <a:pt x="233750" y="166680"/>
                          </a:cubicBezTo>
                          <a:lnTo>
                            <a:pt x="15412" y="166681"/>
                          </a:lnTo>
                          <a:cubicBezTo>
                            <a:pt x="11179" y="166681"/>
                            <a:pt x="7579" y="164875"/>
                            <a:pt x="4522" y="161209"/>
                          </a:cubicBezTo>
                          <a:cubicBezTo>
                            <a:pt x="1523" y="157436"/>
                            <a:pt x="0" y="153068"/>
                            <a:pt x="0" y="147944"/>
                          </a:cubicBezTo>
                          <a:cubicBezTo>
                            <a:pt x="0" y="142611"/>
                            <a:pt x="1558" y="138190"/>
                            <a:pt x="4649" y="134424"/>
                          </a:cubicBezTo>
                          <a:lnTo>
                            <a:pt x="113293" y="5526"/>
                          </a:lnTo>
                          <a:cubicBezTo>
                            <a:pt x="116384" y="1852"/>
                            <a:pt x="120110" y="0"/>
                            <a:pt x="12447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69" name="CustomShape 29"/>
                  <p:cNvSpPr/>
                  <p:nvPr/>
                </p:nvSpPr>
                <p:spPr>
                  <a:xfrm>
                    <a:off x="3925440" y="6073200"/>
                    <a:ext cx="90720" cy="9072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70" name="Line 30"/>
                <p:cNvSpPr/>
                <p:nvPr/>
              </p:nvSpPr>
              <p:spPr>
                <a:xfrm>
                  <a:off x="3974040" y="5364720"/>
                  <a:ext cx="0" cy="714600"/>
                </a:xfrm>
                <a:prstGeom prst="line">
                  <a:avLst/>
                </a:prstGeom>
                <a:ln w="15840">
                  <a:solidFill>
                    <a:schemeClr val="tx2"/>
                  </a:solidFill>
                  <a:prstDash val="dot"/>
                </a:ln>
              </p:spPr>
              <p:style>
                <a:lnRef idx="1">
                  <a:schemeClr val="accent1"/>
                </a:lnRef>
                <a:fillRef idx="0">
                  <a:schemeClr val="accent1"/>
                </a:fillRef>
                <a:effectRef idx="0">
                  <a:schemeClr val="accent1"/>
                </a:effectRef>
                <a:fontRef idx="minor"/>
              </p:style>
            </p:sp>
          </p:grpSp>
          <p:grpSp>
            <p:nvGrpSpPr>
              <p:cNvPr id="71" name="Group 31"/>
              <p:cNvGrpSpPr/>
              <p:nvPr/>
            </p:nvGrpSpPr>
            <p:grpSpPr>
              <a:xfrm>
                <a:off x="4035240" y="5323320"/>
                <a:ext cx="3520800" cy="988920"/>
                <a:chOff x="4035240" y="5323320"/>
                <a:chExt cx="3520800" cy="988920"/>
              </a:xfrm>
            </p:grpSpPr>
            <p:sp>
              <p:nvSpPr>
                <p:cNvPr id="72" name="CustomShape 32"/>
                <p:cNvSpPr/>
                <p:nvPr/>
              </p:nvSpPr>
              <p:spPr>
                <a:xfrm>
                  <a:off x="4035240" y="5323320"/>
                  <a:ext cx="2115720" cy="2725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b">
                  <a:noAutofit/>
                </a:bodyPr>
                <a:lstStyle/>
                <a:p>
                  <a:pPr>
                    <a:lnSpc>
                      <a:spcPct val="100000"/>
                    </a:lnSpc>
                  </a:pPr>
                  <a:r>
                    <a:rPr lang="en-US" sz="1600" b="1" strike="noStrike" spc="-1">
                      <a:solidFill>
                        <a:srgbClr val="8497B0"/>
                      </a:solidFill>
                      <a:latin typeface="Calibri"/>
                    </a:rPr>
                    <a:t>Feature Engineering</a:t>
                  </a:r>
                  <a:endParaRPr lang="en-US" sz="1600" b="0" strike="noStrike" spc="-1">
                    <a:latin typeface="Arial"/>
                  </a:endParaRPr>
                </a:p>
              </p:txBody>
            </p:sp>
            <p:sp>
              <p:nvSpPr>
                <p:cNvPr id="73" name="CustomShape 33"/>
                <p:cNvSpPr/>
                <p:nvPr/>
              </p:nvSpPr>
              <p:spPr>
                <a:xfrm>
                  <a:off x="4035240" y="5568120"/>
                  <a:ext cx="3520800" cy="744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200" b="0" strike="noStrike" spc="-1">
                      <a:solidFill>
                        <a:srgbClr val="000000"/>
                      </a:solidFill>
                      <a:latin typeface="Century Gothic"/>
                    </a:rPr>
                    <a:t>Re-convert data types and mutate features. Fill NaNs using different techniques. Encode categorical features. Remove outliers. Create multiple data frames with different data transformation processes (One-hot, standardization, box-cox, etc).</a:t>
                  </a:r>
                  <a:endParaRPr lang="en-US" sz="1200" b="0" strike="noStrike" spc="-1">
                    <a:latin typeface="Arial"/>
                  </a:endParaRPr>
                </a:p>
              </p:txBody>
            </p:sp>
          </p:grpSp>
        </p:grpSp>
        <p:grpSp>
          <p:nvGrpSpPr>
            <p:cNvPr id="74" name="Group 34"/>
            <p:cNvGrpSpPr/>
            <p:nvPr/>
          </p:nvGrpSpPr>
          <p:grpSpPr>
            <a:xfrm>
              <a:off x="5626080" y="3678840"/>
              <a:ext cx="3046320" cy="1487520"/>
              <a:chOff x="5626080" y="3678840"/>
              <a:chExt cx="3046320" cy="1487520"/>
            </a:xfrm>
          </p:grpSpPr>
          <p:grpSp>
            <p:nvGrpSpPr>
              <p:cNvPr id="75" name="Group 35"/>
              <p:cNvGrpSpPr/>
              <p:nvPr/>
            </p:nvGrpSpPr>
            <p:grpSpPr>
              <a:xfrm>
                <a:off x="5626080" y="3810240"/>
                <a:ext cx="1892160" cy="1356120"/>
                <a:chOff x="5626080" y="3810240"/>
                <a:chExt cx="1892160" cy="1356120"/>
              </a:xfrm>
            </p:grpSpPr>
            <p:grpSp>
              <p:nvGrpSpPr>
                <p:cNvPr id="76" name="Group 36"/>
                <p:cNvGrpSpPr/>
                <p:nvPr/>
              </p:nvGrpSpPr>
              <p:grpSpPr>
                <a:xfrm>
                  <a:off x="5626080" y="3810240"/>
                  <a:ext cx="1892160" cy="1356120"/>
                  <a:chOff x="5626080" y="3810240"/>
                  <a:chExt cx="1892160" cy="1356120"/>
                </a:xfrm>
              </p:grpSpPr>
              <p:grpSp>
                <p:nvGrpSpPr>
                  <p:cNvPr id="77" name="Group 37"/>
                  <p:cNvGrpSpPr/>
                  <p:nvPr/>
                </p:nvGrpSpPr>
                <p:grpSpPr>
                  <a:xfrm>
                    <a:off x="5626080" y="4662000"/>
                    <a:ext cx="1892160" cy="504360"/>
                    <a:chOff x="5626080" y="4662000"/>
                    <a:chExt cx="1892160" cy="504360"/>
                  </a:xfrm>
                </p:grpSpPr>
                <p:grpSp>
                  <p:nvGrpSpPr>
                    <p:cNvPr id="78" name="Group 38"/>
                    <p:cNvGrpSpPr/>
                    <p:nvPr/>
                  </p:nvGrpSpPr>
                  <p:grpSpPr>
                    <a:xfrm>
                      <a:off x="5626080" y="4818600"/>
                      <a:ext cx="1892160" cy="347760"/>
                      <a:chOff x="5626080" y="4818600"/>
                      <a:chExt cx="1892160" cy="347760"/>
                    </a:xfrm>
                  </p:grpSpPr>
                  <p:sp>
                    <p:nvSpPr>
                      <p:cNvPr id="79" name="CustomShape 39"/>
                      <p:cNvSpPr/>
                      <p:nvPr/>
                    </p:nvSpPr>
                    <p:spPr>
                      <a:xfrm>
                        <a:off x="5626080" y="4818600"/>
                        <a:ext cx="347760" cy="347760"/>
                      </a:xfrm>
                      <a:prstGeom prst="donut">
                        <a:avLst>
                          <a:gd name="adj" fmla="val 28455"/>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0" name="CustomShape 40"/>
                      <p:cNvSpPr/>
                      <p:nvPr/>
                    </p:nvSpPr>
                    <p:spPr>
                      <a:xfrm rot="5400000">
                        <a:off x="6643080" y="4194720"/>
                        <a:ext cx="154440" cy="1595520"/>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81" name="CustomShape 41"/>
                    <p:cNvSpPr/>
                    <p:nvPr/>
                  </p:nvSpPr>
                  <p:spPr>
                    <a:xfrm>
                      <a:off x="5707440" y="4662000"/>
                      <a:ext cx="182160" cy="121680"/>
                    </a:xfrm>
                    <a:custGeom>
                      <a:avLst/>
                      <a:gdLst/>
                      <a:ahLst/>
                      <a:cxnLst/>
                      <a:rect l="l" t="t" r="r" b="b"/>
                      <a:pathLst>
                        <a:path w="249173" h="166681">
                          <a:moveTo>
                            <a:pt x="124471" y="0"/>
                          </a:moveTo>
                          <a:cubicBezTo>
                            <a:pt x="128924" y="0"/>
                            <a:pt x="132696" y="1852"/>
                            <a:pt x="135822" y="5525"/>
                          </a:cubicBezTo>
                          <a:lnTo>
                            <a:pt x="244513" y="134423"/>
                          </a:lnTo>
                          <a:cubicBezTo>
                            <a:pt x="247604" y="138189"/>
                            <a:pt x="249173" y="142611"/>
                            <a:pt x="249173" y="147943"/>
                          </a:cubicBezTo>
                          <a:cubicBezTo>
                            <a:pt x="249173" y="152913"/>
                            <a:pt x="247639" y="157234"/>
                            <a:pt x="244594" y="161054"/>
                          </a:cubicBezTo>
                          <a:cubicBezTo>
                            <a:pt x="241583" y="164828"/>
                            <a:pt x="237937" y="166680"/>
                            <a:pt x="233750" y="166680"/>
                          </a:cubicBezTo>
                          <a:lnTo>
                            <a:pt x="15412" y="166681"/>
                          </a:lnTo>
                          <a:cubicBezTo>
                            <a:pt x="11179" y="166681"/>
                            <a:pt x="7579" y="164875"/>
                            <a:pt x="4522" y="161209"/>
                          </a:cubicBezTo>
                          <a:cubicBezTo>
                            <a:pt x="1523" y="157436"/>
                            <a:pt x="0" y="153068"/>
                            <a:pt x="0" y="147944"/>
                          </a:cubicBezTo>
                          <a:cubicBezTo>
                            <a:pt x="0" y="142611"/>
                            <a:pt x="1558" y="138190"/>
                            <a:pt x="4649" y="134424"/>
                          </a:cubicBezTo>
                          <a:lnTo>
                            <a:pt x="113293" y="5526"/>
                          </a:lnTo>
                          <a:cubicBezTo>
                            <a:pt x="116384" y="1852"/>
                            <a:pt x="120110" y="0"/>
                            <a:pt x="124471"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82" name="CustomShape 42"/>
                  <p:cNvSpPr/>
                  <p:nvPr/>
                </p:nvSpPr>
                <p:spPr>
                  <a:xfrm>
                    <a:off x="5753520" y="3810240"/>
                    <a:ext cx="90720" cy="9072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83" name="Line 43"/>
                <p:cNvSpPr/>
                <p:nvPr/>
              </p:nvSpPr>
              <p:spPr>
                <a:xfrm>
                  <a:off x="5802120" y="3904200"/>
                  <a:ext cx="0" cy="714600"/>
                </a:xfrm>
                <a:prstGeom prst="line">
                  <a:avLst/>
                </a:prstGeom>
                <a:ln w="15840">
                  <a:solidFill>
                    <a:schemeClr val="tx2"/>
                  </a:solidFill>
                  <a:prstDash val="dot"/>
                </a:ln>
              </p:spPr>
              <p:style>
                <a:lnRef idx="1">
                  <a:schemeClr val="accent1"/>
                </a:lnRef>
                <a:fillRef idx="0">
                  <a:schemeClr val="accent1"/>
                </a:fillRef>
                <a:effectRef idx="0">
                  <a:schemeClr val="accent1"/>
                </a:effectRef>
                <a:fontRef idx="minor"/>
              </p:style>
            </p:sp>
          </p:grpSp>
          <p:grpSp>
            <p:nvGrpSpPr>
              <p:cNvPr id="84" name="Group 44"/>
              <p:cNvGrpSpPr/>
              <p:nvPr/>
            </p:nvGrpSpPr>
            <p:grpSpPr>
              <a:xfrm>
                <a:off x="5863320" y="3678840"/>
                <a:ext cx="2809080" cy="989280"/>
                <a:chOff x="5863320" y="3678840"/>
                <a:chExt cx="2809080" cy="989280"/>
              </a:xfrm>
            </p:grpSpPr>
            <p:sp>
              <p:nvSpPr>
                <p:cNvPr id="85" name="CustomShape 45"/>
                <p:cNvSpPr/>
                <p:nvPr/>
              </p:nvSpPr>
              <p:spPr>
                <a:xfrm>
                  <a:off x="5863320" y="3678840"/>
                  <a:ext cx="1461600" cy="2725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b">
                  <a:noAutofit/>
                </a:bodyPr>
                <a:lstStyle/>
                <a:p>
                  <a:pPr>
                    <a:lnSpc>
                      <a:spcPct val="100000"/>
                    </a:lnSpc>
                  </a:pPr>
                  <a:r>
                    <a:rPr lang="en-US" sz="1600" b="1" strike="noStrike" spc="-1">
                      <a:solidFill>
                        <a:srgbClr val="7C7C7C"/>
                      </a:solidFill>
                      <a:latin typeface="Calibri"/>
                    </a:rPr>
                    <a:t>Training Data</a:t>
                  </a:r>
                  <a:endParaRPr lang="en-US" sz="1600" b="0" strike="noStrike" spc="-1">
                    <a:latin typeface="Arial"/>
                  </a:endParaRPr>
                </a:p>
              </p:txBody>
            </p:sp>
            <p:sp>
              <p:nvSpPr>
                <p:cNvPr id="86" name="CustomShape 46"/>
                <p:cNvSpPr/>
                <p:nvPr/>
              </p:nvSpPr>
              <p:spPr>
                <a:xfrm>
                  <a:off x="5863320" y="3924000"/>
                  <a:ext cx="2809080" cy="744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200" b="0" strike="noStrike" spc="-1">
                      <a:solidFill>
                        <a:srgbClr val="000000"/>
                      </a:solidFill>
                      <a:latin typeface="Century Gothic"/>
                    </a:rPr>
                    <a:t>Train-Test split. Trying different regression models and fine-tuning hyper parameters using cross-validation.</a:t>
                  </a:r>
                  <a:endParaRPr lang="en-US" sz="1200" b="0" strike="noStrike" spc="-1">
                    <a:latin typeface="Arial"/>
                  </a:endParaRPr>
                </a:p>
              </p:txBody>
            </p:sp>
          </p:grpSp>
        </p:grpSp>
        <p:grpSp>
          <p:nvGrpSpPr>
            <p:cNvPr id="87" name="Group 47"/>
            <p:cNvGrpSpPr/>
            <p:nvPr/>
          </p:nvGrpSpPr>
          <p:grpSpPr>
            <a:xfrm>
              <a:off x="7454160" y="4818600"/>
              <a:ext cx="3022200" cy="1637280"/>
              <a:chOff x="7454160" y="4818600"/>
              <a:chExt cx="3022200" cy="1637280"/>
            </a:xfrm>
          </p:grpSpPr>
          <p:grpSp>
            <p:nvGrpSpPr>
              <p:cNvPr id="88" name="Group 48"/>
              <p:cNvGrpSpPr/>
              <p:nvPr/>
            </p:nvGrpSpPr>
            <p:grpSpPr>
              <a:xfrm>
                <a:off x="7454160" y="4818600"/>
                <a:ext cx="1892160" cy="1347840"/>
                <a:chOff x="7454160" y="4818600"/>
                <a:chExt cx="1892160" cy="1347840"/>
              </a:xfrm>
            </p:grpSpPr>
            <p:grpSp>
              <p:nvGrpSpPr>
                <p:cNvPr id="89" name="Group 49"/>
                <p:cNvGrpSpPr/>
                <p:nvPr/>
              </p:nvGrpSpPr>
              <p:grpSpPr>
                <a:xfrm>
                  <a:off x="7454160" y="4818600"/>
                  <a:ext cx="1892160" cy="1347840"/>
                  <a:chOff x="7454160" y="4818600"/>
                  <a:chExt cx="1892160" cy="1347840"/>
                </a:xfrm>
              </p:grpSpPr>
              <p:grpSp>
                <p:nvGrpSpPr>
                  <p:cNvPr id="90" name="Group 50"/>
                  <p:cNvGrpSpPr/>
                  <p:nvPr/>
                </p:nvGrpSpPr>
                <p:grpSpPr>
                  <a:xfrm>
                    <a:off x="7454160" y="4818600"/>
                    <a:ext cx="1892160" cy="509400"/>
                    <a:chOff x="7454160" y="4818600"/>
                    <a:chExt cx="1892160" cy="509400"/>
                  </a:xfrm>
                </p:grpSpPr>
                <p:grpSp>
                  <p:nvGrpSpPr>
                    <p:cNvPr id="91" name="Group 51"/>
                    <p:cNvGrpSpPr/>
                    <p:nvPr/>
                  </p:nvGrpSpPr>
                  <p:grpSpPr>
                    <a:xfrm>
                      <a:off x="7454160" y="4818600"/>
                      <a:ext cx="1892160" cy="347760"/>
                      <a:chOff x="7454160" y="4818600"/>
                      <a:chExt cx="1892160" cy="347760"/>
                    </a:xfrm>
                  </p:grpSpPr>
                  <p:sp>
                    <p:nvSpPr>
                      <p:cNvPr id="92" name="CustomShape 52"/>
                      <p:cNvSpPr/>
                      <p:nvPr/>
                    </p:nvSpPr>
                    <p:spPr>
                      <a:xfrm>
                        <a:off x="7454160" y="4818600"/>
                        <a:ext cx="347760" cy="347760"/>
                      </a:xfrm>
                      <a:prstGeom prst="donut">
                        <a:avLst>
                          <a:gd name="adj" fmla="val 2845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3" name="CustomShape 53"/>
                      <p:cNvSpPr/>
                      <p:nvPr/>
                    </p:nvSpPr>
                    <p:spPr>
                      <a:xfrm rot="5400000">
                        <a:off x="8471160" y="4194720"/>
                        <a:ext cx="154440" cy="1595520"/>
                      </a:xfrm>
                      <a:prstGeom prst="round2SameRect">
                        <a:avLst>
                          <a:gd name="adj1" fmla="val 50000"/>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94" name="CustomShape 54"/>
                    <p:cNvSpPr/>
                    <p:nvPr/>
                  </p:nvSpPr>
                  <p:spPr>
                    <a:xfrm rot="10800000">
                      <a:off x="7535880" y="5206320"/>
                      <a:ext cx="182160" cy="121680"/>
                    </a:xfrm>
                    <a:custGeom>
                      <a:avLst/>
                      <a:gdLst/>
                      <a:ahLst/>
                      <a:cxnLst/>
                      <a:rect l="l" t="t" r="r" b="b"/>
                      <a:pathLst>
                        <a:path w="249173" h="166681">
                          <a:moveTo>
                            <a:pt x="124471" y="0"/>
                          </a:moveTo>
                          <a:cubicBezTo>
                            <a:pt x="128924" y="0"/>
                            <a:pt x="132696" y="1852"/>
                            <a:pt x="135822" y="5525"/>
                          </a:cubicBezTo>
                          <a:lnTo>
                            <a:pt x="244513" y="134423"/>
                          </a:lnTo>
                          <a:cubicBezTo>
                            <a:pt x="247604" y="138189"/>
                            <a:pt x="249173" y="142611"/>
                            <a:pt x="249173" y="147943"/>
                          </a:cubicBezTo>
                          <a:cubicBezTo>
                            <a:pt x="249173" y="152913"/>
                            <a:pt x="247639" y="157234"/>
                            <a:pt x="244594" y="161054"/>
                          </a:cubicBezTo>
                          <a:cubicBezTo>
                            <a:pt x="241583" y="164828"/>
                            <a:pt x="237937" y="166680"/>
                            <a:pt x="233750" y="166680"/>
                          </a:cubicBezTo>
                          <a:lnTo>
                            <a:pt x="15412" y="166681"/>
                          </a:lnTo>
                          <a:cubicBezTo>
                            <a:pt x="11179" y="166681"/>
                            <a:pt x="7579" y="164875"/>
                            <a:pt x="4522" y="161209"/>
                          </a:cubicBezTo>
                          <a:cubicBezTo>
                            <a:pt x="1523" y="157436"/>
                            <a:pt x="0" y="153068"/>
                            <a:pt x="0" y="147944"/>
                          </a:cubicBezTo>
                          <a:cubicBezTo>
                            <a:pt x="0" y="142611"/>
                            <a:pt x="1558" y="138190"/>
                            <a:pt x="4649" y="134424"/>
                          </a:cubicBezTo>
                          <a:lnTo>
                            <a:pt x="113293" y="5526"/>
                          </a:lnTo>
                          <a:cubicBezTo>
                            <a:pt x="116384" y="1852"/>
                            <a:pt x="120110" y="0"/>
                            <a:pt x="124471"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95" name="CustomShape 55"/>
                  <p:cNvSpPr/>
                  <p:nvPr/>
                </p:nvSpPr>
                <p:spPr>
                  <a:xfrm>
                    <a:off x="7581600" y="6075720"/>
                    <a:ext cx="90720" cy="9072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96" name="Line 56"/>
                <p:cNvSpPr/>
                <p:nvPr/>
              </p:nvSpPr>
              <p:spPr>
                <a:xfrm>
                  <a:off x="7623720" y="5360760"/>
                  <a:ext cx="0" cy="714600"/>
                </a:xfrm>
                <a:prstGeom prst="line">
                  <a:avLst/>
                </a:prstGeom>
                <a:ln w="15840">
                  <a:solidFill>
                    <a:schemeClr val="tx2"/>
                  </a:solidFill>
                  <a:prstDash val="dot"/>
                </a:ln>
              </p:spPr>
              <p:style>
                <a:lnRef idx="1">
                  <a:schemeClr val="accent1"/>
                </a:lnRef>
                <a:fillRef idx="0">
                  <a:schemeClr val="accent1"/>
                </a:fillRef>
                <a:effectRef idx="0">
                  <a:schemeClr val="accent1"/>
                </a:effectRef>
                <a:fontRef idx="minor"/>
              </p:style>
            </p:sp>
          </p:grpSp>
          <p:grpSp>
            <p:nvGrpSpPr>
              <p:cNvPr id="97" name="Group 57"/>
              <p:cNvGrpSpPr/>
              <p:nvPr/>
            </p:nvGrpSpPr>
            <p:grpSpPr>
              <a:xfrm>
                <a:off x="7691400" y="5466600"/>
                <a:ext cx="2784960" cy="989280"/>
                <a:chOff x="7691400" y="5466600"/>
                <a:chExt cx="2784960" cy="989280"/>
              </a:xfrm>
            </p:grpSpPr>
            <p:sp>
              <p:nvSpPr>
                <p:cNvPr id="98" name="CustomShape 58"/>
                <p:cNvSpPr/>
                <p:nvPr/>
              </p:nvSpPr>
              <p:spPr>
                <a:xfrm>
                  <a:off x="7691400" y="5466600"/>
                  <a:ext cx="1568880" cy="2725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b">
                  <a:noAutofit/>
                </a:bodyPr>
                <a:lstStyle/>
                <a:p>
                  <a:pPr>
                    <a:lnSpc>
                      <a:spcPct val="100000"/>
                    </a:lnSpc>
                  </a:pPr>
                  <a:r>
                    <a:rPr lang="en-US" sz="1600" b="1" strike="noStrike" spc="-1">
                      <a:solidFill>
                        <a:srgbClr val="BF9000"/>
                      </a:solidFill>
                      <a:latin typeface="Calibri"/>
                    </a:rPr>
                    <a:t>Evaluation Metrics</a:t>
                  </a:r>
                  <a:endParaRPr lang="en-US" sz="1600" b="0" strike="noStrike" spc="-1">
                    <a:latin typeface="Arial"/>
                  </a:endParaRPr>
                </a:p>
              </p:txBody>
            </p:sp>
            <p:sp>
              <p:nvSpPr>
                <p:cNvPr id="99" name="CustomShape 59"/>
                <p:cNvSpPr/>
                <p:nvPr/>
              </p:nvSpPr>
              <p:spPr>
                <a:xfrm>
                  <a:off x="7691400" y="5711760"/>
                  <a:ext cx="2784960" cy="744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200" b="0" strike="noStrike" spc="-1">
                      <a:solidFill>
                        <a:srgbClr val="000000"/>
                      </a:solidFill>
                      <a:latin typeface="Century Gothic"/>
                    </a:rPr>
                    <a:t>Comparing test-set RMSE for each model and also benchmarking with baseline models (Price average and price average by suburb).</a:t>
                  </a:r>
                  <a:endParaRPr lang="en-US" sz="1200" b="0" strike="noStrike" spc="-1">
                    <a:latin typeface="Arial"/>
                  </a:endParaRPr>
                </a:p>
              </p:txBody>
            </p:sp>
          </p:grpSp>
        </p:grpSp>
      </p:grpSp>
      <p:sp>
        <p:nvSpPr>
          <p:cNvPr id="100" name="CustomShape 60"/>
          <p:cNvSpPr/>
          <p:nvPr/>
        </p:nvSpPr>
        <p:spPr>
          <a:xfrm>
            <a:off x="356040" y="3975840"/>
            <a:ext cx="1503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entury Gothic"/>
              </a:rPr>
              <a:t>ML Pipeline</a:t>
            </a:r>
            <a:endParaRPr lang="en-US" sz="1800" b="0" strike="noStrike" spc="-1">
              <a:latin typeface="Arial"/>
            </a:endParaRPr>
          </a:p>
        </p:txBody>
      </p:sp>
      <p:grpSp>
        <p:nvGrpSpPr>
          <p:cNvPr id="101" name="Group 61"/>
          <p:cNvGrpSpPr/>
          <p:nvPr/>
        </p:nvGrpSpPr>
        <p:grpSpPr>
          <a:xfrm>
            <a:off x="9026280" y="731160"/>
            <a:ext cx="451080" cy="439560"/>
            <a:chOff x="9026280" y="731160"/>
            <a:chExt cx="451080" cy="439560"/>
          </a:xfrm>
        </p:grpSpPr>
        <p:sp>
          <p:nvSpPr>
            <p:cNvPr id="102" name="CustomShape 62"/>
            <p:cNvSpPr/>
            <p:nvPr/>
          </p:nvSpPr>
          <p:spPr>
            <a:xfrm>
              <a:off x="9026280" y="731160"/>
              <a:ext cx="451080" cy="439560"/>
            </a:xfrm>
            <a:custGeom>
              <a:avLst/>
              <a:gdLst/>
              <a:ahLst/>
              <a:cxnLst/>
              <a:rect l="l" t="t" r="r" b="b"/>
              <a:pathLst>
                <a:path w="3122" h="3122">
                  <a:moveTo>
                    <a:pt x="1509" y="261"/>
                  </a:moveTo>
                  <a:lnTo>
                    <a:pt x="1413" y="268"/>
                  </a:lnTo>
                  <a:lnTo>
                    <a:pt x="1319" y="283"/>
                  </a:lnTo>
                  <a:lnTo>
                    <a:pt x="1229" y="304"/>
                  </a:lnTo>
                  <a:lnTo>
                    <a:pt x="1139" y="330"/>
                  </a:lnTo>
                  <a:lnTo>
                    <a:pt x="1053" y="363"/>
                  </a:lnTo>
                  <a:lnTo>
                    <a:pt x="971" y="401"/>
                  </a:lnTo>
                  <a:lnTo>
                    <a:pt x="891" y="446"/>
                  </a:lnTo>
                  <a:lnTo>
                    <a:pt x="815" y="496"/>
                  </a:lnTo>
                  <a:lnTo>
                    <a:pt x="742" y="550"/>
                  </a:lnTo>
                  <a:lnTo>
                    <a:pt x="675" y="611"/>
                  </a:lnTo>
                  <a:lnTo>
                    <a:pt x="611" y="675"/>
                  </a:lnTo>
                  <a:lnTo>
                    <a:pt x="550" y="742"/>
                  </a:lnTo>
                  <a:lnTo>
                    <a:pt x="496" y="815"/>
                  </a:lnTo>
                  <a:lnTo>
                    <a:pt x="446" y="891"/>
                  </a:lnTo>
                  <a:lnTo>
                    <a:pt x="401" y="971"/>
                  </a:lnTo>
                  <a:lnTo>
                    <a:pt x="363" y="1053"/>
                  </a:lnTo>
                  <a:lnTo>
                    <a:pt x="330" y="1139"/>
                  </a:lnTo>
                  <a:lnTo>
                    <a:pt x="304" y="1229"/>
                  </a:lnTo>
                  <a:lnTo>
                    <a:pt x="283" y="1319"/>
                  </a:lnTo>
                  <a:lnTo>
                    <a:pt x="268" y="1413"/>
                  </a:lnTo>
                  <a:lnTo>
                    <a:pt x="261" y="1509"/>
                  </a:lnTo>
                  <a:lnTo>
                    <a:pt x="364" y="1509"/>
                  </a:lnTo>
                  <a:lnTo>
                    <a:pt x="381" y="1511"/>
                  </a:lnTo>
                  <a:lnTo>
                    <a:pt x="394" y="1519"/>
                  </a:lnTo>
                  <a:lnTo>
                    <a:pt x="406" y="1531"/>
                  </a:lnTo>
                  <a:lnTo>
                    <a:pt x="414" y="1544"/>
                  </a:lnTo>
                  <a:lnTo>
                    <a:pt x="416" y="1561"/>
                  </a:lnTo>
                  <a:lnTo>
                    <a:pt x="414" y="1578"/>
                  </a:lnTo>
                  <a:lnTo>
                    <a:pt x="406" y="1591"/>
                  </a:lnTo>
                  <a:lnTo>
                    <a:pt x="394" y="1603"/>
                  </a:lnTo>
                  <a:lnTo>
                    <a:pt x="381" y="1611"/>
                  </a:lnTo>
                  <a:lnTo>
                    <a:pt x="364" y="1613"/>
                  </a:lnTo>
                  <a:lnTo>
                    <a:pt x="261" y="1613"/>
                  </a:lnTo>
                  <a:lnTo>
                    <a:pt x="268" y="1709"/>
                  </a:lnTo>
                  <a:lnTo>
                    <a:pt x="283" y="1803"/>
                  </a:lnTo>
                  <a:lnTo>
                    <a:pt x="304" y="1894"/>
                  </a:lnTo>
                  <a:lnTo>
                    <a:pt x="330" y="1983"/>
                  </a:lnTo>
                  <a:lnTo>
                    <a:pt x="363" y="2069"/>
                  </a:lnTo>
                  <a:lnTo>
                    <a:pt x="401" y="2151"/>
                  </a:lnTo>
                  <a:lnTo>
                    <a:pt x="446" y="2231"/>
                  </a:lnTo>
                  <a:lnTo>
                    <a:pt x="496" y="2307"/>
                  </a:lnTo>
                  <a:lnTo>
                    <a:pt x="550" y="2380"/>
                  </a:lnTo>
                  <a:lnTo>
                    <a:pt x="611" y="2447"/>
                  </a:lnTo>
                  <a:lnTo>
                    <a:pt x="675" y="2511"/>
                  </a:lnTo>
                  <a:lnTo>
                    <a:pt x="742" y="2572"/>
                  </a:lnTo>
                  <a:lnTo>
                    <a:pt x="815" y="2626"/>
                  </a:lnTo>
                  <a:lnTo>
                    <a:pt x="891" y="2676"/>
                  </a:lnTo>
                  <a:lnTo>
                    <a:pt x="971" y="2721"/>
                  </a:lnTo>
                  <a:lnTo>
                    <a:pt x="1053" y="2759"/>
                  </a:lnTo>
                  <a:lnTo>
                    <a:pt x="1139" y="2792"/>
                  </a:lnTo>
                  <a:lnTo>
                    <a:pt x="1229" y="2818"/>
                  </a:lnTo>
                  <a:lnTo>
                    <a:pt x="1319" y="2839"/>
                  </a:lnTo>
                  <a:lnTo>
                    <a:pt x="1413" y="2854"/>
                  </a:lnTo>
                  <a:lnTo>
                    <a:pt x="1509" y="2861"/>
                  </a:lnTo>
                  <a:lnTo>
                    <a:pt x="1509" y="2758"/>
                  </a:lnTo>
                  <a:lnTo>
                    <a:pt x="1511" y="2741"/>
                  </a:lnTo>
                  <a:lnTo>
                    <a:pt x="1519" y="2728"/>
                  </a:lnTo>
                  <a:lnTo>
                    <a:pt x="1531" y="2716"/>
                  </a:lnTo>
                  <a:lnTo>
                    <a:pt x="1544" y="2708"/>
                  </a:lnTo>
                  <a:lnTo>
                    <a:pt x="1561" y="2706"/>
                  </a:lnTo>
                  <a:lnTo>
                    <a:pt x="1578" y="2708"/>
                  </a:lnTo>
                  <a:lnTo>
                    <a:pt x="1591" y="2716"/>
                  </a:lnTo>
                  <a:lnTo>
                    <a:pt x="1603" y="2728"/>
                  </a:lnTo>
                  <a:lnTo>
                    <a:pt x="1611" y="2741"/>
                  </a:lnTo>
                  <a:lnTo>
                    <a:pt x="1613" y="2758"/>
                  </a:lnTo>
                  <a:lnTo>
                    <a:pt x="1613" y="2861"/>
                  </a:lnTo>
                  <a:lnTo>
                    <a:pt x="1709" y="2854"/>
                  </a:lnTo>
                  <a:lnTo>
                    <a:pt x="1803" y="2839"/>
                  </a:lnTo>
                  <a:lnTo>
                    <a:pt x="1894" y="2818"/>
                  </a:lnTo>
                  <a:lnTo>
                    <a:pt x="1983" y="2792"/>
                  </a:lnTo>
                  <a:lnTo>
                    <a:pt x="2069" y="2759"/>
                  </a:lnTo>
                  <a:lnTo>
                    <a:pt x="2151" y="2721"/>
                  </a:lnTo>
                  <a:lnTo>
                    <a:pt x="2231" y="2676"/>
                  </a:lnTo>
                  <a:lnTo>
                    <a:pt x="2307" y="2626"/>
                  </a:lnTo>
                  <a:lnTo>
                    <a:pt x="2380" y="2572"/>
                  </a:lnTo>
                  <a:lnTo>
                    <a:pt x="2447" y="2511"/>
                  </a:lnTo>
                  <a:lnTo>
                    <a:pt x="2511" y="2447"/>
                  </a:lnTo>
                  <a:lnTo>
                    <a:pt x="2572" y="2380"/>
                  </a:lnTo>
                  <a:lnTo>
                    <a:pt x="2626" y="2307"/>
                  </a:lnTo>
                  <a:lnTo>
                    <a:pt x="2676" y="2231"/>
                  </a:lnTo>
                  <a:lnTo>
                    <a:pt x="2721" y="2151"/>
                  </a:lnTo>
                  <a:lnTo>
                    <a:pt x="2759" y="2069"/>
                  </a:lnTo>
                  <a:lnTo>
                    <a:pt x="2792" y="1983"/>
                  </a:lnTo>
                  <a:lnTo>
                    <a:pt x="2818" y="1894"/>
                  </a:lnTo>
                  <a:lnTo>
                    <a:pt x="2839" y="1803"/>
                  </a:lnTo>
                  <a:lnTo>
                    <a:pt x="2854" y="1709"/>
                  </a:lnTo>
                  <a:lnTo>
                    <a:pt x="2861" y="1613"/>
                  </a:lnTo>
                  <a:lnTo>
                    <a:pt x="2758" y="1613"/>
                  </a:lnTo>
                  <a:lnTo>
                    <a:pt x="2741" y="1611"/>
                  </a:lnTo>
                  <a:lnTo>
                    <a:pt x="2728" y="1603"/>
                  </a:lnTo>
                  <a:lnTo>
                    <a:pt x="2716" y="1591"/>
                  </a:lnTo>
                  <a:lnTo>
                    <a:pt x="2708" y="1578"/>
                  </a:lnTo>
                  <a:lnTo>
                    <a:pt x="2706" y="1561"/>
                  </a:lnTo>
                  <a:lnTo>
                    <a:pt x="2708" y="1544"/>
                  </a:lnTo>
                  <a:lnTo>
                    <a:pt x="2716" y="1531"/>
                  </a:lnTo>
                  <a:lnTo>
                    <a:pt x="2728" y="1519"/>
                  </a:lnTo>
                  <a:lnTo>
                    <a:pt x="2741" y="1511"/>
                  </a:lnTo>
                  <a:lnTo>
                    <a:pt x="2758" y="1509"/>
                  </a:lnTo>
                  <a:lnTo>
                    <a:pt x="2861" y="1509"/>
                  </a:lnTo>
                  <a:lnTo>
                    <a:pt x="2854" y="1413"/>
                  </a:lnTo>
                  <a:lnTo>
                    <a:pt x="2839" y="1319"/>
                  </a:lnTo>
                  <a:lnTo>
                    <a:pt x="2818" y="1229"/>
                  </a:lnTo>
                  <a:lnTo>
                    <a:pt x="2792" y="1139"/>
                  </a:lnTo>
                  <a:lnTo>
                    <a:pt x="2759" y="1053"/>
                  </a:lnTo>
                  <a:lnTo>
                    <a:pt x="2721" y="971"/>
                  </a:lnTo>
                  <a:lnTo>
                    <a:pt x="2676" y="891"/>
                  </a:lnTo>
                  <a:lnTo>
                    <a:pt x="2626" y="815"/>
                  </a:lnTo>
                  <a:lnTo>
                    <a:pt x="2572" y="742"/>
                  </a:lnTo>
                  <a:lnTo>
                    <a:pt x="2511" y="675"/>
                  </a:lnTo>
                  <a:lnTo>
                    <a:pt x="2447" y="611"/>
                  </a:lnTo>
                  <a:lnTo>
                    <a:pt x="2380" y="550"/>
                  </a:lnTo>
                  <a:lnTo>
                    <a:pt x="2307" y="496"/>
                  </a:lnTo>
                  <a:lnTo>
                    <a:pt x="2231" y="446"/>
                  </a:lnTo>
                  <a:lnTo>
                    <a:pt x="2151" y="401"/>
                  </a:lnTo>
                  <a:lnTo>
                    <a:pt x="2069" y="363"/>
                  </a:lnTo>
                  <a:lnTo>
                    <a:pt x="1983" y="330"/>
                  </a:lnTo>
                  <a:lnTo>
                    <a:pt x="1894" y="304"/>
                  </a:lnTo>
                  <a:lnTo>
                    <a:pt x="1803" y="283"/>
                  </a:lnTo>
                  <a:lnTo>
                    <a:pt x="1709" y="268"/>
                  </a:lnTo>
                  <a:lnTo>
                    <a:pt x="1613" y="261"/>
                  </a:lnTo>
                  <a:lnTo>
                    <a:pt x="1613" y="364"/>
                  </a:lnTo>
                  <a:lnTo>
                    <a:pt x="1611" y="381"/>
                  </a:lnTo>
                  <a:lnTo>
                    <a:pt x="1603" y="394"/>
                  </a:lnTo>
                  <a:lnTo>
                    <a:pt x="1591" y="406"/>
                  </a:lnTo>
                  <a:lnTo>
                    <a:pt x="1578" y="414"/>
                  </a:lnTo>
                  <a:lnTo>
                    <a:pt x="1561" y="416"/>
                  </a:lnTo>
                  <a:lnTo>
                    <a:pt x="1544" y="414"/>
                  </a:lnTo>
                  <a:lnTo>
                    <a:pt x="1531" y="406"/>
                  </a:lnTo>
                  <a:lnTo>
                    <a:pt x="1519" y="394"/>
                  </a:lnTo>
                  <a:lnTo>
                    <a:pt x="1511" y="381"/>
                  </a:lnTo>
                  <a:lnTo>
                    <a:pt x="1509" y="364"/>
                  </a:lnTo>
                  <a:lnTo>
                    <a:pt x="1509" y="261"/>
                  </a:lnTo>
                  <a:close/>
                  <a:moveTo>
                    <a:pt x="1561" y="0"/>
                  </a:moveTo>
                  <a:lnTo>
                    <a:pt x="1578" y="2"/>
                  </a:lnTo>
                  <a:lnTo>
                    <a:pt x="1591" y="10"/>
                  </a:lnTo>
                  <a:lnTo>
                    <a:pt x="1603" y="21"/>
                  </a:lnTo>
                  <a:lnTo>
                    <a:pt x="1611" y="35"/>
                  </a:lnTo>
                  <a:lnTo>
                    <a:pt x="1613" y="52"/>
                  </a:lnTo>
                  <a:lnTo>
                    <a:pt x="1613" y="157"/>
                  </a:lnTo>
                  <a:lnTo>
                    <a:pt x="1717" y="165"/>
                  </a:lnTo>
                  <a:lnTo>
                    <a:pt x="1819" y="180"/>
                  </a:lnTo>
                  <a:lnTo>
                    <a:pt x="1918" y="202"/>
                  </a:lnTo>
                  <a:lnTo>
                    <a:pt x="2014" y="231"/>
                  </a:lnTo>
                  <a:lnTo>
                    <a:pt x="2108" y="266"/>
                  </a:lnTo>
                  <a:lnTo>
                    <a:pt x="2197" y="308"/>
                  </a:lnTo>
                  <a:lnTo>
                    <a:pt x="2284" y="357"/>
                  </a:lnTo>
                  <a:lnTo>
                    <a:pt x="2366" y="410"/>
                  </a:lnTo>
                  <a:lnTo>
                    <a:pt x="2445" y="469"/>
                  </a:lnTo>
                  <a:lnTo>
                    <a:pt x="2519" y="534"/>
                  </a:lnTo>
                  <a:lnTo>
                    <a:pt x="2588" y="603"/>
                  </a:lnTo>
                  <a:lnTo>
                    <a:pt x="2653" y="677"/>
                  </a:lnTo>
                  <a:lnTo>
                    <a:pt x="2712" y="756"/>
                  </a:lnTo>
                  <a:lnTo>
                    <a:pt x="2765" y="838"/>
                  </a:lnTo>
                  <a:lnTo>
                    <a:pt x="2814" y="925"/>
                  </a:lnTo>
                  <a:lnTo>
                    <a:pt x="2856" y="1014"/>
                  </a:lnTo>
                  <a:lnTo>
                    <a:pt x="2891" y="1108"/>
                  </a:lnTo>
                  <a:lnTo>
                    <a:pt x="2920" y="1204"/>
                  </a:lnTo>
                  <a:lnTo>
                    <a:pt x="2942" y="1303"/>
                  </a:lnTo>
                  <a:lnTo>
                    <a:pt x="2958" y="1405"/>
                  </a:lnTo>
                  <a:lnTo>
                    <a:pt x="2965" y="1509"/>
                  </a:lnTo>
                  <a:lnTo>
                    <a:pt x="3070" y="1509"/>
                  </a:lnTo>
                  <a:lnTo>
                    <a:pt x="3087" y="1511"/>
                  </a:lnTo>
                  <a:lnTo>
                    <a:pt x="3101" y="1519"/>
                  </a:lnTo>
                  <a:lnTo>
                    <a:pt x="3112" y="1531"/>
                  </a:lnTo>
                  <a:lnTo>
                    <a:pt x="3120" y="1544"/>
                  </a:lnTo>
                  <a:lnTo>
                    <a:pt x="3122" y="1561"/>
                  </a:lnTo>
                  <a:lnTo>
                    <a:pt x="3120" y="1578"/>
                  </a:lnTo>
                  <a:lnTo>
                    <a:pt x="3112" y="1591"/>
                  </a:lnTo>
                  <a:lnTo>
                    <a:pt x="3101" y="1603"/>
                  </a:lnTo>
                  <a:lnTo>
                    <a:pt x="3087" y="1611"/>
                  </a:lnTo>
                  <a:lnTo>
                    <a:pt x="3070" y="1613"/>
                  </a:lnTo>
                  <a:lnTo>
                    <a:pt x="2965" y="1613"/>
                  </a:lnTo>
                  <a:lnTo>
                    <a:pt x="2958" y="1717"/>
                  </a:lnTo>
                  <a:lnTo>
                    <a:pt x="2942" y="1819"/>
                  </a:lnTo>
                  <a:lnTo>
                    <a:pt x="2920" y="1918"/>
                  </a:lnTo>
                  <a:lnTo>
                    <a:pt x="2891" y="2014"/>
                  </a:lnTo>
                  <a:lnTo>
                    <a:pt x="2856" y="2108"/>
                  </a:lnTo>
                  <a:lnTo>
                    <a:pt x="2814" y="2197"/>
                  </a:lnTo>
                  <a:lnTo>
                    <a:pt x="2765" y="2284"/>
                  </a:lnTo>
                  <a:lnTo>
                    <a:pt x="2712" y="2366"/>
                  </a:lnTo>
                  <a:lnTo>
                    <a:pt x="2653" y="2445"/>
                  </a:lnTo>
                  <a:lnTo>
                    <a:pt x="2588" y="2519"/>
                  </a:lnTo>
                  <a:lnTo>
                    <a:pt x="2519" y="2588"/>
                  </a:lnTo>
                  <a:lnTo>
                    <a:pt x="2445" y="2653"/>
                  </a:lnTo>
                  <a:lnTo>
                    <a:pt x="2366" y="2712"/>
                  </a:lnTo>
                  <a:lnTo>
                    <a:pt x="2284" y="2765"/>
                  </a:lnTo>
                  <a:lnTo>
                    <a:pt x="2197" y="2814"/>
                  </a:lnTo>
                  <a:lnTo>
                    <a:pt x="2108" y="2856"/>
                  </a:lnTo>
                  <a:lnTo>
                    <a:pt x="2014" y="2891"/>
                  </a:lnTo>
                  <a:lnTo>
                    <a:pt x="1918" y="2920"/>
                  </a:lnTo>
                  <a:lnTo>
                    <a:pt x="1819" y="2942"/>
                  </a:lnTo>
                  <a:lnTo>
                    <a:pt x="1717" y="2958"/>
                  </a:lnTo>
                  <a:lnTo>
                    <a:pt x="1613" y="2965"/>
                  </a:lnTo>
                  <a:lnTo>
                    <a:pt x="1613" y="3070"/>
                  </a:lnTo>
                  <a:lnTo>
                    <a:pt x="1611" y="3087"/>
                  </a:lnTo>
                  <a:lnTo>
                    <a:pt x="1603" y="3101"/>
                  </a:lnTo>
                  <a:lnTo>
                    <a:pt x="1591" y="3112"/>
                  </a:lnTo>
                  <a:lnTo>
                    <a:pt x="1578" y="3120"/>
                  </a:lnTo>
                  <a:lnTo>
                    <a:pt x="1561" y="3122"/>
                  </a:lnTo>
                  <a:lnTo>
                    <a:pt x="1544" y="3120"/>
                  </a:lnTo>
                  <a:lnTo>
                    <a:pt x="1531" y="3112"/>
                  </a:lnTo>
                  <a:lnTo>
                    <a:pt x="1519" y="3101"/>
                  </a:lnTo>
                  <a:lnTo>
                    <a:pt x="1511" y="3087"/>
                  </a:lnTo>
                  <a:lnTo>
                    <a:pt x="1509" y="3070"/>
                  </a:lnTo>
                  <a:lnTo>
                    <a:pt x="1509" y="2965"/>
                  </a:lnTo>
                  <a:lnTo>
                    <a:pt x="1405" y="2958"/>
                  </a:lnTo>
                  <a:lnTo>
                    <a:pt x="1303" y="2942"/>
                  </a:lnTo>
                  <a:lnTo>
                    <a:pt x="1204" y="2920"/>
                  </a:lnTo>
                  <a:lnTo>
                    <a:pt x="1108" y="2891"/>
                  </a:lnTo>
                  <a:lnTo>
                    <a:pt x="1014" y="2856"/>
                  </a:lnTo>
                  <a:lnTo>
                    <a:pt x="925" y="2814"/>
                  </a:lnTo>
                  <a:lnTo>
                    <a:pt x="838" y="2765"/>
                  </a:lnTo>
                  <a:lnTo>
                    <a:pt x="756" y="2712"/>
                  </a:lnTo>
                  <a:lnTo>
                    <a:pt x="677" y="2653"/>
                  </a:lnTo>
                  <a:lnTo>
                    <a:pt x="603" y="2588"/>
                  </a:lnTo>
                  <a:lnTo>
                    <a:pt x="534" y="2519"/>
                  </a:lnTo>
                  <a:lnTo>
                    <a:pt x="469" y="2445"/>
                  </a:lnTo>
                  <a:lnTo>
                    <a:pt x="410" y="2366"/>
                  </a:lnTo>
                  <a:lnTo>
                    <a:pt x="357" y="2284"/>
                  </a:lnTo>
                  <a:lnTo>
                    <a:pt x="308" y="2197"/>
                  </a:lnTo>
                  <a:lnTo>
                    <a:pt x="266" y="2108"/>
                  </a:lnTo>
                  <a:lnTo>
                    <a:pt x="231" y="2014"/>
                  </a:lnTo>
                  <a:lnTo>
                    <a:pt x="202" y="1918"/>
                  </a:lnTo>
                  <a:lnTo>
                    <a:pt x="180" y="1819"/>
                  </a:lnTo>
                  <a:lnTo>
                    <a:pt x="165" y="1717"/>
                  </a:lnTo>
                  <a:lnTo>
                    <a:pt x="157" y="1613"/>
                  </a:lnTo>
                  <a:lnTo>
                    <a:pt x="52" y="1613"/>
                  </a:lnTo>
                  <a:lnTo>
                    <a:pt x="35" y="1611"/>
                  </a:lnTo>
                  <a:lnTo>
                    <a:pt x="21" y="1603"/>
                  </a:lnTo>
                  <a:lnTo>
                    <a:pt x="10" y="1591"/>
                  </a:lnTo>
                  <a:lnTo>
                    <a:pt x="2" y="1578"/>
                  </a:lnTo>
                  <a:lnTo>
                    <a:pt x="0" y="1561"/>
                  </a:lnTo>
                  <a:lnTo>
                    <a:pt x="2" y="1544"/>
                  </a:lnTo>
                  <a:lnTo>
                    <a:pt x="10" y="1531"/>
                  </a:lnTo>
                  <a:lnTo>
                    <a:pt x="21" y="1519"/>
                  </a:lnTo>
                  <a:lnTo>
                    <a:pt x="35" y="1511"/>
                  </a:lnTo>
                  <a:lnTo>
                    <a:pt x="52" y="1509"/>
                  </a:lnTo>
                  <a:lnTo>
                    <a:pt x="157" y="1509"/>
                  </a:lnTo>
                  <a:lnTo>
                    <a:pt x="165" y="1405"/>
                  </a:lnTo>
                  <a:lnTo>
                    <a:pt x="180" y="1303"/>
                  </a:lnTo>
                  <a:lnTo>
                    <a:pt x="202" y="1204"/>
                  </a:lnTo>
                  <a:lnTo>
                    <a:pt x="231" y="1108"/>
                  </a:lnTo>
                  <a:lnTo>
                    <a:pt x="266" y="1014"/>
                  </a:lnTo>
                  <a:lnTo>
                    <a:pt x="308" y="925"/>
                  </a:lnTo>
                  <a:lnTo>
                    <a:pt x="357" y="838"/>
                  </a:lnTo>
                  <a:lnTo>
                    <a:pt x="410" y="756"/>
                  </a:lnTo>
                  <a:lnTo>
                    <a:pt x="469" y="677"/>
                  </a:lnTo>
                  <a:lnTo>
                    <a:pt x="534" y="603"/>
                  </a:lnTo>
                  <a:lnTo>
                    <a:pt x="603" y="534"/>
                  </a:lnTo>
                  <a:lnTo>
                    <a:pt x="677" y="469"/>
                  </a:lnTo>
                  <a:lnTo>
                    <a:pt x="756" y="410"/>
                  </a:lnTo>
                  <a:lnTo>
                    <a:pt x="838" y="357"/>
                  </a:lnTo>
                  <a:lnTo>
                    <a:pt x="925" y="308"/>
                  </a:lnTo>
                  <a:lnTo>
                    <a:pt x="1014" y="266"/>
                  </a:lnTo>
                  <a:lnTo>
                    <a:pt x="1108" y="231"/>
                  </a:lnTo>
                  <a:lnTo>
                    <a:pt x="1204" y="202"/>
                  </a:lnTo>
                  <a:lnTo>
                    <a:pt x="1303" y="180"/>
                  </a:lnTo>
                  <a:lnTo>
                    <a:pt x="1405" y="165"/>
                  </a:lnTo>
                  <a:lnTo>
                    <a:pt x="1509" y="157"/>
                  </a:lnTo>
                  <a:lnTo>
                    <a:pt x="1509" y="52"/>
                  </a:lnTo>
                  <a:lnTo>
                    <a:pt x="1511" y="35"/>
                  </a:lnTo>
                  <a:lnTo>
                    <a:pt x="1519" y="21"/>
                  </a:lnTo>
                  <a:lnTo>
                    <a:pt x="1531" y="10"/>
                  </a:lnTo>
                  <a:lnTo>
                    <a:pt x="1544" y="2"/>
                  </a:lnTo>
                  <a:lnTo>
                    <a:pt x="1561" y="0"/>
                  </a:ln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sp>
          <p:nvSpPr>
            <p:cNvPr id="103" name="CustomShape 63"/>
            <p:cNvSpPr/>
            <p:nvPr/>
          </p:nvSpPr>
          <p:spPr>
            <a:xfrm>
              <a:off x="9154440" y="856080"/>
              <a:ext cx="195120" cy="190080"/>
            </a:xfrm>
            <a:custGeom>
              <a:avLst/>
              <a:gdLst/>
              <a:ahLst/>
              <a:cxnLst/>
              <a:rect l="l" t="t" r="r" b="b"/>
              <a:pathLst>
                <a:path w="1352" h="1352">
                  <a:moveTo>
                    <a:pt x="676" y="416"/>
                  </a:moveTo>
                  <a:lnTo>
                    <a:pt x="634" y="420"/>
                  </a:lnTo>
                  <a:lnTo>
                    <a:pt x="594" y="429"/>
                  </a:lnTo>
                  <a:lnTo>
                    <a:pt x="556" y="445"/>
                  </a:lnTo>
                  <a:lnTo>
                    <a:pt x="522" y="466"/>
                  </a:lnTo>
                  <a:lnTo>
                    <a:pt x="492" y="492"/>
                  </a:lnTo>
                  <a:lnTo>
                    <a:pt x="466" y="522"/>
                  </a:lnTo>
                  <a:lnTo>
                    <a:pt x="445" y="556"/>
                  </a:lnTo>
                  <a:lnTo>
                    <a:pt x="429" y="594"/>
                  </a:lnTo>
                  <a:lnTo>
                    <a:pt x="420" y="634"/>
                  </a:lnTo>
                  <a:lnTo>
                    <a:pt x="416" y="676"/>
                  </a:lnTo>
                  <a:lnTo>
                    <a:pt x="420" y="718"/>
                  </a:lnTo>
                  <a:lnTo>
                    <a:pt x="429" y="758"/>
                  </a:lnTo>
                  <a:lnTo>
                    <a:pt x="445" y="796"/>
                  </a:lnTo>
                  <a:lnTo>
                    <a:pt x="466" y="830"/>
                  </a:lnTo>
                  <a:lnTo>
                    <a:pt x="492" y="860"/>
                  </a:lnTo>
                  <a:lnTo>
                    <a:pt x="522" y="886"/>
                  </a:lnTo>
                  <a:lnTo>
                    <a:pt x="556" y="907"/>
                  </a:lnTo>
                  <a:lnTo>
                    <a:pt x="594" y="923"/>
                  </a:lnTo>
                  <a:lnTo>
                    <a:pt x="634" y="932"/>
                  </a:lnTo>
                  <a:lnTo>
                    <a:pt x="676" y="936"/>
                  </a:lnTo>
                  <a:lnTo>
                    <a:pt x="718" y="932"/>
                  </a:lnTo>
                  <a:lnTo>
                    <a:pt x="758" y="923"/>
                  </a:lnTo>
                  <a:lnTo>
                    <a:pt x="796" y="907"/>
                  </a:lnTo>
                  <a:lnTo>
                    <a:pt x="830" y="886"/>
                  </a:lnTo>
                  <a:lnTo>
                    <a:pt x="860" y="860"/>
                  </a:lnTo>
                  <a:lnTo>
                    <a:pt x="886" y="830"/>
                  </a:lnTo>
                  <a:lnTo>
                    <a:pt x="907" y="796"/>
                  </a:lnTo>
                  <a:lnTo>
                    <a:pt x="923" y="758"/>
                  </a:lnTo>
                  <a:lnTo>
                    <a:pt x="932" y="718"/>
                  </a:lnTo>
                  <a:lnTo>
                    <a:pt x="936" y="676"/>
                  </a:lnTo>
                  <a:lnTo>
                    <a:pt x="932" y="634"/>
                  </a:lnTo>
                  <a:lnTo>
                    <a:pt x="923" y="594"/>
                  </a:lnTo>
                  <a:lnTo>
                    <a:pt x="907" y="556"/>
                  </a:lnTo>
                  <a:lnTo>
                    <a:pt x="886" y="522"/>
                  </a:lnTo>
                  <a:lnTo>
                    <a:pt x="860" y="492"/>
                  </a:lnTo>
                  <a:lnTo>
                    <a:pt x="830" y="466"/>
                  </a:lnTo>
                  <a:lnTo>
                    <a:pt x="796" y="445"/>
                  </a:lnTo>
                  <a:lnTo>
                    <a:pt x="758" y="429"/>
                  </a:lnTo>
                  <a:lnTo>
                    <a:pt x="718" y="420"/>
                  </a:lnTo>
                  <a:lnTo>
                    <a:pt x="676" y="416"/>
                  </a:lnTo>
                  <a:close/>
                  <a:moveTo>
                    <a:pt x="676" y="0"/>
                  </a:moveTo>
                  <a:lnTo>
                    <a:pt x="693" y="3"/>
                  </a:lnTo>
                  <a:lnTo>
                    <a:pt x="706" y="10"/>
                  </a:lnTo>
                  <a:lnTo>
                    <a:pt x="718" y="21"/>
                  </a:lnTo>
                  <a:lnTo>
                    <a:pt x="726" y="35"/>
                  </a:lnTo>
                  <a:lnTo>
                    <a:pt x="728" y="51"/>
                  </a:lnTo>
                  <a:lnTo>
                    <a:pt x="728" y="316"/>
                  </a:lnTo>
                  <a:lnTo>
                    <a:pt x="775" y="325"/>
                  </a:lnTo>
                  <a:lnTo>
                    <a:pt x="819" y="341"/>
                  </a:lnTo>
                  <a:lnTo>
                    <a:pt x="861" y="363"/>
                  </a:lnTo>
                  <a:lnTo>
                    <a:pt x="898" y="388"/>
                  </a:lnTo>
                  <a:lnTo>
                    <a:pt x="934" y="418"/>
                  </a:lnTo>
                  <a:lnTo>
                    <a:pt x="964" y="454"/>
                  </a:lnTo>
                  <a:lnTo>
                    <a:pt x="989" y="491"/>
                  </a:lnTo>
                  <a:lnTo>
                    <a:pt x="1011" y="533"/>
                  </a:lnTo>
                  <a:lnTo>
                    <a:pt x="1027" y="577"/>
                  </a:lnTo>
                  <a:lnTo>
                    <a:pt x="1036" y="624"/>
                  </a:lnTo>
                  <a:lnTo>
                    <a:pt x="1301" y="624"/>
                  </a:lnTo>
                  <a:lnTo>
                    <a:pt x="1317" y="626"/>
                  </a:lnTo>
                  <a:lnTo>
                    <a:pt x="1331" y="634"/>
                  </a:lnTo>
                  <a:lnTo>
                    <a:pt x="1342" y="646"/>
                  </a:lnTo>
                  <a:lnTo>
                    <a:pt x="1349" y="659"/>
                  </a:lnTo>
                  <a:lnTo>
                    <a:pt x="1352" y="676"/>
                  </a:lnTo>
                  <a:lnTo>
                    <a:pt x="1349" y="693"/>
                  </a:lnTo>
                  <a:lnTo>
                    <a:pt x="1342" y="706"/>
                  </a:lnTo>
                  <a:lnTo>
                    <a:pt x="1331" y="718"/>
                  </a:lnTo>
                  <a:lnTo>
                    <a:pt x="1317" y="726"/>
                  </a:lnTo>
                  <a:lnTo>
                    <a:pt x="1301" y="728"/>
                  </a:lnTo>
                  <a:lnTo>
                    <a:pt x="1036" y="728"/>
                  </a:lnTo>
                  <a:lnTo>
                    <a:pt x="1027" y="775"/>
                  </a:lnTo>
                  <a:lnTo>
                    <a:pt x="1011" y="819"/>
                  </a:lnTo>
                  <a:lnTo>
                    <a:pt x="989" y="861"/>
                  </a:lnTo>
                  <a:lnTo>
                    <a:pt x="964" y="898"/>
                  </a:lnTo>
                  <a:lnTo>
                    <a:pt x="934" y="934"/>
                  </a:lnTo>
                  <a:lnTo>
                    <a:pt x="898" y="964"/>
                  </a:lnTo>
                  <a:lnTo>
                    <a:pt x="861" y="989"/>
                  </a:lnTo>
                  <a:lnTo>
                    <a:pt x="819" y="1011"/>
                  </a:lnTo>
                  <a:lnTo>
                    <a:pt x="775" y="1027"/>
                  </a:lnTo>
                  <a:lnTo>
                    <a:pt x="728" y="1036"/>
                  </a:lnTo>
                  <a:lnTo>
                    <a:pt x="728" y="1301"/>
                  </a:lnTo>
                  <a:lnTo>
                    <a:pt x="726" y="1317"/>
                  </a:lnTo>
                  <a:lnTo>
                    <a:pt x="718" y="1331"/>
                  </a:lnTo>
                  <a:lnTo>
                    <a:pt x="706" y="1342"/>
                  </a:lnTo>
                  <a:lnTo>
                    <a:pt x="693" y="1349"/>
                  </a:lnTo>
                  <a:lnTo>
                    <a:pt x="676" y="1352"/>
                  </a:lnTo>
                  <a:lnTo>
                    <a:pt x="659" y="1349"/>
                  </a:lnTo>
                  <a:lnTo>
                    <a:pt x="646" y="1342"/>
                  </a:lnTo>
                  <a:lnTo>
                    <a:pt x="634" y="1331"/>
                  </a:lnTo>
                  <a:lnTo>
                    <a:pt x="626" y="1317"/>
                  </a:lnTo>
                  <a:lnTo>
                    <a:pt x="624" y="1301"/>
                  </a:lnTo>
                  <a:lnTo>
                    <a:pt x="624" y="1036"/>
                  </a:lnTo>
                  <a:lnTo>
                    <a:pt x="577" y="1027"/>
                  </a:lnTo>
                  <a:lnTo>
                    <a:pt x="533" y="1011"/>
                  </a:lnTo>
                  <a:lnTo>
                    <a:pt x="491" y="989"/>
                  </a:lnTo>
                  <a:lnTo>
                    <a:pt x="454" y="964"/>
                  </a:lnTo>
                  <a:lnTo>
                    <a:pt x="418" y="934"/>
                  </a:lnTo>
                  <a:lnTo>
                    <a:pt x="388" y="898"/>
                  </a:lnTo>
                  <a:lnTo>
                    <a:pt x="363" y="861"/>
                  </a:lnTo>
                  <a:lnTo>
                    <a:pt x="341" y="819"/>
                  </a:lnTo>
                  <a:lnTo>
                    <a:pt x="325" y="775"/>
                  </a:lnTo>
                  <a:lnTo>
                    <a:pt x="316" y="728"/>
                  </a:lnTo>
                  <a:lnTo>
                    <a:pt x="51" y="728"/>
                  </a:lnTo>
                  <a:lnTo>
                    <a:pt x="35" y="726"/>
                  </a:lnTo>
                  <a:lnTo>
                    <a:pt x="21" y="718"/>
                  </a:lnTo>
                  <a:lnTo>
                    <a:pt x="10" y="706"/>
                  </a:lnTo>
                  <a:lnTo>
                    <a:pt x="3" y="693"/>
                  </a:lnTo>
                  <a:lnTo>
                    <a:pt x="0" y="676"/>
                  </a:lnTo>
                  <a:lnTo>
                    <a:pt x="3" y="659"/>
                  </a:lnTo>
                  <a:lnTo>
                    <a:pt x="10" y="646"/>
                  </a:lnTo>
                  <a:lnTo>
                    <a:pt x="21" y="634"/>
                  </a:lnTo>
                  <a:lnTo>
                    <a:pt x="35" y="626"/>
                  </a:lnTo>
                  <a:lnTo>
                    <a:pt x="51" y="624"/>
                  </a:lnTo>
                  <a:lnTo>
                    <a:pt x="316" y="624"/>
                  </a:lnTo>
                  <a:lnTo>
                    <a:pt x="325" y="577"/>
                  </a:lnTo>
                  <a:lnTo>
                    <a:pt x="341" y="533"/>
                  </a:lnTo>
                  <a:lnTo>
                    <a:pt x="363" y="491"/>
                  </a:lnTo>
                  <a:lnTo>
                    <a:pt x="388" y="454"/>
                  </a:lnTo>
                  <a:lnTo>
                    <a:pt x="418" y="418"/>
                  </a:lnTo>
                  <a:lnTo>
                    <a:pt x="454" y="388"/>
                  </a:lnTo>
                  <a:lnTo>
                    <a:pt x="491" y="363"/>
                  </a:lnTo>
                  <a:lnTo>
                    <a:pt x="533" y="341"/>
                  </a:lnTo>
                  <a:lnTo>
                    <a:pt x="577" y="325"/>
                  </a:lnTo>
                  <a:lnTo>
                    <a:pt x="624" y="316"/>
                  </a:lnTo>
                  <a:lnTo>
                    <a:pt x="624" y="51"/>
                  </a:lnTo>
                  <a:lnTo>
                    <a:pt x="626" y="35"/>
                  </a:lnTo>
                  <a:lnTo>
                    <a:pt x="634" y="21"/>
                  </a:lnTo>
                  <a:lnTo>
                    <a:pt x="646" y="10"/>
                  </a:lnTo>
                  <a:lnTo>
                    <a:pt x="659" y="3"/>
                  </a:lnTo>
                  <a:lnTo>
                    <a:pt x="676" y="0"/>
                  </a:ln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grpSp>
      <p:sp>
        <p:nvSpPr>
          <p:cNvPr id="104" name="CustomShape 64"/>
          <p:cNvSpPr/>
          <p:nvPr/>
        </p:nvSpPr>
        <p:spPr>
          <a:xfrm>
            <a:off x="356040" y="4619160"/>
            <a:ext cx="1389240" cy="174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Aft>
                <a:spcPts val="601"/>
              </a:spcAft>
            </a:pPr>
            <a:r>
              <a:rPr lang="en-US" sz="1200" b="1" strike="noStrike" spc="-1">
                <a:solidFill>
                  <a:srgbClr val="000000"/>
                </a:solidFill>
                <a:latin typeface="Century Gothic"/>
              </a:rPr>
              <a:t>Models tested</a:t>
            </a:r>
            <a:endParaRPr lang="en-US" sz="1200" b="0" strike="noStrike" spc="-1">
              <a:latin typeface="Arial"/>
            </a:endParaRPr>
          </a:p>
          <a:p>
            <a:pPr algn="ctr">
              <a:lnSpc>
                <a:spcPct val="100000"/>
              </a:lnSpc>
              <a:spcAft>
                <a:spcPts val="601"/>
              </a:spcAft>
            </a:pPr>
            <a:r>
              <a:rPr lang="en-US" sz="1200" b="0" strike="noStrike" spc="-1">
                <a:solidFill>
                  <a:srgbClr val="000000"/>
                </a:solidFill>
                <a:latin typeface="Century Gothic"/>
              </a:rPr>
              <a:t>Decision Trees </a:t>
            </a:r>
            <a:endParaRPr lang="en-US" sz="1200" b="0" strike="noStrike" spc="-1">
              <a:latin typeface="Arial"/>
            </a:endParaRPr>
          </a:p>
          <a:p>
            <a:pPr algn="ctr">
              <a:lnSpc>
                <a:spcPct val="100000"/>
              </a:lnSpc>
              <a:spcAft>
                <a:spcPts val="601"/>
              </a:spcAft>
            </a:pPr>
            <a:r>
              <a:rPr lang="en-US" sz="1200" b="0" strike="noStrike" spc="-1">
                <a:solidFill>
                  <a:srgbClr val="000000"/>
                </a:solidFill>
                <a:latin typeface="Century Gothic"/>
              </a:rPr>
              <a:t>Random Forest</a:t>
            </a:r>
            <a:endParaRPr lang="en-US" sz="1200" b="0" strike="noStrike" spc="-1">
              <a:latin typeface="Arial"/>
            </a:endParaRPr>
          </a:p>
          <a:p>
            <a:pPr algn="ctr">
              <a:lnSpc>
                <a:spcPct val="100000"/>
              </a:lnSpc>
              <a:spcAft>
                <a:spcPts val="601"/>
              </a:spcAft>
            </a:pPr>
            <a:r>
              <a:rPr lang="en-US" sz="1200" b="0" strike="noStrike" spc="-1">
                <a:solidFill>
                  <a:srgbClr val="000000"/>
                </a:solidFill>
                <a:latin typeface="Century Gothic"/>
              </a:rPr>
              <a:t>Boosted Trees</a:t>
            </a:r>
            <a:endParaRPr lang="en-US" sz="1200" b="0" strike="noStrike" spc="-1">
              <a:latin typeface="Arial"/>
            </a:endParaRPr>
          </a:p>
          <a:p>
            <a:pPr algn="ctr">
              <a:lnSpc>
                <a:spcPct val="100000"/>
              </a:lnSpc>
              <a:spcAft>
                <a:spcPts val="601"/>
              </a:spcAft>
            </a:pPr>
            <a:r>
              <a:rPr lang="en-US" sz="1200" b="0" strike="noStrike" spc="-1">
                <a:solidFill>
                  <a:srgbClr val="000000"/>
                </a:solidFill>
                <a:latin typeface="Century Gothic"/>
              </a:rPr>
              <a:t>SVM</a:t>
            </a:r>
            <a:endParaRPr lang="en-US" sz="1200" b="0" strike="noStrike" spc="-1">
              <a:latin typeface="Arial"/>
            </a:endParaRPr>
          </a:p>
          <a:p>
            <a:pPr algn="ctr">
              <a:lnSpc>
                <a:spcPct val="100000"/>
              </a:lnSpc>
              <a:spcAft>
                <a:spcPts val="601"/>
              </a:spcAft>
            </a:pPr>
            <a:r>
              <a:rPr lang="en-US" sz="1200" b="0" strike="noStrike" spc="-1">
                <a:solidFill>
                  <a:srgbClr val="000000"/>
                </a:solidFill>
                <a:latin typeface="Century Gothic"/>
              </a:rPr>
              <a:t>Bagged ANN</a:t>
            </a:r>
            <a:endParaRPr lang="en-US"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99160" y="296640"/>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Exploratory Data Analysis</a:t>
            </a:r>
            <a:endParaRPr lang="en-US" sz="2000" b="0" strike="noStrike" spc="-1">
              <a:latin typeface="Arial"/>
            </a:endParaRPr>
          </a:p>
        </p:txBody>
      </p:sp>
      <p:grpSp>
        <p:nvGrpSpPr>
          <p:cNvPr id="106" name="Group 2"/>
          <p:cNvGrpSpPr/>
          <p:nvPr/>
        </p:nvGrpSpPr>
        <p:grpSpPr>
          <a:xfrm>
            <a:off x="6676200" y="296640"/>
            <a:ext cx="5336640" cy="3344040"/>
            <a:chOff x="6676200" y="296640"/>
            <a:chExt cx="5336640" cy="3344040"/>
          </a:xfrm>
        </p:grpSpPr>
        <p:pic>
          <p:nvPicPr>
            <p:cNvPr id="107" name="Picture 3"/>
            <p:cNvPicPr/>
            <p:nvPr/>
          </p:nvPicPr>
          <p:blipFill>
            <a:blip r:embed="rId2"/>
            <a:srcRect r="8794"/>
            <a:stretch/>
          </p:blipFill>
          <p:spPr>
            <a:xfrm>
              <a:off x="6676200" y="296640"/>
              <a:ext cx="5202720" cy="3344040"/>
            </a:xfrm>
            <a:prstGeom prst="rect">
              <a:avLst/>
            </a:prstGeom>
            <a:ln>
              <a:noFill/>
            </a:ln>
          </p:spPr>
        </p:pic>
        <p:sp>
          <p:nvSpPr>
            <p:cNvPr id="108" name="CustomShape 3"/>
            <p:cNvSpPr/>
            <p:nvPr/>
          </p:nvSpPr>
          <p:spPr>
            <a:xfrm>
              <a:off x="11465640" y="1220400"/>
              <a:ext cx="547200" cy="222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000000"/>
                  </a:solidFill>
                  <a:latin typeface="Century Gothic"/>
                </a:rPr>
                <a:t>Low</a:t>
              </a:r>
              <a:endParaRPr lang="en-US" sz="1200" b="0" strike="noStrike" spc="-1">
                <a:latin typeface="Arial"/>
              </a:endParaRPr>
            </a:p>
          </p:txBody>
        </p:sp>
        <p:sp>
          <p:nvSpPr>
            <p:cNvPr id="109" name="CustomShape 4"/>
            <p:cNvSpPr/>
            <p:nvPr/>
          </p:nvSpPr>
          <p:spPr>
            <a:xfrm>
              <a:off x="11465640" y="2367000"/>
              <a:ext cx="547200" cy="222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000000"/>
                  </a:solidFill>
                  <a:latin typeface="Century Gothic"/>
                </a:rPr>
                <a:t>High</a:t>
              </a:r>
              <a:endParaRPr lang="en-US" sz="1200" b="0" strike="noStrike" spc="-1">
                <a:latin typeface="Arial"/>
              </a:endParaRPr>
            </a:p>
          </p:txBody>
        </p:sp>
        <p:sp>
          <p:nvSpPr>
            <p:cNvPr id="110" name="CustomShape 5"/>
            <p:cNvSpPr/>
            <p:nvPr/>
          </p:nvSpPr>
          <p:spPr>
            <a:xfrm>
              <a:off x="11465640" y="997560"/>
              <a:ext cx="547200" cy="222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Century Gothic"/>
                </a:rPr>
                <a:t>Price</a:t>
              </a:r>
              <a:endParaRPr lang="en-US" sz="1200" b="0" strike="noStrike" spc="-1">
                <a:latin typeface="Arial"/>
              </a:endParaRPr>
            </a:p>
          </p:txBody>
        </p:sp>
      </p:grpSp>
      <p:sp>
        <p:nvSpPr>
          <p:cNvPr id="111" name="CustomShape 6"/>
          <p:cNvSpPr/>
          <p:nvPr/>
        </p:nvSpPr>
        <p:spPr>
          <a:xfrm>
            <a:off x="299160" y="695160"/>
            <a:ext cx="2797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entury Gothic"/>
              </a:rPr>
              <a:t>Data Understanding</a:t>
            </a:r>
            <a:endParaRPr lang="en-US" sz="1800" b="0" strike="noStrike" spc="-1">
              <a:latin typeface="Arial"/>
            </a:endParaRPr>
          </a:p>
        </p:txBody>
      </p:sp>
      <p:sp>
        <p:nvSpPr>
          <p:cNvPr id="112" name="CustomShape 7"/>
          <p:cNvSpPr/>
          <p:nvPr/>
        </p:nvSpPr>
        <p:spPr>
          <a:xfrm>
            <a:off x="299160" y="1211040"/>
            <a:ext cx="6106680" cy="1368360"/>
          </a:xfrm>
          <a:prstGeom prst="rect">
            <a:avLst/>
          </a:prstGeom>
          <a:solidFill>
            <a:srgbClr val="1B5F7D"/>
          </a:solidFill>
          <a:ln>
            <a:solidFill>
              <a:srgbClr val="1B5F7D"/>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FFFFFF"/>
                </a:solidFill>
                <a:latin typeface="Century Gothic"/>
              </a:rPr>
              <a:t>We start by using GGAlly that enables a global view of correlations and distributions in a compact way. For the sake of keeping the presentation tidy, we have placed the output in the appendix page.</a:t>
            </a:r>
            <a:endParaRPr lang="en-US" sz="1400" b="0" strike="noStrike" spc="-1">
              <a:latin typeface="Arial"/>
            </a:endParaRPr>
          </a:p>
          <a:p>
            <a:pPr>
              <a:lnSpc>
                <a:spcPct val="100000"/>
              </a:lnSpc>
            </a:pPr>
            <a:r>
              <a:rPr lang="en-US" sz="1400" b="0" strike="noStrike" spc="-1">
                <a:solidFill>
                  <a:srgbClr val="FFFFFF"/>
                </a:solidFill>
                <a:latin typeface="Century Gothic"/>
              </a:rPr>
              <a:t>Some features are also correlated with the target variable, hopefully we will use it in our advantage.</a:t>
            </a:r>
            <a:endParaRPr lang="en-US" sz="1400" b="0" strike="noStrike" spc="-1">
              <a:latin typeface="Arial"/>
            </a:endParaRPr>
          </a:p>
        </p:txBody>
      </p:sp>
      <p:sp>
        <p:nvSpPr>
          <p:cNvPr id="113" name="CustomShape 8"/>
          <p:cNvSpPr/>
          <p:nvPr/>
        </p:nvSpPr>
        <p:spPr>
          <a:xfrm>
            <a:off x="299160" y="2526840"/>
            <a:ext cx="6009840" cy="39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000000"/>
                </a:solidFill>
                <a:latin typeface="Century Gothic"/>
              </a:rPr>
              <a:t>Key takeaways:</a:t>
            </a:r>
            <a:endParaRPr lang="en-US" sz="1400" b="0" strike="noStrike" spc="-1">
              <a:latin typeface="Arial"/>
            </a:endParaRPr>
          </a:p>
          <a:p>
            <a:pPr>
              <a:lnSpc>
                <a:spcPct val="100000"/>
              </a:lnSpc>
            </a:pPr>
            <a:r>
              <a:rPr lang="en-US" sz="1400" b="0" strike="noStrike" spc="-1">
                <a:solidFill>
                  <a:srgbClr val="000000"/>
                </a:solidFill>
                <a:latin typeface="Century Gothic"/>
              </a:rPr>
              <a:t>Some features have unreasonable values, such as a house built in the 12</a:t>
            </a:r>
            <a:r>
              <a:rPr lang="en-US" sz="1400" b="0" strike="noStrike" spc="-1" baseline="30000">
                <a:solidFill>
                  <a:srgbClr val="000000"/>
                </a:solidFill>
                <a:latin typeface="Century Gothic"/>
              </a:rPr>
              <a:t>th</a:t>
            </a:r>
            <a:r>
              <a:rPr lang="en-US" sz="1400" b="0" strike="noStrike" spc="-1">
                <a:solidFill>
                  <a:srgbClr val="000000"/>
                </a:solidFill>
                <a:latin typeface="Century Gothic"/>
              </a:rPr>
              <a:t> century, properties with 20 bedrooms, 10 bathrooms or 18 car spots and so on. While we don’t discuss the veracity of this, since they are so few examples, it will probably confuse the model and it might be better to remove them.</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Century Gothic"/>
              </a:rPr>
              <a:t>There are a lot of missing values. The most problematic one is our target variable, and working with its NaNs would require a non-supervised learning process, but we can’t think of any way in which it could help our objective for this time.</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Century Gothic"/>
              </a:rPr>
              <a:t>As for the predictors, NaN percentages range from 0% (complete columns) to 60.58%. Given that the original dataset has a good number of observations (34857), by deleting such rows we would still have more than 10k entries to work with, and we consider that this could be enough for the models we’re using. (It would be ideal to data-verify this statement.)</a:t>
            </a:r>
            <a:endParaRPr lang="en-US" sz="1400" b="0" strike="noStrike" spc="-1">
              <a:latin typeface="Arial"/>
            </a:endParaRPr>
          </a:p>
        </p:txBody>
      </p:sp>
      <p:sp>
        <p:nvSpPr>
          <p:cNvPr id="114" name="CustomShape 9"/>
          <p:cNvSpPr/>
          <p:nvPr/>
        </p:nvSpPr>
        <p:spPr>
          <a:xfrm>
            <a:off x="7580880" y="3630960"/>
            <a:ext cx="35272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0" strike="noStrike" spc="-1">
                <a:solidFill>
                  <a:srgbClr val="000000"/>
                </a:solidFill>
                <a:latin typeface="Century Gothic"/>
              </a:rPr>
              <a:t>As an example, houses near downtown are generally more expensive.</a:t>
            </a:r>
            <a:endParaRPr lang="en-US" sz="1200" b="0" strike="noStrike" spc="-1">
              <a:latin typeface="Arial"/>
            </a:endParaRPr>
          </a:p>
        </p:txBody>
      </p:sp>
      <p:sp>
        <p:nvSpPr>
          <p:cNvPr id="115" name="CustomShape 10"/>
          <p:cNvSpPr/>
          <p:nvPr/>
        </p:nvSpPr>
        <p:spPr>
          <a:xfrm>
            <a:off x="9469080" y="4231800"/>
            <a:ext cx="247680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00000"/>
                </a:solidFill>
                <a:latin typeface="Century Gothic"/>
              </a:rPr>
              <a:t>As for categorical predictors, some of them have over 300 unique values, which makes it unfeasible to perform any kind of encoding.</a:t>
            </a:r>
            <a:endParaRPr lang="en-US" sz="1400" b="0" strike="noStrike" spc="-1">
              <a:latin typeface="Arial"/>
            </a:endParaRPr>
          </a:p>
        </p:txBody>
      </p:sp>
      <p:graphicFrame>
        <p:nvGraphicFramePr>
          <p:cNvPr id="116" name="Table 11"/>
          <p:cNvGraphicFramePr/>
          <p:nvPr/>
        </p:nvGraphicFramePr>
        <p:xfrm>
          <a:off x="6651720" y="4170960"/>
          <a:ext cx="2817000" cy="1445760"/>
        </p:xfrm>
        <a:graphic>
          <a:graphicData uri="http://schemas.openxmlformats.org/drawingml/2006/table">
            <a:tbl>
              <a:tblPr/>
              <a:tblGrid>
                <a:gridCol w="1408320">
                  <a:extLst>
                    <a:ext uri="{9D8B030D-6E8A-4147-A177-3AD203B41FA5}">
                      <a16:colId xmlns:a16="http://schemas.microsoft.com/office/drawing/2014/main" val="20000"/>
                    </a:ext>
                  </a:extLst>
                </a:gridCol>
                <a:gridCol w="1408680">
                  <a:extLst>
                    <a:ext uri="{9D8B030D-6E8A-4147-A177-3AD203B41FA5}">
                      <a16:colId xmlns:a16="http://schemas.microsoft.com/office/drawing/2014/main" val="20001"/>
                    </a:ext>
                  </a:extLst>
                </a:gridCol>
              </a:tblGrid>
              <a:tr h="289080">
                <a:tc>
                  <a:txBody>
                    <a:bodyPr/>
                    <a:lstStyle/>
                    <a:p>
                      <a:pPr algn="ctr">
                        <a:lnSpc>
                          <a:spcPct val="100000"/>
                        </a:lnSpc>
                      </a:pPr>
                      <a:r>
                        <a:rPr lang="en-US" sz="1000" b="0" strike="noStrike" spc="-1">
                          <a:solidFill>
                            <a:srgbClr val="FFFFFF"/>
                          </a:solidFill>
                          <a:latin typeface="Century Gothic"/>
                        </a:rPr>
                        <a:t>Feature</a:t>
                      </a:r>
                      <a:endParaRPr lang="en-US" sz="1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B5F7D"/>
                    </a:solidFill>
                  </a:tcPr>
                </a:tc>
                <a:tc>
                  <a:txBody>
                    <a:bodyPr/>
                    <a:lstStyle/>
                    <a:p>
                      <a:pPr algn="ctr">
                        <a:lnSpc>
                          <a:spcPct val="100000"/>
                        </a:lnSpc>
                      </a:pPr>
                      <a:r>
                        <a:rPr lang="en-US" sz="1000" b="0" strike="noStrike" spc="-1">
                          <a:solidFill>
                            <a:srgbClr val="FFFFFF"/>
                          </a:solidFill>
                          <a:latin typeface="Century Gothic"/>
                        </a:rPr>
                        <a:t># of unique values</a:t>
                      </a:r>
                      <a:endParaRPr lang="en-US" sz="1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B5F7D"/>
                    </a:solidFill>
                  </a:tcPr>
                </a:tc>
                <a:extLst>
                  <a:ext uri="{0D108BD9-81ED-4DB2-BD59-A6C34878D82A}">
                    <a16:rowId xmlns:a16="http://schemas.microsoft.com/office/drawing/2014/main" val="10000"/>
                  </a:ext>
                </a:extLst>
              </a:tr>
              <a:tr h="289080">
                <a:tc>
                  <a:txBody>
                    <a:bodyPr/>
                    <a:lstStyle/>
                    <a:p>
                      <a:pPr algn="ctr">
                        <a:lnSpc>
                          <a:spcPct val="100000"/>
                        </a:lnSpc>
                      </a:pPr>
                      <a:r>
                        <a:rPr lang="en-US" sz="1100" b="0" strike="noStrike" spc="-1">
                          <a:solidFill>
                            <a:srgbClr val="000000"/>
                          </a:solidFill>
                          <a:latin typeface="Century Gothic"/>
                        </a:rPr>
                        <a:t>Suburb</a:t>
                      </a:r>
                      <a:endParaRPr lang="en-US" sz="11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CCC"/>
                    </a:solidFill>
                  </a:tcPr>
                </a:tc>
                <a:tc>
                  <a:txBody>
                    <a:bodyPr/>
                    <a:lstStyle/>
                    <a:p>
                      <a:pPr algn="ctr">
                        <a:lnSpc>
                          <a:spcPct val="100000"/>
                        </a:lnSpc>
                      </a:pPr>
                      <a:r>
                        <a:rPr lang="en-US" sz="1100" b="0" strike="noStrike" spc="-1">
                          <a:solidFill>
                            <a:srgbClr val="000000"/>
                          </a:solidFill>
                          <a:latin typeface="Century Gothic"/>
                        </a:rPr>
                        <a:t>351</a:t>
                      </a:r>
                      <a:endParaRPr lang="en-US" sz="11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CCC"/>
                    </a:solidFill>
                  </a:tcPr>
                </a:tc>
                <a:extLst>
                  <a:ext uri="{0D108BD9-81ED-4DB2-BD59-A6C34878D82A}">
                    <a16:rowId xmlns:a16="http://schemas.microsoft.com/office/drawing/2014/main" val="10001"/>
                  </a:ext>
                </a:extLst>
              </a:tr>
              <a:tr h="289080">
                <a:tc>
                  <a:txBody>
                    <a:bodyPr/>
                    <a:lstStyle/>
                    <a:p>
                      <a:pPr algn="ctr">
                        <a:lnSpc>
                          <a:spcPct val="100000"/>
                        </a:lnSpc>
                      </a:pPr>
                      <a:r>
                        <a:rPr lang="en-US" sz="1100" b="0" strike="noStrike" spc="-1">
                          <a:solidFill>
                            <a:srgbClr val="000000"/>
                          </a:solidFill>
                          <a:latin typeface="Century Gothic"/>
                        </a:rPr>
                        <a:t>Address</a:t>
                      </a: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gn="ctr">
                        <a:lnSpc>
                          <a:spcPct val="100000"/>
                        </a:lnSpc>
                      </a:pPr>
                      <a:r>
                        <a:rPr lang="en-US" sz="1100" b="0" strike="noStrike" spc="-1">
                          <a:solidFill>
                            <a:srgbClr val="000000"/>
                          </a:solidFill>
                          <a:latin typeface="Century Gothic"/>
                        </a:rPr>
                        <a:t>34009</a:t>
                      </a: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2"/>
                  </a:ext>
                </a:extLst>
              </a:tr>
              <a:tr h="289080">
                <a:tc>
                  <a:txBody>
                    <a:bodyPr/>
                    <a:lstStyle/>
                    <a:p>
                      <a:pPr algn="ctr">
                        <a:lnSpc>
                          <a:spcPct val="100000"/>
                        </a:lnSpc>
                      </a:pPr>
                      <a:r>
                        <a:rPr lang="en-US" sz="1100" b="0" strike="noStrike" spc="-1">
                          <a:solidFill>
                            <a:srgbClr val="000000"/>
                          </a:solidFill>
                          <a:latin typeface="Century Gothic"/>
                        </a:rPr>
                        <a:t>Seller name</a:t>
                      </a: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gn="ctr">
                        <a:lnSpc>
                          <a:spcPct val="100000"/>
                        </a:lnSpc>
                      </a:pPr>
                      <a:r>
                        <a:rPr lang="en-US" sz="1100" b="0" strike="noStrike" spc="-1">
                          <a:solidFill>
                            <a:srgbClr val="000000"/>
                          </a:solidFill>
                          <a:latin typeface="Century Gothic"/>
                        </a:rPr>
                        <a:t>388</a:t>
                      </a: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extLst>
                  <a:ext uri="{0D108BD9-81ED-4DB2-BD59-A6C34878D82A}">
                    <a16:rowId xmlns:a16="http://schemas.microsoft.com/office/drawing/2014/main" val="10003"/>
                  </a:ext>
                </a:extLst>
              </a:tr>
              <a:tr h="289440">
                <a:tc>
                  <a:txBody>
                    <a:bodyPr/>
                    <a:lstStyle/>
                    <a:p>
                      <a:pPr algn="ctr">
                        <a:lnSpc>
                          <a:spcPct val="100000"/>
                        </a:lnSpc>
                      </a:pPr>
                      <a:r>
                        <a:rPr lang="en-US" sz="1100" b="0" strike="noStrike" spc="-1">
                          <a:solidFill>
                            <a:srgbClr val="000000"/>
                          </a:solidFill>
                          <a:latin typeface="Century Gothic"/>
                        </a:rPr>
                        <a:t>Council Area</a:t>
                      </a: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gn="ctr">
                        <a:lnSpc>
                          <a:spcPct val="100000"/>
                        </a:lnSpc>
                      </a:pPr>
                      <a:r>
                        <a:rPr lang="en-US" sz="1100" b="0" strike="noStrike" spc="-1">
                          <a:solidFill>
                            <a:srgbClr val="000000"/>
                          </a:solidFill>
                          <a:latin typeface="Century Gothic"/>
                        </a:rPr>
                        <a:t>34</a:t>
                      </a: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4"/>
                  </a:ext>
                </a:extLst>
              </a:tr>
            </a:tbl>
          </a:graphicData>
        </a:graphic>
      </p:graphicFrame>
      <p:sp>
        <p:nvSpPr>
          <p:cNvPr id="117" name="CustomShape 12"/>
          <p:cNvSpPr/>
          <p:nvPr/>
        </p:nvSpPr>
        <p:spPr>
          <a:xfrm>
            <a:off x="6678000" y="5716800"/>
            <a:ext cx="4973760" cy="1002240"/>
          </a:xfrm>
          <a:prstGeom prst="rect">
            <a:avLst/>
          </a:prstGeom>
          <a:noFill/>
          <a:ln>
            <a:solidFill>
              <a:schemeClr val="accent4">
                <a:lumMod val="75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0" strike="noStrike" spc="-1" dirty="0">
                <a:solidFill>
                  <a:srgbClr val="000000"/>
                </a:solidFill>
                <a:latin typeface="Century Gothic"/>
              </a:rPr>
              <a:t>Other strange happenings are 7 rows with Year built &gt; Year Sold and more than 1000 rows where Building Area &gt; Land Size.</a:t>
            </a:r>
            <a:endParaRPr lang="en-US" sz="1200" b="0" strike="noStrike" spc="-1" dirty="0">
              <a:latin typeface="Arial"/>
            </a:endParaRPr>
          </a:p>
          <a:p>
            <a:pPr algn="ctr">
              <a:lnSpc>
                <a:spcPct val="100000"/>
              </a:lnSpc>
            </a:pPr>
            <a:r>
              <a:rPr lang="en-US" sz="1200" b="0" strike="noStrike" spc="-1" dirty="0">
                <a:solidFill>
                  <a:srgbClr val="000000"/>
                </a:solidFill>
                <a:latin typeface="Century Gothic"/>
              </a:rPr>
              <a:t>Since we’re not sure of what’s happening and it doesn’t seem to be such big logic violation we leave it as is.</a:t>
            </a:r>
            <a:endParaRPr lang="en-US" sz="12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299160" y="296640"/>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Feature Engineering</a:t>
            </a:r>
            <a:endParaRPr lang="en-US" sz="2000" b="0" strike="noStrike" spc="-1">
              <a:latin typeface="Arial"/>
            </a:endParaRPr>
          </a:p>
        </p:txBody>
      </p:sp>
      <p:sp>
        <p:nvSpPr>
          <p:cNvPr id="119" name="CustomShape 2"/>
          <p:cNvSpPr/>
          <p:nvPr/>
        </p:nvSpPr>
        <p:spPr>
          <a:xfrm>
            <a:off x="299160" y="1349280"/>
            <a:ext cx="5774760" cy="33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200" b="1" strike="noStrike" spc="-1">
                <a:solidFill>
                  <a:srgbClr val="1B5F7D"/>
                </a:solidFill>
                <a:latin typeface="Century Gothic"/>
              </a:rPr>
              <a:t>The first thing we paid attention to was dealing with the big amount of NaNs:</a:t>
            </a:r>
            <a:endParaRPr lang="en-US" sz="1200" b="0" strike="noStrike" spc="-1">
              <a:latin typeface="Arial"/>
            </a:endParaRPr>
          </a:p>
          <a:p>
            <a:pPr marL="285840" indent="-285480">
              <a:lnSpc>
                <a:spcPct val="100000"/>
              </a:lnSpc>
              <a:spcBef>
                <a:spcPts val="601"/>
              </a:spcBef>
              <a:buClr>
                <a:srgbClr val="000000"/>
              </a:buClr>
              <a:buFont typeface="StarSymbol"/>
              <a:buChar char="-"/>
            </a:pPr>
            <a:r>
              <a:rPr lang="en-US" sz="1400" b="0" strike="noStrike" spc="-1">
                <a:solidFill>
                  <a:srgbClr val="000000"/>
                </a:solidFill>
                <a:latin typeface="Century Gothic"/>
              </a:rPr>
              <a:t>Removed them from Price column. Data Frame became </a:t>
            </a:r>
            <a:r>
              <a:rPr lang="en-US" sz="1400" b="1" strike="noStrike" spc="-1">
                <a:solidFill>
                  <a:srgbClr val="000000"/>
                </a:solidFill>
                <a:latin typeface="Century Gothic"/>
              </a:rPr>
              <a:t>78%</a:t>
            </a:r>
            <a:r>
              <a:rPr lang="en-US" sz="1400" b="0" strike="noStrike" spc="-1">
                <a:solidFill>
                  <a:srgbClr val="000000"/>
                </a:solidFill>
                <a:latin typeface="Century Gothic"/>
              </a:rPr>
              <a:t> of the original size.</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0" strike="noStrike" spc="-1">
                <a:solidFill>
                  <a:srgbClr val="000000"/>
                </a:solidFill>
                <a:latin typeface="Century Gothic"/>
              </a:rPr>
              <a:t>On Latitude and Longitude we performed imputation of the </a:t>
            </a:r>
            <a:r>
              <a:rPr lang="en-US" sz="1400" b="1" strike="noStrike" spc="-1">
                <a:solidFill>
                  <a:srgbClr val="000000"/>
                </a:solidFill>
                <a:latin typeface="Century Gothic"/>
              </a:rPr>
              <a:t>mean value by suburb </a:t>
            </a:r>
            <a:r>
              <a:rPr lang="en-US" sz="1400" b="0" strike="noStrike" spc="-1">
                <a:solidFill>
                  <a:srgbClr val="000000"/>
                </a:solidFill>
                <a:latin typeface="Century Gothic"/>
              </a:rPr>
              <a:t>and created a visualization to validate the task.</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0" strike="noStrike" spc="-1">
                <a:solidFill>
                  <a:srgbClr val="000000"/>
                </a:solidFill>
                <a:latin typeface="Century Gothic"/>
              </a:rPr>
              <a:t>We took advantage of the </a:t>
            </a:r>
            <a:r>
              <a:rPr lang="en-US" sz="1400" b="1" strike="noStrike" spc="-1">
                <a:solidFill>
                  <a:srgbClr val="000000"/>
                </a:solidFill>
                <a:latin typeface="Century Gothic"/>
              </a:rPr>
              <a:t>correlation</a:t>
            </a:r>
            <a:r>
              <a:rPr lang="en-US" sz="1400" b="0" strike="noStrike" spc="-1">
                <a:solidFill>
                  <a:srgbClr val="000000"/>
                </a:solidFill>
                <a:latin typeface="Century Gothic"/>
              </a:rPr>
              <a:t> between Car spot, bedroom number and Bathroom number and filled missing values with </a:t>
            </a:r>
            <a:r>
              <a:rPr lang="en-US" sz="1400" b="1" strike="noStrike" spc="-1">
                <a:solidFill>
                  <a:srgbClr val="000000"/>
                </a:solidFill>
                <a:latin typeface="Century Gothic"/>
              </a:rPr>
              <a:t>KNN imputation</a:t>
            </a:r>
            <a:r>
              <a:rPr lang="en-US" sz="1400" b="0" strike="noStrike" spc="-1">
                <a:solidFill>
                  <a:srgbClr val="000000"/>
                </a:solidFill>
                <a:latin typeface="Century Gothic"/>
              </a:rPr>
              <a:t>.</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0" strike="noStrike" spc="-1">
                <a:solidFill>
                  <a:srgbClr val="000000"/>
                </a:solidFill>
                <a:latin typeface="Century Gothic"/>
              </a:rPr>
              <a:t>Similar process for Land size and Building Area.</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0" strike="noStrike" spc="-1">
                <a:solidFill>
                  <a:srgbClr val="000000"/>
                </a:solidFill>
                <a:latin typeface="Century Gothic"/>
              </a:rPr>
              <a:t>Other predictors with missing values were </a:t>
            </a:r>
            <a:r>
              <a:rPr lang="en-US" sz="1400" b="1" strike="noStrike" spc="-1">
                <a:solidFill>
                  <a:srgbClr val="000000"/>
                </a:solidFill>
                <a:latin typeface="Century Gothic"/>
              </a:rPr>
              <a:t>removed</a:t>
            </a:r>
            <a:r>
              <a:rPr lang="en-US" sz="1400" b="0" strike="noStrike" spc="-1">
                <a:solidFill>
                  <a:srgbClr val="000000"/>
                </a:solidFill>
                <a:latin typeface="Century Gothic"/>
              </a:rPr>
              <a:t> since there is little ground to believe we could fill them with anything useful.</a:t>
            </a:r>
            <a:endParaRPr lang="en-US" sz="1400" b="0" strike="noStrike" spc="-1">
              <a:latin typeface="Arial"/>
            </a:endParaRPr>
          </a:p>
        </p:txBody>
      </p:sp>
      <p:sp>
        <p:nvSpPr>
          <p:cNvPr id="120" name="CustomShape 3"/>
          <p:cNvSpPr/>
          <p:nvPr/>
        </p:nvSpPr>
        <p:spPr>
          <a:xfrm>
            <a:off x="404280" y="885960"/>
            <a:ext cx="5547240" cy="326160"/>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entury Gothic"/>
              </a:rPr>
              <a:t>Imputation</a:t>
            </a:r>
            <a:endParaRPr lang="en-US" sz="1800" b="0" strike="noStrike" spc="-1">
              <a:latin typeface="Arial"/>
            </a:endParaRPr>
          </a:p>
        </p:txBody>
      </p:sp>
      <p:sp>
        <p:nvSpPr>
          <p:cNvPr id="121" name="CustomShape 4"/>
          <p:cNvSpPr/>
          <p:nvPr/>
        </p:nvSpPr>
        <p:spPr>
          <a:xfrm>
            <a:off x="404280" y="4584240"/>
            <a:ext cx="593064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entury Gothic"/>
              </a:rPr>
              <a:t>We work with a dataset 27% the size of the original data.</a:t>
            </a:r>
            <a:endParaRPr lang="en-US" sz="1600" b="0" strike="noStrike" spc="-1">
              <a:latin typeface="Arial"/>
            </a:endParaRPr>
          </a:p>
        </p:txBody>
      </p:sp>
      <p:sp>
        <p:nvSpPr>
          <p:cNvPr id="122" name="CustomShape 5"/>
          <p:cNvSpPr/>
          <p:nvPr/>
        </p:nvSpPr>
        <p:spPr>
          <a:xfrm>
            <a:off x="404280" y="5019840"/>
            <a:ext cx="5547240" cy="326160"/>
          </a:xfrm>
          <a:prstGeom prst="rect">
            <a:avLst/>
          </a:prstGeom>
          <a:solidFill>
            <a:srgbClr val="1B5F7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entury Gothic"/>
              </a:rPr>
              <a:t>Outlier handling</a:t>
            </a:r>
            <a:endParaRPr lang="en-US" sz="1800" b="0" strike="noStrike" spc="-1">
              <a:latin typeface="Arial"/>
            </a:endParaRPr>
          </a:p>
        </p:txBody>
      </p:sp>
      <p:sp>
        <p:nvSpPr>
          <p:cNvPr id="123" name="CustomShape 6"/>
          <p:cNvSpPr/>
          <p:nvPr/>
        </p:nvSpPr>
        <p:spPr>
          <a:xfrm>
            <a:off x="299160" y="5469480"/>
            <a:ext cx="5652360" cy="115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000000"/>
                </a:solidFill>
                <a:latin typeface="Century Gothic"/>
              </a:rPr>
              <a:t>We‘ve removed the instances where values have a distance </a:t>
            </a:r>
            <a:r>
              <a:rPr lang="en-US" sz="1400" b="1" strike="noStrike" spc="-1">
                <a:solidFill>
                  <a:srgbClr val="000000"/>
                </a:solidFill>
                <a:latin typeface="Century Gothic"/>
              </a:rPr>
              <a:t>equal or greater than 2.5 of the interquartile range</a:t>
            </a:r>
            <a:r>
              <a:rPr lang="en-US" sz="1400" b="0" strike="noStrike" spc="-1">
                <a:solidFill>
                  <a:srgbClr val="000000"/>
                </a:solidFill>
                <a:latin typeface="Century Gothic"/>
              </a:rPr>
              <a:t>. The reference value is 1.5 IQR but we prefer to allow </a:t>
            </a:r>
            <a:r>
              <a:rPr lang="en-US" sz="1400" b="1" strike="noStrike" spc="-1">
                <a:solidFill>
                  <a:srgbClr val="000000"/>
                </a:solidFill>
                <a:latin typeface="Century Gothic"/>
              </a:rPr>
              <a:t>generalization</a:t>
            </a:r>
            <a:r>
              <a:rPr lang="en-US" sz="1400" b="0" strike="noStrike" spc="-1">
                <a:solidFill>
                  <a:srgbClr val="000000"/>
                </a:solidFill>
                <a:latin typeface="Century Gothic"/>
              </a:rPr>
              <a:t> to more </a:t>
            </a:r>
            <a:r>
              <a:rPr lang="en-US" sz="1400" b="1" strike="noStrike" spc="-1">
                <a:solidFill>
                  <a:srgbClr val="000000"/>
                </a:solidFill>
                <a:latin typeface="Century Gothic"/>
              </a:rPr>
              <a:t>extreme values</a:t>
            </a:r>
            <a:r>
              <a:rPr lang="en-US" sz="1400" b="0" strike="noStrike" spc="-1">
                <a:solidFill>
                  <a:srgbClr val="000000"/>
                </a:solidFill>
                <a:latin typeface="Century Gothic"/>
              </a:rPr>
              <a:t>. Higher than this limit and we could be compromising our models’ predictions.</a:t>
            </a:r>
            <a:endParaRPr lang="en-US" sz="1400" b="0" strike="noStrike" spc="-1">
              <a:latin typeface="Arial"/>
            </a:endParaRPr>
          </a:p>
        </p:txBody>
      </p:sp>
      <p:sp>
        <p:nvSpPr>
          <p:cNvPr id="124" name="CustomShape 7"/>
          <p:cNvSpPr/>
          <p:nvPr/>
        </p:nvSpPr>
        <p:spPr>
          <a:xfrm>
            <a:off x="6335640" y="1288800"/>
            <a:ext cx="5290200" cy="15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entury Gothic"/>
              </a:rPr>
              <a:t>As for derivations we’ve split Address into </a:t>
            </a:r>
            <a:r>
              <a:rPr lang="en-US" sz="1400" b="1" strike="noStrike" spc="-1">
                <a:solidFill>
                  <a:srgbClr val="000000"/>
                </a:solidFill>
                <a:latin typeface="Century Gothic"/>
              </a:rPr>
              <a:t>street name and door number</a:t>
            </a:r>
            <a:r>
              <a:rPr lang="en-US" sz="1400" b="0" strike="noStrike" spc="-1">
                <a:solidFill>
                  <a:srgbClr val="000000"/>
                </a:solidFill>
                <a:latin typeface="Century Gothic"/>
              </a:rPr>
              <a:t>. It could be that there is some urban planning aspect connected to door number. For example, here in Portugal we can observe many times odd and even door number houses on opposite sides of the street, this could allow some conclusion about south-facing houses, which has an impact on price.</a:t>
            </a:r>
            <a:endParaRPr lang="en-US" sz="1400" b="0" strike="noStrike" spc="-1">
              <a:latin typeface="Arial"/>
            </a:endParaRPr>
          </a:p>
        </p:txBody>
      </p:sp>
      <p:sp>
        <p:nvSpPr>
          <p:cNvPr id="125" name="CustomShape 8"/>
          <p:cNvSpPr/>
          <p:nvPr/>
        </p:nvSpPr>
        <p:spPr>
          <a:xfrm>
            <a:off x="6335640" y="2980080"/>
            <a:ext cx="5290200" cy="115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entury Gothic"/>
              </a:rPr>
              <a:t>We’ve also decomposed data into </a:t>
            </a:r>
            <a:r>
              <a:rPr lang="en-US" sz="1400" b="1" strike="noStrike" spc="-1">
                <a:solidFill>
                  <a:srgbClr val="000000"/>
                </a:solidFill>
                <a:latin typeface="Century Gothic"/>
              </a:rPr>
              <a:t>day of the week, day of the month, month and year</a:t>
            </a:r>
            <a:r>
              <a:rPr lang="en-US" sz="1400" b="0" strike="noStrike" spc="-1">
                <a:solidFill>
                  <a:srgbClr val="000000"/>
                </a:solidFill>
                <a:latin typeface="Century Gothic"/>
              </a:rPr>
              <a:t>. Although the relations could be picked up by the models, we like to think that this could dissipate noise and ease the burden of our ML allies . </a:t>
            </a:r>
            <a:endParaRPr lang="en-US" sz="1400" b="0" strike="noStrike" spc="-1">
              <a:latin typeface="Arial"/>
            </a:endParaRPr>
          </a:p>
        </p:txBody>
      </p:sp>
      <p:sp>
        <p:nvSpPr>
          <p:cNvPr id="126" name="CustomShape 9"/>
          <p:cNvSpPr/>
          <p:nvPr/>
        </p:nvSpPr>
        <p:spPr>
          <a:xfrm>
            <a:off x="6387840" y="4082760"/>
            <a:ext cx="5055120" cy="326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entury Gothic"/>
              </a:rPr>
              <a:t>Transformations</a:t>
            </a:r>
            <a:endParaRPr lang="en-US" sz="1800" b="0" strike="noStrike" spc="-1">
              <a:latin typeface="Arial"/>
            </a:endParaRPr>
          </a:p>
        </p:txBody>
      </p:sp>
      <p:sp>
        <p:nvSpPr>
          <p:cNvPr id="127" name="CustomShape 10"/>
          <p:cNvSpPr/>
          <p:nvPr/>
        </p:nvSpPr>
        <p:spPr>
          <a:xfrm>
            <a:off x="6387840" y="885960"/>
            <a:ext cx="5055120" cy="326160"/>
          </a:xfrm>
          <a:prstGeom prst="rect">
            <a:avLst/>
          </a:prstGeom>
          <a:solidFill>
            <a:srgbClr val="C9C9C9"/>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Century Gothic"/>
              </a:rPr>
              <a:t>Derivations</a:t>
            </a:r>
            <a:endParaRPr lang="en-US" sz="1800" b="0" strike="noStrike" spc="-1">
              <a:latin typeface="Arial"/>
            </a:endParaRPr>
          </a:p>
        </p:txBody>
      </p:sp>
      <p:sp>
        <p:nvSpPr>
          <p:cNvPr id="128" name="CustomShape 11"/>
          <p:cNvSpPr/>
          <p:nvPr/>
        </p:nvSpPr>
        <p:spPr>
          <a:xfrm>
            <a:off x="6179400" y="4557960"/>
            <a:ext cx="5652360" cy="23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601"/>
              </a:spcBef>
            </a:pPr>
            <a:r>
              <a:rPr lang="en-US" sz="1400" b="0" strike="noStrike" spc="-1">
                <a:solidFill>
                  <a:srgbClr val="000000"/>
                </a:solidFill>
                <a:latin typeface="Century Gothic"/>
              </a:rPr>
              <a:t>Creation of different data-frames to be used with different models:</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1" strike="noStrike" spc="-1">
                <a:solidFill>
                  <a:srgbClr val="000000"/>
                </a:solidFill>
                <a:latin typeface="Century Gothic"/>
              </a:rPr>
              <a:t>One-hot encoding </a:t>
            </a:r>
            <a:r>
              <a:rPr lang="en-US" sz="1400" b="0" strike="noStrike" spc="-1">
                <a:solidFill>
                  <a:srgbClr val="000000"/>
                </a:solidFill>
                <a:latin typeface="Century Gothic"/>
              </a:rPr>
              <a:t>for remaining categorical variables.</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1" strike="noStrike" spc="-1">
                <a:solidFill>
                  <a:srgbClr val="000000"/>
                </a:solidFill>
                <a:latin typeface="Century Gothic"/>
              </a:rPr>
              <a:t>Box-cox transformation </a:t>
            </a:r>
            <a:r>
              <a:rPr lang="en-US" sz="1400" b="0" strike="noStrike" spc="-1">
                <a:solidFill>
                  <a:srgbClr val="000000"/>
                </a:solidFill>
                <a:latin typeface="Century Gothic"/>
              </a:rPr>
              <a:t>for distributions become more ”normal”. Not compatible with Year and Postcode.</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1" strike="noStrike" spc="-1">
                <a:solidFill>
                  <a:srgbClr val="000000"/>
                </a:solidFill>
                <a:latin typeface="Century Gothic"/>
              </a:rPr>
              <a:t>Standardization</a:t>
            </a:r>
            <a:r>
              <a:rPr lang="en-US" sz="1400" b="0" strike="noStrike" spc="-1">
                <a:solidFill>
                  <a:srgbClr val="000000"/>
                </a:solidFill>
                <a:latin typeface="Century Gothic"/>
              </a:rPr>
              <a:t> of box-cox applied data-frame in orded to even out different scales.</a:t>
            </a:r>
            <a:endParaRPr lang="en-US" sz="1400" b="0" strike="noStrike" spc="-1">
              <a:latin typeface="Arial"/>
            </a:endParaRPr>
          </a:p>
          <a:p>
            <a:pPr marL="285840" indent="-285480">
              <a:lnSpc>
                <a:spcPct val="100000"/>
              </a:lnSpc>
              <a:spcBef>
                <a:spcPts val="601"/>
              </a:spcBef>
              <a:buClr>
                <a:srgbClr val="000000"/>
              </a:buClr>
              <a:buFont typeface="StarSymbol"/>
              <a:buChar char="-"/>
            </a:pPr>
            <a:r>
              <a:rPr lang="en-US" sz="1400" b="0" strike="noStrike" spc="-1">
                <a:solidFill>
                  <a:srgbClr val="000000"/>
                </a:solidFill>
                <a:latin typeface="Century Gothic"/>
              </a:rPr>
              <a:t>Any of the above with </a:t>
            </a:r>
            <a:r>
              <a:rPr lang="en-US" sz="1400" b="1" strike="noStrike" spc="-1">
                <a:solidFill>
                  <a:srgbClr val="000000"/>
                </a:solidFill>
                <a:latin typeface="Century Gothic"/>
              </a:rPr>
              <a:t>log(target value).</a:t>
            </a:r>
            <a:endParaRPr lang="en-US" sz="1400" b="0" strike="noStrike" spc="-1">
              <a:latin typeface="Arial"/>
            </a:endParaRPr>
          </a:p>
          <a:p>
            <a:pPr>
              <a:lnSpc>
                <a:spcPct val="100000"/>
              </a:lnSpc>
              <a:spcBef>
                <a:spcPts val="601"/>
              </a:spcBef>
            </a:pPr>
            <a:endParaRPr lang="en-US" sz="1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99161" y="305557"/>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RF, Trees</a:t>
            </a:r>
            <a:endParaRPr lang="en-US" sz="2000" b="0" strike="noStrike" spc="-1">
              <a:latin typeface="Arial"/>
            </a:endParaRPr>
          </a:p>
        </p:txBody>
      </p:sp>
      <p:sp>
        <p:nvSpPr>
          <p:cNvPr id="131" name="CustomShape 3"/>
          <p:cNvSpPr/>
          <p:nvPr/>
        </p:nvSpPr>
        <p:spPr>
          <a:xfrm>
            <a:off x="9541311" y="2483791"/>
            <a:ext cx="2782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BF9000"/>
                </a:solidFill>
                <a:latin typeface="Century Gothic"/>
              </a:rPr>
              <a:t>Baseline Performance</a:t>
            </a:r>
            <a:endParaRPr lang="en-US" sz="1800" b="0" strike="noStrike" spc="-1" dirty="0">
              <a:latin typeface="Arial"/>
            </a:endParaRPr>
          </a:p>
        </p:txBody>
      </p:sp>
      <p:pic>
        <p:nvPicPr>
          <p:cNvPr id="2" name="Picture 1">
            <a:extLst>
              <a:ext uri="{FF2B5EF4-FFF2-40B4-BE49-F238E27FC236}">
                <a16:creationId xmlns:a16="http://schemas.microsoft.com/office/drawing/2014/main" id="{090755D2-83EB-441B-9B46-B0B287A6E6BF}"/>
              </a:ext>
            </a:extLst>
          </p:cNvPr>
          <p:cNvPicPr>
            <a:picLocks noChangeAspect="1"/>
          </p:cNvPicPr>
          <p:nvPr/>
        </p:nvPicPr>
        <p:blipFill>
          <a:blip r:embed="rId2"/>
          <a:stretch>
            <a:fillRect/>
          </a:stretch>
        </p:blipFill>
        <p:spPr>
          <a:xfrm>
            <a:off x="0" y="3327034"/>
            <a:ext cx="5119205" cy="3530965"/>
          </a:xfrm>
          <a:prstGeom prst="rect">
            <a:avLst/>
          </a:prstGeom>
        </p:spPr>
      </p:pic>
      <p:pic>
        <p:nvPicPr>
          <p:cNvPr id="3" name="Picture 2">
            <a:extLst>
              <a:ext uri="{FF2B5EF4-FFF2-40B4-BE49-F238E27FC236}">
                <a16:creationId xmlns:a16="http://schemas.microsoft.com/office/drawing/2014/main" id="{EC6C1FAA-B781-4861-B271-F09F109BF3A2}"/>
              </a:ext>
            </a:extLst>
          </p:cNvPr>
          <p:cNvPicPr>
            <a:picLocks noChangeAspect="1"/>
          </p:cNvPicPr>
          <p:nvPr/>
        </p:nvPicPr>
        <p:blipFill>
          <a:blip r:embed="rId3"/>
          <a:stretch>
            <a:fillRect/>
          </a:stretch>
        </p:blipFill>
        <p:spPr>
          <a:xfrm>
            <a:off x="5119205" y="3327034"/>
            <a:ext cx="5119204" cy="3530966"/>
          </a:xfrm>
          <a:prstGeom prst="rect">
            <a:avLst/>
          </a:prstGeom>
        </p:spPr>
      </p:pic>
      <p:sp>
        <p:nvSpPr>
          <p:cNvPr id="7" name="CustomShape 2">
            <a:extLst>
              <a:ext uri="{FF2B5EF4-FFF2-40B4-BE49-F238E27FC236}">
                <a16:creationId xmlns:a16="http://schemas.microsoft.com/office/drawing/2014/main" id="{2D2917EC-F094-4FF2-8E49-77F3BEBF195B}"/>
              </a:ext>
            </a:extLst>
          </p:cNvPr>
          <p:cNvSpPr/>
          <p:nvPr/>
        </p:nvSpPr>
        <p:spPr>
          <a:xfrm>
            <a:off x="494184" y="3327033"/>
            <a:ext cx="2918814" cy="5833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b="1" strike="noStrike" spc="-1" dirty="0">
                <a:solidFill>
                  <a:srgbClr val="BF9000"/>
                </a:solidFill>
                <a:latin typeface="Century Gothic"/>
              </a:rPr>
              <a:t>CV RMSE = $</a:t>
            </a:r>
            <a:endParaRPr lang="en-US" sz="1600" b="0" strike="noStrike" spc="-1" dirty="0">
              <a:latin typeface="Arial"/>
            </a:endParaRPr>
          </a:p>
          <a:p>
            <a:pPr>
              <a:lnSpc>
                <a:spcPct val="100000"/>
              </a:lnSpc>
            </a:pPr>
            <a:r>
              <a:rPr lang="en-US" sz="1600" b="1" strike="noStrike" spc="-1" dirty="0">
                <a:solidFill>
                  <a:srgbClr val="BF9000"/>
                </a:solidFill>
                <a:latin typeface="Century Gothic"/>
              </a:rPr>
              <a:t>Test set RMSE = 409285$</a:t>
            </a:r>
            <a:endParaRPr lang="en-US" sz="1600" b="0" strike="noStrike" spc="-1" dirty="0">
              <a:latin typeface="Arial"/>
            </a:endParaRPr>
          </a:p>
        </p:txBody>
      </p:sp>
      <p:sp>
        <p:nvSpPr>
          <p:cNvPr id="8" name="CustomShape 2">
            <a:extLst>
              <a:ext uri="{FF2B5EF4-FFF2-40B4-BE49-F238E27FC236}">
                <a16:creationId xmlns:a16="http://schemas.microsoft.com/office/drawing/2014/main" id="{67C2C12E-81DD-435F-9AE0-C124EE5B70A6}"/>
              </a:ext>
            </a:extLst>
          </p:cNvPr>
          <p:cNvSpPr/>
          <p:nvPr/>
        </p:nvSpPr>
        <p:spPr>
          <a:xfrm>
            <a:off x="5814902" y="3326664"/>
            <a:ext cx="2918814" cy="5833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b="1" strike="noStrike" spc="-1" dirty="0">
                <a:solidFill>
                  <a:srgbClr val="BF9000"/>
                </a:solidFill>
                <a:latin typeface="Century Gothic"/>
              </a:rPr>
              <a:t>CV RMSE = $</a:t>
            </a:r>
            <a:endParaRPr lang="en-US" sz="1600" b="0" strike="noStrike" spc="-1" dirty="0">
              <a:latin typeface="Arial"/>
            </a:endParaRPr>
          </a:p>
          <a:p>
            <a:pPr>
              <a:lnSpc>
                <a:spcPct val="100000"/>
              </a:lnSpc>
            </a:pPr>
            <a:r>
              <a:rPr lang="en-US" sz="1600" b="1" strike="noStrike" spc="-1" dirty="0">
                <a:solidFill>
                  <a:srgbClr val="BF9000"/>
                </a:solidFill>
                <a:latin typeface="Century Gothic"/>
              </a:rPr>
              <a:t>Test set RMSE = 265607$</a:t>
            </a:r>
            <a:endParaRPr lang="en-US" sz="1600" b="0" strike="noStrike" spc="-1" dirty="0">
              <a:latin typeface="Arial"/>
            </a:endParaRPr>
          </a:p>
        </p:txBody>
      </p:sp>
      <p:sp>
        <p:nvSpPr>
          <p:cNvPr id="9" name="CustomShape 5">
            <a:extLst>
              <a:ext uri="{FF2B5EF4-FFF2-40B4-BE49-F238E27FC236}">
                <a16:creationId xmlns:a16="http://schemas.microsoft.com/office/drawing/2014/main" id="{92A295C4-8890-41CB-B77A-6091FB0BFF67}"/>
              </a:ext>
            </a:extLst>
          </p:cNvPr>
          <p:cNvSpPr/>
          <p:nvPr/>
        </p:nvSpPr>
        <p:spPr>
          <a:xfrm>
            <a:off x="494184" y="3023552"/>
            <a:ext cx="38210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dirty="0">
                <a:solidFill>
                  <a:srgbClr val="000000"/>
                </a:solidFill>
                <a:latin typeface="Century Gothic"/>
              </a:rPr>
              <a:t>Trees</a:t>
            </a:r>
            <a:endParaRPr lang="en-US" sz="1400" b="0" strike="noStrike" spc="-1" dirty="0">
              <a:latin typeface="Arial"/>
            </a:endParaRPr>
          </a:p>
        </p:txBody>
      </p:sp>
      <p:sp>
        <p:nvSpPr>
          <p:cNvPr id="10" name="CustomShape 5">
            <a:extLst>
              <a:ext uri="{FF2B5EF4-FFF2-40B4-BE49-F238E27FC236}">
                <a16:creationId xmlns:a16="http://schemas.microsoft.com/office/drawing/2014/main" id="{876D9F9D-29AA-4D38-ADAD-88394230EF7B}"/>
              </a:ext>
            </a:extLst>
          </p:cNvPr>
          <p:cNvSpPr/>
          <p:nvPr/>
        </p:nvSpPr>
        <p:spPr>
          <a:xfrm>
            <a:off x="5768287" y="3018445"/>
            <a:ext cx="38210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dirty="0">
                <a:solidFill>
                  <a:srgbClr val="000000"/>
                </a:solidFill>
                <a:latin typeface="Century Gothic"/>
              </a:rPr>
              <a:t>Random Forest</a:t>
            </a:r>
            <a:endParaRPr lang="en-US" sz="1400" b="0" strike="noStrike" spc="-1" dirty="0">
              <a:latin typeface="Arial"/>
            </a:endParaRPr>
          </a:p>
        </p:txBody>
      </p:sp>
      <p:sp>
        <p:nvSpPr>
          <p:cNvPr id="15" name="CustomShape 3">
            <a:extLst>
              <a:ext uri="{FF2B5EF4-FFF2-40B4-BE49-F238E27FC236}">
                <a16:creationId xmlns:a16="http://schemas.microsoft.com/office/drawing/2014/main" id="{D461829D-5BF9-4429-B0BA-3E31476E08D4}"/>
              </a:ext>
            </a:extLst>
          </p:cNvPr>
          <p:cNvSpPr/>
          <p:nvPr/>
        </p:nvSpPr>
        <p:spPr>
          <a:xfrm>
            <a:off x="299161" y="801360"/>
            <a:ext cx="3574339" cy="181442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b="0" strike="noStrike" spc="-1" dirty="0">
                <a:solidFill>
                  <a:srgbClr val="000000"/>
                </a:solidFill>
                <a:latin typeface="Century Gothic"/>
              </a:rPr>
              <a:t>The first two models we tried were Regression Trees and Random Forests. The</a:t>
            </a:r>
            <a:r>
              <a:rPr lang="en-US" sz="1400" spc="-1" dirty="0">
                <a:solidFill>
                  <a:srgbClr val="000000"/>
                </a:solidFill>
                <a:latin typeface="Century Gothic"/>
              </a:rPr>
              <a:t>y were tested both on the regular data and on the log transformed one. As the later kept giving poorer RMSE values,  cross validation and hyperparameter tuning was performed only for the regular dataset. </a:t>
            </a:r>
            <a:endParaRPr lang="en-US" sz="1400" b="0" strike="noStrike" spc="-1" dirty="0">
              <a:latin typeface="Arial"/>
            </a:endParaRPr>
          </a:p>
        </p:txBody>
      </p:sp>
      <p:pic>
        <p:nvPicPr>
          <p:cNvPr id="12" name="Picture 11">
            <a:extLst>
              <a:ext uri="{FF2B5EF4-FFF2-40B4-BE49-F238E27FC236}">
                <a16:creationId xmlns:a16="http://schemas.microsoft.com/office/drawing/2014/main" id="{233F87BA-ECBD-4B48-A620-075056856495}"/>
              </a:ext>
            </a:extLst>
          </p:cNvPr>
          <p:cNvPicPr>
            <a:picLocks noChangeAspect="1"/>
          </p:cNvPicPr>
          <p:nvPr/>
        </p:nvPicPr>
        <p:blipFill>
          <a:blip r:embed="rId4"/>
          <a:stretch>
            <a:fillRect/>
          </a:stretch>
        </p:blipFill>
        <p:spPr>
          <a:xfrm>
            <a:off x="4493227" y="291531"/>
            <a:ext cx="5048084" cy="2539700"/>
          </a:xfrm>
          <a:prstGeom prst="rect">
            <a:avLst/>
          </a:prstGeom>
        </p:spPr>
      </p:pic>
      <p:graphicFrame>
        <p:nvGraphicFramePr>
          <p:cNvPr id="130" name="Table 2"/>
          <p:cNvGraphicFramePr/>
          <p:nvPr>
            <p:extLst>
              <p:ext uri="{D42A27DB-BD31-4B8C-83A1-F6EECF244321}">
                <p14:modId xmlns:p14="http://schemas.microsoft.com/office/powerpoint/2010/main" val="3584901986"/>
              </p:ext>
            </p:extLst>
          </p:nvPr>
        </p:nvGraphicFramePr>
        <p:xfrm>
          <a:off x="9687719" y="2831231"/>
          <a:ext cx="2303512" cy="1200500"/>
        </p:xfrm>
        <a:graphic>
          <a:graphicData uri="http://schemas.openxmlformats.org/drawingml/2006/table">
            <a:tbl>
              <a:tblPr/>
              <a:tblGrid>
                <a:gridCol w="667810">
                  <a:extLst>
                    <a:ext uri="{9D8B030D-6E8A-4147-A177-3AD203B41FA5}">
                      <a16:colId xmlns:a16="http://schemas.microsoft.com/office/drawing/2014/main" val="20000"/>
                    </a:ext>
                  </a:extLst>
                </a:gridCol>
                <a:gridCol w="817696">
                  <a:extLst>
                    <a:ext uri="{9D8B030D-6E8A-4147-A177-3AD203B41FA5}">
                      <a16:colId xmlns:a16="http://schemas.microsoft.com/office/drawing/2014/main" val="20002"/>
                    </a:ext>
                  </a:extLst>
                </a:gridCol>
                <a:gridCol w="818006">
                  <a:extLst>
                    <a:ext uri="{9D8B030D-6E8A-4147-A177-3AD203B41FA5}">
                      <a16:colId xmlns:a16="http://schemas.microsoft.com/office/drawing/2014/main" val="20003"/>
                    </a:ext>
                  </a:extLst>
                </a:gridCol>
              </a:tblGrid>
              <a:tr h="468980">
                <a:tc>
                  <a:txBody>
                    <a:bodyPr/>
                    <a:lstStyle/>
                    <a:p>
                      <a:pPr algn="ctr">
                        <a:lnSpc>
                          <a:spcPct val="100000"/>
                        </a:lnSpc>
                      </a:pPr>
                      <a:r>
                        <a:rPr lang="en-US" sz="1200" b="1" strike="noStrike" spc="-1" dirty="0">
                          <a:solidFill>
                            <a:srgbClr val="000000"/>
                          </a:solidFill>
                          <a:latin typeface="Century Gothic"/>
                        </a:rPr>
                        <a:t>RMSE (AUSD)</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dirty="0">
                          <a:solidFill>
                            <a:srgbClr val="000000"/>
                          </a:solidFill>
                          <a:latin typeface="Century Gothic"/>
                        </a:rPr>
                        <a:t>mean</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a:solidFill>
                            <a:srgbClr val="000000"/>
                          </a:solidFill>
                          <a:latin typeface="Century Gothic"/>
                        </a:rPr>
                        <a:t>median</a:t>
                      </a:r>
                      <a:endParaRPr lang="en-US" sz="1200" b="0" strike="noStrike" spc="-1">
                        <a:latin typeface="Arial"/>
                      </a:endParaRPr>
                    </a:p>
                  </a:txBody>
                  <a:tcPr marL="9360" marR="9360">
                    <a:noFill/>
                  </a:tcPr>
                </a:tc>
                <a:extLst>
                  <a:ext uri="{0D108BD9-81ED-4DB2-BD59-A6C34878D82A}">
                    <a16:rowId xmlns:a16="http://schemas.microsoft.com/office/drawing/2014/main" val="10000"/>
                  </a:ext>
                </a:extLst>
              </a:tr>
              <a:tr h="262066">
                <a:tc>
                  <a:txBody>
                    <a:bodyPr/>
                    <a:lstStyle/>
                    <a:p>
                      <a:pPr algn="r">
                        <a:lnSpc>
                          <a:spcPct val="100000"/>
                        </a:lnSpc>
                      </a:pPr>
                      <a:r>
                        <a:rPr lang="en-US" sz="1200" b="0" strike="noStrike" spc="-1" dirty="0">
                          <a:solidFill>
                            <a:srgbClr val="000000"/>
                          </a:solidFill>
                          <a:latin typeface="Century Gothic"/>
                        </a:rPr>
                        <a:t>Total</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dirty="0">
                          <a:solidFill>
                            <a:srgbClr val="FFE699"/>
                          </a:solidFill>
                          <a:latin typeface="Century Gothic"/>
                        </a:rPr>
                        <a:t>651653$</a:t>
                      </a:r>
                      <a:endParaRPr lang="en-US" sz="1200" b="0" strike="noStrike" spc="-1" dirty="0">
                        <a:latin typeface="Arial"/>
                      </a:endParaRPr>
                    </a:p>
                  </a:txBody>
                  <a:tcPr marL="9360" marR="9360">
                    <a:lnB w="6480" cap="flat" cmpd="sng" algn="ctr">
                      <a:solidFill>
                        <a:srgbClr val="000000"/>
                      </a:solidFill>
                      <a:prstDash val="solid"/>
                      <a:round/>
                      <a:headEnd type="none" w="med" len="med"/>
                      <a:tailEnd type="none" w="med" len="med"/>
                    </a:lnB>
                    <a:solidFill>
                      <a:srgbClr val="616761"/>
                    </a:solidFill>
                  </a:tcPr>
                </a:tc>
                <a:tc>
                  <a:txBody>
                    <a:bodyPr/>
                    <a:lstStyle/>
                    <a:p>
                      <a:pPr algn="ctr">
                        <a:lnSpc>
                          <a:spcPct val="100000"/>
                        </a:lnSpc>
                      </a:pPr>
                      <a:r>
                        <a:rPr lang="en-US" sz="1200" b="0" strike="noStrike" spc="-1">
                          <a:solidFill>
                            <a:srgbClr val="FFE699"/>
                          </a:solidFill>
                          <a:latin typeface="Century Gothic"/>
                        </a:rPr>
                        <a:t>676894$</a:t>
                      </a:r>
                      <a:endParaRPr lang="en-US" sz="1200" b="0" strike="noStrike" spc="-1">
                        <a:latin typeface="Arial"/>
                      </a:endParaRPr>
                    </a:p>
                  </a:txBody>
                  <a:tcPr marL="9360" marR="9360">
                    <a:lnB w="6480">
                      <a:solidFill>
                        <a:srgbClr val="000000"/>
                      </a:solidFill>
                    </a:lnB>
                    <a:solidFill>
                      <a:srgbClr val="333F4F"/>
                    </a:solidFill>
                  </a:tcPr>
                </a:tc>
                <a:extLst>
                  <a:ext uri="{0D108BD9-81ED-4DB2-BD59-A6C34878D82A}">
                    <a16:rowId xmlns:a16="http://schemas.microsoft.com/office/drawing/2014/main" val="10001"/>
                  </a:ext>
                </a:extLst>
              </a:tr>
              <a:tr h="452660">
                <a:tc>
                  <a:txBody>
                    <a:bodyPr/>
                    <a:lstStyle/>
                    <a:p>
                      <a:pPr algn="r">
                        <a:lnSpc>
                          <a:spcPct val="100000"/>
                        </a:lnSpc>
                      </a:pPr>
                      <a:r>
                        <a:rPr lang="en-US" sz="1200" b="0" strike="noStrike" spc="-1" dirty="0">
                          <a:solidFill>
                            <a:srgbClr val="000000"/>
                          </a:solidFill>
                          <a:latin typeface="Century Gothic"/>
                        </a:rPr>
                        <a:t>By suburb</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dirty="0">
                          <a:solidFill>
                            <a:srgbClr val="000000"/>
                          </a:solidFill>
                          <a:latin typeface="Century Gothic"/>
                        </a:rPr>
                        <a:t>502896$</a:t>
                      </a:r>
                      <a:endParaRPr lang="en-US" sz="1200" b="0" strike="noStrike" spc="-1" dirty="0">
                        <a:latin typeface="Arial"/>
                      </a:endParaRPr>
                    </a:p>
                  </a:txBody>
                  <a:tcPr marL="9360" marR="9360">
                    <a:lnT w="6480" cap="flat" cmpd="sng" algn="ctr">
                      <a:solidFill>
                        <a:srgbClr val="000000"/>
                      </a:solidFill>
                      <a:prstDash val="solid"/>
                      <a:round/>
                      <a:headEnd type="none" w="med" len="med"/>
                      <a:tailEnd type="none" w="med" len="med"/>
                    </a:lnT>
                    <a:lnB w="6480">
                      <a:solidFill>
                        <a:srgbClr val="000000"/>
                      </a:solidFill>
                    </a:lnB>
                    <a:solidFill>
                      <a:srgbClr val="C4BC86"/>
                    </a:solidFill>
                  </a:tcPr>
                </a:tc>
                <a:tc>
                  <a:txBody>
                    <a:bodyPr/>
                    <a:lstStyle/>
                    <a:p>
                      <a:pPr algn="ctr">
                        <a:lnSpc>
                          <a:spcPct val="100000"/>
                        </a:lnSpc>
                      </a:pPr>
                      <a:r>
                        <a:rPr lang="en-US" sz="1200" b="0" strike="noStrike" spc="-1" dirty="0">
                          <a:solidFill>
                            <a:srgbClr val="000000"/>
                          </a:solidFill>
                          <a:latin typeface="Century Gothic"/>
                        </a:rPr>
                        <a:t>512315$</a:t>
                      </a:r>
                      <a:endParaRPr lang="en-US" sz="1200" b="0" strike="noStrike" spc="-1" dirty="0">
                        <a:latin typeface="Arial"/>
                      </a:endParaRPr>
                    </a:p>
                  </a:txBody>
                  <a:tcPr marL="9360" marR="9360">
                    <a:lnT w="6480">
                      <a:solidFill>
                        <a:srgbClr val="000000"/>
                      </a:solidFill>
                    </a:lnT>
                    <a:lnB w="6480">
                      <a:solidFill>
                        <a:srgbClr val="000000"/>
                      </a:solidFill>
                    </a:lnB>
                    <a:solidFill>
                      <a:srgbClr val="999776"/>
                    </a:solidFill>
                  </a:tcPr>
                </a:tc>
                <a:extLst>
                  <a:ext uri="{0D108BD9-81ED-4DB2-BD59-A6C34878D82A}">
                    <a16:rowId xmlns:a16="http://schemas.microsoft.com/office/drawing/2014/main" val="10002"/>
                  </a:ext>
                </a:extLst>
              </a:tr>
            </a:tbl>
          </a:graphicData>
        </a:graphic>
      </p:graphicFrame>
      <p:sp>
        <p:nvSpPr>
          <p:cNvPr id="17" name="TextShape 2">
            <a:extLst>
              <a:ext uri="{FF2B5EF4-FFF2-40B4-BE49-F238E27FC236}">
                <a16:creationId xmlns:a16="http://schemas.microsoft.com/office/drawing/2014/main" id="{6DBCDDF9-FF62-49A1-BF28-06A73313C5AE}"/>
              </a:ext>
            </a:extLst>
          </p:cNvPr>
          <p:cNvSpPr txBox="1"/>
          <p:nvPr/>
        </p:nvSpPr>
        <p:spPr>
          <a:xfrm>
            <a:off x="9427658" y="607052"/>
            <a:ext cx="1504693" cy="1598984"/>
          </a:xfrm>
          <a:prstGeom prst="rect">
            <a:avLst/>
          </a:prstGeom>
          <a:noFill/>
          <a:ln>
            <a:solidFill>
              <a:srgbClr val="CCA735"/>
            </a:solidFill>
          </a:ln>
        </p:spPr>
        <p:txBody>
          <a:bodyPr wrap="square" lIns="90000" tIns="45000" rIns="90000" bIns="45000">
            <a:spAutoFit/>
          </a:bodyPr>
          <a:lstStyle/>
          <a:p>
            <a:r>
              <a:rPr lang="en-US" sz="1400" spc="-1" dirty="0">
                <a:solidFill>
                  <a:srgbClr val="000000"/>
                </a:solidFill>
                <a:latin typeface="Century Gothic"/>
              </a:rPr>
              <a:t>It is worth to notice that as complexity of the trees grew, the error consistently dropped.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99160" y="296640"/>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Boosted Trees</a:t>
            </a:r>
            <a:endParaRPr lang="en-US" sz="2000" b="0" strike="noStrike" spc="-1">
              <a:latin typeface="Arial"/>
            </a:endParaRPr>
          </a:p>
        </p:txBody>
      </p:sp>
      <p:pic>
        <p:nvPicPr>
          <p:cNvPr id="133" name="Picture 1"/>
          <p:cNvPicPr/>
          <p:nvPr/>
        </p:nvPicPr>
        <p:blipFill>
          <a:blip r:embed="rId2"/>
          <a:stretch/>
        </p:blipFill>
        <p:spPr>
          <a:xfrm>
            <a:off x="299160" y="2749320"/>
            <a:ext cx="6255360" cy="3860280"/>
          </a:xfrm>
          <a:prstGeom prst="rect">
            <a:avLst/>
          </a:prstGeom>
          <a:ln>
            <a:noFill/>
          </a:ln>
        </p:spPr>
      </p:pic>
      <p:sp>
        <p:nvSpPr>
          <p:cNvPr id="134" name="CustomShape 2"/>
          <p:cNvSpPr/>
          <p:nvPr/>
        </p:nvSpPr>
        <p:spPr>
          <a:xfrm>
            <a:off x="1035000" y="2749320"/>
            <a:ext cx="33537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BF9000"/>
                </a:solidFill>
                <a:latin typeface="Century Gothic"/>
              </a:rPr>
              <a:t>CV RMSE = 234531$</a:t>
            </a:r>
            <a:endParaRPr lang="en-US" sz="1800" b="0" strike="noStrike" spc="-1" dirty="0">
              <a:latin typeface="Arial"/>
            </a:endParaRPr>
          </a:p>
          <a:p>
            <a:pPr>
              <a:lnSpc>
                <a:spcPct val="100000"/>
              </a:lnSpc>
            </a:pPr>
            <a:r>
              <a:rPr lang="en-US" sz="1800" b="1" strike="noStrike" spc="-1" dirty="0">
                <a:solidFill>
                  <a:srgbClr val="BF9000"/>
                </a:solidFill>
                <a:latin typeface="Century Gothic"/>
              </a:rPr>
              <a:t>Test set RMSE = 247325$</a:t>
            </a:r>
            <a:endParaRPr lang="en-US" sz="1800" b="0" strike="noStrike" spc="-1" dirty="0">
              <a:latin typeface="Arial"/>
            </a:endParaRPr>
          </a:p>
        </p:txBody>
      </p:sp>
      <p:sp>
        <p:nvSpPr>
          <p:cNvPr id="135" name="CustomShape 3"/>
          <p:cNvSpPr/>
          <p:nvPr/>
        </p:nvSpPr>
        <p:spPr>
          <a:xfrm>
            <a:off x="299160" y="801360"/>
            <a:ext cx="1145700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0000"/>
                </a:solidFill>
                <a:latin typeface="Century Gothic"/>
              </a:rPr>
              <a:t>We’ve tried a stepwise approach starting with a single tree, to a 100 tree bosting strategy and tried to tweak the parameters a bit just to confirm that with more trees the error decreases. From there we did a 10 fold cross validation fine-tuning tree number, learning rate for gradient descent, interaction depth and </a:t>
            </a:r>
            <a:r>
              <a:rPr lang="en-US" sz="1400" b="0" strike="noStrike" spc="-1" dirty="0" err="1">
                <a:solidFill>
                  <a:srgbClr val="000000"/>
                </a:solidFill>
                <a:latin typeface="Century Gothic"/>
              </a:rPr>
              <a:t>minobsinnode</a:t>
            </a:r>
            <a:r>
              <a:rPr lang="en-US" sz="1400" b="0" strike="noStrike" spc="-1" dirty="0">
                <a:solidFill>
                  <a:srgbClr val="000000"/>
                </a:solidFill>
                <a:latin typeface="Century Gothic"/>
              </a:rPr>
              <a:t>. After many hours waiting we decided to take the following hyperparameters:</a:t>
            </a:r>
            <a:endParaRPr lang="en-US" sz="1400" b="0" strike="noStrike" spc="-1" dirty="0">
              <a:latin typeface="Arial"/>
            </a:endParaRPr>
          </a:p>
        </p:txBody>
      </p:sp>
      <p:sp>
        <p:nvSpPr>
          <p:cNvPr id="136" name="CustomShape 4"/>
          <p:cNvSpPr/>
          <p:nvPr/>
        </p:nvSpPr>
        <p:spPr>
          <a:xfrm>
            <a:off x="403200" y="1809000"/>
            <a:ext cx="7971120" cy="576360"/>
          </a:xfrm>
          <a:prstGeom prst="rect">
            <a:avLst/>
          </a:prstGeom>
          <a:solidFill>
            <a:srgbClr val="1B5F7D"/>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dirty="0">
                <a:solidFill>
                  <a:srgbClr val="FFFFFF"/>
                </a:solidFill>
                <a:latin typeface="Century Gothic"/>
              </a:rPr>
              <a:t>Number of trees </a:t>
            </a:r>
            <a:r>
              <a:rPr lang="en-US" sz="1600" b="1" strike="noStrike" spc="-1" dirty="0">
                <a:solidFill>
                  <a:srgbClr val="FFFFFF"/>
                </a:solidFill>
                <a:latin typeface="Century Gothic"/>
              </a:rPr>
              <a:t>3200</a:t>
            </a:r>
            <a:r>
              <a:rPr lang="en-US" sz="1600" b="0" strike="noStrike" spc="-1" dirty="0">
                <a:solidFill>
                  <a:srgbClr val="FFFFFF"/>
                </a:solidFill>
                <a:latin typeface="Century Gothic"/>
              </a:rPr>
              <a:t>; interaction depth </a:t>
            </a:r>
            <a:r>
              <a:rPr lang="en-US" sz="1600" b="1" strike="noStrike" spc="-1" dirty="0">
                <a:solidFill>
                  <a:srgbClr val="FFFFFF"/>
                </a:solidFill>
                <a:latin typeface="Century Gothic"/>
              </a:rPr>
              <a:t>15</a:t>
            </a:r>
            <a:r>
              <a:rPr lang="en-US" sz="1600" b="0" strike="noStrike" spc="-1" dirty="0">
                <a:solidFill>
                  <a:srgbClr val="FFFFFF"/>
                </a:solidFill>
                <a:latin typeface="Century Gothic"/>
              </a:rPr>
              <a:t>; </a:t>
            </a:r>
            <a:r>
              <a:rPr lang="en-US" sz="1600" b="0" strike="noStrike" spc="-1" dirty="0" err="1">
                <a:solidFill>
                  <a:srgbClr val="FFFFFF"/>
                </a:solidFill>
                <a:latin typeface="Century Gothic"/>
              </a:rPr>
              <a:t>minobsinnode</a:t>
            </a:r>
            <a:r>
              <a:rPr lang="en-US" sz="1600" b="0" strike="noStrike" spc="-1" dirty="0">
                <a:solidFill>
                  <a:srgbClr val="FFFFFF"/>
                </a:solidFill>
                <a:latin typeface="Century Gothic"/>
              </a:rPr>
              <a:t> </a:t>
            </a:r>
            <a:r>
              <a:rPr lang="en-US" sz="1600" b="1" strike="noStrike" spc="-1" dirty="0">
                <a:solidFill>
                  <a:srgbClr val="FFFFFF"/>
                </a:solidFill>
                <a:latin typeface="Century Gothic"/>
              </a:rPr>
              <a:t>5</a:t>
            </a:r>
            <a:r>
              <a:rPr lang="en-US" sz="1600" b="0" strike="noStrike" spc="-1" dirty="0">
                <a:solidFill>
                  <a:srgbClr val="FFFFFF"/>
                </a:solidFill>
                <a:latin typeface="Century Gothic"/>
              </a:rPr>
              <a:t>; learning rate </a:t>
            </a:r>
            <a:r>
              <a:rPr lang="en-US" sz="1600" b="1" strike="noStrike" spc="-1" dirty="0">
                <a:solidFill>
                  <a:srgbClr val="FFFFFF"/>
                </a:solidFill>
                <a:latin typeface="Century Gothic"/>
              </a:rPr>
              <a:t>0.05</a:t>
            </a:r>
            <a:endParaRPr lang="en-US" sz="1600" b="0" strike="noStrike" spc="-1" dirty="0">
              <a:latin typeface="Arial"/>
            </a:endParaRPr>
          </a:p>
        </p:txBody>
      </p:sp>
      <p:sp>
        <p:nvSpPr>
          <p:cNvPr id="137" name="CustomShape 5"/>
          <p:cNvSpPr/>
          <p:nvPr/>
        </p:nvSpPr>
        <p:spPr>
          <a:xfrm>
            <a:off x="1035000" y="2409120"/>
            <a:ext cx="38210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dirty="0">
                <a:solidFill>
                  <a:srgbClr val="000000"/>
                </a:solidFill>
                <a:latin typeface="Century Gothic"/>
              </a:rPr>
              <a:t>Predictions vs Real Price</a:t>
            </a:r>
            <a:endParaRPr lang="en-US" sz="1400" b="0" strike="noStrike" spc="-1" dirty="0">
              <a:latin typeface="Arial"/>
            </a:endParaRPr>
          </a:p>
        </p:txBody>
      </p:sp>
      <p:sp>
        <p:nvSpPr>
          <p:cNvPr id="138" name="CustomShape 6"/>
          <p:cNvSpPr/>
          <p:nvPr/>
        </p:nvSpPr>
        <p:spPr>
          <a:xfrm>
            <a:off x="4913280" y="2447280"/>
            <a:ext cx="164952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0" strike="noStrike" spc="-1">
                <a:solidFill>
                  <a:srgbClr val="000000"/>
                </a:solidFill>
                <a:latin typeface="Century Gothic"/>
              </a:rPr>
              <a:t>Equality line (perfect prediction)</a:t>
            </a:r>
            <a:endParaRPr lang="en-US" sz="1200" b="0" strike="noStrike" spc="-1">
              <a:latin typeface="Arial"/>
            </a:endParaRPr>
          </a:p>
        </p:txBody>
      </p:sp>
      <p:sp>
        <p:nvSpPr>
          <p:cNvPr id="139" name="CustomShape 7"/>
          <p:cNvSpPr/>
          <p:nvPr/>
        </p:nvSpPr>
        <p:spPr>
          <a:xfrm>
            <a:off x="5281920" y="2980080"/>
            <a:ext cx="19749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0" strike="noStrike" spc="-1">
                <a:solidFill>
                  <a:srgbClr val="000000"/>
                </a:solidFill>
                <a:latin typeface="Century Gothic"/>
              </a:rPr>
              <a:t>Linear regression of Prediction vs Real Price</a:t>
            </a:r>
            <a:endParaRPr lang="en-US" sz="1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stomShape 12">
            <a:extLst>
              <a:ext uri="{FF2B5EF4-FFF2-40B4-BE49-F238E27FC236}">
                <a16:creationId xmlns:a16="http://schemas.microsoft.com/office/drawing/2014/main" id="{A3ED9C85-BAD1-4D73-A3C5-E30714BBFBA3}"/>
              </a:ext>
            </a:extLst>
          </p:cNvPr>
          <p:cNvSpPr/>
          <p:nvPr/>
        </p:nvSpPr>
        <p:spPr>
          <a:xfrm>
            <a:off x="299160" y="1703731"/>
            <a:ext cx="2898956" cy="829543"/>
          </a:xfrm>
          <a:prstGeom prst="rect">
            <a:avLst/>
          </a:prstGeom>
          <a:noFill/>
          <a:ln>
            <a:solidFill>
              <a:schemeClr val="accent4">
                <a:lumMod val="75000"/>
              </a:schemeClr>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1200" spc="-1" dirty="0">
                <a:solidFill>
                  <a:srgbClr val="000000"/>
                </a:solidFill>
                <a:latin typeface="Century Gothic"/>
              </a:rPr>
              <a:t>Starting with a sigmoid kernel and ending with an RBF, our performance improved, as RMSE lowered.</a:t>
            </a:r>
            <a:endParaRPr lang="en-US" sz="1200" b="0" strike="noStrike" spc="-1" dirty="0">
              <a:latin typeface="Arial"/>
            </a:endParaRPr>
          </a:p>
        </p:txBody>
      </p:sp>
      <p:sp>
        <p:nvSpPr>
          <p:cNvPr id="4" name="CustomShape 1">
            <a:extLst>
              <a:ext uri="{FF2B5EF4-FFF2-40B4-BE49-F238E27FC236}">
                <a16:creationId xmlns:a16="http://schemas.microsoft.com/office/drawing/2014/main" id="{E58F82D4-3DCC-49C3-95AC-B820A8A0F229}"/>
              </a:ext>
            </a:extLst>
          </p:cNvPr>
          <p:cNvSpPr/>
          <p:nvPr/>
        </p:nvSpPr>
        <p:spPr>
          <a:xfrm>
            <a:off x="299160" y="296640"/>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Century Gothic"/>
              </a:rPr>
              <a:t>SVM</a:t>
            </a:r>
            <a:endParaRPr lang="en-US" sz="2000" b="0" strike="noStrike" spc="-1" dirty="0">
              <a:latin typeface="Arial"/>
            </a:endParaRPr>
          </a:p>
        </p:txBody>
      </p:sp>
      <p:sp>
        <p:nvSpPr>
          <p:cNvPr id="7" name="TextShape 2">
            <a:extLst>
              <a:ext uri="{FF2B5EF4-FFF2-40B4-BE49-F238E27FC236}">
                <a16:creationId xmlns:a16="http://schemas.microsoft.com/office/drawing/2014/main" id="{763CBBB2-503B-4983-A0A4-8D8304D7C10E}"/>
              </a:ext>
            </a:extLst>
          </p:cNvPr>
          <p:cNvSpPr txBox="1"/>
          <p:nvPr/>
        </p:nvSpPr>
        <p:spPr>
          <a:xfrm>
            <a:off x="299160" y="855806"/>
            <a:ext cx="11523646" cy="737210"/>
          </a:xfrm>
          <a:prstGeom prst="rect">
            <a:avLst/>
          </a:prstGeom>
          <a:noFill/>
          <a:ln>
            <a:noFill/>
          </a:ln>
        </p:spPr>
        <p:txBody>
          <a:bodyPr wrap="square" lIns="90000" tIns="45000" rIns="90000" bIns="45000">
            <a:spAutoFit/>
          </a:bodyPr>
          <a:lstStyle/>
          <a:p>
            <a:r>
              <a:rPr lang="en-US" sz="1400" spc="-1" dirty="0">
                <a:solidFill>
                  <a:srgbClr val="000000"/>
                </a:solidFill>
                <a:latin typeface="Century Gothic"/>
              </a:rPr>
              <a:t>We started with the objective to find the best parametrization for SVM. Since in comparison with other models, SVM tends to deliver better accuracy due to its ability of fitting nonlinear boundaries, we started of with a simple sigmoid kernel and proceeded to linear, polynomial and radial kernels. As expected, a better fit was obtained with more complex kernels.</a:t>
            </a:r>
          </a:p>
        </p:txBody>
      </p:sp>
      <p:pic>
        <p:nvPicPr>
          <p:cNvPr id="8" name="Picture 7">
            <a:extLst>
              <a:ext uri="{FF2B5EF4-FFF2-40B4-BE49-F238E27FC236}">
                <a16:creationId xmlns:a16="http://schemas.microsoft.com/office/drawing/2014/main" id="{B866F484-2480-4BCE-BF5E-52433BF5406E}"/>
              </a:ext>
            </a:extLst>
          </p:cNvPr>
          <p:cNvPicPr/>
          <p:nvPr/>
        </p:nvPicPr>
        <p:blipFill>
          <a:blip r:embed="rId2"/>
          <a:stretch/>
        </p:blipFill>
        <p:spPr>
          <a:xfrm>
            <a:off x="6224788" y="3107104"/>
            <a:ext cx="5726806" cy="3750896"/>
          </a:xfrm>
          <a:prstGeom prst="rect">
            <a:avLst/>
          </a:prstGeom>
          <a:ln>
            <a:noFill/>
          </a:ln>
        </p:spPr>
      </p:pic>
      <p:sp>
        <p:nvSpPr>
          <p:cNvPr id="9" name="CustomShape 6">
            <a:extLst>
              <a:ext uri="{FF2B5EF4-FFF2-40B4-BE49-F238E27FC236}">
                <a16:creationId xmlns:a16="http://schemas.microsoft.com/office/drawing/2014/main" id="{54F47057-7CFA-41E0-82D7-D2C94FF3AC4C}"/>
              </a:ext>
            </a:extLst>
          </p:cNvPr>
          <p:cNvSpPr/>
          <p:nvPr/>
        </p:nvSpPr>
        <p:spPr>
          <a:xfrm>
            <a:off x="10049177" y="2827736"/>
            <a:ext cx="164952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0" strike="noStrike" spc="-1" dirty="0">
                <a:solidFill>
                  <a:srgbClr val="000000"/>
                </a:solidFill>
                <a:latin typeface="Century Gothic"/>
              </a:rPr>
              <a:t>Equality line (perfect prediction)</a:t>
            </a:r>
            <a:endParaRPr lang="en-US" sz="1200" b="0" strike="noStrike" spc="-1" dirty="0">
              <a:latin typeface="Arial"/>
            </a:endParaRPr>
          </a:p>
        </p:txBody>
      </p:sp>
      <p:sp>
        <p:nvSpPr>
          <p:cNvPr id="10" name="CustomShape 7">
            <a:extLst>
              <a:ext uri="{FF2B5EF4-FFF2-40B4-BE49-F238E27FC236}">
                <a16:creationId xmlns:a16="http://schemas.microsoft.com/office/drawing/2014/main" id="{DA325592-5195-45A4-8DBB-ABDF3FB38A44}"/>
              </a:ext>
            </a:extLst>
          </p:cNvPr>
          <p:cNvSpPr/>
          <p:nvPr/>
        </p:nvSpPr>
        <p:spPr>
          <a:xfrm>
            <a:off x="10283288" y="3447860"/>
            <a:ext cx="19749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0" strike="noStrike" spc="-1" dirty="0">
                <a:solidFill>
                  <a:srgbClr val="000000"/>
                </a:solidFill>
                <a:latin typeface="Century Gothic"/>
              </a:rPr>
              <a:t>Linear regression of Prediction vs Real Price</a:t>
            </a:r>
            <a:endParaRPr lang="en-US" sz="1200" b="0" strike="noStrike" spc="-1" dirty="0">
              <a:latin typeface="Arial"/>
            </a:endParaRPr>
          </a:p>
        </p:txBody>
      </p:sp>
      <p:sp>
        <p:nvSpPr>
          <p:cNvPr id="11" name="CustomShape 2">
            <a:extLst>
              <a:ext uri="{FF2B5EF4-FFF2-40B4-BE49-F238E27FC236}">
                <a16:creationId xmlns:a16="http://schemas.microsoft.com/office/drawing/2014/main" id="{2EB26B2E-EDB6-402C-B67D-7CD5BB1C95E0}"/>
              </a:ext>
            </a:extLst>
          </p:cNvPr>
          <p:cNvSpPr/>
          <p:nvPr/>
        </p:nvSpPr>
        <p:spPr>
          <a:xfrm>
            <a:off x="6821384" y="2948357"/>
            <a:ext cx="3353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BF9000"/>
                </a:solidFill>
                <a:latin typeface="Century Gothic"/>
              </a:rPr>
              <a:t>CV RMSE = </a:t>
            </a:r>
            <a:r>
              <a:rPr lang="en-US" b="1" spc="-1" dirty="0">
                <a:solidFill>
                  <a:srgbClr val="BF9000"/>
                </a:solidFill>
                <a:latin typeface="Century Gothic"/>
              </a:rPr>
              <a:t>287976</a:t>
            </a:r>
            <a:r>
              <a:rPr lang="en-US" sz="1800" b="1" strike="noStrike" spc="-1" dirty="0">
                <a:solidFill>
                  <a:srgbClr val="BF9000"/>
                </a:solidFill>
                <a:latin typeface="Century Gothic"/>
              </a:rPr>
              <a:t>$</a:t>
            </a:r>
            <a:endParaRPr lang="en-US" sz="1800" b="0" strike="noStrike" spc="-1" dirty="0">
              <a:latin typeface="Arial"/>
            </a:endParaRPr>
          </a:p>
          <a:p>
            <a:pPr>
              <a:lnSpc>
                <a:spcPct val="100000"/>
              </a:lnSpc>
            </a:pPr>
            <a:r>
              <a:rPr lang="en-US" sz="1800" b="1" strike="noStrike" spc="-1" dirty="0">
                <a:solidFill>
                  <a:srgbClr val="BF9000"/>
                </a:solidFill>
                <a:latin typeface="Century Gothic"/>
              </a:rPr>
              <a:t>Test set RMSE = </a:t>
            </a:r>
            <a:r>
              <a:rPr lang="en-US" b="1" spc="-1" dirty="0">
                <a:solidFill>
                  <a:srgbClr val="BF9000"/>
                </a:solidFill>
                <a:latin typeface="Century Gothic"/>
              </a:rPr>
              <a:t>301685$</a:t>
            </a:r>
            <a:endParaRPr lang="en-US" sz="1800" b="0" strike="noStrike" spc="-1" dirty="0">
              <a:latin typeface="Arial"/>
            </a:endParaRPr>
          </a:p>
        </p:txBody>
      </p:sp>
      <p:sp>
        <p:nvSpPr>
          <p:cNvPr id="12" name="CustomShape 4">
            <a:extLst>
              <a:ext uri="{FF2B5EF4-FFF2-40B4-BE49-F238E27FC236}">
                <a16:creationId xmlns:a16="http://schemas.microsoft.com/office/drawing/2014/main" id="{ABC79132-4584-47CC-98FB-9680807A21BC}"/>
              </a:ext>
            </a:extLst>
          </p:cNvPr>
          <p:cNvSpPr/>
          <p:nvPr/>
        </p:nvSpPr>
        <p:spPr>
          <a:xfrm>
            <a:off x="6366456" y="1662403"/>
            <a:ext cx="5726805" cy="1168097"/>
          </a:xfrm>
          <a:prstGeom prst="rect">
            <a:avLst/>
          </a:prstGeom>
          <a:solidFill>
            <a:srgbClr val="1B5F7D"/>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spc="-1" dirty="0">
                <a:solidFill>
                  <a:srgbClr val="FFFFFF"/>
                </a:solidFill>
                <a:latin typeface="Century Gothic"/>
              </a:rPr>
              <a:t>It was verified that none of the parameter combination performed better than the default with an RBF kernel. A 10 fold cross validation with this setting on the log-transformed target gave the lowest RMSE, which is a modest result when compared to the other (ensemble) models we tried.</a:t>
            </a:r>
          </a:p>
        </p:txBody>
      </p:sp>
      <p:graphicFrame>
        <p:nvGraphicFramePr>
          <p:cNvPr id="13" name="Diagram 12">
            <a:extLst>
              <a:ext uri="{FF2B5EF4-FFF2-40B4-BE49-F238E27FC236}">
                <a16:creationId xmlns:a16="http://schemas.microsoft.com/office/drawing/2014/main" id="{6DB1E9C9-AB5A-416C-8510-95ED9400EA7E}"/>
              </a:ext>
            </a:extLst>
          </p:cNvPr>
          <p:cNvGraphicFramePr/>
          <p:nvPr>
            <p:extLst>
              <p:ext uri="{D42A27DB-BD31-4B8C-83A1-F6EECF244321}">
                <p14:modId xmlns:p14="http://schemas.microsoft.com/office/powerpoint/2010/main" val="1021345451"/>
              </p:ext>
            </p:extLst>
          </p:nvPr>
        </p:nvGraphicFramePr>
        <p:xfrm>
          <a:off x="688242" y="1329778"/>
          <a:ext cx="4023210" cy="327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Table 2">
            <a:extLst>
              <a:ext uri="{FF2B5EF4-FFF2-40B4-BE49-F238E27FC236}">
                <a16:creationId xmlns:a16="http://schemas.microsoft.com/office/drawing/2014/main" id="{CB30DD70-EBE5-4994-9448-B7CF180370C3}"/>
              </a:ext>
            </a:extLst>
          </p:cNvPr>
          <p:cNvGraphicFramePr/>
          <p:nvPr>
            <p:extLst>
              <p:ext uri="{D42A27DB-BD31-4B8C-83A1-F6EECF244321}">
                <p14:modId xmlns:p14="http://schemas.microsoft.com/office/powerpoint/2010/main" val="1265305088"/>
              </p:ext>
            </p:extLst>
          </p:nvPr>
        </p:nvGraphicFramePr>
        <p:xfrm>
          <a:off x="350676" y="4399382"/>
          <a:ext cx="2950844" cy="1717150"/>
        </p:xfrm>
        <a:graphic>
          <a:graphicData uri="http://schemas.openxmlformats.org/drawingml/2006/table">
            <a:tbl>
              <a:tblPr/>
              <a:tblGrid>
                <a:gridCol w="1005634">
                  <a:extLst>
                    <a:ext uri="{9D8B030D-6E8A-4147-A177-3AD203B41FA5}">
                      <a16:colId xmlns:a16="http://schemas.microsoft.com/office/drawing/2014/main" val="20000"/>
                    </a:ext>
                  </a:extLst>
                </a:gridCol>
                <a:gridCol w="1015106">
                  <a:extLst>
                    <a:ext uri="{9D8B030D-6E8A-4147-A177-3AD203B41FA5}">
                      <a16:colId xmlns:a16="http://schemas.microsoft.com/office/drawing/2014/main" val="20002"/>
                    </a:ext>
                  </a:extLst>
                </a:gridCol>
                <a:gridCol w="930104">
                  <a:extLst>
                    <a:ext uri="{9D8B030D-6E8A-4147-A177-3AD203B41FA5}">
                      <a16:colId xmlns:a16="http://schemas.microsoft.com/office/drawing/2014/main" val="20003"/>
                    </a:ext>
                  </a:extLst>
                </a:gridCol>
              </a:tblGrid>
              <a:tr h="259760">
                <a:tc gridSpan="3">
                  <a:txBody>
                    <a:bodyPr/>
                    <a:lstStyle/>
                    <a:p>
                      <a:pPr marL="0" algn="ctr" defTabSz="914400" rtl="0" eaLnBrk="1" latinLnBrk="0" hangingPunct="1">
                        <a:lnSpc>
                          <a:spcPct val="100000"/>
                        </a:lnSpc>
                      </a:pPr>
                      <a:r>
                        <a:rPr lang="en-US" sz="1600" b="0" strike="noStrike" kern="1200" spc="-1" dirty="0">
                          <a:solidFill>
                            <a:schemeClr val="bg1"/>
                          </a:solidFill>
                          <a:latin typeface="Century Gothic"/>
                          <a:ea typeface="+mn-ea"/>
                          <a:cs typeface="+mn-cs"/>
                        </a:rPr>
                        <a:t>RBF kernel</a:t>
                      </a:r>
                    </a:p>
                  </a:txBody>
                  <a:tcPr marL="9360" marR="9360">
                    <a:solidFill>
                      <a:srgbClr val="1B5F7D"/>
                    </a:solidFill>
                  </a:tcPr>
                </a:tc>
                <a:tc hMerge="1">
                  <a:txBody>
                    <a:bodyPr/>
                    <a:lstStyle/>
                    <a:p>
                      <a:pPr algn="ctr">
                        <a:lnSpc>
                          <a:spcPct val="100000"/>
                        </a:lnSpc>
                      </a:pPr>
                      <a:endParaRPr lang="en-US" sz="1600" b="0" strike="noStrike" kern="1200" spc="-1" dirty="0">
                        <a:solidFill>
                          <a:srgbClr val="000000"/>
                        </a:solidFill>
                        <a:latin typeface="Century Gothic"/>
                        <a:ea typeface="+mn-ea"/>
                        <a:cs typeface="+mn-cs"/>
                      </a:endParaRPr>
                    </a:p>
                  </a:txBody>
                  <a:tcPr marL="9360" marR="9360">
                    <a:noFill/>
                  </a:tcPr>
                </a:tc>
                <a:tc hMerge="1">
                  <a:txBody>
                    <a:bodyPr/>
                    <a:lstStyle/>
                    <a:p>
                      <a:pPr algn="ctr">
                        <a:lnSpc>
                          <a:spcPct val="100000"/>
                        </a:lnSpc>
                      </a:pPr>
                      <a:endParaRPr lang="en-US" sz="1600" b="0" strike="noStrike" spc="-1" dirty="0">
                        <a:latin typeface="Arial"/>
                      </a:endParaRPr>
                    </a:p>
                  </a:txBody>
                  <a:tcPr marL="9360" marR="9360">
                    <a:noFill/>
                  </a:tcPr>
                </a:tc>
                <a:extLst>
                  <a:ext uri="{0D108BD9-81ED-4DB2-BD59-A6C34878D82A}">
                    <a16:rowId xmlns:a16="http://schemas.microsoft.com/office/drawing/2014/main" val="2732021592"/>
                  </a:ext>
                </a:extLst>
              </a:tr>
              <a:tr h="549733">
                <a:tc>
                  <a:txBody>
                    <a:bodyPr/>
                    <a:lstStyle/>
                    <a:p>
                      <a:pPr algn="ctr">
                        <a:lnSpc>
                          <a:spcPct val="100000"/>
                        </a:lnSpc>
                      </a:pPr>
                      <a:r>
                        <a:rPr lang="en-US" sz="1600" b="0" strike="noStrike" kern="1200" spc="-1" dirty="0">
                          <a:solidFill>
                            <a:srgbClr val="000000"/>
                          </a:solidFill>
                          <a:latin typeface="Century Gothic"/>
                          <a:ea typeface="+mn-ea"/>
                          <a:cs typeface="+mn-cs"/>
                        </a:rPr>
                        <a:t>Target</a:t>
                      </a:r>
                    </a:p>
                  </a:txBody>
                  <a:tcPr marL="9360" marR="9360">
                    <a:noFill/>
                  </a:tcPr>
                </a:tc>
                <a:tc>
                  <a:txBody>
                    <a:bodyPr/>
                    <a:lstStyle/>
                    <a:p>
                      <a:pPr algn="ctr">
                        <a:lnSpc>
                          <a:spcPct val="100000"/>
                        </a:lnSpc>
                      </a:pPr>
                      <a:r>
                        <a:rPr lang="en-US" sz="1600" b="0" strike="noStrike" kern="1200" spc="-1" dirty="0">
                          <a:solidFill>
                            <a:srgbClr val="000000"/>
                          </a:solidFill>
                          <a:latin typeface="Century Gothic"/>
                          <a:ea typeface="+mn-ea"/>
                          <a:cs typeface="+mn-cs"/>
                        </a:rPr>
                        <a:t># Support Vectors</a:t>
                      </a:r>
                    </a:p>
                  </a:txBody>
                  <a:tcPr marL="9360" marR="9360">
                    <a:noFill/>
                  </a:tcPr>
                </a:tc>
                <a:tc>
                  <a:txBody>
                    <a:bodyPr/>
                    <a:lstStyle/>
                    <a:p>
                      <a:pPr algn="ctr">
                        <a:lnSpc>
                          <a:spcPct val="100000"/>
                        </a:lnSpc>
                      </a:pPr>
                      <a:r>
                        <a:rPr lang="en-US" sz="1600" b="0" strike="noStrike" spc="-1" dirty="0">
                          <a:solidFill>
                            <a:srgbClr val="000000"/>
                          </a:solidFill>
                          <a:latin typeface="Century Gothic"/>
                        </a:rPr>
                        <a:t>RMSE</a:t>
                      </a:r>
                      <a:endParaRPr lang="en-US" sz="1600" b="0" strike="noStrike" spc="-1" dirty="0">
                        <a:latin typeface="Arial"/>
                      </a:endParaRPr>
                    </a:p>
                  </a:txBody>
                  <a:tcPr marL="9360" marR="9360">
                    <a:noFill/>
                  </a:tcPr>
                </a:tc>
                <a:extLst>
                  <a:ext uri="{0D108BD9-81ED-4DB2-BD59-A6C34878D82A}">
                    <a16:rowId xmlns:a16="http://schemas.microsoft.com/office/drawing/2014/main" val="10000"/>
                  </a:ext>
                </a:extLst>
              </a:tr>
              <a:tr h="418759">
                <a:tc>
                  <a:txBody>
                    <a:bodyPr/>
                    <a:lstStyle/>
                    <a:p>
                      <a:pPr algn="ctr">
                        <a:lnSpc>
                          <a:spcPct val="100000"/>
                        </a:lnSpc>
                      </a:pPr>
                      <a:r>
                        <a:rPr lang="en-US" sz="1600" b="0" strike="noStrike" spc="-1" dirty="0">
                          <a:solidFill>
                            <a:srgbClr val="000000"/>
                          </a:solidFill>
                          <a:latin typeface="Century Gothic"/>
                        </a:rPr>
                        <a:t>Normal</a:t>
                      </a:r>
                      <a:endParaRPr lang="en-US" sz="1600" b="0" strike="noStrike" spc="-1" dirty="0">
                        <a:latin typeface="Arial"/>
                      </a:endParaRPr>
                    </a:p>
                  </a:txBody>
                  <a:tcPr marL="9360" marR="9360">
                    <a:noFill/>
                  </a:tcPr>
                </a:tc>
                <a:tc>
                  <a:txBody>
                    <a:bodyPr/>
                    <a:lstStyle/>
                    <a:p>
                      <a:pPr algn="ctr">
                        <a:lnSpc>
                          <a:spcPct val="100000"/>
                        </a:lnSpc>
                      </a:pPr>
                      <a:r>
                        <a:rPr lang="en-US" sz="1600" b="0" strike="noStrike" kern="1200" spc="-1" dirty="0">
                          <a:solidFill>
                            <a:srgbClr val="FFE699"/>
                          </a:solidFill>
                          <a:latin typeface="Century Gothic"/>
                          <a:ea typeface="+mn-ea"/>
                          <a:cs typeface="+mn-cs"/>
                        </a:rPr>
                        <a:t>4914</a:t>
                      </a:r>
                    </a:p>
                  </a:txBody>
                  <a:tcPr marL="9360" marR="9360">
                    <a:lnB w="12700" cap="flat" cmpd="sng" algn="ctr">
                      <a:solidFill>
                        <a:schemeClr val="tx1"/>
                      </a:solidFill>
                      <a:prstDash val="solid"/>
                      <a:round/>
                      <a:headEnd type="none" w="med" len="med"/>
                      <a:tailEnd type="none" w="med" len="med"/>
                    </a:lnB>
                    <a:solidFill>
                      <a:srgbClr val="616761"/>
                    </a:solidFill>
                  </a:tcPr>
                </a:tc>
                <a:tc>
                  <a:txBody>
                    <a:bodyPr/>
                    <a:lstStyle/>
                    <a:p>
                      <a:pPr algn="ctr">
                        <a:lnSpc>
                          <a:spcPct val="100000"/>
                        </a:lnSpc>
                      </a:pPr>
                      <a:r>
                        <a:rPr lang="en-US" sz="1600" b="0" strike="noStrike" spc="-1" dirty="0">
                          <a:solidFill>
                            <a:srgbClr val="FFE699"/>
                          </a:solidFill>
                          <a:latin typeface="Century Gothic"/>
                        </a:rPr>
                        <a:t>301685$</a:t>
                      </a:r>
                      <a:endParaRPr lang="en-US" sz="1600" b="0" strike="noStrike" spc="-1" dirty="0">
                        <a:latin typeface="Arial"/>
                      </a:endParaRPr>
                    </a:p>
                  </a:txBody>
                  <a:tcPr marL="9360" marR="9360">
                    <a:lnB w="6480">
                      <a:solidFill>
                        <a:srgbClr val="000000"/>
                      </a:solidFill>
                    </a:lnB>
                    <a:solidFill>
                      <a:srgbClr val="333F4F"/>
                    </a:solidFill>
                  </a:tcPr>
                </a:tc>
                <a:extLst>
                  <a:ext uri="{0D108BD9-81ED-4DB2-BD59-A6C34878D82A}">
                    <a16:rowId xmlns:a16="http://schemas.microsoft.com/office/drawing/2014/main" val="10001"/>
                  </a:ext>
                </a:extLst>
              </a:tr>
              <a:tr h="383991">
                <a:tc>
                  <a:txBody>
                    <a:bodyPr/>
                    <a:lstStyle/>
                    <a:p>
                      <a:pPr algn="ctr">
                        <a:lnSpc>
                          <a:spcPct val="100000"/>
                        </a:lnSpc>
                      </a:pPr>
                      <a:r>
                        <a:rPr lang="en-US" sz="1600" b="0" strike="noStrike" spc="-1" dirty="0">
                          <a:solidFill>
                            <a:srgbClr val="000000"/>
                          </a:solidFill>
                          <a:latin typeface="Century Gothic"/>
                        </a:rPr>
                        <a:t>Log</a:t>
                      </a:r>
                      <a:endParaRPr lang="en-US" sz="1600" b="0" strike="noStrike" spc="-1" dirty="0">
                        <a:latin typeface="Arial"/>
                      </a:endParaRPr>
                    </a:p>
                  </a:txBody>
                  <a:tcPr marL="9360" marR="9360">
                    <a:lnR w="12700" cap="flat" cmpd="sng" algn="ctr">
                      <a:solidFill>
                        <a:schemeClr val="tx1"/>
                      </a:solidFill>
                      <a:prstDash val="solid"/>
                      <a:round/>
                      <a:headEnd type="none" w="med" len="med"/>
                      <a:tailEnd type="none" w="med" len="med"/>
                    </a:lnR>
                    <a:noFill/>
                  </a:tcPr>
                </a:tc>
                <a:tc>
                  <a:txBody>
                    <a:bodyPr/>
                    <a:lstStyle/>
                    <a:p>
                      <a:pPr algn="ctr">
                        <a:lnSpc>
                          <a:spcPct val="100000"/>
                        </a:lnSpc>
                      </a:pPr>
                      <a:r>
                        <a:rPr lang="en-US" sz="1600" b="0" strike="noStrike" spc="-1" dirty="0">
                          <a:latin typeface="+mn-lt"/>
                        </a:rPr>
                        <a:t>5597</a:t>
                      </a:r>
                      <a:endParaRPr lang="en-US" sz="1600" b="0" strike="noStrike" spc="-1" dirty="0">
                        <a:latin typeface="Arial"/>
                      </a:endParaRPr>
                    </a:p>
                  </a:txBody>
                  <a:tcPr marL="9360" marR="9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BC86"/>
                    </a:solidFill>
                  </a:tcPr>
                </a:tc>
                <a:tc>
                  <a:txBody>
                    <a:bodyPr/>
                    <a:lstStyle/>
                    <a:p>
                      <a:pPr algn="ctr">
                        <a:lnSpc>
                          <a:spcPct val="100000"/>
                        </a:lnSpc>
                      </a:pPr>
                      <a:r>
                        <a:rPr lang="en-US" sz="1600" b="0" strike="noStrike" spc="-1" dirty="0">
                          <a:solidFill>
                            <a:srgbClr val="000000"/>
                          </a:solidFill>
                          <a:latin typeface="Century Gothic"/>
                        </a:rPr>
                        <a:t>296728$</a:t>
                      </a:r>
                      <a:endParaRPr lang="en-US" sz="1600" b="0" strike="noStrike" spc="-1" dirty="0">
                        <a:latin typeface="Arial"/>
                      </a:endParaRPr>
                    </a:p>
                  </a:txBody>
                  <a:tcPr marL="9360" marR="9360">
                    <a:lnL w="12700" cap="flat" cmpd="sng" algn="ctr">
                      <a:solidFill>
                        <a:schemeClr val="tx1"/>
                      </a:solidFill>
                      <a:prstDash val="solid"/>
                      <a:round/>
                      <a:headEnd type="none" w="med" len="med"/>
                      <a:tailEnd type="none" w="med" len="med"/>
                    </a:lnL>
                    <a:lnT w="6480">
                      <a:solidFill>
                        <a:srgbClr val="000000"/>
                      </a:solidFill>
                    </a:lnT>
                    <a:lnB w="6480">
                      <a:solidFill>
                        <a:srgbClr val="000000"/>
                      </a:solidFill>
                    </a:lnB>
                    <a:solidFill>
                      <a:srgbClr val="999776"/>
                    </a:solidFill>
                  </a:tcPr>
                </a:tc>
                <a:extLst>
                  <a:ext uri="{0D108BD9-81ED-4DB2-BD59-A6C34878D82A}">
                    <a16:rowId xmlns:a16="http://schemas.microsoft.com/office/drawing/2014/main" val="10002"/>
                  </a:ext>
                </a:extLst>
              </a:tr>
            </a:tbl>
          </a:graphicData>
        </a:graphic>
      </p:graphicFrame>
      <p:sp>
        <p:nvSpPr>
          <p:cNvPr id="19" name="TextShape 2">
            <a:extLst>
              <a:ext uri="{FF2B5EF4-FFF2-40B4-BE49-F238E27FC236}">
                <a16:creationId xmlns:a16="http://schemas.microsoft.com/office/drawing/2014/main" id="{615F308B-D9D8-43B1-8642-5631D1D4C630}"/>
              </a:ext>
            </a:extLst>
          </p:cNvPr>
          <p:cNvSpPr txBox="1"/>
          <p:nvPr/>
        </p:nvSpPr>
        <p:spPr>
          <a:xfrm>
            <a:off x="240406" y="6120790"/>
            <a:ext cx="3138222" cy="737210"/>
          </a:xfrm>
          <a:prstGeom prst="rect">
            <a:avLst/>
          </a:prstGeom>
          <a:noFill/>
          <a:ln>
            <a:noFill/>
          </a:ln>
        </p:spPr>
        <p:txBody>
          <a:bodyPr wrap="square" lIns="90000" tIns="45000" rIns="90000" bIns="45000">
            <a:spAutoFit/>
          </a:bodyPr>
          <a:lstStyle/>
          <a:p>
            <a:r>
              <a:rPr lang="en-US" sz="1400" spc="-1" dirty="0">
                <a:solidFill>
                  <a:srgbClr val="000000"/>
                </a:solidFill>
                <a:latin typeface="Century Gothic"/>
              </a:rPr>
              <a:t>The log-transformed target consistently gave a better RMSE for all kernel configurations. </a:t>
            </a:r>
          </a:p>
        </p:txBody>
      </p:sp>
      <p:sp>
        <p:nvSpPr>
          <p:cNvPr id="20" name="TextShape 2">
            <a:extLst>
              <a:ext uri="{FF2B5EF4-FFF2-40B4-BE49-F238E27FC236}">
                <a16:creationId xmlns:a16="http://schemas.microsoft.com/office/drawing/2014/main" id="{CAE04E86-0722-4BCB-9E9F-A955C4893FF8}"/>
              </a:ext>
            </a:extLst>
          </p:cNvPr>
          <p:cNvSpPr txBox="1"/>
          <p:nvPr/>
        </p:nvSpPr>
        <p:spPr>
          <a:xfrm>
            <a:off x="3989513" y="3929018"/>
            <a:ext cx="1877445" cy="2029871"/>
          </a:xfrm>
          <a:prstGeom prst="rect">
            <a:avLst/>
          </a:prstGeom>
          <a:noFill/>
          <a:ln>
            <a:solidFill>
              <a:srgbClr val="CCA735"/>
            </a:solidFill>
          </a:ln>
        </p:spPr>
        <p:txBody>
          <a:bodyPr wrap="square" lIns="90000" tIns="45000" rIns="90000" bIns="45000">
            <a:spAutoFit/>
          </a:bodyPr>
          <a:lstStyle/>
          <a:p>
            <a:r>
              <a:rPr lang="en-US" sz="1400" spc="-1" dirty="0">
                <a:solidFill>
                  <a:srgbClr val="000000"/>
                </a:solidFill>
                <a:latin typeface="Century Gothic"/>
              </a:rPr>
              <a:t>One of the biggest drawbacks was the time. SVM turned out to be the slowest method to fit the training set. This made it pretty hard to tune the hyperparameters. </a:t>
            </a:r>
          </a:p>
        </p:txBody>
      </p:sp>
      <p:sp>
        <p:nvSpPr>
          <p:cNvPr id="21" name="CustomShape 1">
            <a:extLst>
              <a:ext uri="{FF2B5EF4-FFF2-40B4-BE49-F238E27FC236}">
                <a16:creationId xmlns:a16="http://schemas.microsoft.com/office/drawing/2014/main" id="{41F5C28F-5E62-4219-9EC0-8C0CFD38205B}"/>
              </a:ext>
            </a:extLst>
          </p:cNvPr>
          <p:cNvSpPr/>
          <p:nvPr/>
        </p:nvSpPr>
        <p:spPr>
          <a:xfrm>
            <a:off x="3901396" y="3611685"/>
            <a:ext cx="768590" cy="3952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latin typeface="Century Gothic"/>
              </a:rPr>
              <a:t>Note</a:t>
            </a:r>
            <a:endParaRPr lang="en-US" sz="2000" b="0" strike="noStrike" spc="-1" dirty="0">
              <a:latin typeface="Arial"/>
            </a:endParaRPr>
          </a:p>
        </p:txBody>
      </p:sp>
    </p:spTree>
    <p:extLst>
      <p:ext uri="{BB962C8B-B14F-4D97-AF65-F5344CB8AC3E}">
        <p14:creationId xmlns:p14="http://schemas.microsoft.com/office/powerpoint/2010/main" val="218257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160" y="296640"/>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Bagged ANN</a:t>
            </a:r>
            <a:endParaRPr lang="en-US" sz="2000" b="0" strike="noStrike" spc="-1">
              <a:latin typeface="Arial"/>
            </a:endParaRPr>
          </a:p>
        </p:txBody>
      </p:sp>
      <p:graphicFrame>
        <p:nvGraphicFramePr>
          <p:cNvPr id="3" name="Table 2">
            <a:extLst>
              <a:ext uri="{FF2B5EF4-FFF2-40B4-BE49-F238E27FC236}">
                <a16:creationId xmlns:a16="http://schemas.microsoft.com/office/drawing/2014/main" id="{A54F9DE0-1C03-4227-9D69-7C6D4B918ECB}"/>
              </a:ext>
            </a:extLst>
          </p:cNvPr>
          <p:cNvGraphicFramePr/>
          <p:nvPr>
            <p:extLst>
              <p:ext uri="{D42A27DB-BD31-4B8C-83A1-F6EECF244321}">
                <p14:modId xmlns:p14="http://schemas.microsoft.com/office/powerpoint/2010/main" val="2789062998"/>
              </p:ext>
            </p:extLst>
          </p:nvPr>
        </p:nvGraphicFramePr>
        <p:xfrm>
          <a:off x="2539977" y="4279953"/>
          <a:ext cx="3521934" cy="1974280"/>
        </p:xfrm>
        <a:graphic>
          <a:graphicData uri="http://schemas.openxmlformats.org/drawingml/2006/table">
            <a:tbl>
              <a:tblPr/>
              <a:tblGrid>
                <a:gridCol w="753473">
                  <a:extLst>
                    <a:ext uri="{9D8B030D-6E8A-4147-A177-3AD203B41FA5}">
                      <a16:colId xmlns:a16="http://schemas.microsoft.com/office/drawing/2014/main" val="20000"/>
                    </a:ext>
                  </a:extLst>
                </a:gridCol>
                <a:gridCol w="922587">
                  <a:extLst>
                    <a:ext uri="{9D8B030D-6E8A-4147-A177-3AD203B41FA5}">
                      <a16:colId xmlns:a16="http://schemas.microsoft.com/office/drawing/2014/main" val="20002"/>
                    </a:ext>
                  </a:extLst>
                </a:gridCol>
                <a:gridCol w="922937">
                  <a:extLst>
                    <a:ext uri="{9D8B030D-6E8A-4147-A177-3AD203B41FA5}">
                      <a16:colId xmlns:a16="http://schemas.microsoft.com/office/drawing/2014/main" val="20003"/>
                    </a:ext>
                  </a:extLst>
                </a:gridCol>
                <a:gridCol w="922937">
                  <a:extLst>
                    <a:ext uri="{9D8B030D-6E8A-4147-A177-3AD203B41FA5}">
                      <a16:colId xmlns:a16="http://schemas.microsoft.com/office/drawing/2014/main" val="790195162"/>
                    </a:ext>
                  </a:extLst>
                </a:gridCol>
              </a:tblGrid>
              <a:tr h="468980">
                <a:tc gridSpan="4">
                  <a:txBody>
                    <a:bodyPr/>
                    <a:lstStyle/>
                    <a:p>
                      <a:pPr marL="0" algn="ctr" defTabSz="914400" rtl="0" eaLnBrk="1" latinLnBrk="0" hangingPunct="1">
                        <a:lnSpc>
                          <a:spcPct val="100000"/>
                        </a:lnSpc>
                      </a:pPr>
                      <a:r>
                        <a:rPr lang="en-US" sz="1600" b="0" strike="noStrike" kern="1200" spc="-1" dirty="0">
                          <a:solidFill>
                            <a:schemeClr val="bg1"/>
                          </a:solidFill>
                          <a:latin typeface="Century Gothic"/>
                          <a:ea typeface="+mn-ea"/>
                          <a:cs typeface="+mn-cs"/>
                        </a:rPr>
                        <a:t>CV Bagged ANN</a:t>
                      </a:r>
                    </a:p>
                  </a:txBody>
                  <a:tcPr marL="9360" marR="9360">
                    <a:solidFill>
                      <a:srgbClr val="1B5F7D"/>
                    </a:solidFill>
                  </a:tcPr>
                </a:tc>
                <a:tc hMerge="1">
                  <a:txBody>
                    <a:bodyPr/>
                    <a:lstStyle/>
                    <a:p>
                      <a:pPr algn="ctr">
                        <a:lnSpc>
                          <a:spcPct val="100000"/>
                        </a:lnSpc>
                      </a:pPr>
                      <a:endParaRPr lang="en-US" sz="1200" b="0" strike="noStrike" spc="-1" dirty="0">
                        <a:latin typeface="Arial"/>
                      </a:endParaRPr>
                    </a:p>
                  </a:txBody>
                  <a:tcPr marL="9360" marR="9360">
                    <a:noFill/>
                  </a:tcPr>
                </a:tc>
                <a:tc hMerge="1">
                  <a:txBody>
                    <a:bodyPr/>
                    <a:lstStyle/>
                    <a:p>
                      <a:pPr algn="ctr">
                        <a:lnSpc>
                          <a:spcPct val="100000"/>
                        </a:lnSpc>
                      </a:pPr>
                      <a:endParaRPr lang="en-US" sz="1200" b="0" strike="noStrike" spc="-1" dirty="0">
                        <a:latin typeface="Arial"/>
                      </a:endParaRPr>
                    </a:p>
                  </a:txBody>
                  <a:tcPr marL="9360" marR="9360">
                    <a:noFill/>
                  </a:tcPr>
                </a:tc>
                <a:tc hMerge="1">
                  <a:txBody>
                    <a:bodyPr/>
                    <a:lstStyle/>
                    <a:p>
                      <a:pPr algn="ctr">
                        <a:lnSpc>
                          <a:spcPct val="100000"/>
                        </a:lnSpc>
                      </a:pPr>
                      <a:endParaRPr lang="en-US" sz="1200" b="0" strike="noStrike" spc="-1" dirty="0">
                        <a:latin typeface="Arial"/>
                      </a:endParaRPr>
                    </a:p>
                  </a:txBody>
                  <a:tcPr marL="9360" marR="9360">
                    <a:noFill/>
                  </a:tcPr>
                </a:tc>
                <a:extLst>
                  <a:ext uri="{0D108BD9-81ED-4DB2-BD59-A6C34878D82A}">
                    <a16:rowId xmlns:a16="http://schemas.microsoft.com/office/drawing/2014/main" val="1616195049"/>
                  </a:ext>
                </a:extLst>
              </a:tr>
              <a:tr h="468980">
                <a:tc>
                  <a:txBody>
                    <a:bodyPr/>
                    <a:lstStyle/>
                    <a:p>
                      <a:pPr algn="ctr">
                        <a:lnSpc>
                          <a:spcPct val="100000"/>
                        </a:lnSpc>
                      </a:pPr>
                      <a:r>
                        <a:rPr lang="en-US" sz="1200" b="1" strike="noStrike" spc="-1" dirty="0">
                          <a:solidFill>
                            <a:srgbClr val="000000"/>
                          </a:solidFill>
                          <a:latin typeface="Century Gothic"/>
                        </a:rPr>
                        <a:t>RMSE (AUSD)</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dirty="0">
                          <a:solidFill>
                            <a:srgbClr val="000000"/>
                          </a:solidFill>
                          <a:latin typeface="Century Gothic"/>
                        </a:rPr>
                        <a:t>One Hot Encoded</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dirty="0">
                          <a:solidFill>
                            <a:srgbClr val="000000"/>
                          </a:solidFill>
                          <a:latin typeface="Century Gothic"/>
                        </a:rPr>
                        <a:t>Box-Cox</a:t>
                      </a:r>
                      <a:endParaRPr lang="en-US" sz="1200" b="0" strike="noStrike" spc="-1" dirty="0">
                        <a:latin typeface="Arial"/>
                      </a:endParaRPr>
                    </a:p>
                  </a:txBody>
                  <a:tcPr marL="9360" marR="9360">
                    <a:noFill/>
                  </a:tcPr>
                </a:tc>
                <a:tc>
                  <a:txBody>
                    <a:bodyPr/>
                    <a:lstStyle/>
                    <a:p>
                      <a:pPr algn="ctr">
                        <a:lnSpc>
                          <a:spcPct val="100000"/>
                        </a:lnSpc>
                      </a:pPr>
                      <a:r>
                        <a:rPr lang="en-US" sz="1200" b="0" strike="noStrike" spc="-1" dirty="0">
                          <a:latin typeface="Arial"/>
                        </a:rPr>
                        <a:t>Standardized</a:t>
                      </a:r>
                    </a:p>
                  </a:txBody>
                  <a:tcPr marL="9360" marR="9360">
                    <a:noFill/>
                  </a:tcPr>
                </a:tc>
                <a:extLst>
                  <a:ext uri="{0D108BD9-81ED-4DB2-BD59-A6C34878D82A}">
                    <a16:rowId xmlns:a16="http://schemas.microsoft.com/office/drawing/2014/main" val="10000"/>
                  </a:ext>
                </a:extLst>
              </a:tr>
              <a:tr h="262066">
                <a:tc>
                  <a:txBody>
                    <a:bodyPr/>
                    <a:lstStyle/>
                    <a:p>
                      <a:pPr algn="ctr">
                        <a:lnSpc>
                          <a:spcPct val="100000"/>
                        </a:lnSpc>
                      </a:pPr>
                      <a:r>
                        <a:rPr lang="en-US" sz="1200" b="0" strike="noStrike" spc="-1" dirty="0">
                          <a:solidFill>
                            <a:srgbClr val="000000"/>
                          </a:solidFill>
                          <a:latin typeface="Century Gothic"/>
                        </a:rPr>
                        <a:t>Regular Target</a:t>
                      </a:r>
                      <a:endParaRPr lang="en-US" sz="1200" b="0" strike="noStrike" spc="-1" dirty="0">
                        <a:latin typeface="Arial"/>
                      </a:endParaRPr>
                    </a:p>
                  </a:txBody>
                  <a:tcPr marL="9360" marR="9360">
                    <a:noFill/>
                  </a:tcPr>
                </a:tc>
                <a:tc>
                  <a:txBody>
                    <a:bodyPr/>
                    <a:lstStyle/>
                    <a:p>
                      <a:pPr marL="0" algn="ctr" defTabSz="914400" rtl="0" eaLnBrk="1" latinLnBrk="0" hangingPunct="1">
                        <a:lnSpc>
                          <a:spcPct val="100000"/>
                        </a:lnSpc>
                      </a:pPr>
                      <a:r>
                        <a:rPr lang="pt-PT" sz="1600" b="0" strike="noStrike" kern="1200" spc="-1" dirty="0">
                          <a:solidFill>
                            <a:srgbClr val="FFE699"/>
                          </a:solidFill>
                          <a:latin typeface="Century Gothic"/>
                          <a:ea typeface="+mn-ea"/>
                          <a:cs typeface="+mn-cs"/>
                        </a:rPr>
                        <a:t>651592</a:t>
                      </a:r>
                      <a:r>
                        <a:rPr lang="en-US" sz="1600" b="0" strike="noStrike" kern="1200" spc="-1" dirty="0">
                          <a:solidFill>
                            <a:srgbClr val="FFE699"/>
                          </a:solidFill>
                          <a:latin typeface="Century Gothic"/>
                          <a:ea typeface="+mn-ea"/>
                          <a:cs typeface="+mn-cs"/>
                        </a:rPr>
                        <a:t>$</a:t>
                      </a:r>
                    </a:p>
                  </a:txBody>
                  <a:tcPr marL="9360" marR="9360">
                    <a:lnB w="6480" cap="flat" cmpd="sng" algn="ctr">
                      <a:solidFill>
                        <a:srgbClr val="000000"/>
                      </a:solidFill>
                      <a:prstDash val="solid"/>
                      <a:round/>
                      <a:headEnd type="none" w="med" len="med"/>
                      <a:tailEnd type="none" w="med" len="med"/>
                    </a:lnB>
                    <a:solidFill>
                      <a:srgbClr val="616761"/>
                    </a:solidFill>
                  </a:tcPr>
                </a:tc>
                <a:tc>
                  <a:txBody>
                    <a:bodyPr/>
                    <a:lstStyle/>
                    <a:p>
                      <a:pPr marL="0" algn="ctr" defTabSz="914400" rtl="0" eaLnBrk="1" latinLnBrk="0" hangingPunct="1">
                        <a:lnSpc>
                          <a:spcPct val="100000"/>
                        </a:lnSpc>
                      </a:pPr>
                      <a:r>
                        <a:rPr lang="pt-PT" sz="1600" b="0" strike="noStrike" kern="1200" spc="-1" dirty="0">
                          <a:solidFill>
                            <a:srgbClr val="FFE699"/>
                          </a:solidFill>
                          <a:latin typeface="Century Gothic"/>
                          <a:ea typeface="+mn-ea"/>
                          <a:cs typeface="+mn-cs"/>
                        </a:rPr>
                        <a:t>651592</a:t>
                      </a:r>
                      <a:r>
                        <a:rPr lang="en-US" sz="1600" b="0" strike="noStrike" kern="1200" spc="-1" dirty="0">
                          <a:solidFill>
                            <a:srgbClr val="FFE699"/>
                          </a:solidFill>
                          <a:latin typeface="Century Gothic"/>
                          <a:ea typeface="+mn-ea"/>
                          <a:cs typeface="+mn-cs"/>
                        </a:rPr>
                        <a:t>$</a:t>
                      </a:r>
                    </a:p>
                  </a:txBody>
                  <a:tcPr marL="9360" marR="9360">
                    <a:lnB w="6480">
                      <a:solidFill>
                        <a:srgbClr val="000000"/>
                      </a:solidFill>
                    </a:lnB>
                    <a:solidFill>
                      <a:srgbClr val="333F4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b="0" strike="noStrike" kern="1200" spc="-1" dirty="0">
                          <a:solidFill>
                            <a:srgbClr val="FFE699"/>
                          </a:solidFill>
                          <a:latin typeface="Century Gothic"/>
                          <a:ea typeface="+mn-ea"/>
                          <a:cs typeface="+mn-cs"/>
                        </a:rPr>
                        <a:t>627167</a:t>
                      </a:r>
                      <a:r>
                        <a:rPr lang="en-US" sz="1600" b="0" strike="noStrike" kern="1200" spc="-1" dirty="0">
                          <a:solidFill>
                            <a:srgbClr val="FFE699"/>
                          </a:solidFill>
                          <a:latin typeface="Century Gothic"/>
                          <a:ea typeface="+mn-ea"/>
                          <a:cs typeface="+mn-cs"/>
                        </a:rPr>
                        <a:t>$</a:t>
                      </a:r>
                    </a:p>
                    <a:p>
                      <a:pPr algn="ctr">
                        <a:lnSpc>
                          <a:spcPct val="100000"/>
                        </a:lnSpc>
                      </a:pPr>
                      <a:endParaRPr lang="en-US" sz="1200" b="0" strike="noStrike" spc="-1" dirty="0">
                        <a:latin typeface="Arial"/>
                      </a:endParaRPr>
                    </a:p>
                  </a:txBody>
                  <a:tcPr marL="9360" marR="9360">
                    <a:lnB w="6480" cap="flat" cmpd="sng" algn="ctr">
                      <a:solidFill>
                        <a:srgbClr val="000000"/>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452660">
                <a:tc>
                  <a:txBody>
                    <a:bodyPr/>
                    <a:lstStyle/>
                    <a:p>
                      <a:pPr algn="ctr">
                        <a:lnSpc>
                          <a:spcPct val="100000"/>
                        </a:lnSpc>
                      </a:pPr>
                      <a:r>
                        <a:rPr lang="en-US" sz="1200" b="0" strike="noStrike" spc="-1" dirty="0">
                          <a:solidFill>
                            <a:srgbClr val="000000"/>
                          </a:solidFill>
                          <a:latin typeface="Century Gothic"/>
                        </a:rPr>
                        <a:t>Log Target</a:t>
                      </a:r>
                      <a:endParaRPr lang="en-US" sz="1200" b="0" strike="noStrike" spc="-1" dirty="0">
                        <a:latin typeface="Arial"/>
                      </a:endParaRPr>
                    </a:p>
                  </a:txBody>
                  <a:tcPr marL="9360" marR="9360">
                    <a:noFill/>
                  </a:tcPr>
                </a:tc>
                <a:tc>
                  <a:txBody>
                    <a:bodyPr/>
                    <a:lstStyle/>
                    <a:p>
                      <a:pPr marL="0" algn="ctr" defTabSz="914400" rtl="0" eaLnBrk="1" latinLnBrk="0" hangingPunct="1">
                        <a:lnSpc>
                          <a:spcPct val="100000"/>
                        </a:lnSpc>
                      </a:pPr>
                      <a:r>
                        <a:rPr lang="pt-PT" sz="1600" b="0" strike="noStrike" kern="1200" spc="-1" dirty="0">
                          <a:solidFill>
                            <a:schemeClr val="tx1"/>
                          </a:solidFill>
                          <a:latin typeface="+mn-lt"/>
                          <a:ea typeface="+mn-ea"/>
                          <a:cs typeface="+mn-cs"/>
                        </a:rPr>
                        <a:t>667544</a:t>
                      </a:r>
                      <a:r>
                        <a:rPr lang="en-US" sz="1600" b="0" strike="noStrike" kern="1200" spc="-1" dirty="0">
                          <a:solidFill>
                            <a:schemeClr val="tx1"/>
                          </a:solidFill>
                          <a:latin typeface="+mn-lt"/>
                          <a:ea typeface="+mn-ea"/>
                          <a:cs typeface="+mn-cs"/>
                        </a:rPr>
                        <a:t>$</a:t>
                      </a:r>
                    </a:p>
                  </a:txBody>
                  <a:tcPr marL="9360" marR="9360">
                    <a:lnT w="6480" cap="flat" cmpd="sng" algn="ctr">
                      <a:solidFill>
                        <a:srgbClr val="000000"/>
                      </a:solidFill>
                      <a:prstDash val="solid"/>
                      <a:round/>
                      <a:headEnd type="none" w="med" len="med"/>
                      <a:tailEnd type="none" w="med" len="med"/>
                    </a:lnT>
                    <a:lnB w="6480">
                      <a:solidFill>
                        <a:srgbClr val="000000"/>
                      </a:solidFill>
                    </a:lnB>
                    <a:solidFill>
                      <a:srgbClr val="C4BC86"/>
                    </a:solidFill>
                  </a:tcPr>
                </a:tc>
                <a:tc>
                  <a:txBody>
                    <a:bodyPr/>
                    <a:lstStyle/>
                    <a:p>
                      <a:pPr marL="0" algn="ctr" defTabSz="914400" rtl="0" eaLnBrk="1" latinLnBrk="0" hangingPunct="1">
                        <a:lnSpc>
                          <a:spcPct val="100000"/>
                        </a:lnSpc>
                      </a:pPr>
                      <a:r>
                        <a:rPr lang="pt-PT" sz="1600" b="0" strike="noStrike" kern="1200" spc="-1" dirty="0">
                          <a:solidFill>
                            <a:srgbClr val="000000"/>
                          </a:solidFill>
                          <a:latin typeface="Century Gothic"/>
                          <a:ea typeface="+mn-ea"/>
                          <a:cs typeface="+mn-cs"/>
                        </a:rPr>
                        <a:t>667544</a:t>
                      </a:r>
                      <a:r>
                        <a:rPr lang="en-US" sz="1600" b="0" strike="noStrike" kern="1200" spc="-1" dirty="0">
                          <a:solidFill>
                            <a:srgbClr val="000000"/>
                          </a:solidFill>
                          <a:latin typeface="Century Gothic"/>
                          <a:ea typeface="+mn-ea"/>
                          <a:cs typeface="+mn-cs"/>
                        </a:rPr>
                        <a:t>$</a:t>
                      </a:r>
                    </a:p>
                  </a:txBody>
                  <a:tcPr marL="9360" marR="9360">
                    <a:lnT w="6480">
                      <a:solidFill>
                        <a:srgbClr val="000000"/>
                      </a:solidFill>
                    </a:lnT>
                    <a:lnB w="6480">
                      <a:solidFill>
                        <a:srgbClr val="000000"/>
                      </a:solidFill>
                    </a:lnB>
                    <a:solidFill>
                      <a:srgbClr val="99977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b="0" strike="noStrike" kern="1200" spc="-1" dirty="0">
                          <a:solidFill>
                            <a:srgbClr val="000000"/>
                          </a:solidFill>
                          <a:latin typeface="Century Gothic"/>
                          <a:ea typeface="+mn-ea"/>
                          <a:cs typeface="+mn-cs"/>
                        </a:rPr>
                        <a:t>667544</a:t>
                      </a:r>
                      <a:r>
                        <a:rPr lang="en-US" sz="1600" b="0" strike="noStrike" kern="1200" spc="-1" dirty="0">
                          <a:solidFill>
                            <a:srgbClr val="000000"/>
                          </a:solidFill>
                          <a:latin typeface="Century Gothic"/>
                          <a:ea typeface="+mn-ea"/>
                          <a:cs typeface="+mn-cs"/>
                        </a:rPr>
                        <a:t>$</a:t>
                      </a:r>
                    </a:p>
                    <a:p>
                      <a:pPr algn="ctr">
                        <a:lnSpc>
                          <a:spcPct val="100000"/>
                        </a:lnSpc>
                      </a:pPr>
                      <a:endParaRPr lang="en-US" sz="1200" b="0" strike="noStrike" spc="-1" dirty="0">
                        <a:latin typeface="Arial"/>
                      </a:endParaRPr>
                    </a:p>
                  </a:txBody>
                  <a:tcPr marL="9360" marR="9360">
                    <a:lnT w="6480" cap="flat" cmpd="sng" algn="ctr">
                      <a:solidFill>
                        <a:srgbClr val="000000"/>
                      </a:solidFill>
                      <a:prstDash val="solid"/>
                      <a:round/>
                      <a:headEnd type="none" w="med" len="med"/>
                      <a:tailEnd type="none" w="med" len="med"/>
                    </a:lnT>
                    <a:lnB w="6480">
                      <a:solidFill>
                        <a:srgbClr val="000000"/>
                      </a:solidFill>
                    </a:lnB>
                    <a:solidFill>
                      <a:srgbClr val="737255"/>
                    </a:solidFill>
                  </a:tcPr>
                </a:tc>
                <a:extLst>
                  <a:ext uri="{0D108BD9-81ED-4DB2-BD59-A6C34878D82A}">
                    <a16:rowId xmlns:a16="http://schemas.microsoft.com/office/drawing/2014/main" val="10002"/>
                  </a:ext>
                </a:extLst>
              </a:tr>
            </a:tbl>
          </a:graphicData>
        </a:graphic>
      </p:graphicFrame>
      <p:pic>
        <p:nvPicPr>
          <p:cNvPr id="4" name="Imagem 3">
            <a:extLst>
              <a:ext uri="{FF2B5EF4-FFF2-40B4-BE49-F238E27FC236}">
                <a16:creationId xmlns:a16="http://schemas.microsoft.com/office/drawing/2014/main" id="{D572AEB6-1739-40C7-B4AC-EF42A8FA3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911" y="296640"/>
            <a:ext cx="5830929" cy="6264720"/>
          </a:xfrm>
          <a:prstGeom prst="rect">
            <a:avLst/>
          </a:prstGeom>
        </p:spPr>
      </p:pic>
      <p:sp>
        <p:nvSpPr>
          <p:cNvPr id="7" name="TextShape 2">
            <a:extLst>
              <a:ext uri="{FF2B5EF4-FFF2-40B4-BE49-F238E27FC236}">
                <a16:creationId xmlns:a16="http://schemas.microsoft.com/office/drawing/2014/main" id="{9FB7F8FB-D168-4E79-93B1-154D30F5EA6D}"/>
              </a:ext>
            </a:extLst>
          </p:cNvPr>
          <p:cNvSpPr txBox="1"/>
          <p:nvPr/>
        </p:nvSpPr>
        <p:spPr>
          <a:xfrm>
            <a:off x="299160" y="855806"/>
            <a:ext cx="5762751" cy="1814428"/>
          </a:xfrm>
          <a:prstGeom prst="rect">
            <a:avLst/>
          </a:prstGeom>
          <a:noFill/>
          <a:ln>
            <a:noFill/>
          </a:ln>
        </p:spPr>
        <p:txBody>
          <a:bodyPr wrap="square" lIns="90000" tIns="45000" rIns="90000" bIns="45000">
            <a:spAutoFit/>
          </a:bodyPr>
          <a:lstStyle/>
          <a:p>
            <a:r>
              <a:rPr lang="en-US" sz="1400" spc="-1" dirty="0">
                <a:solidFill>
                  <a:srgbClr val="000000"/>
                </a:solidFill>
                <a:latin typeface="Century Gothic"/>
              </a:rPr>
              <a:t>For bagging we chose an unconventional model, artificial neural networks (ANN). Due to the inherent randomness and variability of ANN, bagging was supposed to make it more consistent, and improve overall results.</a:t>
            </a:r>
          </a:p>
          <a:p>
            <a:r>
              <a:rPr lang="en-US" sz="1400" spc="-1" dirty="0">
                <a:solidFill>
                  <a:srgbClr val="000000"/>
                </a:solidFill>
                <a:latin typeface="Century Gothic"/>
              </a:rPr>
              <a:t>Unfortunately, due to time and resource constrains, coupled with no preexisting implementation of this, fine tuning proved impossible, the ANN got limited to an MLP and results severely suffered.</a:t>
            </a:r>
          </a:p>
        </p:txBody>
      </p:sp>
      <p:sp>
        <p:nvSpPr>
          <p:cNvPr id="8" name="CustomShape 4">
            <a:extLst>
              <a:ext uri="{FF2B5EF4-FFF2-40B4-BE49-F238E27FC236}">
                <a16:creationId xmlns:a16="http://schemas.microsoft.com/office/drawing/2014/main" id="{0714FEA7-EA14-4734-8E2A-3022F43919AE}"/>
              </a:ext>
            </a:extLst>
          </p:cNvPr>
          <p:cNvSpPr/>
          <p:nvPr/>
        </p:nvSpPr>
        <p:spPr>
          <a:xfrm>
            <a:off x="299158" y="2670234"/>
            <a:ext cx="5762751" cy="1383540"/>
          </a:xfrm>
          <a:prstGeom prst="rect">
            <a:avLst/>
          </a:prstGeom>
          <a:solidFill>
            <a:srgbClr val="1B5F7D"/>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spc="-1" dirty="0">
                <a:solidFill>
                  <a:srgbClr val="FFFFFF"/>
                </a:solidFill>
                <a:latin typeface="Century Gothic"/>
              </a:rPr>
              <a:t>For one hot encoded, size 2 and number of models 1</a:t>
            </a:r>
          </a:p>
          <a:p>
            <a:r>
              <a:rPr lang="en-US" sz="1400" spc="-1" dirty="0">
                <a:solidFill>
                  <a:srgbClr val="FFFFFF"/>
                </a:solidFill>
                <a:latin typeface="Century Gothic"/>
              </a:rPr>
              <a:t>For one hot encoded log target, size 1 and number of models 1</a:t>
            </a:r>
          </a:p>
          <a:p>
            <a:r>
              <a:rPr lang="en-US" sz="1400" spc="-1" dirty="0">
                <a:solidFill>
                  <a:srgbClr val="FFFFFF"/>
                </a:solidFill>
                <a:latin typeface="Century Gothic"/>
              </a:rPr>
              <a:t>For box-cox, size 1 and number of models 1</a:t>
            </a:r>
          </a:p>
          <a:p>
            <a:r>
              <a:rPr lang="en-US" sz="1400" spc="-1" dirty="0">
                <a:solidFill>
                  <a:srgbClr val="FFFFFF"/>
                </a:solidFill>
                <a:latin typeface="Century Gothic"/>
              </a:rPr>
              <a:t>For box-cox log target, size 1 and number of models 1</a:t>
            </a:r>
          </a:p>
          <a:p>
            <a:r>
              <a:rPr lang="en-US" sz="1400" spc="-1" dirty="0">
                <a:solidFill>
                  <a:srgbClr val="FFFFFF"/>
                </a:solidFill>
                <a:latin typeface="Century Gothic"/>
              </a:rPr>
              <a:t>For standardized, size 0 and number of models 1</a:t>
            </a:r>
          </a:p>
          <a:p>
            <a:r>
              <a:rPr lang="en-US" sz="1400" spc="-1" dirty="0">
                <a:solidFill>
                  <a:srgbClr val="FFFFFF"/>
                </a:solidFill>
                <a:latin typeface="Century Gothic"/>
              </a:rPr>
              <a:t>For standardized log target, size 0 and number of models 2</a:t>
            </a:r>
          </a:p>
        </p:txBody>
      </p:sp>
      <p:sp>
        <p:nvSpPr>
          <p:cNvPr id="9" name="CustomShape 2">
            <a:extLst>
              <a:ext uri="{FF2B5EF4-FFF2-40B4-BE49-F238E27FC236}">
                <a16:creationId xmlns:a16="http://schemas.microsoft.com/office/drawing/2014/main" id="{B3D877F3-1989-4DEF-BF8B-FE60AF13EE95}"/>
              </a:ext>
            </a:extLst>
          </p:cNvPr>
          <p:cNvSpPr/>
          <p:nvPr/>
        </p:nvSpPr>
        <p:spPr>
          <a:xfrm>
            <a:off x="8170790" y="4944654"/>
            <a:ext cx="3353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BF9000"/>
                </a:solidFill>
                <a:latin typeface="Century Gothic"/>
              </a:rPr>
              <a:t>CV RMSE = </a:t>
            </a:r>
            <a:r>
              <a:rPr lang="pt-PT" b="1" spc="-1" dirty="0">
                <a:solidFill>
                  <a:srgbClr val="BF9000"/>
                </a:solidFill>
                <a:latin typeface="Century Gothic"/>
              </a:rPr>
              <a:t>628317</a:t>
            </a:r>
            <a:r>
              <a:rPr lang="en-US" sz="1800" b="1" strike="noStrike" spc="-1" dirty="0">
                <a:solidFill>
                  <a:srgbClr val="BF9000"/>
                </a:solidFill>
                <a:latin typeface="Century Gothic"/>
              </a:rPr>
              <a:t>$</a:t>
            </a:r>
            <a:endParaRPr lang="en-US" sz="1800" b="0" strike="noStrike" spc="-1" dirty="0">
              <a:latin typeface="Arial"/>
            </a:endParaRPr>
          </a:p>
          <a:p>
            <a:pPr>
              <a:lnSpc>
                <a:spcPct val="100000"/>
              </a:lnSpc>
            </a:pPr>
            <a:r>
              <a:rPr lang="en-US" sz="1800" b="1" strike="noStrike" spc="-1" dirty="0">
                <a:solidFill>
                  <a:srgbClr val="BF9000"/>
                </a:solidFill>
                <a:latin typeface="Century Gothic"/>
              </a:rPr>
              <a:t>Test set RMSE = </a:t>
            </a:r>
            <a:r>
              <a:rPr lang="pt-PT" b="1" spc="-1" dirty="0">
                <a:solidFill>
                  <a:srgbClr val="BF9000"/>
                </a:solidFill>
                <a:latin typeface="Century Gothic"/>
              </a:rPr>
              <a:t>627167</a:t>
            </a:r>
            <a:r>
              <a:rPr lang="en-US" b="1" spc="-1" dirty="0">
                <a:solidFill>
                  <a:srgbClr val="BF9000"/>
                </a:solidFill>
                <a:latin typeface="Century Gothic"/>
              </a:rPr>
              <a:t>$</a:t>
            </a:r>
            <a:endParaRPr lang="en-US" sz="1800" b="0" strike="noStrike" spc="-1" dirty="0">
              <a:latin typeface="Arial"/>
            </a:endParaRPr>
          </a:p>
        </p:txBody>
      </p:sp>
      <p:sp>
        <p:nvSpPr>
          <p:cNvPr id="12" name="CustomShape 5">
            <a:extLst>
              <a:ext uri="{FF2B5EF4-FFF2-40B4-BE49-F238E27FC236}">
                <a16:creationId xmlns:a16="http://schemas.microsoft.com/office/drawing/2014/main" id="{46F3D1BC-6A8D-4DAA-BFFE-0C57C3EE4E7F}"/>
              </a:ext>
            </a:extLst>
          </p:cNvPr>
          <p:cNvSpPr/>
          <p:nvPr/>
        </p:nvSpPr>
        <p:spPr>
          <a:xfrm>
            <a:off x="6796607" y="73879"/>
            <a:ext cx="5096233" cy="30632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b="1" strike="noStrike" spc="-1" dirty="0">
                <a:solidFill>
                  <a:srgbClr val="000000"/>
                </a:solidFill>
                <a:latin typeface="Century Gothic"/>
              </a:rPr>
              <a:t>Predictions vs Real Price For Standardized Regular Target</a:t>
            </a:r>
            <a:endParaRPr lang="en-US" sz="1400" b="0" strike="noStrike" spc="-1" dirty="0">
              <a:latin typeface="Arial"/>
            </a:endParaRPr>
          </a:p>
        </p:txBody>
      </p:sp>
      <p:sp>
        <p:nvSpPr>
          <p:cNvPr id="13" name="TextShape 2">
            <a:extLst>
              <a:ext uri="{FF2B5EF4-FFF2-40B4-BE49-F238E27FC236}">
                <a16:creationId xmlns:a16="http://schemas.microsoft.com/office/drawing/2014/main" id="{19749E6C-91E6-432C-AB90-AB28996C3589}"/>
              </a:ext>
            </a:extLst>
          </p:cNvPr>
          <p:cNvSpPr txBox="1"/>
          <p:nvPr/>
        </p:nvSpPr>
        <p:spPr>
          <a:xfrm>
            <a:off x="299158" y="4054690"/>
            <a:ext cx="1839406" cy="2245315"/>
          </a:xfrm>
          <a:prstGeom prst="rect">
            <a:avLst/>
          </a:prstGeom>
          <a:noFill/>
          <a:ln>
            <a:noFill/>
          </a:ln>
        </p:spPr>
        <p:txBody>
          <a:bodyPr wrap="square" lIns="90000" tIns="45000" rIns="90000" bIns="45000">
            <a:spAutoFit/>
          </a:bodyPr>
          <a:lstStyle/>
          <a:p>
            <a:r>
              <a:rPr lang="en-US" sz="1400" spc="-1" dirty="0">
                <a:solidFill>
                  <a:srgbClr val="000000"/>
                </a:solidFill>
                <a:latin typeface="Century Gothic"/>
              </a:rPr>
              <a:t>For all datasets, the parameters selected by cross validation, have low hidden layer size and number of models, which prevents the advantages of bagging.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99160" y="296640"/>
            <a:ext cx="565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entury Gothic"/>
              </a:rPr>
              <a:t>Conclusions</a:t>
            </a:r>
            <a:endParaRPr lang="en-US"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299160" y="299160"/>
            <a:ext cx="277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entury Gothic"/>
              </a:rPr>
              <a:t>Appendix</a:t>
            </a:r>
            <a:endParaRPr lang="en-US" sz="1800" b="0" strike="noStrike" spc="-1">
              <a:latin typeface="Arial"/>
            </a:endParaRPr>
          </a:p>
        </p:txBody>
      </p:sp>
      <p:pic>
        <p:nvPicPr>
          <p:cNvPr id="150" name="Picture 13"/>
          <p:cNvPicPr/>
          <p:nvPr/>
        </p:nvPicPr>
        <p:blipFill>
          <a:blip r:embed="rId2"/>
          <a:stretch/>
        </p:blipFill>
        <p:spPr>
          <a:xfrm>
            <a:off x="2719440" y="299160"/>
            <a:ext cx="6411240" cy="64112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18942</TotalTime>
  <Words>1698</Words>
  <Application>Microsoft Office PowerPoint</Application>
  <PresentationFormat>Ecrã Panorâmico</PresentationFormat>
  <Paragraphs>152</Paragraphs>
  <Slides>9</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9</vt:i4>
      </vt:variant>
    </vt:vector>
  </HeadingPairs>
  <TitlesOfParts>
    <vt:vector size="17" baseType="lpstr">
      <vt:lpstr>Arial</vt:lpstr>
      <vt:lpstr>Calibri</vt:lpstr>
      <vt:lpstr>Century Gothic</vt:lpstr>
      <vt:lpstr>StarSymbol</vt:lpstr>
      <vt:lpstr>Symbol</vt:lpstr>
      <vt:lpstr>Times New Roman</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Nuno Costa</dc:creator>
  <dc:description/>
  <cp:lastModifiedBy>zé</cp:lastModifiedBy>
  <cp:revision>203</cp:revision>
  <dcterms:created xsi:type="dcterms:W3CDTF">2020-03-12T19:10:33Z</dcterms:created>
  <dcterms:modified xsi:type="dcterms:W3CDTF">2020-05-25T15:40:56Z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