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2"/>
  </p:notesMasterIdLst>
  <p:handoutMasterIdLst>
    <p:handoutMasterId r:id="rId53"/>
  </p:handoutMasterIdLst>
  <p:sldIdLst>
    <p:sldId id="257" r:id="rId2"/>
    <p:sldId id="320" r:id="rId3"/>
    <p:sldId id="597" r:id="rId4"/>
    <p:sldId id="349" r:id="rId5"/>
    <p:sldId id="438" r:id="rId6"/>
    <p:sldId id="313" r:id="rId7"/>
    <p:sldId id="554" r:id="rId8"/>
    <p:sldId id="333" r:id="rId9"/>
    <p:sldId id="598" r:id="rId10"/>
    <p:sldId id="386" r:id="rId11"/>
    <p:sldId id="319" r:id="rId12"/>
    <p:sldId id="318" r:id="rId13"/>
    <p:sldId id="368" r:id="rId14"/>
    <p:sldId id="335" r:id="rId15"/>
    <p:sldId id="599" r:id="rId16"/>
    <p:sldId id="600" r:id="rId17"/>
    <p:sldId id="397" r:id="rId18"/>
    <p:sldId id="393" r:id="rId19"/>
    <p:sldId id="388" r:id="rId20"/>
    <p:sldId id="434" r:id="rId21"/>
    <p:sldId id="389" r:id="rId22"/>
    <p:sldId id="398" r:id="rId23"/>
    <p:sldId id="390" r:id="rId24"/>
    <p:sldId id="391" r:id="rId25"/>
    <p:sldId id="322" r:id="rId26"/>
    <p:sldId id="382" r:id="rId27"/>
    <p:sldId id="353" r:id="rId28"/>
    <p:sldId id="352" r:id="rId29"/>
    <p:sldId id="378" r:id="rId30"/>
    <p:sldId id="435" r:id="rId31"/>
    <p:sldId id="379" r:id="rId32"/>
    <p:sldId id="380" r:id="rId33"/>
    <p:sldId id="383" r:id="rId34"/>
    <p:sldId id="384" r:id="rId35"/>
    <p:sldId id="385" r:id="rId36"/>
    <p:sldId id="312" r:id="rId37"/>
    <p:sldId id="329" r:id="rId38"/>
    <p:sldId id="355" r:id="rId39"/>
    <p:sldId id="356" r:id="rId40"/>
    <p:sldId id="436" r:id="rId41"/>
    <p:sldId id="437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</p:sldIdLst>
  <p:sldSz cx="9144000" cy="6858000" type="screen4x3"/>
  <p:notesSz cx="10234613" cy="7099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 Silva" initials="NS" lastIdx="3" clrIdx="0"/>
  <p:cmAuthor id="1" name="Paulo Gandra de Sousa" initials="PGdS" lastIdx="14" clrIdx="1"/>
  <p:cmAuthor id="2" name="Jorge Santos" initials="AJ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81958" autoAdjust="0"/>
  </p:normalViewPr>
  <p:slideViewPr>
    <p:cSldViewPr>
      <p:cViewPr varScale="1">
        <p:scale>
          <a:sx n="67" d="100"/>
          <a:sy n="67" d="100"/>
        </p:scale>
        <p:origin x="19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8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5T15:40:34.930" idx="6">
    <p:pos x="10" y="10"/>
    <p:text>poderia ser atualizado para nao aparecer ExpenseType, mas de momento não é preocupante pois mostra o principio de abstract factory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949" y="1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DF9BBED1-C878-4044-B70F-841416CAC1AE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32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949" y="6743632"/>
            <a:ext cx="4435444" cy="354495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D7D9A969-75A7-403D-A555-777A6053A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1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/>
          <a:lstStyle>
            <a:lvl1pPr algn="l">
              <a:defRPr sz="14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1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/>
          <a:lstStyle>
            <a:lvl1pPr algn="r">
              <a:defRPr sz="1400"/>
            </a:lvl1pPr>
          </a:lstStyle>
          <a:p>
            <a:fld id="{754636F6-6535-4DFB-8291-07E7DDBE6239}" type="datetimeFigureOut">
              <a:rPr lang="pt-PT" smtClean="0"/>
              <a:pPr/>
              <a:t>08/04/2020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531813"/>
            <a:ext cx="3544887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2980" tIns="51490" rIns="102980" bIns="5149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102980" tIns="51490" rIns="102980" bIns="514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3104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 anchor="b"/>
          <a:lstStyle>
            <a:lvl1pPr algn="l">
              <a:defRPr sz="14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3104"/>
            <a:ext cx="4434998" cy="354965"/>
          </a:xfrm>
          <a:prstGeom prst="rect">
            <a:avLst/>
          </a:prstGeom>
        </p:spPr>
        <p:txBody>
          <a:bodyPr vert="horz" lIns="102980" tIns="51490" rIns="102980" bIns="51490" rtlCol="0" anchor="b"/>
          <a:lstStyle>
            <a:lvl1pPr algn="r">
              <a:defRPr sz="1400"/>
            </a:lvl1pPr>
          </a:lstStyle>
          <a:p>
            <a:fld id="{54F76911-F589-44E9-8155-61F0472246BF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4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458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1640" lvl="4" indent="-457200">
              <a:buFont typeface="+mj-lt"/>
              <a:buAutoNum type="arabicPeriod"/>
            </a:pPr>
            <a:endParaRPr lang="en-US" u="sng" dirty="0"/>
          </a:p>
          <a:p>
            <a:pPr marL="0" lvl="0" indent="0">
              <a:buFont typeface="+mj-lt"/>
              <a:buNone/>
            </a:pPr>
            <a:endParaRPr lang="en-US" u="sng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345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 </a:t>
            </a:r>
            <a:r>
              <a:rPr lang="en-GB" dirty="0" err="1"/>
              <a:t>solução</a:t>
            </a:r>
            <a:r>
              <a:rPr lang="en-GB" dirty="0"/>
              <a:t> </a:t>
            </a:r>
            <a:r>
              <a:rPr lang="en-GB" dirty="0" err="1"/>
              <a:t>existem</a:t>
            </a:r>
            <a:r>
              <a:rPr lang="en-GB" dirty="0"/>
              <a:t>  </a:t>
            </a:r>
            <a:r>
              <a:rPr lang="en-GB" dirty="0" err="1"/>
              <a:t>projetos</a:t>
            </a:r>
            <a:r>
              <a:rPr lang="en-GB" dirty="0"/>
              <a:t> java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Backoffice</a:t>
            </a:r>
            <a:r>
              <a:rPr lang="en-GB" dirty="0"/>
              <a:t> – </a:t>
            </a:r>
            <a:r>
              <a:rPr lang="en-GB" dirty="0" err="1"/>
              <a:t>aplicação</a:t>
            </a:r>
            <a:r>
              <a:rPr lang="en-GB" dirty="0"/>
              <a:t> de </a:t>
            </a:r>
            <a:r>
              <a:rPr lang="en-GB" dirty="0" err="1"/>
              <a:t>consola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Utente</a:t>
            </a:r>
            <a:r>
              <a:rPr lang="en-GB" dirty="0"/>
              <a:t>– </a:t>
            </a:r>
            <a:r>
              <a:rPr lang="en-GB" dirty="0" err="1"/>
              <a:t>aplicação</a:t>
            </a:r>
            <a:r>
              <a:rPr lang="en-GB" dirty="0"/>
              <a:t> de </a:t>
            </a:r>
            <a:r>
              <a:rPr lang="en-GB" dirty="0" err="1"/>
              <a:t>consola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Console.common</a:t>
            </a:r>
            <a:r>
              <a:rPr lang="en-GB" dirty="0"/>
              <a:t> – UI </a:t>
            </a:r>
            <a:r>
              <a:rPr lang="en-GB" dirty="0" err="1"/>
              <a:t>partilhada</a:t>
            </a:r>
            <a:r>
              <a:rPr lang="en-GB" dirty="0"/>
              <a:t> (e.g., login)</a:t>
            </a:r>
          </a:p>
          <a:p>
            <a:pPr marL="171450" indent="-171450">
              <a:buFontTx/>
              <a:buChar char="-"/>
            </a:pPr>
            <a:r>
              <a:rPr lang="en-GB" dirty="0"/>
              <a:t>Bootstrap – </a:t>
            </a:r>
            <a:r>
              <a:rPr lang="en-GB" dirty="0" err="1"/>
              <a:t>applicação</a:t>
            </a:r>
            <a:r>
              <a:rPr lang="en-GB" dirty="0"/>
              <a:t> para </a:t>
            </a:r>
            <a:r>
              <a:rPr lang="en-GB" dirty="0" err="1"/>
              <a:t>carregamento</a:t>
            </a:r>
            <a:r>
              <a:rPr lang="en-GB" dirty="0"/>
              <a:t> de dados </a:t>
            </a:r>
            <a:r>
              <a:rPr lang="en-GB" dirty="0" err="1"/>
              <a:t>iniciais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Core – a </a:t>
            </a:r>
            <a:r>
              <a:rPr lang="en-GB" dirty="0" err="1"/>
              <a:t>camada</a:t>
            </a:r>
            <a:r>
              <a:rPr lang="en-GB" dirty="0"/>
              <a:t> de </a:t>
            </a:r>
            <a:r>
              <a:rPr lang="en-GB" dirty="0" err="1"/>
              <a:t>aplicação</a:t>
            </a:r>
            <a:r>
              <a:rPr lang="en-GB" dirty="0"/>
              <a:t> e </a:t>
            </a:r>
            <a:r>
              <a:rPr lang="en-GB" dirty="0" err="1"/>
              <a:t>dominio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Eapli.util</a:t>
            </a:r>
            <a:r>
              <a:rPr lang="en-GB" dirty="0"/>
              <a:t> – library (jar)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Eapli.framework</a:t>
            </a:r>
            <a:r>
              <a:rPr lang="en-GB" dirty="0"/>
              <a:t> – library (jar)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90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Extrato</a:t>
            </a:r>
            <a:r>
              <a:rPr lang="en-GB" dirty="0"/>
              <a:t> </a:t>
            </a:r>
            <a:r>
              <a:rPr lang="en-GB" dirty="0" err="1"/>
              <a:t>faltam</a:t>
            </a:r>
            <a:r>
              <a:rPr lang="en-GB" dirty="0"/>
              <a:t> </a:t>
            </a:r>
            <a:r>
              <a:rPr lang="en-GB" dirty="0" err="1"/>
              <a:t>aqui</a:t>
            </a:r>
            <a:r>
              <a:rPr lang="en-GB" dirty="0"/>
              <a:t> </a:t>
            </a:r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métodos</a:t>
            </a:r>
            <a:r>
              <a:rPr lang="en-GB" dirty="0"/>
              <a:t>. </a:t>
            </a:r>
            <a:r>
              <a:rPr lang="en-GB" dirty="0" err="1"/>
              <a:t>Devem</a:t>
            </a:r>
            <a:r>
              <a:rPr lang="en-GB" dirty="0"/>
              <a:t> </a:t>
            </a:r>
            <a:r>
              <a:rPr lang="en-GB" dirty="0" err="1"/>
              <a:t>ver</a:t>
            </a:r>
            <a:r>
              <a:rPr lang="en-GB" dirty="0"/>
              <a:t> o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fonte</a:t>
            </a:r>
            <a:r>
              <a:rPr lang="en-GB" dirty="0"/>
              <a:t> </a:t>
            </a:r>
            <a:r>
              <a:rPr lang="en-GB" dirty="0" err="1"/>
              <a:t>completo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19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Necessidade de suportar duas persistências</a:t>
            </a:r>
          </a:p>
          <a:p>
            <a:pPr lvl="1"/>
            <a:r>
              <a:rPr lang="pt-PT" dirty="0"/>
              <a:t>Em memória</a:t>
            </a:r>
          </a:p>
          <a:p>
            <a:pPr lvl="1"/>
            <a:r>
              <a:rPr lang="pt-PT" dirty="0"/>
              <a:t>BD usando ORM JPA</a:t>
            </a:r>
          </a:p>
          <a:p>
            <a:pPr lvl="1"/>
            <a:r>
              <a:rPr lang="pt-PT" dirty="0"/>
              <a:t>Esconder este pormenor do restante código</a:t>
            </a:r>
          </a:p>
          <a:p>
            <a:pPr marL="365760" lvl="1" indent="0">
              <a:buNone/>
            </a:pPr>
            <a:endParaRPr lang="pt-PT" dirty="0"/>
          </a:p>
          <a:p>
            <a:pPr lvl="1"/>
            <a:r>
              <a:rPr lang="pt-PT" dirty="0"/>
              <a:t>Vários repositórios (um por agregado)</a:t>
            </a:r>
          </a:p>
          <a:p>
            <a:pPr lvl="1"/>
            <a:r>
              <a:rPr lang="pt-PT" dirty="0"/>
              <a:t>Fábrica para os repositórios de acordo com tipo de persistência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Fábrica de fábricas para esconder lógica de criação de qual o tipo de persistência a usar</a:t>
            </a:r>
          </a:p>
          <a:p>
            <a:pPr lvl="1"/>
            <a:endParaRPr lang="pt-PT" dirty="0"/>
          </a:p>
          <a:p>
            <a:pPr lvl="1"/>
            <a:r>
              <a:rPr lang="pt-PT" dirty="0" err="1"/>
              <a:t>Abstract</a:t>
            </a:r>
            <a:r>
              <a:rPr lang="pt-PT" dirty="0"/>
              <a:t> </a:t>
            </a:r>
            <a:r>
              <a:rPr lang="pt-PT" dirty="0" err="1"/>
              <a:t>Factory</a:t>
            </a:r>
            <a:r>
              <a:rPr lang="pt-PT" dirty="0"/>
              <a:t> </a:t>
            </a:r>
            <a:r>
              <a:rPr lang="pt-PT" dirty="0" err="1"/>
              <a:t>Pattern</a:t>
            </a:r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5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repository is defined by an interface</a:t>
            </a:r>
            <a:r>
              <a:rPr lang="en-GB" baseline="0" dirty="0"/>
              <a:t> that is the well known contract to the rest of the application. We will have one repository per domain aggregate.</a:t>
            </a:r>
          </a:p>
          <a:p>
            <a:r>
              <a:rPr lang="en-GB" baseline="0" dirty="0"/>
              <a:t>Since we have interfaces we need a factory to hide the details of the concrete object to create. E.g., </a:t>
            </a:r>
            <a:r>
              <a:rPr lang="en-GB" baseline="0" dirty="0" err="1"/>
              <a:t>ExpenseTypeRepositoryFactory</a:t>
            </a:r>
            <a:endParaRPr lang="en-GB" baseline="0" dirty="0"/>
          </a:p>
          <a:p>
            <a:r>
              <a:rPr lang="en-GB" baseline="0" dirty="0"/>
              <a:t>Since we have several repositories we group their creation in a single factory (i.e., </a:t>
            </a:r>
            <a:r>
              <a:rPr lang="en-GB" baseline="0" dirty="0" err="1"/>
              <a:t>RepositoryFactory</a:t>
            </a:r>
            <a:r>
              <a:rPr lang="en-GB" baseline="0" dirty="0"/>
              <a:t>) to avoid duplication of code, i.e., each factory would have the decision code to choose which implementation to create. This way the </a:t>
            </a:r>
            <a:r>
              <a:rPr lang="en-GB" baseline="0" dirty="0" err="1"/>
              <a:t>JpaFactory</a:t>
            </a:r>
            <a:r>
              <a:rPr lang="en-GB" baseline="0" dirty="0"/>
              <a:t> knows it only creates </a:t>
            </a:r>
            <a:r>
              <a:rPr lang="en-GB" baseline="0" dirty="0" err="1"/>
              <a:t>Jpa</a:t>
            </a:r>
            <a:r>
              <a:rPr lang="en-GB" baseline="0"/>
              <a:t> implementations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205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Serve </a:t>
            </a:r>
            <a:r>
              <a:rPr lang="en-GB" dirty="0" err="1"/>
              <a:t>apenas</a:t>
            </a:r>
            <a:r>
              <a:rPr lang="en-GB" dirty="0"/>
              <a:t> para </a:t>
            </a:r>
            <a:r>
              <a:rPr lang="en-GB" dirty="0" err="1"/>
              <a:t>garantir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há</a:t>
            </a:r>
            <a:r>
              <a:rPr lang="en-GB" dirty="0"/>
              <a:t> dados de teste 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introduzir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iniciamos</a:t>
            </a:r>
            <a:r>
              <a:rPr lang="en-GB" dirty="0"/>
              <a:t> a base de dados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poderia</a:t>
            </a:r>
            <a:r>
              <a:rPr lang="en-GB" dirty="0"/>
              <a:t>/</a:t>
            </a:r>
            <a:r>
              <a:rPr lang="en-GB" dirty="0" err="1"/>
              <a:t>deveria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feito</a:t>
            </a:r>
            <a:r>
              <a:rPr lang="en-GB" dirty="0"/>
              <a:t> com um script de </a:t>
            </a:r>
            <a:r>
              <a:rPr lang="en-GB" dirty="0" err="1"/>
              <a:t>inserção</a:t>
            </a:r>
            <a:r>
              <a:rPr lang="en-GB" dirty="0"/>
              <a:t> de dados no build 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runtime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dirty="0" err="1"/>
              <a:t>Reparar</a:t>
            </a:r>
            <a:r>
              <a:rPr lang="en-GB" dirty="0"/>
              <a:t> que a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ExpenseTypeBootstrapper</a:t>
            </a:r>
            <a:r>
              <a:rPr lang="en-GB" dirty="0"/>
              <a:t> </a:t>
            </a:r>
          </a:p>
          <a:p>
            <a:r>
              <a:rPr lang="en-GB" dirty="0"/>
              <a:t>- </a:t>
            </a:r>
            <a:r>
              <a:rPr lang="en-GB" dirty="0" err="1"/>
              <a:t>Reutiliza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controladores</a:t>
            </a:r>
            <a:r>
              <a:rPr lang="en-GB" dirty="0"/>
              <a:t> </a:t>
            </a:r>
            <a:r>
              <a:rPr lang="en-GB" dirty="0" err="1"/>
              <a:t>existentes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8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78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80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Exemplo </a:t>
            </a:r>
            <a:r>
              <a:rPr lang="pt-PT" dirty="0" err="1"/>
              <a:t>Optimistic</a:t>
            </a:r>
            <a:endParaRPr lang="pt-PT" dirty="0"/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A </a:t>
            </a:r>
            <a:r>
              <a:rPr lang="en-US" dirty="0" err="1"/>
              <a:t>inicia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DishType</a:t>
            </a:r>
            <a:r>
              <a:rPr lang="en-US" dirty="0"/>
              <a:t> “Fish” com a </a:t>
            </a:r>
            <a:r>
              <a:rPr lang="en-US" dirty="0" err="1"/>
              <a:t>descrição</a:t>
            </a:r>
            <a:r>
              <a:rPr lang="en-US" dirty="0"/>
              <a:t> “Fish dish” e </a:t>
            </a:r>
            <a:r>
              <a:rPr lang="en-US" dirty="0" err="1"/>
              <a:t>altera</a:t>
            </a:r>
            <a:r>
              <a:rPr lang="en-US" dirty="0"/>
              <a:t> para “Fly-</a:t>
            </a:r>
            <a:r>
              <a:rPr lang="en-US" dirty="0" err="1"/>
              <a:t>fisch</a:t>
            </a:r>
            <a:r>
              <a:rPr lang="en-US" dirty="0"/>
              <a:t>” </a:t>
            </a:r>
          </a:p>
          <a:p>
            <a:pPr marL="1691640" lvl="4" indent="-457200">
              <a:buFont typeface="Arial" panose="020B0604020202020204" pitchFamily="34" charset="0"/>
              <a:buChar char="•"/>
            </a:pPr>
            <a:r>
              <a:rPr lang="en-US" dirty="0" err="1"/>
              <a:t>Opcionalmente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o que </a:t>
            </a:r>
            <a:r>
              <a:rPr lang="en-US" dirty="0" err="1"/>
              <a:t>aconteceu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- nada</a:t>
            </a:r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B </a:t>
            </a:r>
            <a:r>
              <a:rPr lang="en-US" dirty="0" err="1"/>
              <a:t>inicia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DishType</a:t>
            </a:r>
            <a:r>
              <a:rPr lang="en-US" dirty="0"/>
              <a:t> “Fish” com a </a:t>
            </a:r>
            <a:r>
              <a:rPr lang="en-US" dirty="0" err="1"/>
              <a:t>descrição</a:t>
            </a:r>
            <a:r>
              <a:rPr lang="en-US" dirty="0"/>
              <a:t> “Fish dish” e </a:t>
            </a:r>
            <a:r>
              <a:rPr lang="en-US" dirty="0" err="1"/>
              <a:t>altera</a:t>
            </a:r>
            <a:r>
              <a:rPr lang="en-US" dirty="0"/>
              <a:t> para “Cat-</a:t>
            </a:r>
            <a:r>
              <a:rPr lang="en-US" dirty="0" err="1"/>
              <a:t>fisch</a:t>
            </a:r>
            <a:r>
              <a:rPr lang="en-US" dirty="0"/>
              <a:t>” </a:t>
            </a:r>
          </a:p>
          <a:p>
            <a:pPr marL="1691640" marR="0" lvl="4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Opcionalmente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o que </a:t>
            </a:r>
            <a:r>
              <a:rPr lang="en-US" dirty="0" err="1"/>
              <a:t>aconteceu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- nada</a:t>
            </a:r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A </a:t>
            </a:r>
            <a:r>
              <a:rPr lang="en-US" dirty="0" err="1"/>
              <a:t>grava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com </a:t>
            </a:r>
            <a:r>
              <a:rPr lang="en-US" dirty="0" err="1"/>
              <a:t>sucesso</a:t>
            </a:r>
            <a:endParaRPr lang="en-US" dirty="0"/>
          </a:p>
          <a:p>
            <a:pPr marL="1691640" marR="0" lvl="4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Opcionalmente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o que </a:t>
            </a:r>
            <a:r>
              <a:rPr lang="en-US" dirty="0" err="1"/>
              <a:t>aconteceu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–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alterada</a:t>
            </a:r>
            <a:r>
              <a:rPr lang="en-US" dirty="0"/>
              <a:t> a </a:t>
            </a:r>
            <a:r>
              <a:rPr lang="en-US" dirty="0" err="1"/>
              <a:t>descrição</a:t>
            </a:r>
            <a:r>
              <a:rPr lang="en-US" dirty="0"/>
              <a:t> e a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incrementada</a:t>
            </a:r>
            <a:r>
              <a:rPr lang="en-US" dirty="0"/>
              <a:t> 1</a:t>
            </a:r>
          </a:p>
          <a:p>
            <a:pPr marL="1691640" lvl="4" indent="-457200">
              <a:buFont typeface="+mj-lt"/>
              <a:buAutoNum type="arabicPeriod"/>
            </a:pPr>
            <a:endParaRPr lang="en-US" dirty="0"/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B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gravar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sucesso</a:t>
            </a:r>
            <a:r>
              <a:rPr lang="en-US" dirty="0"/>
              <a:t>.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entretanto</a:t>
            </a:r>
            <a:r>
              <a:rPr lang="en-US" dirty="0"/>
              <a:t> o </a:t>
            </a:r>
            <a:r>
              <a:rPr lang="en-US" dirty="0" err="1"/>
              <a:t>registo</a:t>
            </a:r>
            <a:r>
              <a:rPr lang="en-US" dirty="0"/>
              <a:t> </a:t>
            </a:r>
            <a:r>
              <a:rPr lang="en-US" u="sng" dirty="0" err="1"/>
              <a:t>já</a:t>
            </a:r>
            <a:r>
              <a:rPr lang="en-US" u="sng" dirty="0"/>
              <a:t> </a:t>
            </a:r>
            <a:r>
              <a:rPr lang="en-US" u="sng" dirty="0" err="1"/>
              <a:t>tinha</a:t>
            </a:r>
            <a:r>
              <a:rPr lang="en-US" u="sng" dirty="0"/>
              <a:t> </a:t>
            </a:r>
            <a:r>
              <a:rPr lang="en-US" u="sng" dirty="0" err="1"/>
              <a:t>sido</a:t>
            </a:r>
            <a:r>
              <a:rPr lang="en-US" u="sng" dirty="0"/>
              <a:t> </a:t>
            </a:r>
            <a:r>
              <a:rPr lang="en-US" u="sng" dirty="0" err="1"/>
              <a:t>alterado</a:t>
            </a:r>
            <a:r>
              <a:rPr lang="en-US" u="sng" dirty="0"/>
              <a:t> pela </a:t>
            </a:r>
            <a:r>
              <a:rPr lang="en-US" u="sng" dirty="0" err="1"/>
              <a:t>utilizador</a:t>
            </a:r>
            <a:r>
              <a:rPr lang="en-US" u="sng" dirty="0"/>
              <a:t> A.</a:t>
            </a:r>
          </a:p>
          <a:p>
            <a:pPr marL="1691640" marR="0" lvl="4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Opcionalmente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o que </a:t>
            </a:r>
            <a:r>
              <a:rPr lang="en-US" dirty="0" err="1"/>
              <a:t>aconteceu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– </a:t>
            </a:r>
            <a:r>
              <a:rPr lang="en-US" dirty="0" err="1"/>
              <a:t>não</a:t>
            </a:r>
            <a:r>
              <a:rPr lang="en-US" baseline="0" dirty="0"/>
              <a:t> </a:t>
            </a:r>
            <a:r>
              <a:rPr lang="en-US" baseline="0" dirty="0" err="1"/>
              <a:t>sofreu</a:t>
            </a:r>
            <a:r>
              <a:rPr lang="en-US" baseline="0" dirty="0"/>
              <a:t> </a:t>
            </a:r>
            <a:r>
              <a:rPr lang="en-US" baseline="0" dirty="0" err="1"/>
              <a:t>alterações</a:t>
            </a:r>
            <a:r>
              <a:rPr lang="en-US" baseline="0" dirty="0"/>
              <a:t> </a:t>
            </a:r>
            <a:r>
              <a:rPr lang="en-US" baseline="0" dirty="0" err="1"/>
              <a:t>relativamente</a:t>
            </a:r>
            <a:r>
              <a:rPr lang="en-US" baseline="0" dirty="0"/>
              <a:t> ao </a:t>
            </a:r>
            <a:r>
              <a:rPr lang="en-US" baseline="0" dirty="0" err="1"/>
              <a:t>ponto</a:t>
            </a:r>
            <a:r>
              <a:rPr lang="en-US" baseline="0" dirty="0"/>
              <a:t> anterior</a:t>
            </a:r>
            <a:endParaRPr lang="en-US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76911-F589-44E9-8155-61F0472246BF}" type="slidenum">
              <a:rPr lang="pt-PT" smtClean="0"/>
              <a:pPr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92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22AE-4D74-4601-B435-B179E428ACD9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259044"/>
            <a:ext cx="9144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304763"/>
          </a:xfrm>
          <a:prstGeom prst="rect">
            <a:avLst/>
          </a:prstGeom>
          <a:solidFill>
            <a:srgbClr val="8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636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643B1D-A57E-46BD-9617-845A2C51AEF7}" type="datetime1">
              <a:rPr lang="pt-PT" smtClean="0"/>
              <a:pPr/>
              <a:t>08/04/2020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24A9932-4E76-455F-8E1A-2CC10C89B014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med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Sample Project</a:t>
            </a:r>
            <a:br>
              <a:rPr lang="pt-PT" dirty="0"/>
            </a:br>
            <a:r>
              <a:rPr lang="pt-PT" dirty="0"/>
              <a:t>eCafeteria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additional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two repositories</a:t>
            </a:r>
          </a:p>
          <a:p>
            <a:pPr lvl="1"/>
            <a:r>
              <a:rPr lang="en-GB" dirty="0"/>
              <a:t>In memory</a:t>
            </a:r>
          </a:p>
          <a:p>
            <a:pPr lvl="1"/>
            <a:r>
              <a:rPr lang="en-GB" dirty="0"/>
              <a:t>Relational database</a:t>
            </a:r>
          </a:p>
          <a:p>
            <a:r>
              <a:rPr lang="en-GB" dirty="0"/>
              <a:t>Decide which repository implementation to use based on property file</a:t>
            </a:r>
          </a:p>
          <a:p>
            <a:r>
              <a:rPr lang="en-GB" dirty="0"/>
              <a:t>Bootstrap data</a:t>
            </a:r>
          </a:p>
          <a:p>
            <a:r>
              <a:rPr lang="en-GB" dirty="0"/>
              <a:t>Simple main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50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Dish Types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11362"/>
            <a:ext cx="6705600" cy="41529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11</a:t>
            </a:fld>
            <a:endParaRPr lang="pt-PT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4058"/>
            <a:ext cx="8568952" cy="502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32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291228" y="2010155"/>
            <a:ext cx="8229600" cy="1252728"/>
          </a:xfrm>
        </p:spPr>
        <p:txBody>
          <a:bodyPr/>
          <a:lstStyle/>
          <a:p>
            <a:r>
              <a:rPr lang="en-GB" dirty="0"/>
              <a:t>Register New User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12</a:t>
            </a:fld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0"/>
            <a:ext cx="7488324" cy="6883716"/>
          </a:xfrm>
        </p:spPr>
      </p:pic>
    </p:spTree>
    <p:extLst>
      <p:ext uri="{BB962C8B-B14F-4D97-AF65-F5344CB8AC3E}">
        <p14:creationId xmlns:p14="http://schemas.microsoft.com/office/powerpoint/2010/main" val="78062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invariants as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1887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ensurePasswordHasAtLeastOneDigitAnd6CharactersLong() {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new Password("abcdefgh1");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@Test(expected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ensurePasswordsSmallerThan6CharactersAreNotAllowed() {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new Password("ab1c");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@Test(expected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ensurePasswordsWithoutDigitsAreNotAllowed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new Password("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11887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31224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Password implements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ValueObject</a:t>
            </a: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8872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Password(String password) {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(!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meetsMinimumRequirements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(password)) {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throw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thePassword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password;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meetsMinimumRequirements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password) {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Strings.isNullOrEmpty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(password)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||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password.length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6)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|| !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Strings.containsDigit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(password)) 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false;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 marL="11887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3433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A02C-B2A8-4BC3-8971-93F8285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Implemented Uses cases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C2C0-6B03-4AB0-81DA-798D4F061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Backoffice &gt; Kitchen</a:t>
            </a:r>
          </a:p>
          <a:p>
            <a:pPr lvl="1"/>
            <a:r>
              <a:rPr lang="pt-PT" dirty="0"/>
              <a:t>Add Material </a:t>
            </a:r>
          </a:p>
          <a:p>
            <a:pPr lvl="1"/>
            <a:r>
              <a:rPr lang="pt-PT" dirty="0"/>
              <a:t>List Material</a:t>
            </a:r>
          </a:p>
          <a:p>
            <a:r>
              <a:rPr lang="pt-PT" dirty="0"/>
              <a:t>Backoffice &gt; Chef</a:t>
            </a:r>
          </a:p>
          <a:p>
            <a:pPr lvl="1"/>
            <a:r>
              <a:rPr lang="pt-PT" dirty="0"/>
              <a:t>Add dish type</a:t>
            </a:r>
          </a:p>
          <a:p>
            <a:pPr lvl="1"/>
            <a:r>
              <a:rPr lang="pt-PT" dirty="0"/>
              <a:t>Edit dish type</a:t>
            </a:r>
          </a:p>
          <a:p>
            <a:pPr lvl="1"/>
            <a:r>
              <a:rPr lang="pt-PT" dirty="0"/>
              <a:t>Deactivate dish type</a:t>
            </a:r>
          </a:p>
          <a:p>
            <a:pPr lvl="1"/>
            <a:r>
              <a:rPr lang="pt-PT" dirty="0"/>
              <a:t>List dish types</a:t>
            </a:r>
          </a:p>
          <a:p>
            <a:pPr lvl="1"/>
            <a:r>
              <a:rPr lang="pt-PT" dirty="0"/>
              <a:t>Add dish</a:t>
            </a:r>
          </a:p>
          <a:p>
            <a:pPr lvl="1"/>
            <a:r>
              <a:rPr lang="pt-PT" dirty="0"/>
              <a:t>List dish </a:t>
            </a:r>
          </a:p>
          <a:p>
            <a:pPr lvl="1"/>
            <a:r>
              <a:rPr lang="pt-PT" dirty="0"/>
              <a:t>Add dish (DTO)</a:t>
            </a:r>
          </a:p>
          <a:p>
            <a:pPr lvl="1"/>
            <a:r>
              <a:rPr lang="pt-PT" dirty="0"/>
              <a:t>List dish (DTO)</a:t>
            </a:r>
          </a:p>
          <a:p>
            <a:pPr lvl="1"/>
            <a:r>
              <a:rPr lang="pt-PT" dirty="0"/>
              <a:t>Edit dish &gt; nutricional info</a:t>
            </a:r>
          </a:p>
          <a:p>
            <a:pPr lvl="1"/>
            <a:r>
              <a:rPr lang="pt-PT" dirty="0"/>
              <a:t>Edit dish &gt; price</a:t>
            </a:r>
          </a:p>
          <a:p>
            <a:pPr lvl="1"/>
            <a:r>
              <a:rPr lang="pt-PT" dirty="0"/>
              <a:t>Deactivate dish</a:t>
            </a:r>
          </a:p>
          <a:p>
            <a:pPr lvl="1"/>
            <a:r>
              <a:rPr lang="pt-PT" dirty="0"/>
              <a:t>Register meal</a:t>
            </a:r>
          </a:p>
          <a:p>
            <a:pPr lvl="1"/>
            <a:r>
              <a:rPr lang="pt-PT" dirty="0"/>
              <a:t>List meal</a:t>
            </a:r>
          </a:p>
          <a:p>
            <a:pPr lvl="1"/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ADF59-88E9-4D3D-B5AB-1DD57E29B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Backofffice &gt; Reporting</a:t>
            </a:r>
          </a:p>
          <a:p>
            <a:pPr lvl="1"/>
            <a:r>
              <a:rPr lang="pt-PT" dirty="0"/>
              <a:t>Dishes per type</a:t>
            </a:r>
          </a:p>
          <a:p>
            <a:pPr lvl="1"/>
            <a:r>
              <a:rPr lang="pt-PT" dirty="0"/>
              <a:t>High calories dishes</a:t>
            </a:r>
          </a:p>
          <a:p>
            <a:pPr lvl="1"/>
            <a:r>
              <a:rPr lang="pt-PT" dirty="0"/>
              <a:t>Dishes per caloric category</a:t>
            </a:r>
          </a:p>
          <a:p>
            <a:r>
              <a:rPr lang="pt-PT" dirty="0"/>
              <a:t>Backoffice &gt; Admin</a:t>
            </a:r>
          </a:p>
          <a:p>
            <a:pPr lvl="1"/>
            <a:r>
              <a:rPr lang="pt-PT" dirty="0"/>
              <a:t>Add user</a:t>
            </a:r>
          </a:p>
          <a:p>
            <a:pPr lvl="1"/>
            <a:r>
              <a:rPr lang="pt-PT" dirty="0"/>
              <a:t>List users</a:t>
            </a:r>
          </a:p>
          <a:p>
            <a:pPr lvl="1"/>
            <a:r>
              <a:rPr lang="pt-PT" dirty="0"/>
              <a:t>Deactivate user</a:t>
            </a:r>
          </a:p>
          <a:p>
            <a:pPr lvl="1"/>
            <a:r>
              <a:rPr lang="pt-PT" dirty="0"/>
              <a:t>Approve new user</a:t>
            </a:r>
          </a:p>
          <a:p>
            <a:r>
              <a:rPr lang="pt-PT" dirty="0"/>
              <a:t>User</a:t>
            </a:r>
          </a:p>
          <a:p>
            <a:pPr lvl="1"/>
            <a:r>
              <a:rPr lang="pt-PT" dirty="0"/>
              <a:t>Signup</a:t>
            </a:r>
          </a:p>
          <a:p>
            <a:pPr lvl="1"/>
            <a:r>
              <a:rPr lang="pt-PT" dirty="0"/>
              <a:t>List movements</a:t>
            </a:r>
          </a:p>
          <a:p>
            <a:pPr lvl="1"/>
            <a:r>
              <a:rPr lang="pt-PT" dirty="0"/>
              <a:t>Book a meal</a:t>
            </a:r>
          </a:p>
          <a:p>
            <a:pPr lvl="1"/>
            <a:r>
              <a:rPr lang="pt-PT" dirty="0"/>
              <a:t>List my bookings</a:t>
            </a:r>
          </a:p>
          <a:p>
            <a:r>
              <a:rPr lang="pt-PT" dirty="0"/>
              <a:t>POS</a:t>
            </a:r>
          </a:p>
          <a:p>
            <a:pPr lvl="1"/>
            <a:r>
              <a:rPr lang="pt-PT" dirty="0"/>
              <a:t>Recharge user account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914C0-123F-4179-95D6-40559950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79995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A02C-B2A8-4BC3-8971-93F8285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Uses cases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C2C0-6B03-4AB0-81DA-798D4F061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Domain objects or DTOs</a:t>
            </a:r>
          </a:p>
          <a:p>
            <a:pPr lvl="1"/>
            <a:r>
              <a:rPr lang="pt-PT" dirty="0"/>
              <a:t>Add dish vs. Add dish (DTO)</a:t>
            </a:r>
          </a:p>
          <a:p>
            <a:pPr lvl="1"/>
            <a:r>
              <a:rPr lang="pt-PT" dirty="0"/>
              <a:t>List dish  vs List dish (DTO)</a:t>
            </a:r>
          </a:p>
          <a:p>
            <a:endParaRPr lang="pt-PT" dirty="0"/>
          </a:p>
          <a:p>
            <a:r>
              <a:rPr lang="pt-PT" dirty="0"/>
              <a:t>Changing an attribute (value object) of an entity</a:t>
            </a:r>
          </a:p>
          <a:p>
            <a:pPr lvl="1"/>
            <a:r>
              <a:rPr lang="pt-PT" dirty="0"/>
              <a:t>Edit dish &gt; nutricional info</a:t>
            </a:r>
          </a:p>
          <a:p>
            <a:pPr lvl="1"/>
            <a:r>
              <a:rPr lang="pt-PT" dirty="0"/>
              <a:t>Edit dish &gt; price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ADF59-88E9-4D3D-B5AB-1DD57E29B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Reporting</a:t>
            </a:r>
          </a:p>
          <a:p>
            <a:pPr lvl="1"/>
            <a:r>
              <a:rPr lang="pt-PT" dirty="0"/>
              <a:t>Dishes per type</a:t>
            </a:r>
          </a:p>
          <a:p>
            <a:pPr lvl="1"/>
            <a:r>
              <a:rPr lang="pt-PT" dirty="0"/>
              <a:t>High calories dishes</a:t>
            </a:r>
          </a:p>
          <a:p>
            <a:pPr lvl="1"/>
            <a:r>
              <a:rPr lang="pt-PT" dirty="0"/>
              <a:t>Dishes per caloric category</a:t>
            </a:r>
          </a:p>
          <a:p>
            <a:endParaRPr lang="pt-PT" dirty="0"/>
          </a:p>
          <a:p>
            <a:r>
              <a:rPr lang="pt-PT" dirty="0"/>
              <a:t>Transactional control</a:t>
            </a:r>
          </a:p>
          <a:p>
            <a:pPr lvl="1"/>
            <a:r>
              <a:rPr lang="pt-PT" dirty="0"/>
              <a:t>Approve new user</a:t>
            </a:r>
          </a:p>
          <a:p>
            <a:endParaRPr lang="pt-PT" dirty="0"/>
          </a:p>
          <a:p>
            <a:r>
              <a:rPr lang="pt-PT" dirty="0"/>
              <a:t>Pub/Sub</a:t>
            </a:r>
          </a:p>
          <a:p>
            <a:pPr lvl="1"/>
            <a:r>
              <a:rPr lang="pt-PT" dirty="0"/>
              <a:t>Approve new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914C0-123F-4179-95D6-40559950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92549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GB" dirty="0"/>
              <a:t>Read project description</a:t>
            </a:r>
          </a:p>
          <a:p>
            <a:pPr marL="633222" indent="-514350">
              <a:buFont typeface="+mj-lt"/>
              <a:buAutoNum type="arabicPeriod"/>
            </a:pPr>
            <a:r>
              <a:rPr lang="en-GB" dirty="0"/>
              <a:t>Discuss and clear assumptions in PL</a:t>
            </a:r>
          </a:p>
          <a:p>
            <a:pPr marL="633222" indent="-514350">
              <a:buFont typeface="+mj-lt"/>
              <a:buAutoNum type="arabicPeriod"/>
            </a:pPr>
            <a:r>
              <a:rPr lang="en-GB" dirty="0"/>
              <a:t>Clone class’ repository</a:t>
            </a:r>
          </a:p>
          <a:p>
            <a:pPr marL="633222" indent="-514350">
              <a:buFont typeface="+mj-lt"/>
              <a:buAutoNum type="arabicPeriod"/>
            </a:pPr>
            <a:r>
              <a:rPr lang="en-GB" dirty="0"/>
              <a:t>Study framework code</a:t>
            </a:r>
          </a:p>
          <a:p>
            <a:pPr marL="633222" indent="-514350">
              <a:buFont typeface="+mj-lt"/>
              <a:buAutoNum type="arabicPeriod"/>
            </a:pPr>
            <a:r>
              <a:rPr lang="en-GB" dirty="0"/>
              <a:t>Create base structure as suggested in this class</a:t>
            </a:r>
          </a:p>
          <a:p>
            <a:pPr marL="633222" indent="-514350">
              <a:buFont typeface="+mj-lt"/>
              <a:buAutoNum type="arabicPeriod"/>
            </a:pPr>
            <a:r>
              <a:rPr lang="en-GB" dirty="0"/>
              <a:t>Analyse – design – code – test – document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58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PersistenceContext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452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  <a:endParaRPr lang="pt-P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572" y="1752595"/>
            <a:ext cx="2880320" cy="488076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Separate the definition of repositories (core) from the actual implementation (</a:t>
            </a:r>
            <a:r>
              <a:rPr lang="en-GB" dirty="0" err="1"/>
              <a:t>persistence.impl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Apply “Abstract Factory” </a:t>
            </a:r>
            <a:r>
              <a:rPr lang="en-GB" dirty="0" err="1"/>
              <a:t>GoF</a:t>
            </a:r>
            <a:r>
              <a:rPr lang="en-GB" dirty="0"/>
              <a:t> pattern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structure</a:t>
            </a:r>
          </a:p>
          <a:p>
            <a:r>
              <a:rPr lang="en-GB" dirty="0"/>
              <a:t>Architecture (same as proposed in  classes)</a:t>
            </a:r>
          </a:p>
          <a:p>
            <a:r>
              <a:rPr lang="en-GB" dirty="0"/>
              <a:t>No business discussion</a:t>
            </a:r>
          </a:p>
          <a:p>
            <a:r>
              <a:rPr lang="en-GB" dirty="0"/>
              <a:t>Overview of proposed project structure</a:t>
            </a:r>
          </a:p>
          <a:p>
            <a:r>
              <a:rPr lang="en-GB" dirty="0"/>
              <a:t>Focus on “User” and “Dish Type” domain concepts</a:t>
            </a:r>
          </a:p>
          <a:p>
            <a:r>
              <a:rPr lang="en-GB" dirty="0"/>
              <a:t>Two use cases</a:t>
            </a:r>
          </a:p>
          <a:p>
            <a:pPr lvl="1"/>
            <a:r>
              <a:rPr lang="en-GB" dirty="0"/>
              <a:t>Register a new user </a:t>
            </a:r>
          </a:p>
          <a:p>
            <a:pPr lvl="1"/>
            <a:r>
              <a:rPr lang="en-GB" dirty="0"/>
              <a:t>List all dish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053765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Controller needs to access the repositories</a:t>
            </a:r>
          </a:p>
          <a:p>
            <a:r>
              <a:rPr lang="en-GB" dirty="0"/>
              <a:t>But we have three repository implementations</a:t>
            </a:r>
          </a:p>
          <a:p>
            <a:pPr lvl="1"/>
            <a:r>
              <a:rPr lang="en-GB" dirty="0"/>
              <a:t>In memory</a:t>
            </a:r>
          </a:p>
          <a:p>
            <a:pPr lvl="1"/>
            <a:r>
              <a:rPr lang="en-GB" dirty="0"/>
              <a:t>Relational database thru JPA</a:t>
            </a:r>
          </a:p>
          <a:p>
            <a:pPr lvl="1"/>
            <a:r>
              <a:rPr lang="en-GB" dirty="0"/>
              <a:t>Relational database thru </a:t>
            </a:r>
            <a:r>
              <a:rPr lang="en-GB" dirty="0" err="1"/>
              <a:t>SpringData</a:t>
            </a:r>
            <a:endParaRPr lang="en-GB" dirty="0"/>
          </a:p>
          <a:p>
            <a:r>
              <a:rPr lang="en-GB" dirty="0"/>
              <a:t>Hide persistence details from rest of the code</a:t>
            </a:r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Dependency injection or Factories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76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21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0648"/>
            <a:ext cx="6912767" cy="63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 Context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22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64" y="2869894"/>
            <a:ext cx="9648564" cy="2685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5516" y="3176973"/>
            <a:ext cx="89284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7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23"/>
          <a:stretch/>
        </p:blipFill>
        <p:spPr>
          <a:xfrm>
            <a:off x="660044" y="1557797"/>
            <a:ext cx="7823913" cy="374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23</a:t>
            </a:fld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2144893" y="5517232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Separate </a:t>
            </a:r>
            <a:r>
              <a:rPr lang="en-GB" dirty="0" err="1"/>
              <a:t>BootstrapApp</a:t>
            </a:r>
            <a:r>
              <a:rPr lang="en-GB" dirty="0"/>
              <a:t> for database initialization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817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18872" indent="0">
              <a:buNone/>
            </a:pPr>
            <a:r>
              <a:rPr lang="en-GB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ECafeteriaBootstraper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Action {</a:t>
            </a:r>
          </a:p>
          <a:p>
            <a:pPr marL="118872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900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execute() {</a:t>
            </a:r>
          </a:p>
          <a:p>
            <a:pPr marL="118872" indent="0">
              <a:buNone/>
            </a:pPr>
            <a:r>
              <a:rPr lang="en-US" sz="9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declare bootstrap actions</a:t>
            </a:r>
          </a:p>
          <a:p>
            <a:pPr marL="118872" indent="0">
              <a:buNone/>
            </a:pPr>
            <a:r>
              <a:rPr lang="en-GB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final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Action[] </a:t>
            </a:r>
            <a:r>
              <a:rPr lang="en-GB" sz="9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en-GB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UsersBootstrap</a:t>
            </a:r>
            <a:r>
              <a:rPr lang="en-GB" sz="9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};</a:t>
            </a:r>
          </a:p>
          <a:p>
            <a:pPr marL="118872" indent="0">
              <a:buNone/>
            </a:pPr>
            <a:r>
              <a:rPr lang="en-GB" sz="9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execute all bootstrapping </a:t>
            </a:r>
          </a:p>
          <a:p>
            <a:pPr marL="118872" indent="0">
              <a:buNone/>
            </a:pPr>
            <a:r>
              <a:rPr lang="en-GB" sz="9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9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GB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Action </a:t>
            </a:r>
            <a:r>
              <a:rPr lang="en-GB" sz="9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9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GB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8872" indent="0">
              <a:buNone/>
            </a:pPr>
            <a:r>
              <a:rPr lang="en-US" sz="9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9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18872" indent="0">
              <a:buNone/>
            </a:pPr>
            <a:r>
              <a:rPr lang="en-US" sz="9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UsersBootstrap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Action {</a:t>
            </a:r>
          </a:p>
          <a:p>
            <a:pPr marL="118872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execute() {</a:t>
            </a:r>
          </a:p>
          <a:p>
            <a:pPr marL="118872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registerAdmin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</a:p>
          <a:p>
            <a:pPr marL="118872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void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registerAdmin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final String username = "admin";</a:t>
            </a: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final String password = "admin";</a:t>
            </a: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final String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"John";</a:t>
            </a: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final String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"Doe";</a:t>
            </a: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final String email = "john.doe@emai.l.com";</a:t>
            </a:r>
          </a:p>
          <a:p>
            <a:pPr marL="118872" indent="0">
              <a:buNone/>
            </a:pPr>
            <a:r>
              <a:rPr lang="en-GB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final List&lt;</a:t>
            </a:r>
            <a:r>
              <a:rPr lang="en-GB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RoleType</a:t>
            </a:r>
            <a:r>
              <a:rPr lang="en-GB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roles = new </a:t>
            </a:r>
            <a:r>
              <a:rPr lang="en-GB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RoleType</a:t>
            </a:r>
            <a:r>
              <a:rPr lang="en-GB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118872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roles.add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RoleType.</a:t>
            </a:r>
            <a:r>
              <a:rPr lang="en-US" sz="9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sz="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final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UserRegisterController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UserRegisterController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8872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userController.registerUser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(username, password,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email, roles);</a:t>
            </a:r>
          </a:p>
          <a:p>
            <a:pPr marL="118872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594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90" r="77562" b="25641"/>
          <a:stretch/>
        </p:blipFill>
        <p:spPr>
          <a:xfrm>
            <a:off x="304800" y="1447667"/>
            <a:ext cx="2971056" cy="5275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25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Persistence.impl</a:t>
            </a:r>
            <a:r>
              <a:rPr lang="en-GB" dirty="0"/>
              <a:t> has persistence.xml</a:t>
            </a:r>
          </a:p>
          <a:p>
            <a:r>
              <a:rPr lang="en-GB" dirty="0"/>
              <a:t>Application projects define the properties file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9906" y="4298380"/>
            <a:ext cx="2376264" cy="492934"/>
          </a:xfrm>
          <a:prstGeom prst="roundRect">
            <a:avLst/>
          </a:prstGeom>
          <a:solidFill>
            <a:srgbClr val="CC9900">
              <a:alpha val="2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6"/>
          <p:cNvSpPr/>
          <p:nvPr/>
        </p:nvSpPr>
        <p:spPr>
          <a:xfrm>
            <a:off x="410928" y="5644228"/>
            <a:ext cx="2376264" cy="480693"/>
          </a:xfrm>
          <a:prstGeom prst="roundRect">
            <a:avLst/>
          </a:prstGeom>
          <a:solidFill>
            <a:srgbClr val="CC9900">
              <a:alpha val="2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6"/>
          <p:cNvSpPr/>
          <p:nvPr/>
        </p:nvSpPr>
        <p:spPr>
          <a:xfrm>
            <a:off x="397632" y="2689210"/>
            <a:ext cx="2376264" cy="582490"/>
          </a:xfrm>
          <a:prstGeom prst="roundRect">
            <a:avLst/>
          </a:prstGeom>
          <a:solidFill>
            <a:srgbClr val="CC9900">
              <a:alpha val="2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7" y="4531264"/>
            <a:ext cx="7884876" cy="135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Repository Implementations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26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8928"/>
          <a:stretch/>
        </p:blipFill>
        <p:spPr>
          <a:xfrm>
            <a:off x="0" y="1077139"/>
            <a:ext cx="8782050" cy="127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510388"/>
            <a:ext cx="9033997" cy="2011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4679776"/>
            <a:ext cx="900112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448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27</a:t>
            </a:fld>
            <a:endParaRPr lang="pt-P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520788"/>
            <a:ext cx="9001000" cy="3374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280688" y="2996952"/>
            <a:ext cx="7406112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3" y="5135790"/>
            <a:ext cx="7884876" cy="135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17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 Context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28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64" y="2869894"/>
            <a:ext cx="9648564" cy="2685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15516" y="3176973"/>
            <a:ext cx="89284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39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JPA Repositories (framework)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JpaBaseRepository</a:t>
            </a:r>
            <a:endParaRPr lang="en-GB" dirty="0"/>
          </a:p>
          <a:p>
            <a:pPr lvl="1"/>
            <a:r>
              <a:rPr lang="en-GB" dirty="0"/>
              <a:t>Generic repository implementation that expects the entity manager factory to be injected by a container, e.g., web server</a:t>
            </a:r>
          </a:p>
          <a:p>
            <a:r>
              <a:rPr lang="en-GB" dirty="0" err="1"/>
              <a:t>JpaNotRunningInContainerBaseRepository</a:t>
            </a:r>
            <a:endParaRPr lang="en-GB" dirty="0"/>
          </a:p>
          <a:p>
            <a:pPr lvl="1"/>
            <a:r>
              <a:rPr lang="en-GB" dirty="0"/>
              <a:t>For scenarios where the code is not running in a container but transaction is managed by the outside, e.g., controller</a:t>
            </a:r>
          </a:p>
          <a:p>
            <a:r>
              <a:rPr lang="en-GB" dirty="0" err="1"/>
              <a:t>JpaTransactionalBaseRepository</a:t>
            </a:r>
            <a:endParaRPr lang="en-GB" dirty="0"/>
          </a:p>
          <a:p>
            <a:pPr lvl="1"/>
            <a:r>
              <a:rPr lang="en-GB" dirty="0"/>
              <a:t>For scenarios not running in a container but transactions are created and committed by each repository method; the connection is also closed automatically in each method.</a:t>
            </a:r>
          </a:p>
          <a:p>
            <a:r>
              <a:rPr lang="en-GB" dirty="0" err="1"/>
              <a:t>JpaAutoTxRepository</a:t>
            </a:r>
            <a:endParaRPr lang="en-GB" dirty="0"/>
          </a:p>
          <a:p>
            <a:pPr lvl="1"/>
            <a:r>
              <a:rPr lang="en-GB" dirty="0"/>
              <a:t>Dual behaviour to either have outside transactional control or explicit transaction in each method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062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1E41D-E613-462E-AE4F-B360AB37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eCafeteria</a:t>
            </a:r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29ADB7-92D7-4E81-A771-C70F349A63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1400" dirty="0"/>
              <a:t>Pretende-se desenvolver um sistema que compreende um conjunto de serviços relacionados com a utilização e exploração de uma cantina que funciona num estabelecimento de ensino, podendo existir várias caixas de pagamento/entrega de refeições na mesma cantina. 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O sistema prevê diferentes tipos de utilizadores e serviços a eles dirigidos, em particular:</a:t>
            </a:r>
          </a:p>
          <a:p>
            <a:pPr marL="0" indent="0">
              <a:buNone/>
            </a:pPr>
            <a:r>
              <a:rPr lang="pt-PT" sz="1400" dirty="0"/>
              <a:t>• </a:t>
            </a:r>
            <a:r>
              <a:rPr lang="pt-PT" sz="1400" b="1" dirty="0"/>
              <a:t>Utente</a:t>
            </a:r>
            <a:r>
              <a:rPr lang="pt-PT" sz="1400" dirty="0"/>
              <a:t>: consulta de ementas, gestão de reservas de refeições, consulta da conta corrente e do saldo;</a:t>
            </a:r>
          </a:p>
          <a:p>
            <a:pPr marL="0" indent="0">
              <a:buNone/>
            </a:pPr>
            <a:r>
              <a:rPr lang="pt-PT" sz="1400" dirty="0"/>
              <a:t>• </a:t>
            </a:r>
            <a:r>
              <a:rPr lang="pt-PT" sz="1400" b="1" dirty="0"/>
              <a:t>Operador de Caixa</a:t>
            </a:r>
            <a:r>
              <a:rPr lang="pt-PT" sz="1400" dirty="0"/>
              <a:t>: entrega de refeições e carregamento de cartões;</a:t>
            </a:r>
          </a:p>
          <a:p>
            <a:pPr marL="0" indent="0">
              <a:buNone/>
            </a:pPr>
            <a:r>
              <a:rPr lang="pt-PT" sz="1400" dirty="0"/>
              <a:t>• </a:t>
            </a:r>
            <a:r>
              <a:rPr lang="pt-PT" sz="1400" b="1" dirty="0"/>
              <a:t>Gestor de Ementas</a:t>
            </a:r>
            <a:r>
              <a:rPr lang="pt-PT" sz="1400" dirty="0"/>
              <a:t>: definição dos tipos de pratos, definição de pratos (receitas), e alergénios, consulta e elaboração de ementas, análise das preferências dos utentes. Cargo tipicamente desempenhado por nutricionistas;</a:t>
            </a:r>
          </a:p>
          <a:p>
            <a:endParaRPr lang="pt-PT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76902-75BF-41A8-B4B4-D065F120E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/>
              <a:t>O sistema não está integrado com sistemas de pagamentos. As refeições podem ser reservadas até à véspera desde que a conta do utente tenha saldo disponível. Os pagamentos são efectuados presencialmente nas caixas num horário específico fora dos horários de refeições. A conta pode ser creditada/carregada numa das caixas da cantina.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As principais áreas funcionais da aplicação são:</a:t>
            </a:r>
          </a:p>
          <a:p>
            <a:pPr marL="0" indent="0">
              <a:buNone/>
            </a:pPr>
            <a:r>
              <a:rPr lang="pt-PT" sz="1400" dirty="0"/>
              <a:t>1. </a:t>
            </a:r>
            <a:r>
              <a:rPr lang="pt-PT" sz="1400" b="1" dirty="0"/>
              <a:t>Reservas</a:t>
            </a:r>
            <a:r>
              <a:rPr lang="pt-PT" sz="1400" dirty="0"/>
              <a:t> – os utentes da cantina têm que fazer um registo prévio na plataforma eletrónica que permite a marcação e o cancelamento de refeições. Podem fazer consultas de consumos e têm também disponível um serviço de alertas em função do saldo da conta;</a:t>
            </a:r>
          </a:p>
          <a:p>
            <a:pPr marL="0" indent="0">
              <a:buNone/>
            </a:pPr>
            <a:r>
              <a:rPr lang="pt-PT" sz="1400" dirty="0"/>
              <a:t>2. </a:t>
            </a:r>
            <a:r>
              <a:rPr lang="pt-PT" sz="1400" b="1" dirty="0"/>
              <a:t>Caixa</a:t>
            </a:r>
            <a:r>
              <a:rPr lang="pt-PT" sz="1400" dirty="0"/>
              <a:t> – entrega de refeições;</a:t>
            </a:r>
          </a:p>
          <a:p>
            <a:pPr marL="0" indent="0">
              <a:buNone/>
            </a:pPr>
            <a:r>
              <a:rPr lang="pt-PT" sz="1400" dirty="0"/>
              <a:t>3. </a:t>
            </a:r>
            <a:r>
              <a:rPr lang="pt-PT" sz="1400" b="1" dirty="0"/>
              <a:t>Ementas</a:t>
            </a:r>
            <a:r>
              <a:rPr lang="pt-PT" sz="1400" dirty="0"/>
              <a:t> – permite elaborar e disponibilizar as ementas semanais. A análise das vendas e reservas anteriores é fundamental para determinar quais as ementas que vão de encontro às preferências dos utentes;</a:t>
            </a:r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45679-E136-4129-AC12-9A318BD7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7FEB-1A7F-4D9F-9B0F-68A7668971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8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Controlo</a:t>
            </a:r>
            <a:r>
              <a:rPr lang="en-US" dirty="0"/>
              <a:t> </a:t>
            </a:r>
            <a:r>
              <a:rPr lang="en-US" dirty="0" err="1"/>
              <a:t>Transicional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508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Full transaction control by the repository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31</a:t>
            </a:fld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120"/>
            <a:ext cx="900112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37609"/>
            <a:ext cx="7534275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537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Transaction control (1)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Accepting a signup request needs to</a:t>
            </a:r>
          </a:p>
          <a:p>
            <a:pPr lvl="1"/>
            <a:r>
              <a:rPr lang="pt-PT" dirty="0"/>
              <a:t>Create a system user</a:t>
            </a:r>
          </a:p>
          <a:p>
            <a:pPr lvl="1"/>
            <a:r>
              <a:rPr lang="pt-PT" dirty="0"/>
              <a:t>Create a cafeteria user</a:t>
            </a:r>
          </a:p>
          <a:p>
            <a:pPr lvl="1"/>
            <a:r>
              <a:rPr lang="pt-PT" dirty="0"/>
              <a:t>Change the status of the signup request</a:t>
            </a:r>
          </a:p>
          <a:p>
            <a:r>
              <a:rPr lang="pt-PT" dirty="0"/>
              <a:t>Three different aggregates!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5504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Transaction control (2): use </a:t>
            </a:r>
            <a:r>
              <a:rPr lang="en-GB" dirty="0" err="1"/>
              <a:t>JpaAutoTxRepository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33</a:t>
            </a:fld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0" y="1572653"/>
            <a:ext cx="8429625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50354"/>
            <a:ext cx="893445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914899"/>
            <a:ext cx="9001125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8347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Transaction control (3): explicit control by the controller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34</a:t>
            </a:fld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128837"/>
            <a:ext cx="8810625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683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Transaction control (3): explicit control by the controller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35</a:t>
            </a:fld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506276"/>
            <a:ext cx="9058275" cy="486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2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concorrente</a:t>
            </a:r>
            <a:endParaRPr lang="en-US" dirty="0"/>
          </a:p>
          <a:p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servidor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36</a:t>
            </a:fld>
            <a:endParaRPr lang="pt-PT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Problema – Acesso Concorrente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556793"/>
            <a:ext cx="8964996" cy="4844008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Exemplo </a:t>
            </a:r>
            <a:r>
              <a:rPr lang="pt-PT" dirty="0" err="1"/>
              <a:t>Optimistic</a:t>
            </a:r>
            <a:endParaRPr lang="pt-PT" dirty="0"/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A </a:t>
            </a:r>
            <a:r>
              <a:rPr lang="en-US" dirty="0" err="1"/>
              <a:t>inicia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DishType</a:t>
            </a:r>
            <a:r>
              <a:rPr lang="en-US" dirty="0"/>
              <a:t> “Fish” com a </a:t>
            </a:r>
            <a:r>
              <a:rPr lang="en-US" dirty="0" err="1"/>
              <a:t>descrição</a:t>
            </a:r>
            <a:r>
              <a:rPr lang="en-US" dirty="0"/>
              <a:t> “Fish dish” e </a:t>
            </a:r>
            <a:r>
              <a:rPr lang="en-US" dirty="0" err="1"/>
              <a:t>altera</a:t>
            </a:r>
            <a:r>
              <a:rPr lang="en-US" dirty="0"/>
              <a:t> para “Fly-</a:t>
            </a:r>
            <a:r>
              <a:rPr lang="en-US" dirty="0" err="1"/>
              <a:t>fisch</a:t>
            </a:r>
            <a:r>
              <a:rPr lang="en-US" dirty="0"/>
              <a:t>” </a:t>
            </a:r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B </a:t>
            </a:r>
            <a:r>
              <a:rPr lang="en-US" dirty="0" err="1"/>
              <a:t>inicia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DishType</a:t>
            </a:r>
            <a:r>
              <a:rPr lang="en-US" dirty="0"/>
              <a:t> “Fish” com a </a:t>
            </a:r>
            <a:r>
              <a:rPr lang="en-US" dirty="0" err="1"/>
              <a:t>descrição</a:t>
            </a:r>
            <a:r>
              <a:rPr lang="en-US" dirty="0"/>
              <a:t> “Fish dish” e </a:t>
            </a:r>
            <a:r>
              <a:rPr lang="en-US" dirty="0" err="1"/>
              <a:t>altera</a:t>
            </a:r>
            <a:r>
              <a:rPr lang="en-US" dirty="0"/>
              <a:t> para “Cat-</a:t>
            </a:r>
            <a:r>
              <a:rPr lang="en-US" dirty="0" err="1"/>
              <a:t>fisch</a:t>
            </a:r>
            <a:r>
              <a:rPr lang="en-US" dirty="0"/>
              <a:t>” </a:t>
            </a:r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A </a:t>
            </a:r>
            <a:r>
              <a:rPr lang="en-US" dirty="0" err="1"/>
              <a:t>grava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com </a:t>
            </a:r>
            <a:r>
              <a:rPr lang="en-US" dirty="0" err="1"/>
              <a:t>sucesso</a:t>
            </a:r>
            <a:endParaRPr lang="en-US" dirty="0"/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B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gravar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sucesso</a:t>
            </a:r>
            <a:r>
              <a:rPr lang="en-US" dirty="0"/>
              <a:t>.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entretanto</a:t>
            </a:r>
            <a:r>
              <a:rPr lang="en-US" dirty="0"/>
              <a:t> o </a:t>
            </a:r>
            <a:r>
              <a:rPr lang="en-US" dirty="0" err="1"/>
              <a:t>registo</a:t>
            </a:r>
            <a:r>
              <a:rPr lang="en-US" dirty="0"/>
              <a:t> </a:t>
            </a:r>
            <a:r>
              <a:rPr lang="en-US" u="sng" dirty="0" err="1"/>
              <a:t>já</a:t>
            </a:r>
            <a:r>
              <a:rPr lang="en-US" u="sng" dirty="0"/>
              <a:t> </a:t>
            </a:r>
            <a:r>
              <a:rPr lang="en-US" u="sng" dirty="0" err="1"/>
              <a:t>tinha</a:t>
            </a:r>
            <a:r>
              <a:rPr lang="en-US" u="sng" dirty="0"/>
              <a:t> </a:t>
            </a:r>
            <a:r>
              <a:rPr lang="en-US" u="sng" dirty="0" err="1"/>
              <a:t>sido</a:t>
            </a:r>
            <a:r>
              <a:rPr lang="en-US" u="sng" dirty="0"/>
              <a:t> </a:t>
            </a:r>
            <a:r>
              <a:rPr lang="en-US" u="sng" dirty="0" err="1"/>
              <a:t>alterado</a:t>
            </a:r>
            <a:r>
              <a:rPr lang="en-US" u="sng" dirty="0"/>
              <a:t> pela </a:t>
            </a:r>
            <a:r>
              <a:rPr lang="en-US" u="sng" dirty="0" err="1"/>
              <a:t>utilizador</a:t>
            </a:r>
            <a:r>
              <a:rPr lang="en-US" u="sng" dirty="0"/>
              <a:t> A. </a:t>
            </a:r>
          </a:p>
          <a:p>
            <a:r>
              <a:rPr lang="pt-PT" dirty="0"/>
              <a:t>Exemplo </a:t>
            </a:r>
            <a:r>
              <a:rPr lang="pt-PT" dirty="0" err="1"/>
              <a:t>Pessimistic</a:t>
            </a:r>
            <a:endParaRPr lang="pt-PT" dirty="0"/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A </a:t>
            </a:r>
            <a:r>
              <a:rPr lang="en-US" dirty="0" err="1"/>
              <a:t>inicia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DishType</a:t>
            </a:r>
            <a:r>
              <a:rPr lang="en-US" dirty="0"/>
              <a:t> “Fish” com a </a:t>
            </a:r>
            <a:r>
              <a:rPr lang="en-US" dirty="0" err="1"/>
              <a:t>descrição</a:t>
            </a:r>
            <a:r>
              <a:rPr lang="en-US" dirty="0"/>
              <a:t> “Fish dish” e </a:t>
            </a:r>
            <a:r>
              <a:rPr lang="en-US" dirty="0" err="1"/>
              <a:t>altera</a:t>
            </a:r>
            <a:r>
              <a:rPr lang="en-US" dirty="0"/>
              <a:t> para “Fly-</a:t>
            </a:r>
            <a:r>
              <a:rPr lang="en-US" dirty="0" err="1"/>
              <a:t>fisch</a:t>
            </a:r>
            <a:r>
              <a:rPr lang="en-US" dirty="0"/>
              <a:t>” </a:t>
            </a:r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B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DishType</a:t>
            </a:r>
            <a:r>
              <a:rPr lang="en-US" dirty="0"/>
              <a:t> “Fish”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sucesso</a:t>
            </a:r>
            <a:r>
              <a:rPr lang="en-US" dirty="0"/>
              <a:t>. O </a:t>
            </a:r>
            <a:r>
              <a:rPr lang="en-US" u="sng" dirty="0" err="1"/>
              <a:t>registo</a:t>
            </a:r>
            <a:r>
              <a:rPr lang="en-US" u="sng" dirty="0"/>
              <a:t> </a:t>
            </a:r>
            <a:r>
              <a:rPr lang="en-US" u="sng" dirty="0" err="1"/>
              <a:t>está</a:t>
            </a:r>
            <a:r>
              <a:rPr lang="en-US" u="sng" dirty="0"/>
              <a:t> </a:t>
            </a:r>
            <a:r>
              <a:rPr lang="en-US" u="sng" dirty="0" err="1"/>
              <a:t>bloqueado</a:t>
            </a:r>
            <a:r>
              <a:rPr lang="en-US" u="sng" dirty="0"/>
              <a:t>.</a:t>
            </a:r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A </a:t>
            </a:r>
            <a:r>
              <a:rPr lang="en-US" dirty="0" err="1"/>
              <a:t>grava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com </a:t>
            </a:r>
            <a:r>
              <a:rPr lang="en-US" dirty="0" err="1"/>
              <a:t>sucesso</a:t>
            </a:r>
            <a:endParaRPr lang="en-US" dirty="0"/>
          </a:p>
          <a:p>
            <a:pPr marL="1234440" lvl="3" indent="-457200">
              <a:buFont typeface="+mj-lt"/>
              <a:buAutoNum type="arabicPeriod"/>
            </a:pPr>
            <a:r>
              <a:rPr lang="en-US" dirty="0"/>
              <a:t>Utilizador B </a:t>
            </a:r>
            <a:r>
              <a:rPr lang="en-US" dirty="0" err="1"/>
              <a:t>inicia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DishType</a:t>
            </a:r>
            <a:r>
              <a:rPr lang="en-US" dirty="0"/>
              <a:t> “Fish” com a </a:t>
            </a:r>
            <a:r>
              <a:rPr lang="en-US" dirty="0" err="1"/>
              <a:t>descrição</a:t>
            </a:r>
            <a:r>
              <a:rPr lang="en-US" dirty="0"/>
              <a:t> “Fly-</a:t>
            </a:r>
            <a:r>
              <a:rPr lang="en-US" dirty="0" err="1"/>
              <a:t>fisch</a:t>
            </a:r>
            <a:r>
              <a:rPr lang="en-US" dirty="0"/>
              <a:t>” </a:t>
            </a:r>
          </a:p>
          <a:p>
            <a:pPr marL="1234440" lvl="3" indent="-457200">
              <a:buFont typeface="+mj-lt"/>
              <a:buAutoNum type="arabicPeriod"/>
            </a:pPr>
            <a:endParaRPr lang="en-US" dirty="0"/>
          </a:p>
          <a:p>
            <a:pPr marL="1234440" lvl="3" indent="-457200">
              <a:buFont typeface="+mj-lt"/>
              <a:buAutoNum type="arabicPeriod"/>
            </a:pPr>
            <a:endParaRPr lang="en-US" dirty="0"/>
          </a:p>
          <a:p>
            <a:endParaRPr lang="pt-PT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795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Solução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implementar a abordagem </a:t>
            </a:r>
            <a:r>
              <a:rPr lang="pt-PT" dirty="0" err="1"/>
              <a:t>Optimistic</a:t>
            </a:r>
            <a:r>
              <a:rPr lang="pt-PT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Setup: </a:t>
            </a:r>
            <a:r>
              <a:rPr lang="en-US" dirty="0" err="1"/>
              <a:t>ambiente</a:t>
            </a:r>
            <a:r>
              <a:rPr lang="en-US" dirty="0"/>
              <a:t> multi-</a:t>
            </a:r>
            <a:r>
              <a:rPr lang="en-US" dirty="0" err="1"/>
              <a:t>utilizador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Preparar</a:t>
            </a:r>
            <a:r>
              <a:rPr lang="en-US" dirty="0"/>
              <a:t> as classes </a:t>
            </a:r>
            <a:r>
              <a:rPr lang="en-US" dirty="0" err="1"/>
              <a:t>persistentes</a:t>
            </a:r>
            <a:r>
              <a:rPr lang="en-US" dirty="0"/>
              <a:t> de </a:t>
            </a:r>
            <a:r>
              <a:rPr lang="en-US" dirty="0" err="1"/>
              <a:t>domínio</a:t>
            </a:r>
            <a:r>
              <a:rPr lang="en-US" dirty="0"/>
              <a:t> para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concorrente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Apanhar</a:t>
            </a:r>
            <a:r>
              <a:rPr lang="en-US" dirty="0"/>
              <a:t> a </a:t>
            </a:r>
            <a:r>
              <a:rPr lang="en-US" dirty="0" err="1"/>
              <a:t>exceção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concorrente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r>
              <a:rPr lang="en-US" dirty="0"/>
              <a:t> da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ao </a:t>
            </a:r>
            <a:r>
              <a:rPr lang="en-US" dirty="0" err="1"/>
              <a:t>ecrã</a:t>
            </a:r>
            <a:r>
              <a:rPr lang="en-US" dirty="0"/>
              <a:t> do </a:t>
            </a:r>
            <a:r>
              <a:rPr lang="en-US" dirty="0" err="1"/>
              <a:t>utilizador</a:t>
            </a:r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133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Solução – 1. Setup servidor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625609"/>
          </a:xfrm>
        </p:spPr>
        <p:txBody>
          <a:bodyPr>
            <a:normAutofit/>
          </a:bodyPr>
          <a:lstStyle/>
          <a:p>
            <a:r>
              <a:rPr lang="en-US" dirty="0" err="1"/>
              <a:t>Preparar</a:t>
            </a:r>
            <a:r>
              <a:rPr lang="en-US" dirty="0"/>
              <a:t> o H2 para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servidor</a:t>
            </a:r>
            <a:endParaRPr lang="pt-PT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persistente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simplesmente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alterando</a:t>
            </a:r>
            <a:r>
              <a:rPr lang="en-US" dirty="0"/>
              <a:t> a </a:t>
            </a:r>
            <a:r>
              <a:rPr lang="en-US" dirty="0" err="1"/>
              <a:t>existente</a:t>
            </a:r>
            <a:r>
              <a:rPr lang="en-US" dirty="0"/>
              <a:t> de:</a:t>
            </a:r>
          </a:p>
          <a:p>
            <a:pPr marL="457200" lvl="1" indent="0">
              <a:buNone/>
            </a:pPr>
            <a:r>
              <a:rPr lang="en-US" sz="1800" dirty="0"/>
              <a:t>&lt;property name="javax.persistence.jdbc.url" value="jdbc:h2:..\</a:t>
            </a:r>
            <a:r>
              <a:rPr lang="en-US" sz="1800" dirty="0" err="1"/>
              <a:t>db</a:t>
            </a:r>
            <a:r>
              <a:rPr lang="en-US" sz="1800" dirty="0"/>
              <a:t>\</a:t>
            </a:r>
            <a:r>
              <a:rPr lang="en-US" sz="1800" dirty="0" err="1"/>
              <a:t>ecafeteria</a:t>
            </a:r>
            <a:r>
              <a:rPr lang="en-US" sz="1800" dirty="0"/>
              <a:t>;"/&gt;</a:t>
            </a:r>
          </a:p>
          <a:p>
            <a:pPr marL="457200" lvl="1" indent="0">
              <a:buNone/>
            </a:pPr>
            <a:r>
              <a:rPr lang="en-US" dirty="0"/>
              <a:t>Para:</a:t>
            </a:r>
          </a:p>
          <a:p>
            <a:pPr marL="457200" lvl="1" indent="0">
              <a:buNone/>
            </a:pPr>
            <a:r>
              <a:rPr lang="en-US" sz="2400" dirty="0"/>
              <a:t>	&lt;property name="javax.persistence.jdbc.url" 				value="jdbc:h2:tcp://localhost/~/</a:t>
            </a:r>
            <a:r>
              <a:rPr lang="en-US" sz="2400" dirty="0" err="1"/>
              <a:t>ecafeteria</a:t>
            </a:r>
            <a:r>
              <a:rPr lang="en-US" sz="2400" dirty="0"/>
              <a:t>"/&gt;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PS: //localhost </a:t>
            </a:r>
            <a:r>
              <a:rPr lang="en-US" dirty="0" err="1"/>
              <a:t>ou</a:t>
            </a:r>
            <a:r>
              <a:rPr lang="en-US" dirty="0"/>
              <a:t> outro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o H2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04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eCafeteria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Cafeteria management</a:t>
            </a:r>
          </a:p>
          <a:p>
            <a:r>
              <a:rPr lang="en-GB" dirty="0"/>
              <a:t>Users, Kitchen and Menu managers, Cashiers</a:t>
            </a:r>
          </a:p>
          <a:p>
            <a:r>
              <a:rPr lang="en-GB" dirty="0"/>
              <a:t>User app</a:t>
            </a:r>
          </a:p>
          <a:p>
            <a:r>
              <a:rPr lang="en-GB" dirty="0" err="1"/>
              <a:t>Backoffice</a:t>
            </a:r>
            <a:r>
              <a:rPr lang="en-GB" dirty="0"/>
              <a:t> app</a:t>
            </a:r>
          </a:p>
          <a:p>
            <a:pPr lvl="1"/>
            <a:r>
              <a:rPr lang="en-GB" dirty="0"/>
              <a:t>Kitchen management</a:t>
            </a:r>
          </a:p>
          <a:p>
            <a:pPr lvl="1"/>
            <a:r>
              <a:rPr lang="en-GB" dirty="0"/>
              <a:t>Menu management</a:t>
            </a:r>
          </a:p>
          <a:p>
            <a:r>
              <a:rPr lang="en-GB" dirty="0"/>
              <a:t>POS</a:t>
            </a:r>
          </a:p>
          <a:p>
            <a:pPr lvl="1"/>
            <a:r>
              <a:rPr lang="en-GB" dirty="0"/>
              <a:t>Delivery 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0334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Solução – 1. Setup servidor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625609"/>
          </a:xfrm>
        </p:spPr>
        <p:txBody>
          <a:bodyPr>
            <a:normAutofit/>
          </a:bodyPr>
          <a:lstStyle/>
          <a:p>
            <a:r>
              <a:rPr lang="en-US" dirty="0" err="1"/>
              <a:t>Preparar</a:t>
            </a:r>
            <a:r>
              <a:rPr lang="en-US" dirty="0"/>
              <a:t> o H2 para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(cont.)</a:t>
            </a:r>
            <a:endParaRPr lang="pt-PT" dirty="0"/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 err="1"/>
              <a:t>Arrancar</a:t>
            </a:r>
            <a:r>
              <a:rPr lang="en-US" dirty="0"/>
              <a:t> com o H2 localhost- </a:t>
            </a:r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a batch H2 </a:t>
            </a:r>
            <a:r>
              <a:rPr lang="en-US" dirty="0" err="1"/>
              <a:t>localizada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pasta bin.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40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73016"/>
            <a:ext cx="7271750" cy="1054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9035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Solução – 2. Classes persistentes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625609"/>
          </a:xfrm>
        </p:spPr>
        <p:txBody>
          <a:bodyPr>
            <a:normAutofit/>
          </a:bodyPr>
          <a:lstStyle/>
          <a:p>
            <a:r>
              <a:rPr lang="en-US" dirty="0" err="1"/>
              <a:t>Acrescentar</a:t>
            </a:r>
            <a:r>
              <a:rPr lang="en-US" dirty="0"/>
              <a:t> o </a:t>
            </a:r>
            <a:r>
              <a:rPr lang="en-US" dirty="0" err="1"/>
              <a:t>controlo</a:t>
            </a:r>
            <a:r>
              <a:rPr lang="en-US" dirty="0"/>
              <a:t> de </a:t>
            </a:r>
            <a:r>
              <a:rPr lang="en-US" dirty="0" err="1"/>
              <a:t>versões</a:t>
            </a:r>
            <a:r>
              <a:rPr lang="en-US" dirty="0"/>
              <a:t>.</a:t>
            </a:r>
          </a:p>
          <a:p>
            <a:pPr marL="118872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41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2896"/>
            <a:ext cx="7562850" cy="3819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8018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Solução – 2. Classes persistentes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625609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atributo</a:t>
            </a:r>
            <a:r>
              <a:rPr lang="en-US" dirty="0"/>
              <a:t> version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/>
              <a:t>incrementado</a:t>
            </a:r>
            <a:r>
              <a:rPr lang="en-US" dirty="0"/>
              <a:t> </a:t>
            </a:r>
            <a:r>
              <a:rPr lang="en-US" u="sng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que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alteração</a:t>
            </a:r>
            <a:r>
              <a:rPr lang="en-US" dirty="0"/>
              <a:t> ao </a:t>
            </a:r>
            <a:r>
              <a:rPr lang="en-US" dirty="0" err="1"/>
              <a:t>registo</a:t>
            </a:r>
            <a:r>
              <a:rPr lang="en-US" dirty="0"/>
              <a:t>.</a:t>
            </a:r>
          </a:p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que </a:t>
            </a:r>
            <a:r>
              <a:rPr lang="en-US" dirty="0" err="1"/>
              <a:t>permitirá</a:t>
            </a:r>
            <a:r>
              <a:rPr lang="en-US" dirty="0"/>
              <a:t> ao JPA </a:t>
            </a:r>
            <a:r>
              <a:rPr lang="en-US" dirty="0" err="1"/>
              <a:t>perceber</a:t>
            </a:r>
            <a:r>
              <a:rPr lang="en-US" dirty="0"/>
              <a:t> que a </a:t>
            </a:r>
            <a:r>
              <a:rPr lang="en-US" dirty="0" err="1"/>
              <a:t>versão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gravada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desatualizada</a:t>
            </a:r>
            <a:r>
              <a:rPr lang="en-US" dirty="0"/>
              <a:t>.</a:t>
            </a:r>
          </a:p>
          <a:p>
            <a:pPr marL="118872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42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5013176"/>
            <a:ext cx="6848475" cy="111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710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Solução – 3. Apanhar a exceção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A </a:t>
            </a:r>
            <a:r>
              <a:rPr lang="en-US" dirty="0" err="1"/>
              <a:t>exceção</a:t>
            </a:r>
            <a:r>
              <a:rPr lang="en-US" dirty="0"/>
              <a:t> tem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apanhada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existe</a:t>
            </a:r>
            <a:r>
              <a:rPr lang="en-US" dirty="0"/>
              <a:t> a </a:t>
            </a:r>
            <a:r>
              <a:rPr lang="en-US" dirty="0" err="1"/>
              <a:t>tentativa</a:t>
            </a:r>
            <a:r>
              <a:rPr lang="en-US" dirty="0"/>
              <a:t> de </a:t>
            </a:r>
            <a:r>
              <a:rPr lang="en-US" dirty="0" err="1"/>
              <a:t>persistir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. </a:t>
            </a:r>
            <a:r>
              <a:rPr lang="en-US" dirty="0" err="1"/>
              <a:t>Onde</a:t>
            </a:r>
            <a:r>
              <a:rPr lang="en-US" dirty="0"/>
              <a:t> o </a:t>
            </a:r>
            <a:r>
              <a:rPr lang="en-US" dirty="0" err="1"/>
              <a:t>fazer</a:t>
            </a:r>
            <a:r>
              <a:rPr lang="en-US" dirty="0"/>
              <a:t> no </a:t>
            </a:r>
            <a:r>
              <a:rPr lang="en-US" dirty="0" err="1"/>
              <a:t>projeto</a:t>
            </a:r>
            <a:r>
              <a:rPr lang="en-US" dirty="0"/>
              <a:t> PL?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6030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Solução – 3. Apanhar a exceção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625609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apanhar</a:t>
            </a:r>
            <a:r>
              <a:rPr lang="en-US" dirty="0"/>
              <a:t> a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save e delete(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JpaTxRepositoryBase</a:t>
            </a:r>
            <a:r>
              <a:rPr lang="en-US" dirty="0"/>
              <a:t>)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O JPA </a:t>
            </a:r>
            <a:r>
              <a:rPr lang="en-US" dirty="0" err="1"/>
              <a:t>lança</a:t>
            </a:r>
            <a:r>
              <a:rPr lang="en-US" dirty="0"/>
              <a:t> a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/>
              <a:t>OptimisticLockException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 “…</a:t>
            </a:r>
            <a:r>
              <a:rPr lang="en-US" sz="2000" dirty="0"/>
              <a:t>cannot be merged because it has changed or been deleted since it was last read</a:t>
            </a:r>
            <a:r>
              <a:rPr lang="en-US" dirty="0"/>
              <a:t>”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Ex. Para o save: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44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4" y="4437112"/>
            <a:ext cx="5324475" cy="1724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305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15300" cy="12527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Solução</a:t>
            </a:r>
            <a:r>
              <a:rPr lang="en-US" dirty="0"/>
              <a:t> -4. </a:t>
            </a: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r>
              <a:rPr lang="en-US" dirty="0"/>
              <a:t> da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ao </a:t>
            </a:r>
            <a:r>
              <a:rPr lang="en-US" dirty="0" err="1"/>
              <a:t>ecrã</a:t>
            </a:r>
            <a:r>
              <a:rPr lang="en-US" dirty="0"/>
              <a:t> do Utilizador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exception para a </a:t>
            </a:r>
            <a:r>
              <a:rPr lang="en-US" dirty="0" err="1"/>
              <a:t>propagação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depend</a:t>
            </a:r>
            <a:r>
              <a:rPr lang="pt-PT" dirty="0" err="1"/>
              <a:t>ê</a:t>
            </a:r>
            <a:r>
              <a:rPr lang="en-US" dirty="0" err="1"/>
              <a:t>ncias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classes para o JPA</a:t>
            </a:r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45</a:t>
            </a:fld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69060"/>
            <a:ext cx="5972175" cy="1438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7745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15300" cy="12527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Solução</a:t>
            </a:r>
            <a:r>
              <a:rPr lang="en-US" dirty="0"/>
              <a:t> -4. </a:t>
            </a: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508333"/>
            <a:ext cx="8856476" cy="4625609"/>
          </a:xfrm>
        </p:spPr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r>
              <a:rPr lang="en-US" dirty="0"/>
              <a:t> da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ao </a:t>
            </a:r>
            <a:r>
              <a:rPr lang="en-US" dirty="0" err="1"/>
              <a:t>ecrã</a:t>
            </a:r>
            <a:r>
              <a:rPr lang="en-US" dirty="0"/>
              <a:t> do Utilizador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 startAt="2"/>
            </a:pPr>
            <a:r>
              <a:rPr lang="en-US" dirty="0" err="1"/>
              <a:t>Declarar</a:t>
            </a:r>
            <a:r>
              <a:rPr lang="en-US" dirty="0"/>
              <a:t> o throws no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é </a:t>
            </a:r>
            <a:r>
              <a:rPr lang="en-US" dirty="0" err="1"/>
              <a:t>gerada</a:t>
            </a:r>
            <a:r>
              <a:rPr lang="en-US" dirty="0"/>
              <a:t> a exception:</a:t>
            </a:r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46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78224"/>
            <a:ext cx="6096000" cy="885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3857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15300" cy="12527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Solução</a:t>
            </a:r>
            <a:r>
              <a:rPr lang="en-US" dirty="0"/>
              <a:t> -4. </a:t>
            </a: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1508333"/>
            <a:ext cx="9324528" cy="4625609"/>
          </a:xfrm>
        </p:spPr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r>
              <a:rPr lang="en-US" dirty="0"/>
              <a:t> da </a:t>
            </a:r>
            <a:r>
              <a:rPr lang="en-US" dirty="0" err="1"/>
              <a:t>exceção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ao </a:t>
            </a:r>
            <a:r>
              <a:rPr lang="en-US" dirty="0" err="1"/>
              <a:t>ecrã</a:t>
            </a:r>
            <a:r>
              <a:rPr lang="en-US" dirty="0"/>
              <a:t> do Utilizador</a:t>
            </a:r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 startAt="3"/>
            </a:pPr>
            <a:r>
              <a:rPr lang="en-US" dirty="0" err="1"/>
              <a:t>Declarar</a:t>
            </a:r>
            <a:r>
              <a:rPr lang="en-US" dirty="0"/>
              <a:t> o throws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a exception:</a:t>
            </a:r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47</a:t>
            </a:fld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93" y="3104964"/>
            <a:ext cx="6594605" cy="2804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093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15300" cy="12527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Solução</a:t>
            </a:r>
            <a:r>
              <a:rPr lang="en-US" dirty="0"/>
              <a:t> -4. </a:t>
            </a: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1508333"/>
            <a:ext cx="9324528" cy="4625609"/>
          </a:xfrm>
        </p:spPr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err="1"/>
              <a:t>Tratamento</a:t>
            </a:r>
            <a:r>
              <a:rPr lang="en-US" dirty="0"/>
              <a:t> e </a:t>
            </a:r>
            <a:r>
              <a:rPr lang="en-US" dirty="0" err="1"/>
              <a:t>propagação</a:t>
            </a:r>
            <a:r>
              <a:rPr lang="en-US" dirty="0"/>
              <a:t> da </a:t>
            </a:r>
            <a:r>
              <a:rPr lang="en-US" dirty="0" err="1"/>
              <a:t>exceção</a:t>
            </a:r>
            <a:endParaRPr lang="en-US" dirty="0"/>
          </a:p>
          <a:p>
            <a:pPr marL="841248" lvl="2" indent="-457200">
              <a:spcBef>
                <a:spcPts val="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dirty="0" err="1"/>
              <a:t>Apresentação</a:t>
            </a:r>
            <a:r>
              <a:rPr lang="en-US" dirty="0"/>
              <a:t> ao </a:t>
            </a:r>
            <a:r>
              <a:rPr lang="en-US" dirty="0" err="1"/>
              <a:t>utilizador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48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" y="2420889"/>
            <a:ext cx="9193273" cy="47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39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Demonstração</a:t>
            </a:r>
            <a:r>
              <a:rPr lang="en-US" dirty="0"/>
              <a:t> </a:t>
            </a:r>
            <a:r>
              <a:rPr lang="en-US" dirty="0" err="1"/>
              <a:t>funcional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utilizadores</a:t>
            </a:r>
            <a:r>
              <a:rPr lang="en-US" dirty="0"/>
              <a:t> a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DishType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91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1A75A-5A44-4103-9971-FE5E2316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5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3971A-84A3-44EB-9D14-A7F5914F5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00" b="4618"/>
          <a:stretch/>
        </p:blipFill>
        <p:spPr>
          <a:xfrm>
            <a:off x="0" y="419174"/>
            <a:ext cx="9144000" cy="60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4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81060" cy="1252728"/>
          </a:xfrm>
        </p:spPr>
        <p:txBody>
          <a:bodyPr>
            <a:normAutofit/>
          </a:bodyPr>
          <a:lstStyle/>
          <a:p>
            <a:r>
              <a:rPr lang="en-US" dirty="0"/>
              <a:t>JPA –SQL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update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50</a:t>
            </a:fld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575556" y="1736812"/>
            <a:ext cx="70927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UPDATE DISHTYPE </a:t>
            </a:r>
          </a:p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SET DESCRIPTION = ‘</a:t>
            </a:r>
            <a:r>
              <a:rPr lang="pt-PT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vegggg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</a:p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VERSION = 2</a:t>
            </a:r>
          </a:p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WHERE ID = 99 </a:t>
            </a:r>
          </a:p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AND VERSION = 1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516" y="3825045"/>
            <a:ext cx="8928484" cy="292627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alterar</a:t>
            </a:r>
            <a:r>
              <a:rPr lang="en-US" dirty="0"/>
              <a:t> a </a:t>
            </a:r>
            <a:r>
              <a:rPr lang="en-US" dirty="0" err="1"/>
              <a:t>descrição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 a </a:t>
            </a:r>
            <a:r>
              <a:rPr lang="en-US" dirty="0" err="1"/>
              <a:t>versão</a:t>
            </a:r>
            <a:r>
              <a:rPr lang="en-US" dirty="0"/>
              <a:t> do </a:t>
            </a:r>
            <a:r>
              <a:rPr lang="en-US" dirty="0" err="1"/>
              <a:t>registo</a:t>
            </a:r>
            <a:r>
              <a:rPr lang="en-US" dirty="0"/>
              <a:t> para 2</a:t>
            </a:r>
          </a:p>
          <a:p>
            <a:r>
              <a:rPr lang="en-US" dirty="0"/>
              <a:t>No Where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pesquisar</a:t>
            </a:r>
            <a:r>
              <a:rPr lang="en-US" dirty="0"/>
              <a:t> pela </a:t>
            </a:r>
            <a:r>
              <a:rPr lang="en-US" dirty="0" err="1"/>
              <a:t>chave</a:t>
            </a:r>
            <a:r>
              <a:rPr lang="en-US" dirty="0"/>
              <a:t>(ID), é </a:t>
            </a:r>
            <a:r>
              <a:rPr lang="en-US" dirty="0" err="1"/>
              <a:t>confirmado</a:t>
            </a:r>
            <a:r>
              <a:rPr lang="en-US" dirty="0"/>
              <a:t> que se </a:t>
            </a:r>
            <a:r>
              <a:rPr lang="en-US" dirty="0" err="1"/>
              <a:t>está</a:t>
            </a:r>
            <a:r>
              <a:rPr lang="en-US" dirty="0"/>
              <a:t> a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registo</a:t>
            </a:r>
            <a:r>
              <a:rPr lang="en-US" dirty="0"/>
              <a:t> com a </a:t>
            </a:r>
            <a:r>
              <a:rPr lang="en-US" dirty="0" err="1"/>
              <a:t>versão</a:t>
            </a:r>
            <a:r>
              <a:rPr lang="en-US" dirty="0"/>
              <a:t> 1. O que </a:t>
            </a:r>
            <a:r>
              <a:rPr lang="en-US" dirty="0" err="1"/>
              <a:t>acontece</a:t>
            </a:r>
            <a:r>
              <a:rPr lang="en-US" dirty="0"/>
              <a:t> se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for 1?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415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(a.k.a. projects)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12338" y="1773936"/>
            <a:ext cx="3274462" cy="4623816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 err="1"/>
              <a:t>Backofficeapp</a:t>
            </a:r>
            <a:r>
              <a:rPr lang="en-GB" dirty="0"/>
              <a:t>, </a:t>
            </a:r>
            <a:r>
              <a:rPr lang="en-GB" dirty="0" err="1"/>
              <a:t>userapp</a:t>
            </a:r>
            <a:r>
              <a:rPr lang="en-GB" dirty="0"/>
              <a:t>, </a:t>
            </a:r>
            <a:r>
              <a:rPr lang="en-GB" dirty="0" err="1"/>
              <a:t>pos</a:t>
            </a:r>
            <a:endParaRPr lang="en-GB" dirty="0"/>
          </a:p>
          <a:p>
            <a:r>
              <a:rPr lang="en-GB" dirty="0"/>
              <a:t>Core, </a:t>
            </a:r>
            <a:r>
              <a:rPr lang="en-GB" dirty="0" err="1"/>
              <a:t>console.common</a:t>
            </a:r>
            <a:endParaRPr lang="en-GB" dirty="0"/>
          </a:p>
          <a:p>
            <a:r>
              <a:rPr lang="en-GB" dirty="0" err="1"/>
              <a:t>Persistence.impl</a:t>
            </a:r>
            <a:endParaRPr lang="en-GB" dirty="0"/>
          </a:p>
          <a:p>
            <a:r>
              <a:rPr lang="en-GB" dirty="0"/>
              <a:t>bootstrap</a:t>
            </a:r>
          </a:p>
          <a:p>
            <a:endParaRPr lang="en-GB" dirty="0"/>
          </a:p>
          <a:p>
            <a:r>
              <a:rPr lang="en-GB" dirty="0"/>
              <a:t>Framework</a:t>
            </a:r>
          </a:p>
          <a:p>
            <a:pPr lvl="1"/>
            <a:r>
              <a:rPr lang="en-GB" dirty="0"/>
              <a:t>Utility classes for DDD applications with JPA in EAPLI context</a:t>
            </a:r>
          </a:p>
          <a:p>
            <a:r>
              <a:rPr lang="en-GB" dirty="0" err="1"/>
              <a:t>Util</a:t>
            </a:r>
            <a:endParaRPr lang="en-GB" dirty="0"/>
          </a:p>
          <a:p>
            <a:pPr lvl="1"/>
            <a:r>
              <a:rPr lang="en-GB" dirty="0"/>
              <a:t>Generic utility classes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1376772"/>
            <a:ext cx="5391482" cy="53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0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2117E0-B6A8-492D-9445-E437E112BF9D}"/>
              </a:ext>
            </a:extLst>
          </p:cNvPr>
          <p:cNvSpPr/>
          <p:nvPr/>
        </p:nvSpPr>
        <p:spPr>
          <a:xfrm>
            <a:off x="287524" y="2564904"/>
            <a:ext cx="5076564" cy="756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EE0D2-7162-42D7-A51D-550D4A146E89}"/>
              </a:ext>
            </a:extLst>
          </p:cNvPr>
          <p:cNvSpPr/>
          <p:nvPr/>
        </p:nvSpPr>
        <p:spPr>
          <a:xfrm>
            <a:off x="287524" y="3320988"/>
            <a:ext cx="5076564" cy="756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EA083-A71E-4E8A-B190-16740CFF7AC7}"/>
              </a:ext>
            </a:extLst>
          </p:cNvPr>
          <p:cNvSpPr/>
          <p:nvPr/>
        </p:nvSpPr>
        <p:spPr>
          <a:xfrm>
            <a:off x="287524" y="4077072"/>
            <a:ext cx="5076564" cy="7560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6E462-E431-472D-B420-8EEB72816232}"/>
              </a:ext>
            </a:extLst>
          </p:cNvPr>
          <p:cNvSpPr/>
          <p:nvPr/>
        </p:nvSpPr>
        <p:spPr>
          <a:xfrm>
            <a:off x="287524" y="5301208"/>
            <a:ext cx="5076564" cy="1368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A8CAC-03C9-4C3E-B8F0-F64C3A01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DC8561-9EE4-4A4F-9975-753A1C4D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pom.xml </a:t>
            </a:r>
            <a:r>
              <a:rPr lang="en-US" dirty="0"/>
              <a:t>(</a:t>
            </a:r>
            <a:r>
              <a:rPr lang="en-US" dirty="0" err="1"/>
              <a:t>ecafeteria.base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BCDDF-8677-4DC5-AFE8-46431C6E2480}"/>
              </a:ext>
            </a:extLst>
          </p:cNvPr>
          <p:cNvSpPr/>
          <p:nvPr/>
        </p:nvSpPr>
        <p:spPr>
          <a:xfrm>
            <a:off x="-25088" y="981300"/>
            <a:ext cx="91578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&lt;?xml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version="1.0" encoding="</a:t>
            </a:r>
            <a:r>
              <a:rPr lang="en-US" sz="1000" dirty="0">
                <a:latin typeface="Consolas" panose="020B0609020204030204" pitchFamily="49" charset="0"/>
              </a:rPr>
              <a:t>UTF-8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latin typeface="Consolas" panose="020B0609020204030204" pitchFamily="49" charset="0"/>
              </a:rPr>
              <a:t>?&gt;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&lt;project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"http://maven.apache.org/POM/4.0.0"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xmlns:xs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"http://www.w3.org/2001/XMLSchema-instance"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modelVersion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latin typeface="Consolas" panose="020B0609020204030204" pitchFamily="49" charset="0"/>
              </a:rPr>
              <a:t>4.0.0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modelVersion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latin typeface="Consolas" panose="020B0609020204030204" pitchFamily="49" charset="0"/>
              </a:rPr>
              <a:t>eapli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latin typeface="Consolas" panose="020B0609020204030204" pitchFamily="49" charset="0"/>
              </a:rPr>
              <a:t>ecafeteria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&lt;version&gt;</a:t>
            </a:r>
            <a:r>
              <a:rPr lang="en-US" sz="1000" dirty="0">
                <a:latin typeface="Consolas" panose="020B0609020204030204" pitchFamily="49" charset="0"/>
              </a:rPr>
              <a:t>1.3.0-SNAPSHOT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&lt;/version&gt;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&lt;packaging&gt;</a:t>
            </a:r>
            <a:r>
              <a:rPr lang="en-US" sz="1000" dirty="0">
                <a:latin typeface="Consolas" panose="020B0609020204030204" pitchFamily="49" charset="0"/>
              </a:rPr>
              <a:t>pom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&lt;/packaging&gt;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&lt;properties&gt; … &lt;/properties&gt;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&lt;modules&gt; … &lt;/modules&gt; </a:t>
            </a:r>
            <a:endParaRPr lang="en-US" sz="1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&lt;dependencies&gt;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latin typeface="Consolas" panose="020B0609020204030204" pitchFamily="49" charset="0"/>
              </a:rPr>
              <a:t>eapli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latin typeface="Consolas" panose="020B0609020204030204" pitchFamily="49" charset="0"/>
              </a:rPr>
              <a:t>eapli.framework.core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&lt;version&gt;</a:t>
            </a:r>
            <a:r>
              <a:rPr lang="en-US" sz="1000" dirty="0">
                <a:latin typeface="Consolas" panose="020B0609020204030204" pitchFamily="49" charset="0"/>
              </a:rPr>
              <a:t>9.2.0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&lt;/version&gt;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latin typeface="Consolas" panose="020B0609020204030204" pitchFamily="49" charset="0"/>
              </a:rPr>
              <a:t>eapli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latin typeface="Consolas" panose="020B0609020204030204" pitchFamily="49" charset="0"/>
              </a:rPr>
              <a:t>eapli.framework.infrastructure.authz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&lt;version&gt;</a:t>
            </a:r>
            <a:r>
              <a:rPr lang="en-US" sz="1000" dirty="0">
                <a:latin typeface="Consolas" panose="020B0609020204030204" pitchFamily="49" charset="0"/>
              </a:rPr>
              <a:t>9.2.0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&lt;/version&gt;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latin typeface="Consolas" panose="020B0609020204030204" pitchFamily="49" charset="0"/>
              </a:rPr>
              <a:t>eapli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groupId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 err="1">
                <a:latin typeface="Consolas" panose="020B0609020204030204" pitchFamily="49" charset="0"/>
              </a:rPr>
              <a:t>eapli.framework.infrastructure.pubsub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artifactId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&lt;version&gt;</a:t>
            </a:r>
            <a:r>
              <a:rPr lang="en-US" sz="1000" dirty="0">
                <a:latin typeface="Consolas" panose="020B0609020204030204" pitchFamily="49" charset="0"/>
              </a:rPr>
              <a:t>9.2.0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&lt;/version&gt;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&lt;dependency&gt; … &lt;/dependency&gt;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&lt;dependency&gt; … &lt;/dependency&gt;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&lt;/dependencies&gt;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&lt;repositories&gt;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&lt;repository&gt;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&lt;snapshots&gt;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&lt;enabled&gt;</a:t>
            </a:r>
            <a:r>
              <a:rPr lang="en-US" sz="1000" dirty="0"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&lt;/enabled&gt;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&lt;/snapshots&gt;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&lt;id&gt;</a:t>
            </a:r>
            <a:r>
              <a:rPr lang="en-US" sz="1000" dirty="0" err="1">
                <a:latin typeface="Consolas" panose="020B0609020204030204" pitchFamily="49" charset="0"/>
              </a:rPr>
              <a:t>bintray-pagsousa-eapli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&lt;/id&gt;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</a:rPr>
              <a:t>url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000" u="sng" dirty="0">
                <a:latin typeface="Consolas" panose="020B0609020204030204" pitchFamily="49" charset="0"/>
              </a:rPr>
              <a:t>http://dl.bintray.com/pagsousa/eapli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&lt;/url&gt;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    &lt;/repository&gt;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    &lt;/repositories&gt;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5781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eCafeteria</a:t>
            </a:r>
            <a:r>
              <a:rPr lang="en-GB" dirty="0"/>
              <a:t>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Layers</a:t>
            </a:r>
          </a:p>
          <a:p>
            <a:pPr lvl="1"/>
            <a:r>
              <a:rPr lang="en-GB" dirty="0"/>
              <a:t>Business oriented</a:t>
            </a:r>
          </a:p>
          <a:p>
            <a:pPr lvl="2"/>
            <a:r>
              <a:rPr lang="en-GB" dirty="0"/>
              <a:t>Presentation</a:t>
            </a:r>
          </a:p>
          <a:p>
            <a:pPr lvl="2"/>
            <a:r>
              <a:rPr lang="en-GB" dirty="0"/>
              <a:t>Application</a:t>
            </a:r>
          </a:p>
          <a:p>
            <a:pPr lvl="2"/>
            <a:r>
              <a:rPr lang="en-GB" dirty="0"/>
              <a:t>Domain</a:t>
            </a:r>
          </a:p>
          <a:p>
            <a:pPr lvl="2"/>
            <a:r>
              <a:rPr lang="en-GB" dirty="0"/>
              <a:t>Persistence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Domain objects travel to UI for output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9932-4E76-455F-8E1A-2CC10C89B01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6" name="Rounded Rectangular Callout 5"/>
          <p:cNvSpPr/>
          <p:nvPr/>
        </p:nvSpPr>
        <p:spPr>
          <a:xfrm>
            <a:off x="6012160" y="4365104"/>
            <a:ext cx="1980220" cy="972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 alternatives are also present</a:t>
            </a:r>
          </a:p>
        </p:txBody>
      </p:sp>
    </p:spTree>
    <p:extLst>
      <p:ext uri="{BB962C8B-B14F-4D97-AF65-F5344CB8AC3E}">
        <p14:creationId xmlns:p14="http://schemas.microsoft.com/office/powerpoint/2010/main" val="313703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8EE0-5FD5-4E7C-B642-7D98ABE3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 anchor="ctr">
            <a:normAutofit/>
          </a:bodyPr>
          <a:lstStyle/>
          <a:p>
            <a:r>
              <a:rPr lang="en-GB" dirty="0"/>
              <a:t>Core packages</a:t>
            </a:r>
            <a:endParaRPr lang="pt-P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5C64F3-F78D-4BFD-8F30-90351C3DF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993" y="1775191"/>
            <a:ext cx="7552014" cy="462560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136F7-06CD-417F-82CC-C3675EB3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24A9932-4E76-455F-8E1A-2CC10C89B014}" type="slidenum">
              <a:rPr lang="pt-PT" smtClean="0"/>
              <a:pPr>
                <a:spcAft>
                  <a:spcPts val="600"/>
                </a:spcAft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9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ISEP (Paulo Sousa)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2680</Words>
  <Application>Microsoft Office PowerPoint</Application>
  <PresentationFormat>On-screen Show (4:3)</PresentationFormat>
  <Paragraphs>448</Paragraphs>
  <Slides>50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my ISEP (Paulo Sousa)</vt:lpstr>
      <vt:lpstr>Sample Project eCafeteria</vt:lpstr>
      <vt:lpstr>Scope of this lesson</vt:lpstr>
      <vt:lpstr>eCafeteria</vt:lpstr>
      <vt:lpstr>eCafeteria</vt:lpstr>
      <vt:lpstr>PowerPoint Presentation</vt:lpstr>
      <vt:lpstr>Components (a.k.a. projects) </vt:lpstr>
      <vt:lpstr>pom.xml (ecafeteria.base)</vt:lpstr>
      <vt:lpstr>eCafeteria design decisions</vt:lpstr>
      <vt:lpstr>Core packages</vt:lpstr>
      <vt:lpstr>Some additional design decisions</vt:lpstr>
      <vt:lpstr>List Dish Types</vt:lpstr>
      <vt:lpstr>Register New User</vt:lpstr>
      <vt:lpstr>Domain invariants as unit tests</vt:lpstr>
      <vt:lpstr>Domain</vt:lpstr>
      <vt:lpstr>Implemented Uses cases</vt:lpstr>
      <vt:lpstr>Interesting Uses cases</vt:lpstr>
      <vt:lpstr>Next steps</vt:lpstr>
      <vt:lpstr>Persistence</vt:lpstr>
      <vt:lpstr>Persistence</vt:lpstr>
      <vt:lpstr>Persistence</vt:lpstr>
      <vt:lpstr>PowerPoint Presentation</vt:lpstr>
      <vt:lpstr>Persistence Context Usage</vt:lpstr>
      <vt:lpstr>Bootstrap</vt:lpstr>
      <vt:lpstr>bootstrap</vt:lpstr>
      <vt:lpstr>Resources </vt:lpstr>
      <vt:lpstr>Repository Implementations</vt:lpstr>
      <vt:lpstr>Persistence Context</vt:lpstr>
      <vt:lpstr>Persistence Context Usage</vt:lpstr>
      <vt:lpstr>JPA Repositories (framework)</vt:lpstr>
      <vt:lpstr>Persistence</vt:lpstr>
      <vt:lpstr>Full transaction control by the repository</vt:lpstr>
      <vt:lpstr>Transaction control (1)</vt:lpstr>
      <vt:lpstr>Transaction control (2): use JpaAutoTxRepository</vt:lpstr>
      <vt:lpstr>Transaction control (3): explicit control by the controller</vt:lpstr>
      <vt:lpstr>Transaction control (3): explicit control by the controller</vt:lpstr>
      <vt:lpstr>Persistence</vt:lpstr>
      <vt:lpstr>Problema – Acesso Concorrente</vt:lpstr>
      <vt:lpstr>Solução</vt:lpstr>
      <vt:lpstr>Solução – 1. Setup servidor</vt:lpstr>
      <vt:lpstr>Solução – 1. Setup servidor</vt:lpstr>
      <vt:lpstr>Solução – 2. Classes persistentes</vt:lpstr>
      <vt:lpstr>Solução – 2. Classes persistentes</vt:lpstr>
      <vt:lpstr>Solução – 3. Apanhar a exceção</vt:lpstr>
      <vt:lpstr>Solução – 3. Apanhar a exceção</vt:lpstr>
      <vt:lpstr>Solução -4. Tratamento e propagação</vt:lpstr>
      <vt:lpstr>Solução -4. Tratamento e propagação</vt:lpstr>
      <vt:lpstr>Solução -4. Tratamento e propagação</vt:lpstr>
      <vt:lpstr>Solução -4. Tratamento e propagação</vt:lpstr>
      <vt:lpstr>Demonstração funcional</vt:lpstr>
      <vt:lpstr>JPA –SQL executado pelo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Project eCafeteria</dc:title>
  <dc:creator>Paulo Gandra de Sousa</dc:creator>
  <cp:lastModifiedBy>Paulo Gandra de Sousa</cp:lastModifiedBy>
  <cp:revision>15</cp:revision>
  <dcterms:created xsi:type="dcterms:W3CDTF">2020-04-08T17:17:16Z</dcterms:created>
  <dcterms:modified xsi:type="dcterms:W3CDTF">2020-04-08T18:53:50Z</dcterms:modified>
</cp:coreProperties>
</file>