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86" r:id="rId5"/>
    <p:sldId id="277" r:id="rId6"/>
    <p:sldId id="285" r:id="rId7"/>
    <p:sldId id="317" r:id="rId8"/>
    <p:sldId id="266" r:id="rId9"/>
    <p:sldId id="268" r:id="rId10"/>
    <p:sldId id="273" r:id="rId11"/>
    <p:sldId id="274" r:id="rId12"/>
    <p:sldId id="275" r:id="rId13"/>
    <p:sldId id="305" r:id="rId14"/>
    <p:sldId id="318" r:id="rId15"/>
    <p:sldId id="321" r:id="rId16"/>
    <p:sldId id="322" r:id="rId17"/>
    <p:sldId id="323" r:id="rId18"/>
    <p:sldId id="299" r:id="rId19"/>
    <p:sldId id="276" r:id="rId20"/>
  </p:sldIdLst>
  <p:sldSz cx="9144000" cy="5143500" type="screen16x9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BD"/>
    <a:srgbClr val="FDFF97"/>
    <a:srgbClr val="E1D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52" cy="4645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590" y="0"/>
            <a:ext cx="2971852" cy="4645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9259A-72E4-4BE9-90CC-9568EAAA79A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227"/>
            <a:ext cx="2971852" cy="4645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590" y="8830227"/>
            <a:ext cx="2971852" cy="4645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A0C3E-49AE-4806-B3BF-3F37DCC938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15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FF26C-7E16-4EBB-8C19-FB0E9FEC3E16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D6B4B-E479-47C0-BE35-B72FA61BAF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7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69">
              <a:defRPr sz="2200">
                <a:solidFill>
                  <a:srgbClr val="00CC66"/>
                </a:solidFill>
                <a:latin typeface="Eurostile" pitchFamily="34" charset="0"/>
              </a:defRPr>
            </a:lvl1pPr>
            <a:lvl2pPr marL="717216" indent="-274778" defTabSz="911269">
              <a:defRPr sz="2200">
                <a:solidFill>
                  <a:srgbClr val="00CC66"/>
                </a:solidFill>
                <a:latin typeface="Eurostile" pitchFamily="34" charset="0"/>
              </a:defRPr>
            </a:lvl2pPr>
            <a:lvl3pPr marL="1103768" indent="-220443" defTabSz="911269">
              <a:defRPr sz="2200">
                <a:solidFill>
                  <a:srgbClr val="00CC66"/>
                </a:solidFill>
                <a:latin typeface="Eurostile" pitchFamily="34" charset="0"/>
              </a:defRPr>
            </a:lvl3pPr>
            <a:lvl4pPr marL="1546207" indent="-220443" defTabSz="911269">
              <a:defRPr sz="2200">
                <a:solidFill>
                  <a:srgbClr val="00CC66"/>
                </a:solidFill>
                <a:latin typeface="Eurostile" pitchFamily="34" charset="0"/>
              </a:defRPr>
            </a:lvl4pPr>
            <a:lvl5pPr marL="1988646" indent="-220443" defTabSz="911269">
              <a:defRPr sz="2200">
                <a:solidFill>
                  <a:srgbClr val="00CC66"/>
                </a:solidFill>
                <a:latin typeface="Eurostile" pitchFamily="34" charset="0"/>
              </a:defRPr>
            </a:lvl5pPr>
            <a:lvl6pPr marL="2435742" indent="-220443" algn="ctr" defTabSz="911269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CC66"/>
                </a:solidFill>
                <a:latin typeface="Eurostile" pitchFamily="34" charset="0"/>
              </a:defRPr>
            </a:lvl6pPr>
            <a:lvl7pPr marL="2882837" indent="-220443" algn="ctr" defTabSz="911269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CC66"/>
                </a:solidFill>
                <a:latin typeface="Eurostile" pitchFamily="34" charset="0"/>
              </a:defRPr>
            </a:lvl7pPr>
            <a:lvl8pPr marL="3329933" indent="-220443" algn="ctr" defTabSz="911269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CC66"/>
                </a:solidFill>
                <a:latin typeface="Eurostile" pitchFamily="34" charset="0"/>
              </a:defRPr>
            </a:lvl8pPr>
            <a:lvl9pPr marL="3777029" indent="-220443" algn="ctr" defTabSz="911269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CC66"/>
                </a:solidFill>
                <a:latin typeface="Eurostile" pitchFamily="34" charset="0"/>
              </a:defRPr>
            </a:lvl9pPr>
          </a:lstStyle>
          <a:p>
            <a:fld id="{8A03E56D-D7FA-453D-8BF1-EF89F9CE8B8D}" type="slidenum"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pPr/>
              <a:t>10</a:t>
            </a:fld>
            <a:endParaRPr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69">
              <a:defRPr sz="2200">
                <a:solidFill>
                  <a:srgbClr val="00CC66"/>
                </a:solidFill>
                <a:latin typeface="Eurostile" pitchFamily="34" charset="0"/>
              </a:defRPr>
            </a:lvl1pPr>
            <a:lvl2pPr marL="717216" indent="-274778" defTabSz="911269">
              <a:defRPr sz="2200">
                <a:solidFill>
                  <a:srgbClr val="00CC66"/>
                </a:solidFill>
                <a:latin typeface="Eurostile" pitchFamily="34" charset="0"/>
              </a:defRPr>
            </a:lvl2pPr>
            <a:lvl3pPr marL="1103768" indent="-220443" defTabSz="911269">
              <a:defRPr sz="2200">
                <a:solidFill>
                  <a:srgbClr val="00CC66"/>
                </a:solidFill>
                <a:latin typeface="Eurostile" pitchFamily="34" charset="0"/>
              </a:defRPr>
            </a:lvl3pPr>
            <a:lvl4pPr marL="1546207" indent="-220443" defTabSz="911269">
              <a:defRPr sz="2200">
                <a:solidFill>
                  <a:srgbClr val="00CC66"/>
                </a:solidFill>
                <a:latin typeface="Eurostile" pitchFamily="34" charset="0"/>
              </a:defRPr>
            </a:lvl4pPr>
            <a:lvl5pPr marL="1988646" indent="-220443" defTabSz="911269">
              <a:defRPr sz="2200">
                <a:solidFill>
                  <a:srgbClr val="00CC66"/>
                </a:solidFill>
                <a:latin typeface="Eurostile" pitchFamily="34" charset="0"/>
              </a:defRPr>
            </a:lvl5pPr>
            <a:lvl6pPr marL="2435742" indent="-220443" algn="ctr" defTabSz="911269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CC66"/>
                </a:solidFill>
                <a:latin typeface="Eurostile" pitchFamily="34" charset="0"/>
              </a:defRPr>
            </a:lvl6pPr>
            <a:lvl7pPr marL="2882837" indent="-220443" algn="ctr" defTabSz="911269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CC66"/>
                </a:solidFill>
                <a:latin typeface="Eurostile" pitchFamily="34" charset="0"/>
              </a:defRPr>
            </a:lvl7pPr>
            <a:lvl8pPr marL="3329933" indent="-220443" algn="ctr" defTabSz="911269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CC66"/>
                </a:solidFill>
                <a:latin typeface="Eurostile" pitchFamily="34" charset="0"/>
              </a:defRPr>
            </a:lvl8pPr>
            <a:lvl9pPr marL="3777029" indent="-220443" algn="ctr" defTabSz="911269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CC66"/>
                </a:solidFill>
                <a:latin typeface="Eurostile" pitchFamily="34" charset="0"/>
              </a:defRPr>
            </a:lvl9pPr>
          </a:lstStyle>
          <a:p>
            <a:fld id="{8A03E56D-D7FA-453D-8BF1-EF89F9CE8B8D}" type="slidenum"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pPr/>
              <a:t>11</a:t>
            </a:fld>
            <a:endParaRPr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204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571750"/>
            <a:ext cx="7772400" cy="342900"/>
          </a:xfrm>
        </p:spPr>
        <p:txBody>
          <a:bodyPr>
            <a:normAutofit/>
          </a:bodyPr>
          <a:lstStyle>
            <a:lvl1pPr algn="l">
              <a:defRPr sz="2000" b="1">
                <a:latin typeface="Gill Sans MT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914650"/>
            <a:ext cx="7772400" cy="3429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Gill Sans M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10203" y="4914901"/>
            <a:ext cx="3720737" cy="226967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Gill Sans MT" pitchFamily="34" charset="0"/>
              </a:defRPr>
            </a:lvl1pPr>
          </a:lstStyle>
          <a:p>
            <a:r>
              <a:rPr lang="en-US"/>
              <a:t>name   |   </a:t>
            </a:r>
            <a:fld id="{752E5C0A-D621-4230-9E60-887CEABCAFF1}" type="datetime1">
              <a:rPr lang="en-US" smtClean="0"/>
              <a:pPr/>
              <a:t>1/31/2025</a:t>
            </a:fld>
            <a:r>
              <a:rPr lang="en-US"/>
              <a:t>   | </a:t>
            </a:r>
            <a:fld id="{3E54035E-591D-4A91-8DE8-D4FF83391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320528"/>
            <a:ext cx="3124200" cy="365522"/>
          </a:xfrm>
        </p:spPr>
        <p:txBody>
          <a:bodyPr>
            <a:normAutofit/>
          </a:bodyPr>
          <a:lstStyle>
            <a:lvl1pPr algn="l">
              <a:defRPr sz="2000" b="1">
                <a:latin typeface="Gill Sans MT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628650"/>
            <a:ext cx="5334000" cy="3771900"/>
          </a:xfrm>
        </p:spPr>
        <p:txBody>
          <a:bodyPr anchor="ctr"/>
          <a:lstStyle>
            <a:lvl1pPr>
              <a:defRPr sz="2400">
                <a:latin typeface="Gill Sans MT" pitchFamily="34" charset="0"/>
              </a:defRPr>
            </a:lvl1pPr>
            <a:lvl2pPr>
              <a:buFont typeface="Wingdings" pitchFamily="2" charset="2"/>
              <a:buChar char="§"/>
              <a:defRPr sz="1600">
                <a:latin typeface="Gill Sans MT" pitchFamily="34" charset="0"/>
              </a:defRPr>
            </a:lvl2pPr>
            <a:lvl3pPr>
              <a:buFont typeface="Courier New" pitchFamily="49" charset="0"/>
              <a:buChar char="o"/>
              <a:defRPr sz="14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400">
                <a:latin typeface="Gill Sans M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410203" y="4914901"/>
            <a:ext cx="3720737" cy="226967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Gill Sans MT" pitchFamily="34" charset="0"/>
              </a:defRPr>
            </a:lvl1pPr>
          </a:lstStyle>
          <a:p>
            <a:r>
              <a:rPr lang="en-US"/>
              <a:t>name   |   </a:t>
            </a:r>
            <a:fld id="{10DF4609-BB26-4E04-BD14-B00AF869168C}" type="datetime1">
              <a:rPr lang="en-US" smtClean="0"/>
              <a:pPr/>
              <a:t>1/31/2025</a:t>
            </a:fld>
            <a:r>
              <a:rPr lang="en-US"/>
              <a:t>   | </a:t>
            </a:r>
            <a:fld id="{3E54035E-591D-4A91-8DE8-D4FF83391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>
                <a:latin typeface="Gill Sans MT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Gill Sans M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410203" y="4914901"/>
            <a:ext cx="3720737" cy="226967"/>
          </a:xfrm>
        </p:spPr>
        <p:txBody>
          <a:bodyPr/>
          <a:lstStyle>
            <a:lvl1pPr algn="r">
              <a:defRPr sz="1000">
                <a:latin typeface="Gill Sans MT" pitchFamily="34" charset="0"/>
              </a:defRPr>
            </a:lvl1pPr>
          </a:lstStyle>
          <a:p>
            <a:r>
              <a:rPr lang="en-US"/>
              <a:t>name   |   </a:t>
            </a:r>
            <a:fld id="{4D1B7549-0DDD-462F-BEED-7BFACE1974ED}" type="datetime1">
              <a:rPr lang="en-US" smtClean="0"/>
              <a:pPr/>
              <a:t>1/31/2025</a:t>
            </a:fld>
            <a:r>
              <a:rPr lang="en-US"/>
              <a:t>   | </a:t>
            </a:r>
            <a:fld id="{3E54035E-591D-4A91-8DE8-D4FF83391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71750"/>
            <a:ext cx="3276600" cy="425054"/>
          </a:xfrm>
        </p:spPr>
        <p:txBody>
          <a:bodyPr anchor="b">
            <a:normAutofit/>
          </a:bodyPr>
          <a:lstStyle>
            <a:lvl1pPr algn="l">
              <a:defRPr sz="1400" b="1">
                <a:latin typeface="Gill Sans MT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52800" y="10287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2996804"/>
            <a:ext cx="3276600" cy="317897"/>
          </a:xfrm>
        </p:spPr>
        <p:txBody>
          <a:bodyPr anchor="b"/>
          <a:lstStyle>
            <a:lvl1pPr marL="0" indent="0">
              <a:buNone/>
              <a:defRPr sz="1400">
                <a:latin typeface="Gill Sans MT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410203" y="4914901"/>
            <a:ext cx="3720737" cy="226967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Gill Sans MT" pitchFamily="34" charset="0"/>
              </a:defRPr>
            </a:lvl1pPr>
          </a:lstStyle>
          <a:p>
            <a:r>
              <a:rPr lang="en-US"/>
              <a:t>name   |   </a:t>
            </a:r>
            <a:fld id="{31D48A67-70E6-4624-A12B-A911DE7B40D0}" type="datetime1">
              <a:rPr lang="en-US" smtClean="0"/>
              <a:pPr/>
              <a:t>1/31/2025</a:t>
            </a:fld>
            <a:r>
              <a:rPr lang="en-US"/>
              <a:t>   | </a:t>
            </a:r>
            <a:fld id="{3E54035E-591D-4A91-8DE8-D4FF83391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410203" y="4914901"/>
            <a:ext cx="3720737" cy="226967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Gill Sans MT" pitchFamily="34" charset="0"/>
              </a:defRPr>
            </a:lvl1pPr>
          </a:lstStyle>
          <a:p>
            <a:r>
              <a:rPr lang="en-US"/>
              <a:t>name   |   </a:t>
            </a:r>
            <a:fld id="{9D7D4424-08AD-4E42-940F-5AD33F6676DA}" type="datetime1">
              <a:rPr lang="en-US" smtClean="0"/>
              <a:pPr/>
              <a:t>1/31/2025</a:t>
            </a:fld>
            <a:r>
              <a:rPr lang="en-US"/>
              <a:t>   | </a:t>
            </a:r>
            <a:fld id="{3E54035E-591D-4A91-8DE8-D4FF83391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7" r:id="rId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570CC06-DB21-401C-BCF8-AAC5FF550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480060"/>
            <a:ext cx="2674620" cy="26852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>
                <a:latin typeface="+mj-lt"/>
              </a:rPr>
              <a:t>Corian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3477006"/>
            <a:ext cx="2674620" cy="11795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>
                <a:solidFill>
                  <a:schemeClr val="tx1"/>
                </a:solidFill>
                <a:latin typeface="+mn-lt"/>
              </a:rPr>
              <a:t>supply chain strategy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FF541C-8EC0-4610-9833-8461E5DDCD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9" t="857" b="917"/>
          <a:stretch/>
        </p:blipFill>
        <p:spPr>
          <a:xfrm>
            <a:off x="3989348" y="480060"/>
            <a:ext cx="1770595" cy="25648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98C3C0-9F01-4EAC-90AF-E87D58FD18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04" t="953" r="7204"/>
          <a:stretch/>
        </p:blipFill>
        <p:spPr>
          <a:xfrm>
            <a:off x="6388653" y="480060"/>
            <a:ext cx="2232071" cy="2564892"/>
          </a:xfrm>
          <a:prstGeom prst="rect">
            <a:avLst/>
          </a:prstGeom>
        </p:spPr>
      </p:pic>
      <p:sp>
        <p:nvSpPr>
          <p:cNvPr id="22" name="sketch line">
            <a:extLst>
              <a:ext uri="{FF2B5EF4-FFF2-40B4-BE49-F238E27FC236}">
                <a16:creationId xmlns:a16="http://schemas.microsoft.com/office/drawing/2014/main" id="{15B998FC-4B98-4A07-B159-9E629180A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3306950"/>
            <a:ext cx="2674620" cy="13716"/>
          </a:xfrm>
          <a:custGeom>
            <a:avLst/>
            <a:gdLst>
              <a:gd name="connsiteX0" fmla="*/ 0 w 2674620"/>
              <a:gd name="connsiteY0" fmla="*/ 0 h 13716"/>
              <a:gd name="connsiteX1" fmla="*/ 641909 w 2674620"/>
              <a:gd name="connsiteY1" fmla="*/ 0 h 13716"/>
              <a:gd name="connsiteX2" fmla="*/ 1337310 w 2674620"/>
              <a:gd name="connsiteY2" fmla="*/ 0 h 13716"/>
              <a:gd name="connsiteX3" fmla="*/ 1979219 w 2674620"/>
              <a:gd name="connsiteY3" fmla="*/ 0 h 13716"/>
              <a:gd name="connsiteX4" fmla="*/ 2674620 w 2674620"/>
              <a:gd name="connsiteY4" fmla="*/ 0 h 13716"/>
              <a:gd name="connsiteX5" fmla="*/ 2674620 w 2674620"/>
              <a:gd name="connsiteY5" fmla="*/ 13716 h 13716"/>
              <a:gd name="connsiteX6" fmla="*/ 1952473 w 2674620"/>
              <a:gd name="connsiteY6" fmla="*/ 13716 h 13716"/>
              <a:gd name="connsiteX7" fmla="*/ 1257071 w 2674620"/>
              <a:gd name="connsiteY7" fmla="*/ 13716 h 13716"/>
              <a:gd name="connsiteX8" fmla="*/ 615163 w 2674620"/>
              <a:gd name="connsiteY8" fmla="*/ 13716 h 13716"/>
              <a:gd name="connsiteX9" fmla="*/ 0 w 2674620"/>
              <a:gd name="connsiteY9" fmla="*/ 13716 h 13716"/>
              <a:gd name="connsiteX10" fmla="*/ 0 w 2674620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74620" h="13716" fill="none" extrusionOk="0">
                <a:moveTo>
                  <a:pt x="0" y="0"/>
                </a:moveTo>
                <a:cubicBezTo>
                  <a:pt x="223686" y="-27283"/>
                  <a:pt x="416037" y="8041"/>
                  <a:pt x="641909" y="0"/>
                </a:cubicBezTo>
                <a:cubicBezTo>
                  <a:pt x="867781" y="-8041"/>
                  <a:pt x="1125885" y="15252"/>
                  <a:pt x="1337310" y="0"/>
                </a:cubicBezTo>
                <a:cubicBezTo>
                  <a:pt x="1548735" y="-15252"/>
                  <a:pt x="1809020" y="-2338"/>
                  <a:pt x="1979219" y="0"/>
                </a:cubicBezTo>
                <a:cubicBezTo>
                  <a:pt x="2149418" y="2338"/>
                  <a:pt x="2403746" y="-23101"/>
                  <a:pt x="2674620" y="0"/>
                </a:cubicBezTo>
                <a:cubicBezTo>
                  <a:pt x="2675102" y="5583"/>
                  <a:pt x="2674550" y="8268"/>
                  <a:pt x="2674620" y="13716"/>
                </a:cubicBezTo>
                <a:cubicBezTo>
                  <a:pt x="2384204" y="34835"/>
                  <a:pt x="2124794" y="4805"/>
                  <a:pt x="1952473" y="13716"/>
                </a:cubicBezTo>
                <a:cubicBezTo>
                  <a:pt x="1780152" y="22627"/>
                  <a:pt x="1469502" y="4591"/>
                  <a:pt x="1257071" y="13716"/>
                </a:cubicBezTo>
                <a:cubicBezTo>
                  <a:pt x="1044640" y="22841"/>
                  <a:pt x="886842" y="45425"/>
                  <a:pt x="615163" y="13716"/>
                </a:cubicBezTo>
                <a:cubicBezTo>
                  <a:pt x="343484" y="-17993"/>
                  <a:pt x="280198" y="5574"/>
                  <a:pt x="0" y="13716"/>
                </a:cubicBezTo>
                <a:cubicBezTo>
                  <a:pt x="-117" y="8555"/>
                  <a:pt x="-542" y="6030"/>
                  <a:pt x="0" y="0"/>
                </a:cubicBezTo>
                <a:close/>
              </a:path>
              <a:path w="2674620" h="13716" stroke="0" extrusionOk="0">
                <a:moveTo>
                  <a:pt x="0" y="0"/>
                </a:moveTo>
                <a:cubicBezTo>
                  <a:pt x="231855" y="-1293"/>
                  <a:pt x="402066" y="-28662"/>
                  <a:pt x="668655" y="0"/>
                </a:cubicBezTo>
                <a:cubicBezTo>
                  <a:pt x="935244" y="28662"/>
                  <a:pt x="1178759" y="24409"/>
                  <a:pt x="1364056" y="0"/>
                </a:cubicBezTo>
                <a:cubicBezTo>
                  <a:pt x="1549353" y="-24409"/>
                  <a:pt x="1706883" y="-9273"/>
                  <a:pt x="2005965" y="0"/>
                </a:cubicBezTo>
                <a:cubicBezTo>
                  <a:pt x="2305047" y="9273"/>
                  <a:pt x="2446507" y="-22114"/>
                  <a:pt x="2674620" y="0"/>
                </a:cubicBezTo>
                <a:cubicBezTo>
                  <a:pt x="2674976" y="3179"/>
                  <a:pt x="2674592" y="8354"/>
                  <a:pt x="2674620" y="13716"/>
                </a:cubicBezTo>
                <a:cubicBezTo>
                  <a:pt x="2376619" y="3697"/>
                  <a:pt x="2249009" y="42883"/>
                  <a:pt x="1979219" y="13716"/>
                </a:cubicBezTo>
                <a:cubicBezTo>
                  <a:pt x="1709429" y="-15451"/>
                  <a:pt x="1513733" y="31468"/>
                  <a:pt x="1364056" y="13716"/>
                </a:cubicBezTo>
                <a:cubicBezTo>
                  <a:pt x="1214379" y="-4036"/>
                  <a:pt x="982991" y="14417"/>
                  <a:pt x="748894" y="13716"/>
                </a:cubicBezTo>
                <a:cubicBezTo>
                  <a:pt x="514797" y="13015"/>
                  <a:pt x="177151" y="-10383"/>
                  <a:pt x="0" y="13716"/>
                </a:cubicBezTo>
                <a:cubicBezTo>
                  <a:pt x="-522" y="9329"/>
                  <a:pt x="225" y="3583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A7B360-8DA9-4375-83D1-28F1DF6AA1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482" t="5442" r="19876" b="3809"/>
          <a:stretch/>
        </p:blipFill>
        <p:spPr>
          <a:xfrm>
            <a:off x="4311976" y="3161538"/>
            <a:ext cx="1125340" cy="15087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D75A9B-66B4-48B8-926E-DC3545DB95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286" t="856" r="9695" b="1162"/>
          <a:stretch/>
        </p:blipFill>
        <p:spPr>
          <a:xfrm>
            <a:off x="6665515" y="3161538"/>
            <a:ext cx="1678347" cy="150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97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Freeform 34">
            <a:extLst>
              <a:ext uri="{FF2B5EF4-FFF2-40B4-BE49-F238E27FC236}">
                <a16:creationId xmlns:a16="http://schemas.microsoft.com/office/drawing/2014/main" id="{4E01AF9C-D96B-4FE0-88B4-FF0FC0F1943A}"/>
              </a:ext>
            </a:extLst>
          </p:cNvPr>
          <p:cNvSpPr>
            <a:spLocks/>
          </p:cNvSpPr>
          <p:nvPr/>
        </p:nvSpPr>
        <p:spPr bwMode="auto">
          <a:xfrm>
            <a:off x="5918687" y="1556513"/>
            <a:ext cx="1115376" cy="109209"/>
          </a:xfrm>
          <a:custGeom>
            <a:avLst/>
            <a:gdLst>
              <a:gd name="T0" fmla="*/ 0 w 5675"/>
              <a:gd name="T1" fmla="*/ 2147483647 h 316"/>
              <a:gd name="T2" fmla="*/ 0 w 5675"/>
              <a:gd name="T3" fmla="*/ 2147483647 h 316"/>
              <a:gd name="T4" fmla="*/ 2147483647 w 5675"/>
              <a:gd name="T5" fmla="*/ 2147483647 h 316"/>
              <a:gd name="T6" fmla="*/ 2147483647 w 5675"/>
              <a:gd name="T7" fmla="*/ 2147483647 h 316"/>
              <a:gd name="T8" fmla="*/ 2147483647 w 5675"/>
              <a:gd name="T9" fmla="*/ 2147483647 h 316"/>
              <a:gd name="T10" fmla="*/ 2147483647 w 5675"/>
              <a:gd name="T11" fmla="*/ 0 h 316"/>
              <a:gd name="T12" fmla="*/ 2147483647 w 5675"/>
              <a:gd name="T13" fmla="*/ 2147483647 h 316"/>
              <a:gd name="T14" fmla="*/ 0 w 5675"/>
              <a:gd name="T15" fmla="*/ 2147483647 h 31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675"/>
              <a:gd name="T25" fmla="*/ 0 h 316"/>
              <a:gd name="T26" fmla="*/ 5675 w 5675"/>
              <a:gd name="T27" fmla="*/ 316 h 31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675" h="316">
                <a:moveTo>
                  <a:pt x="0" y="79"/>
                </a:moveTo>
                <a:lnTo>
                  <a:pt x="0" y="237"/>
                </a:lnTo>
                <a:lnTo>
                  <a:pt x="5438" y="237"/>
                </a:lnTo>
                <a:lnTo>
                  <a:pt x="5438" y="316"/>
                </a:lnTo>
                <a:lnTo>
                  <a:pt x="5675" y="158"/>
                </a:lnTo>
                <a:lnTo>
                  <a:pt x="5438" y="0"/>
                </a:lnTo>
                <a:lnTo>
                  <a:pt x="5438" y="79"/>
                </a:lnTo>
                <a:lnTo>
                  <a:pt x="0" y="79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3262" tIns="36631" rIns="73262" bIns="36631"/>
          <a:lstStyle/>
          <a:p>
            <a:endParaRPr lang="en-US"/>
          </a:p>
        </p:txBody>
      </p:sp>
      <p:sp>
        <p:nvSpPr>
          <p:cNvPr id="177" name="Freeform 34"/>
          <p:cNvSpPr>
            <a:spLocks/>
          </p:cNvSpPr>
          <p:nvPr/>
        </p:nvSpPr>
        <p:spPr bwMode="auto">
          <a:xfrm>
            <a:off x="3763399" y="1556193"/>
            <a:ext cx="1190819" cy="109209"/>
          </a:xfrm>
          <a:custGeom>
            <a:avLst/>
            <a:gdLst>
              <a:gd name="T0" fmla="*/ 0 w 5675"/>
              <a:gd name="T1" fmla="*/ 2147483647 h 316"/>
              <a:gd name="T2" fmla="*/ 0 w 5675"/>
              <a:gd name="T3" fmla="*/ 2147483647 h 316"/>
              <a:gd name="T4" fmla="*/ 2147483647 w 5675"/>
              <a:gd name="T5" fmla="*/ 2147483647 h 316"/>
              <a:gd name="T6" fmla="*/ 2147483647 w 5675"/>
              <a:gd name="T7" fmla="*/ 2147483647 h 316"/>
              <a:gd name="T8" fmla="*/ 2147483647 w 5675"/>
              <a:gd name="T9" fmla="*/ 2147483647 h 316"/>
              <a:gd name="T10" fmla="*/ 2147483647 w 5675"/>
              <a:gd name="T11" fmla="*/ 0 h 316"/>
              <a:gd name="T12" fmla="*/ 2147483647 w 5675"/>
              <a:gd name="T13" fmla="*/ 2147483647 h 316"/>
              <a:gd name="T14" fmla="*/ 0 w 5675"/>
              <a:gd name="T15" fmla="*/ 2147483647 h 31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675"/>
              <a:gd name="T25" fmla="*/ 0 h 316"/>
              <a:gd name="T26" fmla="*/ 5675 w 5675"/>
              <a:gd name="T27" fmla="*/ 316 h 31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675" h="316">
                <a:moveTo>
                  <a:pt x="0" y="79"/>
                </a:moveTo>
                <a:lnTo>
                  <a:pt x="0" y="237"/>
                </a:lnTo>
                <a:lnTo>
                  <a:pt x="5438" y="237"/>
                </a:lnTo>
                <a:lnTo>
                  <a:pt x="5438" y="316"/>
                </a:lnTo>
                <a:lnTo>
                  <a:pt x="5675" y="158"/>
                </a:lnTo>
                <a:lnTo>
                  <a:pt x="5438" y="0"/>
                </a:lnTo>
                <a:lnTo>
                  <a:pt x="5438" y="79"/>
                </a:lnTo>
                <a:lnTo>
                  <a:pt x="0" y="79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3262" tIns="36631" rIns="73262" bIns="36631"/>
          <a:lstStyle/>
          <a:p>
            <a:endParaRPr lang="en-US"/>
          </a:p>
        </p:txBody>
      </p:sp>
      <p:sp>
        <p:nvSpPr>
          <p:cNvPr id="176" name="Freeform 34"/>
          <p:cNvSpPr>
            <a:spLocks/>
          </p:cNvSpPr>
          <p:nvPr/>
        </p:nvSpPr>
        <p:spPr bwMode="auto">
          <a:xfrm rot="5400000">
            <a:off x="7211332" y="2235537"/>
            <a:ext cx="830152" cy="80786"/>
          </a:xfrm>
          <a:custGeom>
            <a:avLst/>
            <a:gdLst>
              <a:gd name="T0" fmla="*/ 0 w 5675"/>
              <a:gd name="T1" fmla="*/ 2147483647 h 316"/>
              <a:gd name="T2" fmla="*/ 0 w 5675"/>
              <a:gd name="T3" fmla="*/ 2147483647 h 316"/>
              <a:gd name="T4" fmla="*/ 2147483647 w 5675"/>
              <a:gd name="T5" fmla="*/ 2147483647 h 316"/>
              <a:gd name="T6" fmla="*/ 2147483647 w 5675"/>
              <a:gd name="T7" fmla="*/ 2147483647 h 316"/>
              <a:gd name="T8" fmla="*/ 2147483647 w 5675"/>
              <a:gd name="T9" fmla="*/ 2147483647 h 316"/>
              <a:gd name="T10" fmla="*/ 2147483647 w 5675"/>
              <a:gd name="T11" fmla="*/ 0 h 316"/>
              <a:gd name="T12" fmla="*/ 2147483647 w 5675"/>
              <a:gd name="T13" fmla="*/ 2147483647 h 316"/>
              <a:gd name="T14" fmla="*/ 0 w 5675"/>
              <a:gd name="T15" fmla="*/ 2147483647 h 31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675"/>
              <a:gd name="T25" fmla="*/ 0 h 316"/>
              <a:gd name="T26" fmla="*/ 5675 w 5675"/>
              <a:gd name="T27" fmla="*/ 316 h 31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675" h="316">
                <a:moveTo>
                  <a:pt x="0" y="79"/>
                </a:moveTo>
                <a:lnTo>
                  <a:pt x="0" y="237"/>
                </a:lnTo>
                <a:lnTo>
                  <a:pt x="5438" y="237"/>
                </a:lnTo>
                <a:lnTo>
                  <a:pt x="5438" y="316"/>
                </a:lnTo>
                <a:lnTo>
                  <a:pt x="5675" y="158"/>
                </a:lnTo>
                <a:lnTo>
                  <a:pt x="5438" y="0"/>
                </a:lnTo>
                <a:lnTo>
                  <a:pt x="5438" y="79"/>
                </a:lnTo>
                <a:lnTo>
                  <a:pt x="0" y="79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3262" tIns="36631" rIns="73262" bIns="36631"/>
          <a:lstStyle/>
          <a:p>
            <a:endParaRPr lang="en-US"/>
          </a:p>
        </p:txBody>
      </p:sp>
      <p:sp>
        <p:nvSpPr>
          <p:cNvPr id="449" name="Freeform 34"/>
          <p:cNvSpPr>
            <a:spLocks/>
          </p:cNvSpPr>
          <p:nvPr/>
        </p:nvSpPr>
        <p:spPr bwMode="auto">
          <a:xfrm rot="5400000">
            <a:off x="7296765" y="3445905"/>
            <a:ext cx="658501" cy="81561"/>
          </a:xfrm>
          <a:custGeom>
            <a:avLst/>
            <a:gdLst>
              <a:gd name="T0" fmla="*/ 0 w 5675"/>
              <a:gd name="T1" fmla="*/ 2147483647 h 316"/>
              <a:gd name="T2" fmla="*/ 0 w 5675"/>
              <a:gd name="T3" fmla="*/ 2147483647 h 316"/>
              <a:gd name="T4" fmla="*/ 2147483647 w 5675"/>
              <a:gd name="T5" fmla="*/ 2147483647 h 316"/>
              <a:gd name="T6" fmla="*/ 2147483647 w 5675"/>
              <a:gd name="T7" fmla="*/ 2147483647 h 316"/>
              <a:gd name="T8" fmla="*/ 2147483647 w 5675"/>
              <a:gd name="T9" fmla="*/ 2147483647 h 316"/>
              <a:gd name="T10" fmla="*/ 2147483647 w 5675"/>
              <a:gd name="T11" fmla="*/ 0 h 316"/>
              <a:gd name="T12" fmla="*/ 2147483647 w 5675"/>
              <a:gd name="T13" fmla="*/ 2147483647 h 316"/>
              <a:gd name="T14" fmla="*/ 0 w 5675"/>
              <a:gd name="T15" fmla="*/ 2147483647 h 31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675"/>
              <a:gd name="T25" fmla="*/ 0 h 316"/>
              <a:gd name="T26" fmla="*/ 5675 w 5675"/>
              <a:gd name="T27" fmla="*/ 316 h 31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675" h="316">
                <a:moveTo>
                  <a:pt x="0" y="79"/>
                </a:moveTo>
                <a:lnTo>
                  <a:pt x="0" y="237"/>
                </a:lnTo>
                <a:lnTo>
                  <a:pt x="5438" y="237"/>
                </a:lnTo>
                <a:lnTo>
                  <a:pt x="5438" y="316"/>
                </a:lnTo>
                <a:lnTo>
                  <a:pt x="5675" y="158"/>
                </a:lnTo>
                <a:lnTo>
                  <a:pt x="5438" y="0"/>
                </a:lnTo>
                <a:lnTo>
                  <a:pt x="5438" y="79"/>
                </a:lnTo>
                <a:lnTo>
                  <a:pt x="0" y="79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3262" tIns="36631" rIns="73262" bIns="36631"/>
          <a:lstStyle/>
          <a:p>
            <a:endParaRPr lang="en-US"/>
          </a:p>
        </p:txBody>
      </p:sp>
      <p:sp>
        <p:nvSpPr>
          <p:cNvPr id="2231" name="Rectangle 371"/>
          <p:cNvSpPr>
            <a:spLocks noChangeArrowheads="1"/>
          </p:cNvSpPr>
          <p:nvPr/>
        </p:nvSpPr>
        <p:spPr bwMode="auto">
          <a:xfrm>
            <a:off x="7227889" y="1335882"/>
            <a:ext cx="249237" cy="18811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28" tIns="40814" rIns="81628" bIns="40814"/>
          <a:lstStyle/>
          <a:p>
            <a:endParaRPr lang="en-US" altLang="en-US" b="1"/>
          </a:p>
        </p:txBody>
      </p:sp>
      <p:grpSp>
        <p:nvGrpSpPr>
          <p:cNvPr id="424" name="Group 423"/>
          <p:cNvGrpSpPr/>
          <p:nvPr/>
        </p:nvGrpSpPr>
        <p:grpSpPr>
          <a:xfrm>
            <a:off x="7100811" y="2666268"/>
            <a:ext cx="970407" cy="493788"/>
            <a:chOff x="4267198" y="4106739"/>
            <a:chExt cx="1884309" cy="944148"/>
          </a:xfrm>
        </p:grpSpPr>
        <p:sp>
          <p:nvSpPr>
            <p:cNvPr id="425" name="Rectangle 424"/>
            <p:cNvSpPr/>
            <p:nvPr/>
          </p:nvSpPr>
          <p:spPr>
            <a:xfrm>
              <a:off x="4278735" y="4351230"/>
              <a:ext cx="1857742" cy="6946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6" name="Group 425"/>
            <p:cNvGrpSpPr/>
            <p:nvPr/>
          </p:nvGrpSpPr>
          <p:grpSpPr>
            <a:xfrm>
              <a:off x="4267198" y="4106739"/>
              <a:ext cx="1884309" cy="944148"/>
              <a:chOff x="4286250" y="4073659"/>
              <a:chExt cx="1884309" cy="944148"/>
            </a:xfrm>
          </p:grpSpPr>
          <p:sp>
            <p:nvSpPr>
              <p:cNvPr id="427" name="Line 37"/>
              <p:cNvSpPr>
                <a:spLocks noChangeShapeType="1"/>
              </p:cNvSpPr>
              <p:nvPr/>
            </p:nvSpPr>
            <p:spPr bwMode="auto">
              <a:xfrm>
                <a:off x="4286250" y="4320651"/>
                <a:ext cx="0" cy="697156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8" name="Group 427"/>
              <p:cNvGrpSpPr/>
              <p:nvPr/>
            </p:nvGrpSpPr>
            <p:grpSpPr>
              <a:xfrm>
                <a:off x="4286250" y="4073659"/>
                <a:ext cx="1884309" cy="944148"/>
                <a:chOff x="4286250" y="4073659"/>
                <a:chExt cx="1884309" cy="944148"/>
              </a:xfrm>
            </p:grpSpPr>
            <p:sp>
              <p:nvSpPr>
                <p:cNvPr id="429" name="Freeform 36"/>
                <p:cNvSpPr>
                  <a:spLocks/>
                </p:cNvSpPr>
                <p:nvPr/>
              </p:nvSpPr>
              <p:spPr bwMode="auto">
                <a:xfrm>
                  <a:off x="4286250" y="4320651"/>
                  <a:ext cx="1884309" cy="697156"/>
                </a:xfrm>
                <a:custGeom>
                  <a:avLst/>
                  <a:gdLst>
                    <a:gd name="T0" fmla="*/ 0 w 1891"/>
                    <a:gd name="T1" fmla="*/ 2147483647 h 703"/>
                    <a:gd name="T2" fmla="*/ 2147483647 w 1891"/>
                    <a:gd name="T3" fmla="*/ 2147483647 h 703"/>
                    <a:gd name="T4" fmla="*/ 2147483647 w 1891"/>
                    <a:gd name="T5" fmla="*/ 0 h 703"/>
                    <a:gd name="T6" fmla="*/ 0 60000 65536"/>
                    <a:gd name="T7" fmla="*/ 0 60000 65536"/>
                    <a:gd name="T8" fmla="*/ 0 60000 65536"/>
                    <a:gd name="T9" fmla="*/ 0 w 1891"/>
                    <a:gd name="T10" fmla="*/ 0 h 703"/>
                    <a:gd name="T11" fmla="*/ 1891 w 1891"/>
                    <a:gd name="T12" fmla="*/ 703 h 70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91" h="703">
                      <a:moveTo>
                        <a:pt x="0" y="703"/>
                      </a:moveTo>
                      <a:lnTo>
                        <a:pt x="1891" y="703"/>
                      </a:lnTo>
                      <a:lnTo>
                        <a:pt x="1891" y="0"/>
                      </a:lnTo>
                    </a:path>
                  </a:pathLst>
                </a:custGeom>
                <a:solidFill>
                  <a:srgbClr val="FFFFFF"/>
                </a:solidFill>
                <a:ln w="47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" name="Freeform 39"/>
                <p:cNvSpPr>
                  <a:spLocks/>
                </p:cNvSpPr>
                <p:nvPr/>
              </p:nvSpPr>
              <p:spPr bwMode="auto">
                <a:xfrm>
                  <a:off x="4286250" y="4073659"/>
                  <a:ext cx="1884309" cy="246992"/>
                </a:xfrm>
                <a:custGeom>
                  <a:avLst/>
                  <a:gdLst>
                    <a:gd name="T0" fmla="*/ 0 w 1891"/>
                    <a:gd name="T1" fmla="*/ 2147483647 h 245"/>
                    <a:gd name="T2" fmla="*/ 2147483647 w 1891"/>
                    <a:gd name="T3" fmla="*/ 0 h 245"/>
                    <a:gd name="T4" fmla="*/ 2147483647 w 1891"/>
                    <a:gd name="T5" fmla="*/ 2147483647 h 245"/>
                    <a:gd name="T6" fmla="*/ 2147483647 w 1891"/>
                    <a:gd name="T7" fmla="*/ 0 h 245"/>
                    <a:gd name="T8" fmla="*/ 2147483647 w 1891"/>
                    <a:gd name="T9" fmla="*/ 2147483647 h 245"/>
                    <a:gd name="T10" fmla="*/ 2147483647 w 1891"/>
                    <a:gd name="T11" fmla="*/ 0 h 245"/>
                    <a:gd name="T12" fmla="*/ 2147483647 w 1891"/>
                    <a:gd name="T13" fmla="*/ 2147483647 h 24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91"/>
                    <a:gd name="T22" fmla="*/ 0 h 245"/>
                    <a:gd name="T23" fmla="*/ 1891 w 1891"/>
                    <a:gd name="T24" fmla="*/ 245 h 24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91" h="245">
                      <a:moveTo>
                        <a:pt x="0" y="245"/>
                      </a:moveTo>
                      <a:lnTo>
                        <a:pt x="630" y="0"/>
                      </a:lnTo>
                      <a:lnTo>
                        <a:pt x="630" y="245"/>
                      </a:lnTo>
                      <a:lnTo>
                        <a:pt x="1251" y="0"/>
                      </a:lnTo>
                      <a:lnTo>
                        <a:pt x="1251" y="245"/>
                      </a:lnTo>
                      <a:lnTo>
                        <a:pt x="1891" y="0"/>
                      </a:lnTo>
                      <a:lnTo>
                        <a:pt x="1891" y="245"/>
                      </a:lnTo>
                    </a:path>
                  </a:pathLst>
                </a:custGeom>
                <a:solidFill>
                  <a:srgbClr val="FFFFFF"/>
                </a:solidFill>
                <a:ln w="47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" name="Rectangle 40"/>
                <p:cNvSpPr>
                  <a:spLocks noChangeArrowheads="1"/>
                </p:cNvSpPr>
                <p:nvPr/>
              </p:nvSpPr>
              <p:spPr bwMode="auto">
                <a:xfrm>
                  <a:off x="4542966" y="4610630"/>
                  <a:ext cx="1058190" cy="18895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600" b="1">
                      <a:solidFill>
                        <a:srgbClr val="000000"/>
                      </a:solidFill>
                      <a:latin typeface="Arial" charset="0"/>
                    </a:rPr>
                    <a:t>Steelcase FDC/RDC</a:t>
                  </a:r>
                </a:p>
              </p:txBody>
            </p:sp>
          </p:grpSp>
        </p:grpSp>
      </p:grpSp>
      <p:grpSp>
        <p:nvGrpSpPr>
          <p:cNvPr id="451" name="Group 450"/>
          <p:cNvGrpSpPr/>
          <p:nvPr/>
        </p:nvGrpSpPr>
        <p:grpSpPr>
          <a:xfrm>
            <a:off x="7034062" y="1131608"/>
            <a:ext cx="1508883" cy="716987"/>
            <a:chOff x="464596" y="1593991"/>
            <a:chExt cx="1381606" cy="982769"/>
          </a:xfrm>
        </p:grpSpPr>
        <p:sp>
          <p:nvSpPr>
            <p:cNvPr id="452" name="Rectangle 451"/>
            <p:cNvSpPr/>
            <p:nvPr/>
          </p:nvSpPr>
          <p:spPr>
            <a:xfrm>
              <a:off x="467172" y="1773508"/>
              <a:ext cx="1313335" cy="3336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3" name="Group 452"/>
            <p:cNvGrpSpPr/>
            <p:nvPr/>
          </p:nvGrpSpPr>
          <p:grpSpPr>
            <a:xfrm>
              <a:off x="464596" y="1593991"/>
              <a:ext cx="1381606" cy="982769"/>
              <a:chOff x="1462062" y="1212423"/>
              <a:chExt cx="788471" cy="533827"/>
            </a:xfrm>
          </p:grpSpPr>
          <p:sp>
            <p:nvSpPr>
              <p:cNvPr id="454" name="Rectangle 241"/>
              <p:cNvSpPr>
                <a:spLocks noChangeArrowheads="1"/>
              </p:cNvSpPr>
              <p:nvPr/>
            </p:nvSpPr>
            <p:spPr bwMode="auto">
              <a:xfrm>
                <a:off x="1839914" y="1495425"/>
                <a:ext cx="225424" cy="1254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/>
              </a:p>
            </p:txBody>
          </p:sp>
          <p:sp>
            <p:nvSpPr>
              <p:cNvPr id="455" name="Rectangle 242"/>
              <p:cNvSpPr>
                <a:spLocks noChangeArrowheads="1"/>
              </p:cNvSpPr>
              <p:nvPr/>
            </p:nvSpPr>
            <p:spPr bwMode="auto">
              <a:xfrm>
                <a:off x="1839913" y="1495425"/>
                <a:ext cx="225425" cy="125413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altLang="en-US"/>
              </a:p>
            </p:txBody>
          </p:sp>
          <p:sp>
            <p:nvSpPr>
              <p:cNvPr id="456" name="Rectangle 243"/>
              <p:cNvSpPr>
                <a:spLocks noChangeArrowheads="1"/>
              </p:cNvSpPr>
              <p:nvPr/>
            </p:nvSpPr>
            <p:spPr bwMode="auto">
              <a:xfrm>
                <a:off x="1880322" y="1522413"/>
                <a:ext cx="135851" cy="88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700">
                    <a:solidFill>
                      <a:srgbClr val="000000"/>
                    </a:solidFill>
                    <a:latin typeface="Arial" charset="0"/>
                  </a:rPr>
                  <a:t>MOQ</a:t>
                </a:r>
                <a:endParaRPr lang="en-US" altLang="en-US" sz="700" b="1"/>
              </a:p>
            </p:txBody>
          </p:sp>
          <p:sp>
            <p:nvSpPr>
              <p:cNvPr id="457" name="Rectangle 245"/>
              <p:cNvSpPr>
                <a:spLocks noChangeArrowheads="1"/>
              </p:cNvSpPr>
              <p:nvPr/>
            </p:nvSpPr>
            <p:spPr bwMode="auto">
              <a:xfrm>
                <a:off x="1462088" y="1495425"/>
                <a:ext cx="377825" cy="125413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altLang="en-US"/>
              </a:p>
            </p:txBody>
          </p:sp>
          <p:sp>
            <p:nvSpPr>
              <p:cNvPr id="458" name="Rectangle 246"/>
              <p:cNvSpPr>
                <a:spLocks noChangeArrowheads="1"/>
              </p:cNvSpPr>
              <p:nvPr/>
            </p:nvSpPr>
            <p:spPr bwMode="auto">
              <a:xfrm>
                <a:off x="1601788" y="1522413"/>
                <a:ext cx="38" cy="687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 altLang="en-US" sz="600" b="1"/>
              </a:p>
            </p:txBody>
          </p:sp>
          <p:sp>
            <p:nvSpPr>
              <p:cNvPr id="459" name="Rectangle 248"/>
              <p:cNvSpPr>
                <a:spLocks noChangeArrowheads="1"/>
              </p:cNvSpPr>
              <p:nvPr/>
            </p:nvSpPr>
            <p:spPr bwMode="auto">
              <a:xfrm>
                <a:off x="2065337" y="1495425"/>
                <a:ext cx="149225" cy="125413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altLang="en-US"/>
              </a:p>
            </p:txBody>
          </p:sp>
          <p:sp>
            <p:nvSpPr>
              <p:cNvPr id="460" name="Rectangle 249"/>
              <p:cNvSpPr>
                <a:spLocks noChangeArrowheads="1"/>
              </p:cNvSpPr>
              <p:nvPr/>
            </p:nvSpPr>
            <p:spPr bwMode="auto">
              <a:xfrm>
                <a:off x="2113432" y="1522413"/>
                <a:ext cx="65410" cy="88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700">
                    <a:solidFill>
                      <a:srgbClr val="000000"/>
                    </a:solidFill>
                    <a:latin typeface="Arial" charset="0"/>
                  </a:rPr>
                  <a:t>LT</a:t>
                </a:r>
                <a:endParaRPr lang="en-US" altLang="en-US" sz="700" b="1"/>
              </a:p>
            </p:txBody>
          </p:sp>
          <p:sp>
            <p:nvSpPr>
              <p:cNvPr id="461" name="Freeform 251"/>
              <p:cNvSpPr>
                <a:spLocks/>
              </p:cNvSpPr>
              <p:nvPr/>
            </p:nvSpPr>
            <p:spPr bwMode="auto">
              <a:xfrm>
                <a:off x="1462088" y="1309688"/>
                <a:ext cx="752475" cy="185737"/>
              </a:xfrm>
              <a:custGeom>
                <a:avLst/>
                <a:gdLst>
                  <a:gd name="T0" fmla="*/ 0 w 1892"/>
                  <a:gd name="T1" fmla="*/ 2147483647 h 470"/>
                  <a:gd name="T2" fmla="*/ 2147483647 w 1892"/>
                  <a:gd name="T3" fmla="*/ 2147483647 h 470"/>
                  <a:gd name="T4" fmla="*/ 2147483647 w 1892"/>
                  <a:gd name="T5" fmla="*/ 0 h 470"/>
                  <a:gd name="T6" fmla="*/ 0 60000 65536"/>
                  <a:gd name="T7" fmla="*/ 0 60000 65536"/>
                  <a:gd name="T8" fmla="*/ 0 60000 65536"/>
                  <a:gd name="T9" fmla="*/ 0 w 1892"/>
                  <a:gd name="T10" fmla="*/ 0 h 470"/>
                  <a:gd name="T11" fmla="*/ 1892 w 1892"/>
                  <a:gd name="T12" fmla="*/ 470 h 4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92" h="470">
                    <a:moveTo>
                      <a:pt x="0" y="470"/>
                    </a:moveTo>
                    <a:lnTo>
                      <a:pt x="1892" y="470"/>
                    </a:lnTo>
                    <a:lnTo>
                      <a:pt x="1892" y="0"/>
                    </a:lnTo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" name="Line 252"/>
              <p:cNvSpPr>
                <a:spLocks noChangeShapeType="1"/>
              </p:cNvSpPr>
              <p:nvPr/>
            </p:nvSpPr>
            <p:spPr bwMode="auto">
              <a:xfrm>
                <a:off x="1462088" y="1309688"/>
                <a:ext cx="0" cy="185737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" name="Freeform 254"/>
              <p:cNvSpPr>
                <a:spLocks/>
              </p:cNvSpPr>
              <p:nvPr/>
            </p:nvSpPr>
            <p:spPr bwMode="auto">
              <a:xfrm>
                <a:off x="1462062" y="1212423"/>
                <a:ext cx="752475" cy="99325"/>
              </a:xfrm>
              <a:custGeom>
                <a:avLst/>
                <a:gdLst>
                  <a:gd name="T0" fmla="*/ 0 w 1892"/>
                  <a:gd name="T1" fmla="*/ 2147483647 h 162"/>
                  <a:gd name="T2" fmla="*/ 2147483647 w 1892"/>
                  <a:gd name="T3" fmla="*/ 0 h 162"/>
                  <a:gd name="T4" fmla="*/ 2147483647 w 1892"/>
                  <a:gd name="T5" fmla="*/ 2147483647 h 162"/>
                  <a:gd name="T6" fmla="*/ 2147483647 w 1892"/>
                  <a:gd name="T7" fmla="*/ 0 h 162"/>
                  <a:gd name="T8" fmla="*/ 2147483647 w 1892"/>
                  <a:gd name="T9" fmla="*/ 2147483647 h 162"/>
                  <a:gd name="T10" fmla="*/ 2147483647 w 1892"/>
                  <a:gd name="T11" fmla="*/ 0 h 162"/>
                  <a:gd name="T12" fmla="*/ 2147483647 w 1892"/>
                  <a:gd name="T13" fmla="*/ 2147483647 h 1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92"/>
                  <a:gd name="T22" fmla="*/ 0 h 162"/>
                  <a:gd name="T23" fmla="*/ 1892 w 1892"/>
                  <a:gd name="T24" fmla="*/ 162 h 16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92" h="162">
                    <a:moveTo>
                      <a:pt x="0" y="162"/>
                    </a:moveTo>
                    <a:lnTo>
                      <a:pt x="631" y="0"/>
                    </a:lnTo>
                    <a:lnTo>
                      <a:pt x="631" y="162"/>
                    </a:lnTo>
                    <a:lnTo>
                      <a:pt x="1251" y="0"/>
                    </a:lnTo>
                    <a:lnTo>
                      <a:pt x="1251" y="162"/>
                    </a:lnTo>
                    <a:lnTo>
                      <a:pt x="1892" y="0"/>
                    </a:lnTo>
                    <a:lnTo>
                      <a:pt x="1892" y="162"/>
                    </a:lnTo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" name="Rectangle 255"/>
              <p:cNvSpPr>
                <a:spLocks noChangeArrowheads="1"/>
              </p:cNvSpPr>
              <p:nvPr/>
            </p:nvSpPr>
            <p:spPr bwMode="auto">
              <a:xfrm>
                <a:off x="1484001" y="1343924"/>
                <a:ext cx="729041" cy="8020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en-US" sz="700">
                    <a:solidFill>
                      <a:srgbClr val="000000"/>
                    </a:solidFill>
                    <a:latin typeface="Arial" charset="0"/>
                  </a:rPr>
                  <a:t>Steelcase, Tijuana</a:t>
                </a:r>
                <a:endParaRPr lang="en-US" altLang="en-US" sz="700" b="1"/>
              </a:p>
            </p:txBody>
          </p:sp>
          <p:sp>
            <p:nvSpPr>
              <p:cNvPr id="465" name="Rectangle 256"/>
              <p:cNvSpPr>
                <a:spLocks noChangeArrowheads="1"/>
              </p:cNvSpPr>
              <p:nvPr/>
            </p:nvSpPr>
            <p:spPr bwMode="auto">
              <a:xfrm>
                <a:off x="1839913" y="1620838"/>
                <a:ext cx="225425" cy="1254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/>
              </a:p>
            </p:txBody>
          </p:sp>
          <p:sp>
            <p:nvSpPr>
              <p:cNvPr id="466" name="Rectangle 257"/>
              <p:cNvSpPr>
                <a:spLocks noChangeArrowheads="1"/>
              </p:cNvSpPr>
              <p:nvPr/>
            </p:nvSpPr>
            <p:spPr bwMode="auto">
              <a:xfrm>
                <a:off x="1839913" y="1620838"/>
                <a:ext cx="225425" cy="125412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altLang="en-US"/>
              </a:p>
            </p:txBody>
          </p:sp>
          <p:sp>
            <p:nvSpPr>
              <p:cNvPr id="467" name="Rectangle 258"/>
              <p:cNvSpPr>
                <a:spLocks noChangeArrowheads="1"/>
              </p:cNvSpPr>
              <p:nvPr/>
            </p:nvSpPr>
            <p:spPr bwMode="auto">
              <a:xfrm>
                <a:off x="1884856" y="1647825"/>
                <a:ext cx="58226" cy="80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700">
                    <a:solidFill>
                      <a:srgbClr val="000000"/>
                    </a:solidFill>
                    <a:latin typeface="Arial" charset="0"/>
                  </a:rPr>
                  <a:t>32</a:t>
                </a:r>
                <a:endParaRPr lang="en-US" altLang="en-US" sz="700" b="1"/>
              </a:p>
            </p:txBody>
          </p:sp>
          <p:sp>
            <p:nvSpPr>
              <p:cNvPr id="468" name="Rectangle 259"/>
              <p:cNvSpPr>
                <a:spLocks noChangeArrowheads="1"/>
              </p:cNvSpPr>
              <p:nvPr/>
            </p:nvSpPr>
            <p:spPr bwMode="auto">
              <a:xfrm>
                <a:off x="1462088" y="1620838"/>
                <a:ext cx="377825" cy="125412"/>
              </a:xfrm>
              <a:prstGeom prst="rect">
                <a:avLst/>
              </a:prstGeom>
              <a:solidFill>
                <a:srgbClr val="FFFFFF"/>
              </a:solidFill>
              <a:ln w="482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en-US" sz="600"/>
                  <a:t>Assembly</a:t>
                </a:r>
              </a:p>
            </p:txBody>
          </p:sp>
          <p:sp>
            <p:nvSpPr>
              <p:cNvPr id="469" name="Rectangle 261"/>
              <p:cNvSpPr>
                <a:spLocks noChangeArrowheads="1"/>
              </p:cNvSpPr>
              <p:nvPr/>
            </p:nvSpPr>
            <p:spPr bwMode="auto">
              <a:xfrm>
                <a:off x="1500188" y="1636713"/>
                <a:ext cx="38" cy="57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 alt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470" name="Rectangle 262"/>
              <p:cNvSpPr>
                <a:spLocks noChangeArrowheads="1"/>
              </p:cNvSpPr>
              <p:nvPr/>
            </p:nvSpPr>
            <p:spPr bwMode="auto">
              <a:xfrm>
                <a:off x="2065337" y="1620838"/>
                <a:ext cx="149226" cy="125412"/>
              </a:xfrm>
              <a:prstGeom prst="rect">
                <a:avLst/>
              </a:prstGeom>
              <a:solidFill>
                <a:srgbClr val="FFFFFF"/>
              </a:solidFill>
              <a:ln w="482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altLang="en-US"/>
              </a:p>
            </p:txBody>
          </p:sp>
          <p:sp>
            <p:nvSpPr>
              <p:cNvPr id="471" name="Rectangle 264"/>
              <p:cNvSpPr>
                <a:spLocks noChangeArrowheads="1"/>
              </p:cNvSpPr>
              <p:nvPr/>
            </p:nvSpPr>
            <p:spPr bwMode="auto">
              <a:xfrm>
                <a:off x="2072097" y="1642667"/>
                <a:ext cx="178436" cy="80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700">
                    <a:solidFill>
                      <a:srgbClr val="000000"/>
                    </a:solidFill>
                    <a:latin typeface="Arial" charset="0"/>
                  </a:rPr>
                  <a:t>40-55 d</a:t>
                </a:r>
                <a:endParaRPr lang="en-US" altLang="en-US" sz="700" b="1"/>
              </a:p>
            </p:txBody>
          </p:sp>
        </p:grpSp>
      </p:grpSp>
      <p:grpSp>
        <p:nvGrpSpPr>
          <p:cNvPr id="478" name="Group 477"/>
          <p:cNvGrpSpPr/>
          <p:nvPr/>
        </p:nvGrpSpPr>
        <p:grpSpPr>
          <a:xfrm>
            <a:off x="7407701" y="2057734"/>
            <a:ext cx="426778" cy="427565"/>
            <a:chOff x="1129368" y="3946561"/>
            <a:chExt cx="844889" cy="1112524"/>
          </a:xfrm>
        </p:grpSpPr>
        <p:sp>
          <p:nvSpPr>
            <p:cNvPr id="479" name="Rectangle 478"/>
            <p:cNvSpPr/>
            <p:nvPr/>
          </p:nvSpPr>
          <p:spPr>
            <a:xfrm>
              <a:off x="1129368" y="4785507"/>
              <a:ext cx="844889" cy="250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0" name="Group 479"/>
            <p:cNvGrpSpPr/>
            <p:nvPr/>
          </p:nvGrpSpPr>
          <p:grpSpPr>
            <a:xfrm>
              <a:off x="1132340" y="3946561"/>
              <a:ext cx="838946" cy="1112524"/>
              <a:chOff x="1166050" y="3961116"/>
              <a:chExt cx="838946" cy="1112524"/>
            </a:xfrm>
          </p:grpSpPr>
          <p:grpSp>
            <p:nvGrpSpPr>
              <p:cNvPr id="481" name="Group 480"/>
              <p:cNvGrpSpPr/>
              <p:nvPr/>
            </p:nvGrpSpPr>
            <p:grpSpPr>
              <a:xfrm>
                <a:off x="1166050" y="3961116"/>
                <a:ext cx="838946" cy="838946"/>
                <a:chOff x="1166050" y="3961116"/>
                <a:chExt cx="838946" cy="838946"/>
              </a:xfrm>
            </p:grpSpPr>
            <p:sp>
              <p:nvSpPr>
                <p:cNvPr id="484" name="Freeform 266"/>
                <p:cNvSpPr>
                  <a:spLocks/>
                </p:cNvSpPr>
                <p:nvPr/>
              </p:nvSpPr>
              <p:spPr bwMode="auto">
                <a:xfrm>
                  <a:off x="1166050" y="3961116"/>
                  <a:ext cx="838946" cy="838946"/>
                </a:xfrm>
                <a:custGeom>
                  <a:avLst/>
                  <a:gdLst>
                    <a:gd name="T0" fmla="*/ 0 w 631"/>
                    <a:gd name="T1" fmla="*/ 2147483647 h 632"/>
                    <a:gd name="T2" fmla="*/ 2147483647 w 631"/>
                    <a:gd name="T3" fmla="*/ 2147483647 h 632"/>
                    <a:gd name="T4" fmla="*/ 2147483647 w 631"/>
                    <a:gd name="T5" fmla="*/ 0 h 632"/>
                    <a:gd name="T6" fmla="*/ 0 w 631"/>
                    <a:gd name="T7" fmla="*/ 0 h 632"/>
                    <a:gd name="T8" fmla="*/ 0 w 631"/>
                    <a:gd name="T9" fmla="*/ 2147483647 h 632"/>
                    <a:gd name="T10" fmla="*/ 0 w 631"/>
                    <a:gd name="T11" fmla="*/ 2147483647 h 6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31"/>
                    <a:gd name="T19" fmla="*/ 0 h 632"/>
                    <a:gd name="T20" fmla="*/ 631 w 631"/>
                    <a:gd name="T21" fmla="*/ 632 h 6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31" h="632">
                      <a:moveTo>
                        <a:pt x="0" y="632"/>
                      </a:moveTo>
                      <a:lnTo>
                        <a:pt x="631" y="632"/>
                      </a:lnTo>
                      <a:lnTo>
                        <a:pt x="631" y="0"/>
                      </a:lnTo>
                      <a:lnTo>
                        <a:pt x="0" y="0"/>
                      </a:lnTo>
                      <a:lnTo>
                        <a:pt x="0" y="632"/>
                      </a:lnTo>
                    </a:path>
                  </a:pathLst>
                </a:custGeom>
                <a:solidFill>
                  <a:schemeClr val="bg1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pic>
              <p:nvPicPr>
                <p:cNvPr id="485" name="Picture 3" descr="C:\Users\ABENNER\AppData\Local\Microsoft\Windows\Temporary Internet Files\Content.IE5\TCM30QRG\lorry-truck-5827205[1]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31386" y="4130766"/>
                  <a:ext cx="711047" cy="50391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  <p:sp>
            <p:nvSpPr>
              <p:cNvPr id="482" name="Rectangle 307"/>
              <p:cNvSpPr>
                <a:spLocks noChangeArrowheads="1"/>
              </p:cNvSpPr>
              <p:nvPr/>
            </p:nvSpPr>
            <p:spPr bwMode="auto">
              <a:xfrm>
                <a:off x="1166050" y="4800062"/>
                <a:ext cx="838946" cy="250825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altLang="en-US"/>
              </a:p>
            </p:txBody>
          </p:sp>
          <p:sp>
            <p:nvSpPr>
              <p:cNvPr id="483" name="Rectangle 308"/>
              <p:cNvSpPr>
                <a:spLocks noChangeArrowheads="1"/>
              </p:cNvSpPr>
              <p:nvPr/>
            </p:nvSpPr>
            <p:spPr bwMode="auto">
              <a:xfrm>
                <a:off x="1458235" y="4800063"/>
                <a:ext cx="417447" cy="273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en-US" sz="600"/>
                  <a:t>Daily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7108760" y="3813280"/>
            <a:ext cx="1081280" cy="371334"/>
            <a:chOff x="7493734" y="1177665"/>
            <a:chExt cx="1081280" cy="371334"/>
          </a:xfrm>
        </p:grpSpPr>
        <p:grpSp>
          <p:nvGrpSpPr>
            <p:cNvPr id="407" name="Group 406"/>
            <p:cNvGrpSpPr/>
            <p:nvPr/>
          </p:nvGrpSpPr>
          <p:grpSpPr>
            <a:xfrm>
              <a:off x="7493734" y="1177665"/>
              <a:ext cx="1081280" cy="371334"/>
              <a:chOff x="4267198" y="4351230"/>
              <a:chExt cx="1884309" cy="699657"/>
            </a:xfrm>
          </p:grpSpPr>
          <p:sp>
            <p:nvSpPr>
              <p:cNvPr id="408" name="Rectangle 407"/>
              <p:cNvSpPr/>
              <p:nvPr/>
            </p:nvSpPr>
            <p:spPr>
              <a:xfrm>
                <a:off x="4278735" y="4351230"/>
                <a:ext cx="1857742" cy="6946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9" name="Group 408"/>
              <p:cNvGrpSpPr/>
              <p:nvPr/>
            </p:nvGrpSpPr>
            <p:grpSpPr>
              <a:xfrm>
                <a:off x="4267198" y="4353731"/>
                <a:ext cx="1884309" cy="697156"/>
                <a:chOff x="4286250" y="4320651"/>
                <a:chExt cx="1884309" cy="697156"/>
              </a:xfrm>
            </p:grpSpPr>
            <p:sp>
              <p:nvSpPr>
                <p:cNvPr id="410" name="Line 37"/>
                <p:cNvSpPr>
                  <a:spLocks noChangeShapeType="1"/>
                </p:cNvSpPr>
                <p:nvPr/>
              </p:nvSpPr>
              <p:spPr bwMode="auto">
                <a:xfrm>
                  <a:off x="4286250" y="4320651"/>
                  <a:ext cx="0" cy="697156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11" name="Group 410"/>
                <p:cNvGrpSpPr/>
                <p:nvPr/>
              </p:nvGrpSpPr>
              <p:grpSpPr>
                <a:xfrm>
                  <a:off x="4286250" y="4320651"/>
                  <a:ext cx="1884309" cy="697156"/>
                  <a:chOff x="4286250" y="4320651"/>
                  <a:chExt cx="1884309" cy="697156"/>
                </a:xfrm>
              </p:grpSpPr>
              <p:sp>
                <p:nvSpPr>
                  <p:cNvPr id="412" name="Freeform 36"/>
                  <p:cNvSpPr>
                    <a:spLocks/>
                  </p:cNvSpPr>
                  <p:nvPr/>
                </p:nvSpPr>
                <p:spPr bwMode="auto">
                  <a:xfrm>
                    <a:off x="4286250" y="4320651"/>
                    <a:ext cx="1884309" cy="697156"/>
                  </a:xfrm>
                  <a:custGeom>
                    <a:avLst/>
                    <a:gdLst>
                      <a:gd name="T0" fmla="*/ 0 w 1891"/>
                      <a:gd name="T1" fmla="*/ 2147483647 h 703"/>
                      <a:gd name="T2" fmla="*/ 2147483647 w 1891"/>
                      <a:gd name="T3" fmla="*/ 2147483647 h 703"/>
                      <a:gd name="T4" fmla="*/ 2147483647 w 1891"/>
                      <a:gd name="T5" fmla="*/ 0 h 703"/>
                      <a:gd name="T6" fmla="*/ 0 60000 65536"/>
                      <a:gd name="T7" fmla="*/ 0 60000 65536"/>
                      <a:gd name="T8" fmla="*/ 0 60000 65536"/>
                      <a:gd name="T9" fmla="*/ 0 w 1891"/>
                      <a:gd name="T10" fmla="*/ 0 h 703"/>
                      <a:gd name="T11" fmla="*/ 1891 w 1891"/>
                      <a:gd name="T12" fmla="*/ 703 h 70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891" h="703">
                        <a:moveTo>
                          <a:pt x="0" y="703"/>
                        </a:moveTo>
                        <a:lnTo>
                          <a:pt x="1891" y="703"/>
                        </a:lnTo>
                        <a:lnTo>
                          <a:pt x="1891" y="0"/>
                        </a:lnTo>
                      </a:path>
                    </a:pathLst>
                  </a:custGeom>
                  <a:solidFill>
                    <a:srgbClr val="FFFFFF"/>
                  </a:solidFill>
                  <a:ln w="476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4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938338" y="4610630"/>
                    <a:ext cx="525591" cy="18895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en-US" sz="600" b="1">
                        <a:solidFill>
                          <a:srgbClr val="000000"/>
                        </a:solidFill>
                        <a:latin typeface="Arial" charset="0"/>
                      </a:rPr>
                      <a:t>Customer</a:t>
                    </a:r>
                  </a:p>
                </p:txBody>
              </p:sp>
            </p:grpSp>
          </p:grpSp>
        </p:grpSp>
        <p:cxnSp>
          <p:nvCxnSpPr>
            <p:cNvPr id="4" name="Straight Connector 3"/>
            <p:cNvCxnSpPr/>
            <p:nvPr/>
          </p:nvCxnSpPr>
          <p:spPr>
            <a:xfrm>
              <a:off x="7493734" y="1177665"/>
              <a:ext cx="1081280" cy="132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oup 184"/>
          <p:cNvGrpSpPr/>
          <p:nvPr/>
        </p:nvGrpSpPr>
        <p:grpSpPr>
          <a:xfrm>
            <a:off x="424400" y="852999"/>
            <a:ext cx="1281926" cy="532932"/>
            <a:chOff x="4267198" y="4106739"/>
            <a:chExt cx="1884309" cy="944148"/>
          </a:xfrm>
        </p:grpSpPr>
        <p:sp>
          <p:nvSpPr>
            <p:cNvPr id="186" name="Rectangle 185"/>
            <p:cNvSpPr/>
            <p:nvPr/>
          </p:nvSpPr>
          <p:spPr>
            <a:xfrm>
              <a:off x="4278735" y="4351230"/>
              <a:ext cx="1857742" cy="6946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>
              <a:off x="4267198" y="4106739"/>
              <a:ext cx="1884309" cy="944148"/>
              <a:chOff x="4286250" y="4073659"/>
              <a:chExt cx="1884309" cy="944148"/>
            </a:xfrm>
          </p:grpSpPr>
          <p:sp>
            <p:nvSpPr>
              <p:cNvPr id="188" name="Line 37"/>
              <p:cNvSpPr>
                <a:spLocks noChangeShapeType="1"/>
              </p:cNvSpPr>
              <p:nvPr/>
            </p:nvSpPr>
            <p:spPr bwMode="auto">
              <a:xfrm>
                <a:off x="4286250" y="4320651"/>
                <a:ext cx="0" cy="697156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9" name="Group 188"/>
              <p:cNvGrpSpPr/>
              <p:nvPr/>
            </p:nvGrpSpPr>
            <p:grpSpPr>
              <a:xfrm>
                <a:off x="4286250" y="4073659"/>
                <a:ext cx="1884309" cy="944148"/>
                <a:chOff x="4286250" y="4073659"/>
                <a:chExt cx="1884309" cy="944148"/>
              </a:xfrm>
            </p:grpSpPr>
            <p:sp>
              <p:nvSpPr>
                <p:cNvPr id="190" name="Freeform 36"/>
                <p:cNvSpPr>
                  <a:spLocks/>
                </p:cNvSpPr>
                <p:nvPr/>
              </p:nvSpPr>
              <p:spPr bwMode="auto">
                <a:xfrm>
                  <a:off x="4286250" y="4320651"/>
                  <a:ext cx="1884309" cy="697156"/>
                </a:xfrm>
                <a:custGeom>
                  <a:avLst/>
                  <a:gdLst>
                    <a:gd name="T0" fmla="*/ 0 w 1891"/>
                    <a:gd name="T1" fmla="*/ 2147483647 h 703"/>
                    <a:gd name="T2" fmla="*/ 2147483647 w 1891"/>
                    <a:gd name="T3" fmla="*/ 2147483647 h 703"/>
                    <a:gd name="T4" fmla="*/ 2147483647 w 1891"/>
                    <a:gd name="T5" fmla="*/ 0 h 703"/>
                    <a:gd name="T6" fmla="*/ 0 60000 65536"/>
                    <a:gd name="T7" fmla="*/ 0 60000 65536"/>
                    <a:gd name="T8" fmla="*/ 0 60000 65536"/>
                    <a:gd name="T9" fmla="*/ 0 w 1891"/>
                    <a:gd name="T10" fmla="*/ 0 h 703"/>
                    <a:gd name="T11" fmla="*/ 1891 w 1891"/>
                    <a:gd name="T12" fmla="*/ 703 h 70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91" h="703">
                      <a:moveTo>
                        <a:pt x="0" y="703"/>
                      </a:moveTo>
                      <a:lnTo>
                        <a:pt x="1891" y="703"/>
                      </a:lnTo>
                      <a:lnTo>
                        <a:pt x="1891" y="0"/>
                      </a:lnTo>
                    </a:path>
                  </a:pathLst>
                </a:custGeom>
                <a:solidFill>
                  <a:srgbClr val="FFFFFF"/>
                </a:solidFill>
                <a:ln w="47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1" name="Freeform 39"/>
                <p:cNvSpPr>
                  <a:spLocks/>
                </p:cNvSpPr>
                <p:nvPr/>
              </p:nvSpPr>
              <p:spPr bwMode="auto">
                <a:xfrm>
                  <a:off x="4286250" y="4073659"/>
                  <a:ext cx="1884309" cy="246992"/>
                </a:xfrm>
                <a:custGeom>
                  <a:avLst/>
                  <a:gdLst>
                    <a:gd name="T0" fmla="*/ 0 w 1891"/>
                    <a:gd name="T1" fmla="*/ 2147483647 h 245"/>
                    <a:gd name="T2" fmla="*/ 2147483647 w 1891"/>
                    <a:gd name="T3" fmla="*/ 0 h 245"/>
                    <a:gd name="T4" fmla="*/ 2147483647 w 1891"/>
                    <a:gd name="T5" fmla="*/ 2147483647 h 245"/>
                    <a:gd name="T6" fmla="*/ 2147483647 w 1891"/>
                    <a:gd name="T7" fmla="*/ 0 h 245"/>
                    <a:gd name="T8" fmla="*/ 2147483647 w 1891"/>
                    <a:gd name="T9" fmla="*/ 2147483647 h 245"/>
                    <a:gd name="T10" fmla="*/ 2147483647 w 1891"/>
                    <a:gd name="T11" fmla="*/ 0 h 245"/>
                    <a:gd name="T12" fmla="*/ 2147483647 w 1891"/>
                    <a:gd name="T13" fmla="*/ 2147483647 h 24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91"/>
                    <a:gd name="T22" fmla="*/ 0 h 245"/>
                    <a:gd name="T23" fmla="*/ 1891 w 1891"/>
                    <a:gd name="T24" fmla="*/ 245 h 24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91" h="245">
                      <a:moveTo>
                        <a:pt x="0" y="245"/>
                      </a:moveTo>
                      <a:lnTo>
                        <a:pt x="630" y="0"/>
                      </a:lnTo>
                      <a:lnTo>
                        <a:pt x="630" y="245"/>
                      </a:lnTo>
                      <a:lnTo>
                        <a:pt x="1251" y="0"/>
                      </a:lnTo>
                      <a:lnTo>
                        <a:pt x="1251" y="245"/>
                      </a:lnTo>
                      <a:lnTo>
                        <a:pt x="1891" y="0"/>
                      </a:lnTo>
                      <a:lnTo>
                        <a:pt x="1891" y="245"/>
                      </a:lnTo>
                    </a:path>
                  </a:pathLst>
                </a:custGeom>
                <a:solidFill>
                  <a:srgbClr val="FFFFFF"/>
                </a:solidFill>
                <a:ln w="47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2" name="Rectangle 40"/>
                <p:cNvSpPr>
                  <a:spLocks noChangeArrowheads="1"/>
                </p:cNvSpPr>
                <p:nvPr/>
              </p:nvSpPr>
              <p:spPr bwMode="auto">
                <a:xfrm>
                  <a:off x="4494171" y="4610631"/>
                  <a:ext cx="1460882" cy="16357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600" b="1">
                      <a:solidFill>
                        <a:srgbClr val="000000"/>
                      </a:solidFill>
                      <a:latin typeface="Arial" charset="0"/>
                    </a:rPr>
                    <a:t>Custom  Components at MI</a:t>
                  </a:r>
                </a:p>
              </p:txBody>
            </p:sp>
          </p:grpSp>
        </p:grpSp>
      </p:grpSp>
      <p:sp>
        <p:nvSpPr>
          <p:cNvPr id="139" name="Title 3"/>
          <p:cNvSpPr txBox="1">
            <a:spLocks/>
          </p:cNvSpPr>
          <p:nvPr/>
        </p:nvSpPr>
        <p:spPr>
          <a:xfrm>
            <a:off x="152400" y="142875"/>
            <a:ext cx="7772400" cy="295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Gill Sans MT" pitchFamily="34" charset="0"/>
                <a:ea typeface="+mj-ea"/>
                <a:cs typeface="+mj-cs"/>
              </a:defRPr>
            </a:lvl1pPr>
          </a:lstStyle>
          <a:p>
            <a:r>
              <a:rPr lang="en-US" sz="1800" cap="all"/>
              <a:t>Supply chain strategy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(Current Value Stream Map)</a:t>
            </a:r>
          </a:p>
        </p:txBody>
      </p:sp>
      <p:sp>
        <p:nvSpPr>
          <p:cNvPr id="137" name="Freeform 34">
            <a:extLst>
              <a:ext uri="{FF2B5EF4-FFF2-40B4-BE49-F238E27FC236}">
                <a16:creationId xmlns:a16="http://schemas.microsoft.com/office/drawing/2014/main" id="{174287D2-A68C-4BF5-AAB4-9AF644510A07}"/>
              </a:ext>
            </a:extLst>
          </p:cNvPr>
          <p:cNvSpPr>
            <a:spLocks/>
          </p:cNvSpPr>
          <p:nvPr/>
        </p:nvSpPr>
        <p:spPr bwMode="auto">
          <a:xfrm rot="1198987">
            <a:off x="1655708" y="1331272"/>
            <a:ext cx="1144377" cy="149831"/>
          </a:xfrm>
          <a:custGeom>
            <a:avLst/>
            <a:gdLst>
              <a:gd name="T0" fmla="*/ 0 w 5675"/>
              <a:gd name="T1" fmla="*/ 2147483647 h 316"/>
              <a:gd name="T2" fmla="*/ 0 w 5675"/>
              <a:gd name="T3" fmla="*/ 2147483647 h 316"/>
              <a:gd name="T4" fmla="*/ 2147483647 w 5675"/>
              <a:gd name="T5" fmla="*/ 2147483647 h 316"/>
              <a:gd name="T6" fmla="*/ 2147483647 w 5675"/>
              <a:gd name="T7" fmla="*/ 2147483647 h 316"/>
              <a:gd name="T8" fmla="*/ 2147483647 w 5675"/>
              <a:gd name="T9" fmla="*/ 2147483647 h 316"/>
              <a:gd name="T10" fmla="*/ 2147483647 w 5675"/>
              <a:gd name="T11" fmla="*/ 0 h 316"/>
              <a:gd name="T12" fmla="*/ 2147483647 w 5675"/>
              <a:gd name="T13" fmla="*/ 2147483647 h 316"/>
              <a:gd name="T14" fmla="*/ 0 w 5675"/>
              <a:gd name="T15" fmla="*/ 2147483647 h 31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675"/>
              <a:gd name="T25" fmla="*/ 0 h 316"/>
              <a:gd name="T26" fmla="*/ 5675 w 5675"/>
              <a:gd name="T27" fmla="*/ 316 h 31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675" h="316">
                <a:moveTo>
                  <a:pt x="0" y="79"/>
                </a:moveTo>
                <a:lnTo>
                  <a:pt x="0" y="237"/>
                </a:lnTo>
                <a:lnTo>
                  <a:pt x="5438" y="237"/>
                </a:lnTo>
                <a:lnTo>
                  <a:pt x="5438" y="316"/>
                </a:lnTo>
                <a:lnTo>
                  <a:pt x="5675" y="158"/>
                </a:lnTo>
                <a:lnTo>
                  <a:pt x="5438" y="0"/>
                </a:lnTo>
                <a:lnTo>
                  <a:pt x="5438" y="79"/>
                </a:lnTo>
                <a:lnTo>
                  <a:pt x="0" y="79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3262" tIns="36631" rIns="73262" bIns="36631"/>
          <a:lstStyle/>
          <a:p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407E5BA4-DC3C-405B-987E-3AF3486A8B00}"/>
              </a:ext>
            </a:extLst>
          </p:cNvPr>
          <p:cNvGrpSpPr/>
          <p:nvPr/>
        </p:nvGrpSpPr>
        <p:grpSpPr>
          <a:xfrm>
            <a:off x="2800733" y="1312611"/>
            <a:ext cx="970407" cy="493788"/>
            <a:chOff x="4267198" y="4106739"/>
            <a:chExt cx="1884309" cy="944148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F1F3810C-7F53-47A3-85D9-8322B36A476C}"/>
                </a:ext>
              </a:extLst>
            </p:cNvPr>
            <p:cNvSpPr/>
            <p:nvPr/>
          </p:nvSpPr>
          <p:spPr>
            <a:xfrm>
              <a:off x="4278735" y="4351230"/>
              <a:ext cx="1857742" cy="6946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1CD7E94-CA42-4BA2-9F13-3D7A6F8631CF}"/>
                </a:ext>
              </a:extLst>
            </p:cNvPr>
            <p:cNvGrpSpPr/>
            <p:nvPr/>
          </p:nvGrpSpPr>
          <p:grpSpPr>
            <a:xfrm>
              <a:off x="4267198" y="4106739"/>
              <a:ext cx="1884309" cy="944148"/>
              <a:chOff x="4286250" y="4073659"/>
              <a:chExt cx="1884309" cy="944148"/>
            </a:xfrm>
          </p:grpSpPr>
          <p:sp>
            <p:nvSpPr>
              <p:cNvPr id="149" name="Line 37">
                <a:extLst>
                  <a:ext uri="{FF2B5EF4-FFF2-40B4-BE49-F238E27FC236}">
                    <a16:creationId xmlns:a16="http://schemas.microsoft.com/office/drawing/2014/main" id="{93AAAD05-1FA9-4786-9E48-BD45200AD1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86250" y="4320651"/>
                <a:ext cx="0" cy="697156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404CCD81-EF50-41E1-A5C5-CD738DB35CC6}"/>
                  </a:ext>
                </a:extLst>
              </p:cNvPr>
              <p:cNvGrpSpPr/>
              <p:nvPr/>
            </p:nvGrpSpPr>
            <p:grpSpPr>
              <a:xfrm>
                <a:off x="4286250" y="4073659"/>
                <a:ext cx="1884309" cy="944148"/>
                <a:chOff x="4286250" y="4073659"/>
                <a:chExt cx="1884309" cy="944148"/>
              </a:xfrm>
            </p:grpSpPr>
            <p:sp>
              <p:nvSpPr>
                <p:cNvPr id="151" name="Freeform 36">
                  <a:extLst>
                    <a:ext uri="{FF2B5EF4-FFF2-40B4-BE49-F238E27FC236}">
                      <a16:creationId xmlns:a16="http://schemas.microsoft.com/office/drawing/2014/main" id="{255E317D-1EAC-4E56-ABC8-0AF82EBC18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86250" y="4320651"/>
                  <a:ext cx="1884309" cy="697156"/>
                </a:xfrm>
                <a:custGeom>
                  <a:avLst/>
                  <a:gdLst>
                    <a:gd name="T0" fmla="*/ 0 w 1891"/>
                    <a:gd name="T1" fmla="*/ 2147483647 h 703"/>
                    <a:gd name="T2" fmla="*/ 2147483647 w 1891"/>
                    <a:gd name="T3" fmla="*/ 2147483647 h 703"/>
                    <a:gd name="T4" fmla="*/ 2147483647 w 1891"/>
                    <a:gd name="T5" fmla="*/ 0 h 703"/>
                    <a:gd name="T6" fmla="*/ 0 60000 65536"/>
                    <a:gd name="T7" fmla="*/ 0 60000 65536"/>
                    <a:gd name="T8" fmla="*/ 0 60000 65536"/>
                    <a:gd name="T9" fmla="*/ 0 w 1891"/>
                    <a:gd name="T10" fmla="*/ 0 h 703"/>
                    <a:gd name="T11" fmla="*/ 1891 w 1891"/>
                    <a:gd name="T12" fmla="*/ 703 h 70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91" h="703">
                      <a:moveTo>
                        <a:pt x="0" y="703"/>
                      </a:moveTo>
                      <a:lnTo>
                        <a:pt x="1891" y="703"/>
                      </a:lnTo>
                      <a:lnTo>
                        <a:pt x="1891" y="0"/>
                      </a:lnTo>
                    </a:path>
                  </a:pathLst>
                </a:custGeom>
                <a:solidFill>
                  <a:srgbClr val="FFFFFF"/>
                </a:solidFill>
                <a:ln w="47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" name="Freeform 39">
                  <a:extLst>
                    <a:ext uri="{FF2B5EF4-FFF2-40B4-BE49-F238E27FC236}">
                      <a16:creationId xmlns:a16="http://schemas.microsoft.com/office/drawing/2014/main" id="{FFA6201D-94B7-4DFC-8DD2-30220E655E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86250" y="4073659"/>
                  <a:ext cx="1884309" cy="246992"/>
                </a:xfrm>
                <a:custGeom>
                  <a:avLst/>
                  <a:gdLst>
                    <a:gd name="T0" fmla="*/ 0 w 1891"/>
                    <a:gd name="T1" fmla="*/ 2147483647 h 245"/>
                    <a:gd name="T2" fmla="*/ 2147483647 w 1891"/>
                    <a:gd name="T3" fmla="*/ 0 h 245"/>
                    <a:gd name="T4" fmla="*/ 2147483647 w 1891"/>
                    <a:gd name="T5" fmla="*/ 2147483647 h 245"/>
                    <a:gd name="T6" fmla="*/ 2147483647 w 1891"/>
                    <a:gd name="T7" fmla="*/ 0 h 245"/>
                    <a:gd name="T8" fmla="*/ 2147483647 w 1891"/>
                    <a:gd name="T9" fmla="*/ 2147483647 h 245"/>
                    <a:gd name="T10" fmla="*/ 2147483647 w 1891"/>
                    <a:gd name="T11" fmla="*/ 0 h 245"/>
                    <a:gd name="T12" fmla="*/ 2147483647 w 1891"/>
                    <a:gd name="T13" fmla="*/ 2147483647 h 24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91"/>
                    <a:gd name="T22" fmla="*/ 0 h 245"/>
                    <a:gd name="T23" fmla="*/ 1891 w 1891"/>
                    <a:gd name="T24" fmla="*/ 245 h 24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91" h="245">
                      <a:moveTo>
                        <a:pt x="0" y="245"/>
                      </a:moveTo>
                      <a:lnTo>
                        <a:pt x="630" y="0"/>
                      </a:lnTo>
                      <a:lnTo>
                        <a:pt x="630" y="245"/>
                      </a:lnTo>
                      <a:lnTo>
                        <a:pt x="1251" y="0"/>
                      </a:lnTo>
                      <a:lnTo>
                        <a:pt x="1251" y="245"/>
                      </a:lnTo>
                      <a:lnTo>
                        <a:pt x="1891" y="0"/>
                      </a:lnTo>
                      <a:lnTo>
                        <a:pt x="1891" y="245"/>
                      </a:lnTo>
                    </a:path>
                  </a:pathLst>
                </a:custGeom>
                <a:solidFill>
                  <a:srgbClr val="FFFFFF"/>
                </a:solidFill>
                <a:ln w="47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" name="Rectangle 40">
                  <a:extLst>
                    <a:ext uri="{FF2B5EF4-FFF2-40B4-BE49-F238E27FC236}">
                      <a16:creationId xmlns:a16="http://schemas.microsoft.com/office/drawing/2014/main" id="{4BEFC74D-64CF-4FB6-AA10-0EE97E0CF4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42966" y="4610630"/>
                  <a:ext cx="1189038" cy="17654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600" b="1">
                      <a:solidFill>
                        <a:srgbClr val="000000"/>
                      </a:solidFill>
                      <a:latin typeface="Arial" charset="0"/>
                    </a:rPr>
                    <a:t>Steelcase MI ISC</a:t>
                  </a:r>
                </a:p>
              </p:txBody>
            </p:sp>
          </p:grp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B173A806-171F-4446-BCDD-27A027E0DF0F}"/>
              </a:ext>
            </a:extLst>
          </p:cNvPr>
          <p:cNvGrpSpPr/>
          <p:nvPr/>
        </p:nvGrpSpPr>
        <p:grpSpPr>
          <a:xfrm>
            <a:off x="4948279" y="1303650"/>
            <a:ext cx="970407" cy="493788"/>
            <a:chOff x="4267198" y="4106739"/>
            <a:chExt cx="1884309" cy="944148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BBF90C2-379A-406E-A9E5-1BE5FC7814FF}"/>
                </a:ext>
              </a:extLst>
            </p:cNvPr>
            <p:cNvSpPr/>
            <p:nvPr/>
          </p:nvSpPr>
          <p:spPr>
            <a:xfrm>
              <a:off x="4278735" y="4351230"/>
              <a:ext cx="1857742" cy="6946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5531E0A2-2D9E-4022-897D-B5EE49BB8D28}"/>
                </a:ext>
              </a:extLst>
            </p:cNvPr>
            <p:cNvGrpSpPr/>
            <p:nvPr/>
          </p:nvGrpSpPr>
          <p:grpSpPr>
            <a:xfrm>
              <a:off x="4267198" y="4106739"/>
              <a:ext cx="1884309" cy="944148"/>
              <a:chOff x="4286250" y="4073659"/>
              <a:chExt cx="1884309" cy="944148"/>
            </a:xfrm>
          </p:grpSpPr>
          <p:sp>
            <p:nvSpPr>
              <p:cNvPr id="164" name="Line 37">
                <a:extLst>
                  <a:ext uri="{FF2B5EF4-FFF2-40B4-BE49-F238E27FC236}">
                    <a16:creationId xmlns:a16="http://schemas.microsoft.com/office/drawing/2014/main" id="{FE74B91D-0574-4703-B907-4D01B3108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86250" y="4320651"/>
                <a:ext cx="0" cy="697156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7FA7464-5FAA-4AAE-81A8-323924231B8E}"/>
                  </a:ext>
                </a:extLst>
              </p:cNvPr>
              <p:cNvGrpSpPr/>
              <p:nvPr/>
            </p:nvGrpSpPr>
            <p:grpSpPr>
              <a:xfrm>
                <a:off x="4286250" y="4073659"/>
                <a:ext cx="1884309" cy="944148"/>
                <a:chOff x="4286250" y="4073659"/>
                <a:chExt cx="1884309" cy="944148"/>
              </a:xfrm>
            </p:grpSpPr>
            <p:sp>
              <p:nvSpPr>
                <p:cNvPr id="171" name="Freeform 36">
                  <a:extLst>
                    <a:ext uri="{FF2B5EF4-FFF2-40B4-BE49-F238E27FC236}">
                      <a16:creationId xmlns:a16="http://schemas.microsoft.com/office/drawing/2014/main" id="{3B53B99D-EC6A-4C79-92ED-09BBCF14C4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86250" y="4320651"/>
                  <a:ext cx="1884309" cy="697156"/>
                </a:xfrm>
                <a:custGeom>
                  <a:avLst/>
                  <a:gdLst>
                    <a:gd name="T0" fmla="*/ 0 w 1891"/>
                    <a:gd name="T1" fmla="*/ 2147483647 h 703"/>
                    <a:gd name="T2" fmla="*/ 2147483647 w 1891"/>
                    <a:gd name="T3" fmla="*/ 2147483647 h 703"/>
                    <a:gd name="T4" fmla="*/ 2147483647 w 1891"/>
                    <a:gd name="T5" fmla="*/ 0 h 703"/>
                    <a:gd name="T6" fmla="*/ 0 60000 65536"/>
                    <a:gd name="T7" fmla="*/ 0 60000 65536"/>
                    <a:gd name="T8" fmla="*/ 0 60000 65536"/>
                    <a:gd name="T9" fmla="*/ 0 w 1891"/>
                    <a:gd name="T10" fmla="*/ 0 h 703"/>
                    <a:gd name="T11" fmla="*/ 1891 w 1891"/>
                    <a:gd name="T12" fmla="*/ 703 h 70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91" h="703">
                      <a:moveTo>
                        <a:pt x="0" y="703"/>
                      </a:moveTo>
                      <a:lnTo>
                        <a:pt x="1891" y="703"/>
                      </a:lnTo>
                      <a:lnTo>
                        <a:pt x="1891" y="0"/>
                      </a:lnTo>
                    </a:path>
                  </a:pathLst>
                </a:custGeom>
                <a:solidFill>
                  <a:srgbClr val="FFFFFF"/>
                </a:solidFill>
                <a:ln w="47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9" name="Freeform 39">
                  <a:extLst>
                    <a:ext uri="{FF2B5EF4-FFF2-40B4-BE49-F238E27FC236}">
                      <a16:creationId xmlns:a16="http://schemas.microsoft.com/office/drawing/2014/main" id="{0509E400-EA69-4A06-A050-E23D61EAC4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86250" y="4073659"/>
                  <a:ext cx="1884309" cy="246992"/>
                </a:xfrm>
                <a:custGeom>
                  <a:avLst/>
                  <a:gdLst>
                    <a:gd name="T0" fmla="*/ 0 w 1891"/>
                    <a:gd name="T1" fmla="*/ 2147483647 h 245"/>
                    <a:gd name="T2" fmla="*/ 2147483647 w 1891"/>
                    <a:gd name="T3" fmla="*/ 0 h 245"/>
                    <a:gd name="T4" fmla="*/ 2147483647 w 1891"/>
                    <a:gd name="T5" fmla="*/ 2147483647 h 245"/>
                    <a:gd name="T6" fmla="*/ 2147483647 w 1891"/>
                    <a:gd name="T7" fmla="*/ 0 h 245"/>
                    <a:gd name="T8" fmla="*/ 2147483647 w 1891"/>
                    <a:gd name="T9" fmla="*/ 2147483647 h 245"/>
                    <a:gd name="T10" fmla="*/ 2147483647 w 1891"/>
                    <a:gd name="T11" fmla="*/ 0 h 245"/>
                    <a:gd name="T12" fmla="*/ 2147483647 w 1891"/>
                    <a:gd name="T13" fmla="*/ 2147483647 h 24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91"/>
                    <a:gd name="T22" fmla="*/ 0 h 245"/>
                    <a:gd name="T23" fmla="*/ 1891 w 1891"/>
                    <a:gd name="T24" fmla="*/ 245 h 24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91" h="245">
                      <a:moveTo>
                        <a:pt x="0" y="245"/>
                      </a:moveTo>
                      <a:lnTo>
                        <a:pt x="630" y="0"/>
                      </a:lnTo>
                      <a:lnTo>
                        <a:pt x="630" y="245"/>
                      </a:lnTo>
                      <a:lnTo>
                        <a:pt x="1251" y="0"/>
                      </a:lnTo>
                      <a:lnTo>
                        <a:pt x="1251" y="245"/>
                      </a:lnTo>
                      <a:lnTo>
                        <a:pt x="1891" y="0"/>
                      </a:lnTo>
                      <a:lnTo>
                        <a:pt x="1891" y="245"/>
                      </a:lnTo>
                    </a:path>
                  </a:pathLst>
                </a:custGeom>
                <a:solidFill>
                  <a:srgbClr val="FFFFFF"/>
                </a:solidFill>
                <a:ln w="47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Rectangle 40">
                  <a:extLst>
                    <a:ext uri="{FF2B5EF4-FFF2-40B4-BE49-F238E27FC236}">
                      <a16:creationId xmlns:a16="http://schemas.microsoft.com/office/drawing/2014/main" id="{274EA4A3-266A-4C6E-8F73-04963943A9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42966" y="4610630"/>
                  <a:ext cx="1017842" cy="17654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600" b="1">
                      <a:solidFill>
                        <a:srgbClr val="000000"/>
                      </a:solidFill>
                      <a:latin typeface="Arial" charset="0"/>
                    </a:rPr>
                    <a:t>San Diego ISC</a:t>
                  </a:r>
                </a:p>
              </p:txBody>
            </p:sp>
          </p:grpSp>
        </p:grp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CED1E7B4-6446-42CC-AEB6-D9153D6C9552}"/>
              </a:ext>
            </a:extLst>
          </p:cNvPr>
          <p:cNvGrpSpPr/>
          <p:nvPr/>
        </p:nvGrpSpPr>
        <p:grpSpPr>
          <a:xfrm>
            <a:off x="6276966" y="1370702"/>
            <a:ext cx="426778" cy="427565"/>
            <a:chOff x="1129368" y="3946561"/>
            <a:chExt cx="844889" cy="1112524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DD2714F5-C307-4070-926A-39C4001AA07A}"/>
                </a:ext>
              </a:extLst>
            </p:cNvPr>
            <p:cNvSpPr/>
            <p:nvPr/>
          </p:nvSpPr>
          <p:spPr>
            <a:xfrm>
              <a:off x="1129368" y="4785507"/>
              <a:ext cx="844889" cy="250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7B8895DD-86D7-4F7E-93DD-3254F64BE3B7}"/>
                </a:ext>
              </a:extLst>
            </p:cNvPr>
            <p:cNvGrpSpPr/>
            <p:nvPr/>
          </p:nvGrpSpPr>
          <p:grpSpPr>
            <a:xfrm>
              <a:off x="1132340" y="3946561"/>
              <a:ext cx="838946" cy="1112524"/>
              <a:chOff x="1166050" y="3961116"/>
              <a:chExt cx="838946" cy="1112524"/>
            </a:xfrm>
          </p:grpSpPr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67143BFA-6C36-4A79-9299-5844AE13EFEC}"/>
                  </a:ext>
                </a:extLst>
              </p:cNvPr>
              <p:cNvGrpSpPr/>
              <p:nvPr/>
            </p:nvGrpSpPr>
            <p:grpSpPr>
              <a:xfrm>
                <a:off x="1166050" y="3961116"/>
                <a:ext cx="838946" cy="838946"/>
                <a:chOff x="1166050" y="3961116"/>
                <a:chExt cx="838946" cy="838946"/>
              </a:xfrm>
            </p:grpSpPr>
            <p:sp>
              <p:nvSpPr>
                <p:cNvPr id="204" name="Freeform 266">
                  <a:extLst>
                    <a:ext uri="{FF2B5EF4-FFF2-40B4-BE49-F238E27FC236}">
                      <a16:creationId xmlns:a16="http://schemas.microsoft.com/office/drawing/2014/main" id="{926F9CAD-FF4E-4D93-A7E3-C30E36846A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6050" y="3961116"/>
                  <a:ext cx="838946" cy="838946"/>
                </a:xfrm>
                <a:custGeom>
                  <a:avLst/>
                  <a:gdLst>
                    <a:gd name="T0" fmla="*/ 0 w 631"/>
                    <a:gd name="T1" fmla="*/ 2147483647 h 632"/>
                    <a:gd name="T2" fmla="*/ 2147483647 w 631"/>
                    <a:gd name="T3" fmla="*/ 2147483647 h 632"/>
                    <a:gd name="T4" fmla="*/ 2147483647 w 631"/>
                    <a:gd name="T5" fmla="*/ 0 h 632"/>
                    <a:gd name="T6" fmla="*/ 0 w 631"/>
                    <a:gd name="T7" fmla="*/ 0 h 632"/>
                    <a:gd name="T8" fmla="*/ 0 w 631"/>
                    <a:gd name="T9" fmla="*/ 2147483647 h 632"/>
                    <a:gd name="T10" fmla="*/ 0 w 631"/>
                    <a:gd name="T11" fmla="*/ 2147483647 h 6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31"/>
                    <a:gd name="T19" fmla="*/ 0 h 632"/>
                    <a:gd name="T20" fmla="*/ 631 w 631"/>
                    <a:gd name="T21" fmla="*/ 632 h 6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31" h="632">
                      <a:moveTo>
                        <a:pt x="0" y="632"/>
                      </a:moveTo>
                      <a:lnTo>
                        <a:pt x="631" y="632"/>
                      </a:lnTo>
                      <a:lnTo>
                        <a:pt x="631" y="0"/>
                      </a:lnTo>
                      <a:lnTo>
                        <a:pt x="0" y="0"/>
                      </a:lnTo>
                      <a:lnTo>
                        <a:pt x="0" y="632"/>
                      </a:lnTo>
                    </a:path>
                  </a:pathLst>
                </a:custGeom>
                <a:solidFill>
                  <a:schemeClr val="bg1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pic>
              <p:nvPicPr>
                <p:cNvPr id="205" name="Picture 3" descr="C:\Users\ABENNER\AppData\Local\Microsoft\Windows\Temporary Internet Files\Content.IE5\TCM30QRG\lorry-truck-5827205[1].jpg">
                  <a:extLst>
                    <a:ext uri="{FF2B5EF4-FFF2-40B4-BE49-F238E27FC236}">
                      <a16:creationId xmlns:a16="http://schemas.microsoft.com/office/drawing/2014/main" id="{97BA4DCB-A9FD-4340-9D45-0358D85E07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31386" y="4130766"/>
                  <a:ext cx="711047" cy="50391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  <p:sp>
            <p:nvSpPr>
              <p:cNvPr id="202" name="Rectangle 307">
                <a:extLst>
                  <a:ext uri="{FF2B5EF4-FFF2-40B4-BE49-F238E27FC236}">
                    <a16:creationId xmlns:a16="http://schemas.microsoft.com/office/drawing/2014/main" id="{C7463EC8-C836-4F19-9AD7-6E40CD7C1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6050" y="4800062"/>
                <a:ext cx="838946" cy="250825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altLang="en-US"/>
              </a:p>
            </p:txBody>
          </p:sp>
          <p:sp>
            <p:nvSpPr>
              <p:cNvPr id="203" name="Rectangle 308">
                <a:extLst>
                  <a:ext uri="{FF2B5EF4-FFF2-40B4-BE49-F238E27FC236}">
                    <a16:creationId xmlns:a16="http://schemas.microsoft.com/office/drawing/2014/main" id="{B4F3C953-B942-419D-A489-02D07008A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235" y="4800063"/>
                <a:ext cx="417447" cy="273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en-US" sz="600"/>
                  <a:t>Daily</a:t>
                </a:r>
              </a:p>
            </p:txBody>
          </p:sp>
        </p:grp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978EB8A8-35CD-451D-B4EC-810590EFB414}"/>
              </a:ext>
            </a:extLst>
          </p:cNvPr>
          <p:cNvGrpSpPr/>
          <p:nvPr/>
        </p:nvGrpSpPr>
        <p:grpSpPr>
          <a:xfrm>
            <a:off x="4086242" y="1384291"/>
            <a:ext cx="426778" cy="418821"/>
            <a:chOff x="1129368" y="3946561"/>
            <a:chExt cx="844889" cy="1089771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6F92042-DFC8-49CC-9F83-0BFC8B490D93}"/>
                </a:ext>
              </a:extLst>
            </p:cNvPr>
            <p:cNvSpPr/>
            <p:nvPr/>
          </p:nvSpPr>
          <p:spPr>
            <a:xfrm>
              <a:off x="1129368" y="4785507"/>
              <a:ext cx="844889" cy="250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832ED719-BA05-45E7-A03D-3E5528B4EC15}"/>
                </a:ext>
              </a:extLst>
            </p:cNvPr>
            <p:cNvGrpSpPr/>
            <p:nvPr/>
          </p:nvGrpSpPr>
          <p:grpSpPr>
            <a:xfrm>
              <a:off x="1132340" y="3946561"/>
              <a:ext cx="838946" cy="1089771"/>
              <a:chOff x="1166050" y="3961116"/>
              <a:chExt cx="838946" cy="1089771"/>
            </a:xfrm>
          </p:grpSpPr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E4E211A-1378-4BE4-8A39-9933CE3612DE}"/>
                  </a:ext>
                </a:extLst>
              </p:cNvPr>
              <p:cNvGrpSpPr/>
              <p:nvPr/>
            </p:nvGrpSpPr>
            <p:grpSpPr>
              <a:xfrm>
                <a:off x="1166050" y="3961116"/>
                <a:ext cx="838946" cy="838946"/>
                <a:chOff x="1166050" y="3961116"/>
                <a:chExt cx="838946" cy="838946"/>
              </a:xfrm>
            </p:grpSpPr>
            <p:sp>
              <p:nvSpPr>
                <p:cNvPr id="212" name="Freeform 266">
                  <a:extLst>
                    <a:ext uri="{FF2B5EF4-FFF2-40B4-BE49-F238E27FC236}">
                      <a16:creationId xmlns:a16="http://schemas.microsoft.com/office/drawing/2014/main" id="{D5EEEE09-B7AF-4ACC-8242-CA32D0BDE8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6050" y="3961116"/>
                  <a:ext cx="838946" cy="838946"/>
                </a:xfrm>
                <a:custGeom>
                  <a:avLst/>
                  <a:gdLst>
                    <a:gd name="T0" fmla="*/ 0 w 631"/>
                    <a:gd name="T1" fmla="*/ 2147483647 h 632"/>
                    <a:gd name="T2" fmla="*/ 2147483647 w 631"/>
                    <a:gd name="T3" fmla="*/ 2147483647 h 632"/>
                    <a:gd name="T4" fmla="*/ 2147483647 w 631"/>
                    <a:gd name="T5" fmla="*/ 0 h 632"/>
                    <a:gd name="T6" fmla="*/ 0 w 631"/>
                    <a:gd name="T7" fmla="*/ 0 h 632"/>
                    <a:gd name="T8" fmla="*/ 0 w 631"/>
                    <a:gd name="T9" fmla="*/ 2147483647 h 632"/>
                    <a:gd name="T10" fmla="*/ 0 w 631"/>
                    <a:gd name="T11" fmla="*/ 2147483647 h 6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31"/>
                    <a:gd name="T19" fmla="*/ 0 h 632"/>
                    <a:gd name="T20" fmla="*/ 631 w 631"/>
                    <a:gd name="T21" fmla="*/ 632 h 6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31" h="632">
                      <a:moveTo>
                        <a:pt x="0" y="632"/>
                      </a:moveTo>
                      <a:lnTo>
                        <a:pt x="631" y="632"/>
                      </a:lnTo>
                      <a:lnTo>
                        <a:pt x="631" y="0"/>
                      </a:lnTo>
                      <a:lnTo>
                        <a:pt x="0" y="0"/>
                      </a:lnTo>
                      <a:lnTo>
                        <a:pt x="0" y="632"/>
                      </a:lnTo>
                    </a:path>
                  </a:pathLst>
                </a:custGeom>
                <a:solidFill>
                  <a:schemeClr val="bg1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pic>
              <p:nvPicPr>
                <p:cNvPr id="213" name="Picture 3" descr="C:\Users\ABENNER\AppData\Local\Microsoft\Windows\Temporary Internet Files\Content.IE5\TCM30QRG\lorry-truck-5827205[1].jpg">
                  <a:extLst>
                    <a:ext uri="{FF2B5EF4-FFF2-40B4-BE49-F238E27FC236}">
                      <a16:creationId xmlns:a16="http://schemas.microsoft.com/office/drawing/2014/main" id="{15A27972-5894-427A-875B-C6E5F04352F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31386" y="4130766"/>
                  <a:ext cx="711047" cy="50391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  <p:sp>
            <p:nvSpPr>
              <p:cNvPr id="210" name="Rectangle 307">
                <a:extLst>
                  <a:ext uri="{FF2B5EF4-FFF2-40B4-BE49-F238E27FC236}">
                    <a16:creationId xmlns:a16="http://schemas.microsoft.com/office/drawing/2014/main" id="{9B2E2B76-9A34-4FC0-9516-F9C7641E2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6050" y="4800062"/>
                <a:ext cx="838946" cy="250825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altLang="en-US"/>
              </a:p>
            </p:txBody>
          </p:sp>
          <p:sp>
            <p:nvSpPr>
              <p:cNvPr id="211" name="Rectangle 308">
                <a:extLst>
                  <a:ext uri="{FF2B5EF4-FFF2-40B4-BE49-F238E27FC236}">
                    <a16:creationId xmlns:a16="http://schemas.microsoft.com/office/drawing/2014/main" id="{B72A02D9-128D-4067-B76C-F59D1FDF7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0261" y="4800062"/>
                <a:ext cx="565422" cy="240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en-US" sz="600"/>
                  <a:t>Twice </a:t>
                </a:r>
                <a:r>
                  <a:rPr lang="en-US" altLang="en-US" sz="600" err="1"/>
                  <a:t>wk</a:t>
                </a:r>
                <a:endParaRPr lang="en-US" altLang="en-US" sz="600"/>
              </a:p>
            </p:txBody>
          </p:sp>
        </p:grp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F924B398-BF64-4514-9E7B-6670DD8D0395}"/>
              </a:ext>
            </a:extLst>
          </p:cNvPr>
          <p:cNvGrpSpPr/>
          <p:nvPr/>
        </p:nvGrpSpPr>
        <p:grpSpPr>
          <a:xfrm>
            <a:off x="1996474" y="1140240"/>
            <a:ext cx="426778" cy="427565"/>
            <a:chOff x="1129368" y="3946561"/>
            <a:chExt cx="844889" cy="1112524"/>
          </a:xfrm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3BFA8C73-DAC8-4D3E-BC93-559D03F6E8C4}"/>
                </a:ext>
              </a:extLst>
            </p:cNvPr>
            <p:cNvSpPr/>
            <p:nvPr/>
          </p:nvSpPr>
          <p:spPr>
            <a:xfrm>
              <a:off x="1129368" y="4785507"/>
              <a:ext cx="844889" cy="250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D9B412A7-1963-43A5-AE94-820329A28889}"/>
                </a:ext>
              </a:extLst>
            </p:cNvPr>
            <p:cNvGrpSpPr/>
            <p:nvPr/>
          </p:nvGrpSpPr>
          <p:grpSpPr>
            <a:xfrm>
              <a:off x="1132340" y="3946561"/>
              <a:ext cx="838946" cy="1112524"/>
              <a:chOff x="1166050" y="3961116"/>
              <a:chExt cx="838946" cy="1112524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C9549896-39EB-4B0A-A264-C1C9971300DF}"/>
                  </a:ext>
                </a:extLst>
              </p:cNvPr>
              <p:cNvGrpSpPr/>
              <p:nvPr/>
            </p:nvGrpSpPr>
            <p:grpSpPr>
              <a:xfrm>
                <a:off x="1166050" y="3961116"/>
                <a:ext cx="838946" cy="838946"/>
                <a:chOff x="1166050" y="3961116"/>
                <a:chExt cx="838946" cy="838946"/>
              </a:xfrm>
            </p:grpSpPr>
            <p:sp>
              <p:nvSpPr>
                <p:cNvPr id="220" name="Freeform 266">
                  <a:extLst>
                    <a:ext uri="{FF2B5EF4-FFF2-40B4-BE49-F238E27FC236}">
                      <a16:creationId xmlns:a16="http://schemas.microsoft.com/office/drawing/2014/main" id="{0C7CBB2C-095B-4EAE-AA90-998CC65728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6050" y="3961116"/>
                  <a:ext cx="838946" cy="838946"/>
                </a:xfrm>
                <a:custGeom>
                  <a:avLst/>
                  <a:gdLst>
                    <a:gd name="T0" fmla="*/ 0 w 631"/>
                    <a:gd name="T1" fmla="*/ 2147483647 h 632"/>
                    <a:gd name="T2" fmla="*/ 2147483647 w 631"/>
                    <a:gd name="T3" fmla="*/ 2147483647 h 632"/>
                    <a:gd name="T4" fmla="*/ 2147483647 w 631"/>
                    <a:gd name="T5" fmla="*/ 0 h 632"/>
                    <a:gd name="T6" fmla="*/ 0 w 631"/>
                    <a:gd name="T7" fmla="*/ 0 h 632"/>
                    <a:gd name="T8" fmla="*/ 0 w 631"/>
                    <a:gd name="T9" fmla="*/ 2147483647 h 632"/>
                    <a:gd name="T10" fmla="*/ 0 w 631"/>
                    <a:gd name="T11" fmla="*/ 2147483647 h 6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31"/>
                    <a:gd name="T19" fmla="*/ 0 h 632"/>
                    <a:gd name="T20" fmla="*/ 631 w 631"/>
                    <a:gd name="T21" fmla="*/ 632 h 6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31" h="632">
                      <a:moveTo>
                        <a:pt x="0" y="632"/>
                      </a:moveTo>
                      <a:lnTo>
                        <a:pt x="631" y="632"/>
                      </a:lnTo>
                      <a:lnTo>
                        <a:pt x="631" y="0"/>
                      </a:lnTo>
                      <a:lnTo>
                        <a:pt x="0" y="0"/>
                      </a:lnTo>
                      <a:lnTo>
                        <a:pt x="0" y="632"/>
                      </a:lnTo>
                    </a:path>
                  </a:pathLst>
                </a:custGeom>
                <a:solidFill>
                  <a:schemeClr val="bg1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pic>
              <p:nvPicPr>
                <p:cNvPr id="221" name="Picture 3" descr="C:\Users\ABENNER\AppData\Local\Microsoft\Windows\Temporary Internet Files\Content.IE5\TCM30QRG\lorry-truck-5827205[1].jpg">
                  <a:extLst>
                    <a:ext uri="{FF2B5EF4-FFF2-40B4-BE49-F238E27FC236}">
                      <a16:creationId xmlns:a16="http://schemas.microsoft.com/office/drawing/2014/main" id="{A6B43D95-B2B9-4EFC-A96F-CB2A77C4B08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31386" y="4130766"/>
                  <a:ext cx="711047" cy="50391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  <p:sp>
            <p:nvSpPr>
              <p:cNvPr id="218" name="Rectangle 307">
                <a:extLst>
                  <a:ext uri="{FF2B5EF4-FFF2-40B4-BE49-F238E27FC236}">
                    <a16:creationId xmlns:a16="http://schemas.microsoft.com/office/drawing/2014/main" id="{14B02DE8-CBB2-4EFC-ACDA-47E458CFD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6050" y="4800062"/>
                <a:ext cx="838946" cy="250825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altLang="en-US"/>
              </a:p>
            </p:txBody>
          </p:sp>
          <p:sp>
            <p:nvSpPr>
              <p:cNvPr id="219" name="Rectangle 308">
                <a:extLst>
                  <a:ext uri="{FF2B5EF4-FFF2-40B4-BE49-F238E27FC236}">
                    <a16:creationId xmlns:a16="http://schemas.microsoft.com/office/drawing/2014/main" id="{B2340E45-DEE5-487B-B553-749BE5DE2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235" y="4800063"/>
                <a:ext cx="417447" cy="273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en-US" sz="600"/>
                  <a:t>Daily</a:t>
                </a:r>
              </a:p>
            </p:txBody>
          </p:sp>
        </p:grp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C16B512-02EF-43AA-B474-14DD6E30C05F}"/>
              </a:ext>
            </a:extLst>
          </p:cNvPr>
          <p:cNvGrpSpPr/>
          <p:nvPr/>
        </p:nvGrpSpPr>
        <p:grpSpPr>
          <a:xfrm>
            <a:off x="412924" y="1778419"/>
            <a:ext cx="1281926" cy="532932"/>
            <a:chOff x="4267198" y="4106739"/>
            <a:chExt cx="1884309" cy="944148"/>
          </a:xfrm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F104D56-CD99-4274-B039-DBC47CF4AAE3}"/>
                </a:ext>
              </a:extLst>
            </p:cNvPr>
            <p:cNvSpPr/>
            <p:nvPr/>
          </p:nvSpPr>
          <p:spPr>
            <a:xfrm>
              <a:off x="4278735" y="4351230"/>
              <a:ext cx="1857742" cy="6946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B61DDC23-7FD4-41E3-862E-32322B850601}"/>
                </a:ext>
              </a:extLst>
            </p:cNvPr>
            <p:cNvGrpSpPr/>
            <p:nvPr/>
          </p:nvGrpSpPr>
          <p:grpSpPr>
            <a:xfrm>
              <a:off x="4267198" y="4106739"/>
              <a:ext cx="1884309" cy="944148"/>
              <a:chOff x="4286250" y="4073659"/>
              <a:chExt cx="1884309" cy="944148"/>
            </a:xfrm>
          </p:grpSpPr>
          <p:sp>
            <p:nvSpPr>
              <p:cNvPr id="225" name="Line 37">
                <a:extLst>
                  <a:ext uri="{FF2B5EF4-FFF2-40B4-BE49-F238E27FC236}">
                    <a16:creationId xmlns:a16="http://schemas.microsoft.com/office/drawing/2014/main" id="{421F1154-6C74-416C-B635-FDDF5F1CC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86250" y="4320651"/>
                <a:ext cx="0" cy="697156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5D8A772E-9D9E-4D9C-B750-5062FB58068A}"/>
                  </a:ext>
                </a:extLst>
              </p:cNvPr>
              <p:cNvGrpSpPr/>
              <p:nvPr/>
            </p:nvGrpSpPr>
            <p:grpSpPr>
              <a:xfrm>
                <a:off x="4286250" y="4073659"/>
                <a:ext cx="1884309" cy="944148"/>
                <a:chOff x="4286250" y="4073659"/>
                <a:chExt cx="1884309" cy="944148"/>
              </a:xfrm>
            </p:grpSpPr>
            <p:sp>
              <p:nvSpPr>
                <p:cNvPr id="227" name="Freeform 36">
                  <a:extLst>
                    <a:ext uri="{FF2B5EF4-FFF2-40B4-BE49-F238E27FC236}">
                      <a16:creationId xmlns:a16="http://schemas.microsoft.com/office/drawing/2014/main" id="{402F6F93-567F-42DD-B76A-F2F705741C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86250" y="4320651"/>
                  <a:ext cx="1884309" cy="697156"/>
                </a:xfrm>
                <a:custGeom>
                  <a:avLst/>
                  <a:gdLst>
                    <a:gd name="T0" fmla="*/ 0 w 1891"/>
                    <a:gd name="T1" fmla="*/ 2147483647 h 703"/>
                    <a:gd name="T2" fmla="*/ 2147483647 w 1891"/>
                    <a:gd name="T3" fmla="*/ 2147483647 h 703"/>
                    <a:gd name="T4" fmla="*/ 2147483647 w 1891"/>
                    <a:gd name="T5" fmla="*/ 0 h 703"/>
                    <a:gd name="T6" fmla="*/ 0 60000 65536"/>
                    <a:gd name="T7" fmla="*/ 0 60000 65536"/>
                    <a:gd name="T8" fmla="*/ 0 60000 65536"/>
                    <a:gd name="T9" fmla="*/ 0 w 1891"/>
                    <a:gd name="T10" fmla="*/ 0 h 703"/>
                    <a:gd name="T11" fmla="*/ 1891 w 1891"/>
                    <a:gd name="T12" fmla="*/ 703 h 70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91" h="703">
                      <a:moveTo>
                        <a:pt x="0" y="703"/>
                      </a:moveTo>
                      <a:lnTo>
                        <a:pt x="1891" y="703"/>
                      </a:lnTo>
                      <a:lnTo>
                        <a:pt x="1891" y="0"/>
                      </a:lnTo>
                    </a:path>
                  </a:pathLst>
                </a:custGeom>
                <a:solidFill>
                  <a:srgbClr val="FFFFFF"/>
                </a:solidFill>
                <a:ln w="47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" name="Freeform 39">
                  <a:extLst>
                    <a:ext uri="{FF2B5EF4-FFF2-40B4-BE49-F238E27FC236}">
                      <a16:creationId xmlns:a16="http://schemas.microsoft.com/office/drawing/2014/main" id="{3644C180-8EF4-4EC6-9A37-001C0C98BB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86250" y="4073659"/>
                  <a:ext cx="1884309" cy="246992"/>
                </a:xfrm>
                <a:custGeom>
                  <a:avLst/>
                  <a:gdLst>
                    <a:gd name="T0" fmla="*/ 0 w 1891"/>
                    <a:gd name="T1" fmla="*/ 2147483647 h 245"/>
                    <a:gd name="T2" fmla="*/ 2147483647 w 1891"/>
                    <a:gd name="T3" fmla="*/ 0 h 245"/>
                    <a:gd name="T4" fmla="*/ 2147483647 w 1891"/>
                    <a:gd name="T5" fmla="*/ 2147483647 h 245"/>
                    <a:gd name="T6" fmla="*/ 2147483647 w 1891"/>
                    <a:gd name="T7" fmla="*/ 0 h 245"/>
                    <a:gd name="T8" fmla="*/ 2147483647 w 1891"/>
                    <a:gd name="T9" fmla="*/ 2147483647 h 245"/>
                    <a:gd name="T10" fmla="*/ 2147483647 w 1891"/>
                    <a:gd name="T11" fmla="*/ 0 h 245"/>
                    <a:gd name="T12" fmla="*/ 2147483647 w 1891"/>
                    <a:gd name="T13" fmla="*/ 2147483647 h 24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91"/>
                    <a:gd name="T22" fmla="*/ 0 h 245"/>
                    <a:gd name="T23" fmla="*/ 1891 w 1891"/>
                    <a:gd name="T24" fmla="*/ 245 h 24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91" h="245">
                      <a:moveTo>
                        <a:pt x="0" y="245"/>
                      </a:moveTo>
                      <a:lnTo>
                        <a:pt x="630" y="0"/>
                      </a:lnTo>
                      <a:lnTo>
                        <a:pt x="630" y="245"/>
                      </a:lnTo>
                      <a:lnTo>
                        <a:pt x="1251" y="0"/>
                      </a:lnTo>
                      <a:lnTo>
                        <a:pt x="1251" y="245"/>
                      </a:lnTo>
                      <a:lnTo>
                        <a:pt x="1891" y="0"/>
                      </a:lnTo>
                      <a:lnTo>
                        <a:pt x="1891" y="245"/>
                      </a:lnTo>
                    </a:path>
                  </a:pathLst>
                </a:custGeom>
                <a:solidFill>
                  <a:srgbClr val="FFFFFF"/>
                </a:solidFill>
                <a:ln w="47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Rectangle 40">
                  <a:extLst>
                    <a:ext uri="{FF2B5EF4-FFF2-40B4-BE49-F238E27FC236}">
                      <a16:creationId xmlns:a16="http://schemas.microsoft.com/office/drawing/2014/main" id="{97456006-4130-4AAF-B696-B921527D64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4171" y="4610631"/>
                  <a:ext cx="949575" cy="16357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600" b="1">
                      <a:solidFill>
                        <a:srgbClr val="000000"/>
                      </a:solidFill>
                      <a:latin typeface="Arial" charset="0"/>
                    </a:rPr>
                    <a:t>The Bold Co at MI</a:t>
                  </a:r>
                </a:p>
              </p:txBody>
            </p:sp>
          </p:grpSp>
        </p:grpSp>
      </p:grpSp>
      <p:sp>
        <p:nvSpPr>
          <p:cNvPr id="230" name="Freeform 34">
            <a:extLst>
              <a:ext uri="{FF2B5EF4-FFF2-40B4-BE49-F238E27FC236}">
                <a16:creationId xmlns:a16="http://schemas.microsoft.com/office/drawing/2014/main" id="{0C9E58D0-75E4-4F0B-8863-8D46620B68D8}"/>
              </a:ext>
            </a:extLst>
          </p:cNvPr>
          <p:cNvSpPr>
            <a:spLocks/>
          </p:cNvSpPr>
          <p:nvPr/>
        </p:nvSpPr>
        <p:spPr bwMode="auto">
          <a:xfrm rot="20074115">
            <a:off x="1674578" y="1885279"/>
            <a:ext cx="1144377" cy="149831"/>
          </a:xfrm>
          <a:custGeom>
            <a:avLst/>
            <a:gdLst>
              <a:gd name="T0" fmla="*/ 0 w 5675"/>
              <a:gd name="T1" fmla="*/ 2147483647 h 316"/>
              <a:gd name="T2" fmla="*/ 0 w 5675"/>
              <a:gd name="T3" fmla="*/ 2147483647 h 316"/>
              <a:gd name="T4" fmla="*/ 2147483647 w 5675"/>
              <a:gd name="T5" fmla="*/ 2147483647 h 316"/>
              <a:gd name="T6" fmla="*/ 2147483647 w 5675"/>
              <a:gd name="T7" fmla="*/ 2147483647 h 316"/>
              <a:gd name="T8" fmla="*/ 2147483647 w 5675"/>
              <a:gd name="T9" fmla="*/ 2147483647 h 316"/>
              <a:gd name="T10" fmla="*/ 2147483647 w 5675"/>
              <a:gd name="T11" fmla="*/ 0 h 316"/>
              <a:gd name="T12" fmla="*/ 2147483647 w 5675"/>
              <a:gd name="T13" fmla="*/ 2147483647 h 316"/>
              <a:gd name="T14" fmla="*/ 0 w 5675"/>
              <a:gd name="T15" fmla="*/ 2147483647 h 31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675"/>
              <a:gd name="T25" fmla="*/ 0 h 316"/>
              <a:gd name="T26" fmla="*/ 5675 w 5675"/>
              <a:gd name="T27" fmla="*/ 316 h 31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675" h="316">
                <a:moveTo>
                  <a:pt x="0" y="79"/>
                </a:moveTo>
                <a:lnTo>
                  <a:pt x="0" y="237"/>
                </a:lnTo>
                <a:lnTo>
                  <a:pt x="5438" y="237"/>
                </a:lnTo>
                <a:lnTo>
                  <a:pt x="5438" y="316"/>
                </a:lnTo>
                <a:lnTo>
                  <a:pt x="5675" y="158"/>
                </a:lnTo>
                <a:lnTo>
                  <a:pt x="5438" y="0"/>
                </a:lnTo>
                <a:lnTo>
                  <a:pt x="5438" y="79"/>
                </a:lnTo>
                <a:lnTo>
                  <a:pt x="0" y="79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3262" tIns="36631" rIns="73262" bIns="36631"/>
          <a:lstStyle/>
          <a:p>
            <a:endParaRPr lang="en-US"/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7EDA8FCB-143F-4644-9476-9E604546EE8A}"/>
              </a:ext>
            </a:extLst>
          </p:cNvPr>
          <p:cNvGrpSpPr/>
          <p:nvPr/>
        </p:nvGrpSpPr>
        <p:grpSpPr>
          <a:xfrm>
            <a:off x="2053208" y="1680517"/>
            <a:ext cx="426778" cy="427565"/>
            <a:chOff x="1129368" y="3946561"/>
            <a:chExt cx="844889" cy="1112524"/>
          </a:xfrm>
        </p:grpSpPr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168A18EC-25A8-4DB9-858F-AEA6B49C572E}"/>
                </a:ext>
              </a:extLst>
            </p:cNvPr>
            <p:cNvSpPr/>
            <p:nvPr/>
          </p:nvSpPr>
          <p:spPr>
            <a:xfrm>
              <a:off x="1129368" y="4785507"/>
              <a:ext cx="844889" cy="250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D5DAAF5B-CF7C-4289-8511-06EE911D9A7E}"/>
                </a:ext>
              </a:extLst>
            </p:cNvPr>
            <p:cNvGrpSpPr/>
            <p:nvPr/>
          </p:nvGrpSpPr>
          <p:grpSpPr>
            <a:xfrm>
              <a:off x="1132340" y="3946561"/>
              <a:ext cx="838946" cy="1112524"/>
              <a:chOff x="1166050" y="3961116"/>
              <a:chExt cx="838946" cy="1112524"/>
            </a:xfrm>
          </p:grpSpPr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CB6C6461-4180-432B-B80B-96BC8B7772A9}"/>
                  </a:ext>
                </a:extLst>
              </p:cNvPr>
              <p:cNvGrpSpPr/>
              <p:nvPr/>
            </p:nvGrpSpPr>
            <p:grpSpPr>
              <a:xfrm>
                <a:off x="1166050" y="3961116"/>
                <a:ext cx="838946" cy="838946"/>
                <a:chOff x="1166050" y="3961116"/>
                <a:chExt cx="838946" cy="838946"/>
              </a:xfrm>
            </p:grpSpPr>
            <p:sp>
              <p:nvSpPr>
                <p:cNvPr id="237" name="Freeform 266">
                  <a:extLst>
                    <a:ext uri="{FF2B5EF4-FFF2-40B4-BE49-F238E27FC236}">
                      <a16:creationId xmlns:a16="http://schemas.microsoft.com/office/drawing/2014/main" id="{5FED584F-F004-4B15-9360-8453287650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6050" y="3961116"/>
                  <a:ext cx="838946" cy="838946"/>
                </a:xfrm>
                <a:custGeom>
                  <a:avLst/>
                  <a:gdLst>
                    <a:gd name="T0" fmla="*/ 0 w 631"/>
                    <a:gd name="T1" fmla="*/ 2147483647 h 632"/>
                    <a:gd name="T2" fmla="*/ 2147483647 w 631"/>
                    <a:gd name="T3" fmla="*/ 2147483647 h 632"/>
                    <a:gd name="T4" fmla="*/ 2147483647 w 631"/>
                    <a:gd name="T5" fmla="*/ 0 h 632"/>
                    <a:gd name="T6" fmla="*/ 0 w 631"/>
                    <a:gd name="T7" fmla="*/ 0 h 632"/>
                    <a:gd name="T8" fmla="*/ 0 w 631"/>
                    <a:gd name="T9" fmla="*/ 2147483647 h 632"/>
                    <a:gd name="T10" fmla="*/ 0 w 631"/>
                    <a:gd name="T11" fmla="*/ 2147483647 h 6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31"/>
                    <a:gd name="T19" fmla="*/ 0 h 632"/>
                    <a:gd name="T20" fmla="*/ 631 w 631"/>
                    <a:gd name="T21" fmla="*/ 632 h 6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31" h="632">
                      <a:moveTo>
                        <a:pt x="0" y="632"/>
                      </a:moveTo>
                      <a:lnTo>
                        <a:pt x="631" y="632"/>
                      </a:lnTo>
                      <a:lnTo>
                        <a:pt x="631" y="0"/>
                      </a:lnTo>
                      <a:lnTo>
                        <a:pt x="0" y="0"/>
                      </a:lnTo>
                      <a:lnTo>
                        <a:pt x="0" y="632"/>
                      </a:lnTo>
                    </a:path>
                  </a:pathLst>
                </a:custGeom>
                <a:solidFill>
                  <a:schemeClr val="bg1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pic>
              <p:nvPicPr>
                <p:cNvPr id="238" name="Picture 3" descr="C:\Users\ABENNER\AppData\Local\Microsoft\Windows\Temporary Internet Files\Content.IE5\TCM30QRG\lorry-truck-5827205[1].jpg">
                  <a:extLst>
                    <a:ext uri="{FF2B5EF4-FFF2-40B4-BE49-F238E27FC236}">
                      <a16:creationId xmlns:a16="http://schemas.microsoft.com/office/drawing/2014/main" id="{0F19AB4B-9314-4983-BA9C-CD216D690B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31386" y="4130766"/>
                  <a:ext cx="711047" cy="50391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  <p:sp>
            <p:nvSpPr>
              <p:cNvPr id="235" name="Rectangle 307">
                <a:extLst>
                  <a:ext uri="{FF2B5EF4-FFF2-40B4-BE49-F238E27FC236}">
                    <a16:creationId xmlns:a16="http://schemas.microsoft.com/office/drawing/2014/main" id="{D4F9583E-D62F-495A-8607-E05D0F219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6050" y="4800062"/>
                <a:ext cx="838946" cy="250825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altLang="en-US"/>
              </a:p>
            </p:txBody>
          </p:sp>
          <p:sp>
            <p:nvSpPr>
              <p:cNvPr id="236" name="Rectangle 308">
                <a:extLst>
                  <a:ext uri="{FF2B5EF4-FFF2-40B4-BE49-F238E27FC236}">
                    <a16:creationId xmlns:a16="http://schemas.microsoft.com/office/drawing/2014/main" id="{B0F323E3-55AB-4F61-B172-A490C1D78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235" y="4800063"/>
                <a:ext cx="417447" cy="273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en-US" sz="600"/>
                  <a:t>Daily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0680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3"/>
          <p:cNvSpPr txBox="1">
            <a:spLocks/>
          </p:cNvSpPr>
          <p:nvPr/>
        </p:nvSpPr>
        <p:spPr>
          <a:xfrm>
            <a:off x="152400" y="142875"/>
            <a:ext cx="7772400" cy="295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Gill Sans MT" pitchFamily="34" charset="0"/>
                <a:ea typeface="+mj-ea"/>
                <a:cs typeface="+mj-cs"/>
              </a:defRPr>
            </a:lvl1pPr>
          </a:lstStyle>
          <a:p>
            <a:r>
              <a:rPr lang="en-US" sz="1800" cap="all"/>
              <a:t>Supply chain strategy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(Future Value Stream Map)</a:t>
            </a:r>
          </a:p>
        </p:txBody>
      </p:sp>
      <p:sp>
        <p:nvSpPr>
          <p:cNvPr id="137" name="Freeform 34">
            <a:extLst>
              <a:ext uri="{FF2B5EF4-FFF2-40B4-BE49-F238E27FC236}">
                <a16:creationId xmlns:a16="http://schemas.microsoft.com/office/drawing/2014/main" id="{88D8BC41-367C-49ED-B467-FBCED7299E65}"/>
              </a:ext>
            </a:extLst>
          </p:cNvPr>
          <p:cNvSpPr>
            <a:spLocks/>
          </p:cNvSpPr>
          <p:nvPr/>
        </p:nvSpPr>
        <p:spPr bwMode="auto">
          <a:xfrm>
            <a:off x="4713626" y="1627300"/>
            <a:ext cx="999672" cy="80786"/>
          </a:xfrm>
          <a:custGeom>
            <a:avLst/>
            <a:gdLst>
              <a:gd name="T0" fmla="*/ 0 w 5675"/>
              <a:gd name="T1" fmla="*/ 2147483647 h 316"/>
              <a:gd name="T2" fmla="*/ 0 w 5675"/>
              <a:gd name="T3" fmla="*/ 2147483647 h 316"/>
              <a:gd name="T4" fmla="*/ 2147483647 w 5675"/>
              <a:gd name="T5" fmla="*/ 2147483647 h 316"/>
              <a:gd name="T6" fmla="*/ 2147483647 w 5675"/>
              <a:gd name="T7" fmla="*/ 2147483647 h 316"/>
              <a:gd name="T8" fmla="*/ 2147483647 w 5675"/>
              <a:gd name="T9" fmla="*/ 2147483647 h 316"/>
              <a:gd name="T10" fmla="*/ 2147483647 w 5675"/>
              <a:gd name="T11" fmla="*/ 0 h 316"/>
              <a:gd name="T12" fmla="*/ 2147483647 w 5675"/>
              <a:gd name="T13" fmla="*/ 2147483647 h 316"/>
              <a:gd name="T14" fmla="*/ 0 w 5675"/>
              <a:gd name="T15" fmla="*/ 2147483647 h 31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675"/>
              <a:gd name="T25" fmla="*/ 0 h 316"/>
              <a:gd name="T26" fmla="*/ 5675 w 5675"/>
              <a:gd name="T27" fmla="*/ 316 h 31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675" h="316">
                <a:moveTo>
                  <a:pt x="0" y="79"/>
                </a:moveTo>
                <a:lnTo>
                  <a:pt x="0" y="237"/>
                </a:lnTo>
                <a:lnTo>
                  <a:pt x="5438" y="237"/>
                </a:lnTo>
                <a:lnTo>
                  <a:pt x="5438" y="316"/>
                </a:lnTo>
                <a:lnTo>
                  <a:pt x="5675" y="158"/>
                </a:lnTo>
                <a:lnTo>
                  <a:pt x="5438" y="0"/>
                </a:lnTo>
                <a:lnTo>
                  <a:pt x="5438" y="79"/>
                </a:lnTo>
                <a:lnTo>
                  <a:pt x="0" y="79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3262" tIns="36631" rIns="73262" bIns="36631"/>
          <a:lstStyle/>
          <a:p>
            <a:endParaRPr lang="en-US"/>
          </a:p>
        </p:txBody>
      </p:sp>
      <p:sp>
        <p:nvSpPr>
          <p:cNvPr id="138" name="Freeform 34">
            <a:extLst>
              <a:ext uri="{FF2B5EF4-FFF2-40B4-BE49-F238E27FC236}">
                <a16:creationId xmlns:a16="http://schemas.microsoft.com/office/drawing/2014/main" id="{27778EF2-2BD8-42D8-8B10-3AC83D5F1019}"/>
              </a:ext>
            </a:extLst>
          </p:cNvPr>
          <p:cNvSpPr>
            <a:spLocks/>
          </p:cNvSpPr>
          <p:nvPr/>
        </p:nvSpPr>
        <p:spPr bwMode="auto">
          <a:xfrm rot="5400000">
            <a:off x="5892458" y="2303332"/>
            <a:ext cx="830152" cy="80786"/>
          </a:xfrm>
          <a:custGeom>
            <a:avLst/>
            <a:gdLst>
              <a:gd name="T0" fmla="*/ 0 w 5675"/>
              <a:gd name="T1" fmla="*/ 2147483647 h 316"/>
              <a:gd name="T2" fmla="*/ 0 w 5675"/>
              <a:gd name="T3" fmla="*/ 2147483647 h 316"/>
              <a:gd name="T4" fmla="*/ 2147483647 w 5675"/>
              <a:gd name="T5" fmla="*/ 2147483647 h 316"/>
              <a:gd name="T6" fmla="*/ 2147483647 w 5675"/>
              <a:gd name="T7" fmla="*/ 2147483647 h 316"/>
              <a:gd name="T8" fmla="*/ 2147483647 w 5675"/>
              <a:gd name="T9" fmla="*/ 2147483647 h 316"/>
              <a:gd name="T10" fmla="*/ 2147483647 w 5675"/>
              <a:gd name="T11" fmla="*/ 0 h 316"/>
              <a:gd name="T12" fmla="*/ 2147483647 w 5675"/>
              <a:gd name="T13" fmla="*/ 2147483647 h 316"/>
              <a:gd name="T14" fmla="*/ 0 w 5675"/>
              <a:gd name="T15" fmla="*/ 2147483647 h 31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675"/>
              <a:gd name="T25" fmla="*/ 0 h 316"/>
              <a:gd name="T26" fmla="*/ 5675 w 5675"/>
              <a:gd name="T27" fmla="*/ 316 h 31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675" h="316">
                <a:moveTo>
                  <a:pt x="0" y="79"/>
                </a:moveTo>
                <a:lnTo>
                  <a:pt x="0" y="237"/>
                </a:lnTo>
                <a:lnTo>
                  <a:pt x="5438" y="237"/>
                </a:lnTo>
                <a:lnTo>
                  <a:pt x="5438" y="316"/>
                </a:lnTo>
                <a:lnTo>
                  <a:pt x="5675" y="158"/>
                </a:lnTo>
                <a:lnTo>
                  <a:pt x="5438" y="0"/>
                </a:lnTo>
                <a:lnTo>
                  <a:pt x="5438" y="79"/>
                </a:lnTo>
                <a:lnTo>
                  <a:pt x="0" y="79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3262" tIns="36631" rIns="73262" bIns="36631"/>
          <a:lstStyle/>
          <a:p>
            <a:endParaRPr lang="en-US"/>
          </a:p>
        </p:txBody>
      </p:sp>
      <p:sp>
        <p:nvSpPr>
          <p:cNvPr id="140" name="Freeform 34">
            <a:extLst>
              <a:ext uri="{FF2B5EF4-FFF2-40B4-BE49-F238E27FC236}">
                <a16:creationId xmlns:a16="http://schemas.microsoft.com/office/drawing/2014/main" id="{EFF53FB9-8177-461F-8B11-666506487400}"/>
              </a:ext>
            </a:extLst>
          </p:cNvPr>
          <p:cNvSpPr>
            <a:spLocks/>
          </p:cNvSpPr>
          <p:nvPr/>
        </p:nvSpPr>
        <p:spPr bwMode="auto">
          <a:xfrm rot="5400000">
            <a:off x="5979588" y="3512003"/>
            <a:ext cx="650532" cy="76987"/>
          </a:xfrm>
          <a:custGeom>
            <a:avLst/>
            <a:gdLst>
              <a:gd name="T0" fmla="*/ 0 w 5675"/>
              <a:gd name="T1" fmla="*/ 2147483647 h 316"/>
              <a:gd name="T2" fmla="*/ 0 w 5675"/>
              <a:gd name="T3" fmla="*/ 2147483647 h 316"/>
              <a:gd name="T4" fmla="*/ 2147483647 w 5675"/>
              <a:gd name="T5" fmla="*/ 2147483647 h 316"/>
              <a:gd name="T6" fmla="*/ 2147483647 w 5675"/>
              <a:gd name="T7" fmla="*/ 2147483647 h 316"/>
              <a:gd name="T8" fmla="*/ 2147483647 w 5675"/>
              <a:gd name="T9" fmla="*/ 2147483647 h 316"/>
              <a:gd name="T10" fmla="*/ 2147483647 w 5675"/>
              <a:gd name="T11" fmla="*/ 0 h 316"/>
              <a:gd name="T12" fmla="*/ 2147483647 w 5675"/>
              <a:gd name="T13" fmla="*/ 2147483647 h 316"/>
              <a:gd name="T14" fmla="*/ 0 w 5675"/>
              <a:gd name="T15" fmla="*/ 2147483647 h 31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675"/>
              <a:gd name="T25" fmla="*/ 0 h 316"/>
              <a:gd name="T26" fmla="*/ 5675 w 5675"/>
              <a:gd name="T27" fmla="*/ 316 h 31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675" h="316">
                <a:moveTo>
                  <a:pt x="0" y="79"/>
                </a:moveTo>
                <a:lnTo>
                  <a:pt x="0" y="237"/>
                </a:lnTo>
                <a:lnTo>
                  <a:pt x="5438" y="237"/>
                </a:lnTo>
                <a:lnTo>
                  <a:pt x="5438" y="316"/>
                </a:lnTo>
                <a:lnTo>
                  <a:pt x="5675" y="158"/>
                </a:lnTo>
                <a:lnTo>
                  <a:pt x="5438" y="0"/>
                </a:lnTo>
                <a:lnTo>
                  <a:pt x="5438" y="79"/>
                </a:lnTo>
                <a:lnTo>
                  <a:pt x="0" y="79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3262" tIns="36631" rIns="73262" bIns="36631"/>
          <a:lstStyle/>
          <a:p>
            <a:endParaRPr lang="en-US"/>
          </a:p>
        </p:txBody>
      </p:sp>
      <p:sp>
        <p:nvSpPr>
          <p:cNvPr id="141" name="Rectangle 371">
            <a:extLst>
              <a:ext uri="{FF2B5EF4-FFF2-40B4-BE49-F238E27FC236}">
                <a16:creationId xmlns:a16="http://schemas.microsoft.com/office/drawing/2014/main" id="{78CA5705-A016-436A-9CC9-C3A644377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9015" y="1403677"/>
            <a:ext cx="249237" cy="18811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28" tIns="40814" rIns="81628" bIns="40814"/>
          <a:lstStyle/>
          <a:p>
            <a:endParaRPr lang="en-US" altLang="en-US" b="1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9AD1F11-2927-44F7-8BF8-939CC80642C2}"/>
              </a:ext>
            </a:extLst>
          </p:cNvPr>
          <p:cNvGrpSpPr/>
          <p:nvPr/>
        </p:nvGrpSpPr>
        <p:grpSpPr>
          <a:xfrm>
            <a:off x="5781937" y="2734063"/>
            <a:ext cx="970407" cy="493788"/>
            <a:chOff x="4267198" y="4106739"/>
            <a:chExt cx="1884309" cy="944148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CD2B181-33F2-46DD-9D7C-D6039177A881}"/>
                </a:ext>
              </a:extLst>
            </p:cNvPr>
            <p:cNvSpPr/>
            <p:nvPr/>
          </p:nvSpPr>
          <p:spPr>
            <a:xfrm>
              <a:off x="4278735" y="4351230"/>
              <a:ext cx="1857742" cy="6946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57D9FFA4-9A3D-4CF4-9A76-37E2A5094A33}"/>
                </a:ext>
              </a:extLst>
            </p:cNvPr>
            <p:cNvGrpSpPr/>
            <p:nvPr/>
          </p:nvGrpSpPr>
          <p:grpSpPr>
            <a:xfrm>
              <a:off x="4267198" y="4106739"/>
              <a:ext cx="1884309" cy="944148"/>
              <a:chOff x="4286250" y="4073659"/>
              <a:chExt cx="1884309" cy="944148"/>
            </a:xfrm>
          </p:grpSpPr>
          <p:sp>
            <p:nvSpPr>
              <p:cNvPr id="145" name="Line 37">
                <a:extLst>
                  <a:ext uri="{FF2B5EF4-FFF2-40B4-BE49-F238E27FC236}">
                    <a16:creationId xmlns:a16="http://schemas.microsoft.com/office/drawing/2014/main" id="{701E4378-1E38-4211-BCF6-C92E2D5DCD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86250" y="4320651"/>
                <a:ext cx="0" cy="697156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76B53904-2428-425D-B482-95FA6ABFC64C}"/>
                  </a:ext>
                </a:extLst>
              </p:cNvPr>
              <p:cNvGrpSpPr/>
              <p:nvPr/>
            </p:nvGrpSpPr>
            <p:grpSpPr>
              <a:xfrm>
                <a:off x="4286250" y="4073659"/>
                <a:ext cx="1884309" cy="944148"/>
                <a:chOff x="4286250" y="4073659"/>
                <a:chExt cx="1884309" cy="944148"/>
              </a:xfrm>
            </p:grpSpPr>
            <p:sp>
              <p:nvSpPr>
                <p:cNvPr id="147" name="Freeform 36">
                  <a:extLst>
                    <a:ext uri="{FF2B5EF4-FFF2-40B4-BE49-F238E27FC236}">
                      <a16:creationId xmlns:a16="http://schemas.microsoft.com/office/drawing/2014/main" id="{83A11B70-C4E5-4BD2-B41F-7971160E26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86250" y="4320651"/>
                  <a:ext cx="1884309" cy="697156"/>
                </a:xfrm>
                <a:custGeom>
                  <a:avLst/>
                  <a:gdLst>
                    <a:gd name="T0" fmla="*/ 0 w 1891"/>
                    <a:gd name="T1" fmla="*/ 2147483647 h 703"/>
                    <a:gd name="T2" fmla="*/ 2147483647 w 1891"/>
                    <a:gd name="T3" fmla="*/ 2147483647 h 703"/>
                    <a:gd name="T4" fmla="*/ 2147483647 w 1891"/>
                    <a:gd name="T5" fmla="*/ 0 h 703"/>
                    <a:gd name="T6" fmla="*/ 0 60000 65536"/>
                    <a:gd name="T7" fmla="*/ 0 60000 65536"/>
                    <a:gd name="T8" fmla="*/ 0 60000 65536"/>
                    <a:gd name="T9" fmla="*/ 0 w 1891"/>
                    <a:gd name="T10" fmla="*/ 0 h 703"/>
                    <a:gd name="T11" fmla="*/ 1891 w 1891"/>
                    <a:gd name="T12" fmla="*/ 703 h 70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91" h="703">
                      <a:moveTo>
                        <a:pt x="0" y="703"/>
                      </a:moveTo>
                      <a:lnTo>
                        <a:pt x="1891" y="703"/>
                      </a:lnTo>
                      <a:lnTo>
                        <a:pt x="1891" y="0"/>
                      </a:lnTo>
                    </a:path>
                  </a:pathLst>
                </a:custGeom>
                <a:solidFill>
                  <a:srgbClr val="FFFFFF"/>
                </a:solidFill>
                <a:ln w="47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" name="Freeform 39">
                  <a:extLst>
                    <a:ext uri="{FF2B5EF4-FFF2-40B4-BE49-F238E27FC236}">
                      <a16:creationId xmlns:a16="http://schemas.microsoft.com/office/drawing/2014/main" id="{97B42330-9C93-4782-BE17-0EF5344915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86250" y="4073659"/>
                  <a:ext cx="1884309" cy="246992"/>
                </a:xfrm>
                <a:custGeom>
                  <a:avLst/>
                  <a:gdLst>
                    <a:gd name="T0" fmla="*/ 0 w 1891"/>
                    <a:gd name="T1" fmla="*/ 2147483647 h 245"/>
                    <a:gd name="T2" fmla="*/ 2147483647 w 1891"/>
                    <a:gd name="T3" fmla="*/ 0 h 245"/>
                    <a:gd name="T4" fmla="*/ 2147483647 w 1891"/>
                    <a:gd name="T5" fmla="*/ 2147483647 h 245"/>
                    <a:gd name="T6" fmla="*/ 2147483647 w 1891"/>
                    <a:gd name="T7" fmla="*/ 0 h 245"/>
                    <a:gd name="T8" fmla="*/ 2147483647 w 1891"/>
                    <a:gd name="T9" fmla="*/ 2147483647 h 245"/>
                    <a:gd name="T10" fmla="*/ 2147483647 w 1891"/>
                    <a:gd name="T11" fmla="*/ 0 h 245"/>
                    <a:gd name="T12" fmla="*/ 2147483647 w 1891"/>
                    <a:gd name="T13" fmla="*/ 2147483647 h 24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91"/>
                    <a:gd name="T22" fmla="*/ 0 h 245"/>
                    <a:gd name="T23" fmla="*/ 1891 w 1891"/>
                    <a:gd name="T24" fmla="*/ 245 h 24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91" h="245">
                      <a:moveTo>
                        <a:pt x="0" y="245"/>
                      </a:moveTo>
                      <a:lnTo>
                        <a:pt x="630" y="0"/>
                      </a:lnTo>
                      <a:lnTo>
                        <a:pt x="630" y="245"/>
                      </a:lnTo>
                      <a:lnTo>
                        <a:pt x="1251" y="0"/>
                      </a:lnTo>
                      <a:lnTo>
                        <a:pt x="1251" y="245"/>
                      </a:lnTo>
                      <a:lnTo>
                        <a:pt x="1891" y="0"/>
                      </a:lnTo>
                      <a:lnTo>
                        <a:pt x="1891" y="245"/>
                      </a:lnTo>
                    </a:path>
                  </a:pathLst>
                </a:custGeom>
                <a:solidFill>
                  <a:srgbClr val="FFFFFF"/>
                </a:solidFill>
                <a:ln w="47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" name="Rectangle 40">
                  <a:extLst>
                    <a:ext uri="{FF2B5EF4-FFF2-40B4-BE49-F238E27FC236}">
                      <a16:creationId xmlns:a16="http://schemas.microsoft.com/office/drawing/2014/main" id="{35BE722B-9522-4FDC-A327-BA37BADB72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42966" y="4610630"/>
                  <a:ext cx="1058190" cy="18895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600" b="1">
                      <a:solidFill>
                        <a:srgbClr val="000000"/>
                      </a:solidFill>
                      <a:latin typeface="Arial" charset="0"/>
                    </a:rPr>
                    <a:t>Steelcase FDC/RDC</a:t>
                  </a:r>
                </a:p>
              </p:txBody>
            </p:sp>
          </p:grpSp>
        </p:grp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07682035-911E-410D-8EE3-E37468F0A771}"/>
              </a:ext>
            </a:extLst>
          </p:cNvPr>
          <p:cNvGrpSpPr/>
          <p:nvPr/>
        </p:nvGrpSpPr>
        <p:grpSpPr>
          <a:xfrm>
            <a:off x="5696582" y="1199403"/>
            <a:ext cx="1458652" cy="716987"/>
            <a:chOff x="447560" y="1593991"/>
            <a:chExt cx="1335612" cy="982769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D0609639-9194-4C53-B7CA-7C8DCAB46E38}"/>
                </a:ext>
              </a:extLst>
            </p:cNvPr>
            <p:cNvSpPr/>
            <p:nvPr/>
          </p:nvSpPr>
          <p:spPr>
            <a:xfrm>
              <a:off x="467172" y="1773508"/>
              <a:ext cx="1313335" cy="3336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A341F2B9-462E-438B-A5CD-D31B61B33CDC}"/>
                </a:ext>
              </a:extLst>
            </p:cNvPr>
            <p:cNvGrpSpPr/>
            <p:nvPr/>
          </p:nvGrpSpPr>
          <p:grpSpPr>
            <a:xfrm>
              <a:off x="447560" y="1593991"/>
              <a:ext cx="1335612" cy="982769"/>
              <a:chOff x="1452340" y="1212423"/>
              <a:chExt cx="762223" cy="533827"/>
            </a:xfrm>
          </p:grpSpPr>
          <p:sp>
            <p:nvSpPr>
              <p:cNvPr id="153" name="Rectangle 241">
                <a:extLst>
                  <a:ext uri="{FF2B5EF4-FFF2-40B4-BE49-F238E27FC236}">
                    <a16:creationId xmlns:a16="http://schemas.microsoft.com/office/drawing/2014/main" id="{CA729B0A-A81B-4677-85F4-98A51EBC7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9914" y="1495425"/>
                <a:ext cx="225424" cy="1254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/>
              </a:p>
            </p:txBody>
          </p:sp>
          <p:sp>
            <p:nvSpPr>
              <p:cNvPr id="154" name="Rectangle 242">
                <a:extLst>
                  <a:ext uri="{FF2B5EF4-FFF2-40B4-BE49-F238E27FC236}">
                    <a16:creationId xmlns:a16="http://schemas.microsoft.com/office/drawing/2014/main" id="{56A4FB7F-3AAB-4084-87C1-E2B3D3019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9913" y="1495425"/>
                <a:ext cx="225425" cy="125413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altLang="en-US"/>
              </a:p>
            </p:txBody>
          </p:sp>
          <p:sp>
            <p:nvSpPr>
              <p:cNvPr id="155" name="Rectangle 243">
                <a:extLst>
                  <a:ext uri="{FF2B5EF4-FFF2-40B4-BE49-F238E27FC236}">
                    <a16:creationId xmlns:a16="http://schemas.microsoft.com/office/drawing/2014/main" id="{CF53D611-FABD-4CBA-9E6A-1F44BD5C2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0322" y="1522413"/>
                <a:ext cx="135851" cy="88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700">
                    <a:solidFill>
                      <a:srgbClr val="000000"/>
                    </a:solidFill>
                    <a:latin typeface="Arial" charset="0"/>
                  </a:rPr>
                  <a:t>MOQ</a:t>
                </a:r>
                <a:endParaRPr lang="en-US" altLang="en-US" sz="700" b="1"/>
              </a:p>
            </p:txBody>
          </p:sp>
          <p:sp>
            <p:nvSpPr>
              <p:cNvPr id="156" name="Rectangle 245">
                <a:extLst>
                  <a:ext uri="{FF2B5EF4-FFF2-40B4-BE49-F238E27FC236}">
                    <a16:creationId xmlns:a16="http://schemas.microsoft.com/office/drawing/2014/main" id="{EC5E89CE-E07C-4FA8-BC3E-554113192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088" y="1495425"/>
                <a:ext cx="377825" cy="125413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altLang="en-US"/>
              </a:p>
            </p:txBody>
          </p:sp>
          <p:sp>
            <p:nvSpPr>
              <p:cNvPr id="157" name="Rectangle 246">
                <a:extLst>
                  <a:ext uri="{FF2B5EF4-FFF2-40B4-BE49-F238E27FC236}">
                    <a16:creationId xmlns:a16="http://schemas.microsoft.com/office/drawing/2014/main" id="{AD74E619-3935-45F6-8CF1-92F317A845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1788" y="1522413"/>
                <a:ext cx="38" cy="687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 altLang="en-US" sz="600" b="1"/>
              </a:p>
            </p:txBody>
          </p:sp>
          <p:sp>
            <p:nvSpPr>
              <p:cNvPr id="158" name="Rectangle 248">
                <a:extLst>
                  <a:ext uri="{FF2B5EF4-FFF2-40B4-BE49-F238E27FC236}">
                    <a16:creationId xmlns:a16="http://schemas.microsoft.com/office/drawing/2014/main" id="{86034F8B-E388-4FDC-9952-2F627F30A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5337" y="1495425"/>
                <a:ext cx="149225" cy="125413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altLang="en-US"/>
              </a:p>
            </p:txBody>
          </p:sp>
          <p:sp>
            <p:nvSpPr>
              <p:cNvPr id="159" name="Rectangle 249">
                <a:extLst>
                  <a:ext uri="{FF2B5EF4-FFF2-40B4-BE49-F238E27FC236}">
                    <a16:creationId xmlns:a16="http://schemas.microsoft.com/office/drawing/2014/main" id="{8F0CAA4C-A361-4AF9-B52E-37BDC0F88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3432" y="1522413"/>
                <a:ext cx="65410" cy="88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700">
                    <a:solidFill>
                      <a:srgbClr val="000000"/>
                    </a:solidFill>
                    <a:latin typeface="Arial" charset="0"/>
                  </a:rPr>
                  <a:t>LT</a:t>
                </a:r>
                <a:endParaRPr lang="en-US" altLang="en-US" sz="700" b="1"/>
              </a:p>
            </p:txBody>
          </p:sp>
          <p:sp>
            <p:nvSpPr>
              <p:cNvPr id="160" name="Freeform 251">
                <a:extLst>
                  <a:ext uri="{FF2B5EF4-FFF2-40B4-BE49-F238E27FC236}">
                    <a16:creationId xmlns:a16="http://schemas.microsoft.com/office/drawing/2014/main" id="{288C7035-98D3-46CF-8F13-7076BAFA22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2088" y="1309688"/>
                <a:ext cx="752475" cy="185737"/>
              </a:xfrm>
              <a:custGeom>
                <a:avLst/>
                <a:gdLst>
                  <a:gd name="T0" fmla="*/ 0 w 1892"/>
                  <a:gd name="T1" fmla="*/ 2147483647 h 470"/>
                  <a:gd name="T2" fmla="*/ 2147483647 w 1892"/>
                  <a:gd name="T3" fmla="*/ 2147483647 h 470"/>
                  <a:gd name="T4" fmla="*/ 2147483647 w 1892"/>
                  <a:gd name="T5" fmla="*/ 0 h 470"/>
                  <a:gd name="T6" fmla="*/ 0 60000 65536"/>
                  <a:gd name="T7" fmla="*/ 0 60000 65536"/>
                  <a:gd name="T8" fmla="*/ 0 60000 65536"/>
                  <a:gd name="T9" fmla="*/ 0 w 1892"/>
                  <a:gd name="T10" fmla="*/ 0 h 470"/>
                  <a:gd name="T11" fmla="*/ 1892 w 1892"/>
                  <a:gd name="T12" fmla="*/ 470 h 4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92" h="470">
                    <a:moveTo>
                      <a:pt x="0" y="470"/>
                    </a:moveTo>
                    <a:lnTo>
                      <a:pt x="1892" y="470"/>
                    </a:lnTo>
                    <a:lnTo>
                      <a:pt x="1892" y="0"/>
                    </a:lnTo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Line 252">
                <a:extLst>
                  <a:ext uri="{FF2B5EF4-FFF2-40B4-BE49-F238E27FC236}">
                    <a16:creationId xmlns:a16="http://schemas.microsoft.com/office/drawing/2014/main" id="{2CE5086C-EC8F-4B6E-B042-61F26A238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2088" y="1309688"/>
                <a:ext cx="0" cy="185737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Freeform 254">
                <a:extLst>
                  <a:ext uri="{FF2B5EF4-FFF2-40B4-BE49-F238E27FC236}">
                    <a16:creationId xmlns:a16="http://schemas.microsoft.com/office/drawing/2014/main" id="{D766119E-FE64-4250-B06D-142FF0191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2062" y="1212423"/>
                <a:ext cx="752475" cy="99325"/>
              </a:xfrm>
              <a:custGeom>
                <a:avLst/>
                <a:gdLst>
                  <a:gd name="T0" fmla="*/ 0 w 1892"/>
                  <a:gd name="T1" fmla="*/ 2147483647 h 162"/>
                  <a:gd name="T2" fmla="*/ 2147483647 w 1892"/>
                  <a:gd name="T3" fmla="*/ 0 h 162"/>
                  <a:gd name="T4" fmla="*/ 2147483647 w 1892"/>
                  <a:gd name="T5" fmla="*/ 2147483647 h 162"/>
                  <a:gd name="T6" fmla="*/ 2147483647 w 1892"/>
                  <a:gd name="T7" fmla="*/ 0 h 162"/>
                  <a:gd name="T8" fmla="*/ 2147483647 w 1892"/>
                  <a:gd name="T9" fmla="*/ 2147483647 h 162"/>
                  <a:gd name="T10" fmla="*/ 2147483647 w 1892"/>
                  <a:gd name="T11" fmla="*/ 0 h 162"/>
                  <a:gd name="T12" fmla="*/ 2147483647 w 1892"/>
                  <a:gd name="T13" fmla="*/ 2147483647 h 1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92"/>
                  <a:gd name="T22" fmla="*/ 0 h 162"/>
                  <a:gd name="T23" fmla="*/ 1892 w 1892"/>
                  <a:gd name="T24" fmla="*/ 162 h 16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92" h="162">
                    <a:moveTo>
                      <a:pt x="0" y="162"/>
                    </a:moveTo>
                    <a:lnTo>
                      <a:pt x="631" y="0"/>
                    </a:lnTo>
                    <a:lnTo>
                      <a:pt x="631" y="162"/>
                    </a:lnTo>
                    <a:lnTo>
                      <a:pt x="1251" y="0"/>
                    </a:lnTo>
                    <a:lnTo>
                      <a:pt x="1251" y="162"/>
                    </a:lnTo>
                    <a:lnTo>
                      <a:pt x="1892" y="0"/>
                    </a:lnTo>
                    <a:lnTo>
                      <a:pt x="1892" y="162"/>
                    </a:lnTo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Rectangle 255">
                <a:extLst>
                  <a:ext uri="{FF2B5EF4-FFF2-40B4-BE49-F238E27FC236}">
                    <a16:creationId xmlns:a16="http://schemas.microsoft.com/office/drawing/2014/main" id="{4193472A-F1C0-4713-A2D6-4BCDF84670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001" y="1343924"/>
                <a:ext cx="729041" cy="8020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en-US" sz="700">
                    <a:solidFill>
                      <a:srgbClr val="000000"/>
                    </a:solidFill>
                    <a:latin typeface="Arial" charset="0"/>
                  </a:rPr>
                  <a:t>Steelcase, Tijuana</a:t>
                </a:r>
                <a:endParaRPr lang="en-US" altLang="en-US" sz="700" b="1"/>
              </a:p>
            </p:txBody>
          </p:sp>
          <p:sp>
            <p:nvSpPr>
              <p:cNvPr id="164" name="Rectangle 256">
                <a:extLst>
                  <a:ext uri="{FF2B5EF4-FFF2-40B4-BE49-F238E27FC236}">
                    <a16:creationId xmlns:a16="http://schemas.microsoft.com/office/drawing/2014/main" id="{1CDFBAA4-EF04-4B25-A721-64B90B1998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9913" y="1620838"/>
                <a:ext cx="225425" cy="1254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/>
              </a:p>
            </p:txBody>
          </p:sp>
          <p:sp>
            <p:nvSpPr>
              <p:cNvPr id="165" name="Rectangle 257">
                <a:extLst>
                  <a:ext uri="{FF2B5EF4-FFF2-40B4-BE49-F238E27FC236}">
                    <a16:creationId xmlns:a16="http://schemas.microsoft.com/office/drawing/2014/main" id="{7D5AABF1-613F-4D4F-85C8-F5222AB4A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9913" y="1620838"/>
                <a:ext cx="225425" cy="125412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altLang="en-US"/>
              </a:p>
            </p:txBody>
          </p:sp>
          <p:sp>
            <p:nvSpPr>
              <p:cNvPr id="171" name="Rectangle 258">
                <a:extLst>
                  <a:ext uri="{FF2B5EF4-FFF2-40B4-BE49-F238E27FC236}">
                    <a16:creationId xmlns:a16="http://schemas.microsoft.com/office/drawing/2014/main" id="{7C74700E-898C-4BA4-AB42-80F8F4508F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4856" y="1647825"/>
                <a:ext cx="154129" cy="80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700">
                    <a:solidFill>
                      <a:srgbClr val="000000"/>
                    </a:solidFill>
                    <a:latin typeface="Arial" charset="0"/>
                  </a:rPr>
                  <a:t>1 sheet</a:t>
                </a:r>
                <a:endParaRPr lang="en-US" altLang="en-US" sz="700" b="1"/>
              </a:p>
            </p:txBody>
          </p:sp>
          <p:sp>
            <p:nvSpPr>
              <p:cNvPr id="179" name="Rectangle 259">
                <a:extLst>
                  <a:ext uri="{FF2B5EF4-FFF2-40B4-BE49-F238E27FC236}">
                    <a16:creationId xmlns:a16="http://schemas.microsoft.com/office/drawing/2014/main" id="{FA798B55-26C2-429A-87F3-BF1AD3D8A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2340" y="1620838"/>
                <a:ext cx="393027" cy="125412"/>
              </a:xfrm>
              <a:prstGeom prst="rect">
                <a:avLst/>
              </a:prstGeom>
              <a:solidFill>
                <a:srgbClr val="FFFFFF"/>
              </a:solidFill>
              <a:ln w="482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en-US" sz="600"/>
                  <a:t>Process/Assembly</a:t>
                </a:r>
              </a:p>
            </p:txBody>
          </p:sp>
          <p:sp>
            <p:nvSpPr>
              <p:cNvPr id="180" name="Rectangle 261">
                <a:extLst>
                  <a:ext uri="{FF2B5EF4-FFF2-40B4-BE49-F238E27FC236}">
                    <a16:creationId xmlns:a16="http://schemas.microsoft.com/office/drawing/2014/main" id="{8E699FDE-4B6F-458C-9E23-33332FE1E7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0188" y="1636713"/>
                <a:ext cx="38" cy="57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 alt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1" name="Rectangle 262">
                <a:extLst>
                  <a:ext uri="{FF2B5EF4-FFF2-40B4-BE49-F238E27FC236}">
                    <a16:creationId xmlns:a16="http://schemas.microsoft.com/office/drawing/2014/main" id="{2D663A98-7B7E-4F83-BF2C-D8C6E609B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5337" y="1620838"/>
                <a:ext cx="149226" cy="125412"/>
              </a:xfrm>
              <a:prstGeom prst="rect">
                <a:avLst/>
              </a:prstGeom>
              <a:solidFill>
                <a:srgbClr val="FFFFFF"/>
              </a:solidFill>
              <a:ln w="482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altLang="en-US"/>
              </a:p>
            </p:txBody>
          </p:sp>
          <p:sp>
            <p:nvSpPr>
              <p:cNvPr id="182" name="Rectangle 264">
                <a:extLst>
                  <a:ext uri="{FF2B5EF4-FFF2-40B4-BE49-F238E27FC236}">
                    <a16:creationId xmlns:a16="http://schemas.microsoft.com/office/drawing/2014/main" id="{F3700844-DF37-4A71-BB5C-6DA1F4E33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2789" y="1643441"/>
                <a:ext cx="65337" cy="80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700">
                    <a:solidFill>
                      <a:srgbClr val="000000"/>
                    </a:solidFill>
                    <a:latin typeface="Arial" charset="0"/>
                  </a:rPr>
                  <a:t>6 d</a:t>
                </a:r>
                <a:endParaRPr lang="en-US" altLang="en-US" sz="700" b="1"/>
              </a:p>
            </p:txBody>
          </p:sp>
        </p:grp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BAE6DEB4-FC74-4161-AE87-49A5489CBB44}"/>
              </a:ext>
            </a:extLst>
          </p:cNvPr>
          <p:cNvGrpSpPr/>
          <p:nvPr/>
        </p:nvGrpSpPr>
        <p:grpSpPr>
          <a:xfrm>
            <a:off x="6088827" y="2125529"/>
            <a:ext cx="426778" cy="427565"/>
            <a:chOff x="1129368" y="3946561"/>
            <a:chExt cx="844889" cy="1112524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97723BB9-608C-4C47-AC7E-0DFF36C4EB6E}"/>
                </a:ext>
              </a:extLst>
            </p:cNvPr>
            <p:cNvSpPr/>
            <p:nvPr/>
          </p:nvSpPr>
          <p:spPr>
            <a:xfrm>
              <a:off x="1129368" y="4785507"/>
              <a:ext cx="844889" cy="250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41B43E6F-36F4-4396-A20D-F330478F7893}"/>
                </a:ext>
              </a:extLst>
            </p:cNvPr>
            <p:cNvGrpSpPr/>
            <p:nvPr/>
          </p:nvGrpSpPr>
          <p:grpSpPr>
            <a:xfrm>
              <a:off x="1132340" y="3946561"/>
              <a:ext cx="838946" cy="1112524"/>
              <a:chOff x="1166050" y="3961116"/>
              <a:chExt cx="838946" cy="1112524"/>
            </a:xfrm>
          </p:grpSpPr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0EF565A5-FB94-4D22-898E-DADB9575C1E7}"/>
                  </a:ext>
                </a:extLst>
              </p:cNvPr>
              <p:cNvGrpSpPr/>
              <p:nvPr/>
            </p:nvGrpSpPr>
            <p:grpSpPr>
              <a:xfrm>
                <a:off x="1166050" y="3961116"/>
                <a:ext cx="838946" cy="838946"/>
                <a:chOff x="1166050" y="3961116"/>
                <a:chExt cx="838946" cy="838946"/>
              </a:xfrm>
            </p:grpSpPr>
            <p:sp>
              <p:nvSpPr>
                <p:cNvPr id="205" name="Freeform 266">
                  <a:extLst>
                    <a:ext uri="{FF2B5EF4-FFF2-40B4-BE49-F238E27FC236}">
                      <a16:creationId xmlns:a16="http://schemas.microsoft.com/office/drawing/2014/main" id="{8F73B25B-C204-4063-8E13-EB161FA43C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6050" y="3961116"/>
                  <a:ext cx="838946" cy="838946"/>
                </a:xfrm>
                <a:custGeom>
                  <a:avLst/>
                  <a:gdLst>
                    <a:gd name="T0" fmla="*/ 0 w 631"/>
                    <a:gd name="T1" fmla="*/ 2147483647 h 632"/>
                    <a:gd name="T2" fmla="*/ 2147483647 w 631"/>
                    <a:gd name="T3" fmla="*/ 2147483647 h 632"/>
                    <a:gd name="T4" fmla="*/ 2147483647 w 631"/>
                    <a:gd name="T5" fmla="*/ 0 h 632"/>
                    <a:gd name="T6" fmla="*/ 0 w 631"/>
                    <a:gd name="T7" fmla="*/ 0 h 632"/>
                    <a:gd name="T8" fmla="*/ 0 w 631"/>
                    <a:gd name="T9" fmla="*/ 2147483647 h 632"/>
                    <a:gd name="T10" fmla="*/ 0 w 631"/>
                    <a:gd name="T11" fmla="*/ 2147483647 h 6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31"/>
                    <a:gd name="T19" fmla="*/ 0 h 632"/>
                    <a:gd name="T20" fmla="*/ 631 w 631"/>
                    <a:gd name="T21" fmla="*/ 632 h 6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31" h="632">
                      <a:moveTo>
                        <a:pt x="0" y="632"/>
                      </a:moveTo>
                      <a:lnTo>
                        <a:pt x="631" y="632"/>
                      </a:lnTo>
                      <a:lnTo>
                        <a:pt x="631" y="0"/>
                      </a:lnTo>
                      <a:lnTo>
                        <a:pt x="0" y="0"/>
                      </a:lnTo>
                      <a:lnTo>
                        <a:pt x="0" y="632"/>
                      </a:lnTo>
                    </a:path>
                  </a:pathLst>
                </a:custGeom>
                <a:solidFill>
                  <a:schemeClr val="bg1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pic>
              <p:nvPicPr>
                <p:cNvPr id="206" name="Picture 3" descr="C:\Users\ABENNER\AppData\Local\Microsoft\Windows\Temporary Internet Files\Content.IE5\TCM30QRG\lorry-truck-5827205[1].jpg">
                  <a:extLst>
                    <a:ext uri="{FF2B5EF4-FFF2-40B4-BE49-F238E27FC236}">
                      <a16:creationId xmlns:a16="http://schemas.microsoft.com/office/drawing/2014/main" id="{B11B7B48-849A-4807-A226-F2E8DCC1D43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31386" y="4130766"/>
                  <a:ext cx="711047" cy="50391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  <p:sp>
            <p:nvSpPr>
              <p:cNvPr id="203" name="Rectangle 307">
                <a:extLst>
                  <a:ext uri="{FF2B5EF4-FFF2-40B4-BE49-F238E27FC236}">
                    <a16:creationId xmlns:a16="http://schemas.microsoft.com/office/drawing/2014/main" id="{787DBCA3-D3A0-447A-818D-6E6EC5CC7C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6050" y="4800062"/>
                <a:ext cx="838946" cy="250825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altLang="en-US"/>
              </a:p>
            </p:txBody>
          </p:sp>
          <p:sp>
            <p:nvSpPr>
              <p:cNvPr id="204" name="Rectangle 308">
                <a:extLst>
                  <a:ext uri="{FF2B5EF4-FFF2-40B4-BE49-F238E27FC236}">
                    <a16:creationId xmlns:a16="http://schemas.microsoft.com/office/drawing/2014/main" id="{381A7ABF-32E1-4E88-802A-4E30B484D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235" y="4800063"/>
                <a:ext cx="417447" cy="273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en-US" sz="600"/>
                  <a:t>Daily</a:t>
                </a:r>
              </a:p>
            </p:txBody>
          </p:sp>
        </p:grp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5AA29788-66DA-4137-AD1A-28A607A2BE0D}"/>
              </a:ext>
            </a:extLst>
          </p:cNvPr>
          <p:cNvGrpSpPr/>
          <p:nvPr/>
        </p:nvGrpSpPr>
        <p:grpSpPr>
          <a:xfrm>
            <a:off x="5789886" y="3881075"/>
            <a:ext cx="1081280" cy="371334"/>
            <a:chOff x="7493734" y="1177665"/>
            <a:chExt cx="1081280" cy="371334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388C2B23-0A7F-475C-97BF-46492D713CB7}"/>
                </a:ext>
              </a:extLst>
            </p:cNvPr>
            <p:cNvGrpSpPr/>
            <p:nvPr/>
          </p:nvGrpSpPr>
          <p:grpSpPr>
            <a:xfrm>
              <a:off x="7493734" y="1177665"/>
              <a:ext cx="1081280" cy="371334"/>
              <a:chOff x="4267198" y="4351230"/>
              <a:chExt cx="1884309" cy="699657"/>
            </a:xfrm>
          </p:grpSpPr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0FFA99E2-300E-44F4-A035-BEE6A95DA9EC}"/>
                  </a:ext>
                </a:extLst>
              </p:cNvPr>
              <p:cNvSpPr/>
              <p:nvPr/>
            </p:nvSpPr>
            <p:spPr>
              <a:xfrm>
                <a:off x="4278735" y="4351230"/>
                <a:ext cx="1857742" cy="6946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F8AD0975-0392-457C-B2BB-430BEEE1EC55}"/>
                  </a:ext>
                </a:extLst>
              </p:cNvPr>
              <p:cNvGrpSpPr/>
              <p:nvPr/>
            </p:nvGrpSpPr>
            <p:grpSpPr>
              <a:xfrm>
                <a:off x="4267198" y="4353731"/>
                <a:ext cx="1884309" cy="697156"/>
                <a:chOff x="4286250" y="4320651"/>
                <a:chExt cx="1884309" cy="697156"/>
              </a:xfrm>
            </p:grpSpPr>
            <p:sp>
              <p:nvSpPr>
                <p:cNvPr id="219" name="Line 37">
                  <a:extLst>
                    <a:ext uri="{FF2B5EF4-FFF2-40B4-BE49-F238E27FC236}">
                      <a16:creationId xmlns:a16="http://schemas.microsoft.com/office/drawing/2014/main" id="{D3954EC0-4797-45B6-BCDB-91FE9A93A8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86250" y="4320651"/>
                  <a:ext cx="0" cy="697156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20" name="Group 219">
                  <a:extLst>
                    <a:ext uri="{FF2B5EF4-FFF2-40B4-BE49-F238E27FC236}">
                      <a16:creationId xmlns:a16="http://schemas.microsoft.com/office/drawing/2014/main" id="{3F20B726-CA23-4E5A-81C9-E749C86D5CAF}"/>
                    </a:ext>
                  </a:extLst>
                </p:cNvPr>
                <p:cNvGrpSpPr/>
                <p:nvPr/>
              </p:nvGrpSpPr>
              <p:grpSpPr>
                <a:xfrm>
                  <a:off x="4286250" y="4320651"/>
                  <a:ext cx="1884309" cy="697156"/>
                  <a:chOff x="4286250" y="4320651"/>
                  <a:chExt cx="1884309" cy="697156"/>
                </a:xfrm>
              </p:grpSpPr>
              <p:sp>
                <p:nvSpPr>
                  <p:cNvPr id="221" name="Freeform 36">
                    <a:extLst>
                      <a:ext uri="{FF2B5EF4-FFF2-40B4-BE49-F238E27FC236}">
                        <a16:creationId xmlns:a16="http://schemas.microsoft.com/office/drawing/2014/main" id="{C653AA94-8C8D-4722-A65C-33653E337A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86250" y="4320651"/>
                    <a:ext cx="1884309" cy="697156"/>
                  </a:xfrm>
                  <a:custGeom>
                    <a:avLst/>
                    <a:gdLst>
                      <a:gd name="T0" fmla="*/ 0 w 1891"/>
                      <a:gd name="T1" fmla="*/ 2147483647 h 703"/>
                      <a:gd name="T2" fmla="*/ 2147483647 w 1891"/>
                      <a:gd name="T3" fmla="*/ 2147483647 h 703"/>
                      <a:gd name="T4" fmla="*/ 2147483647 w 1891"/>
                      <a:gd name="T5" fmla="*/ 0 h 703"/>
                      <a:gd name="T6" fmla="*/ 0 60000 65536"/>
                      <a:gd name="T7" fmla="*/ 0 60000 65536"/>
                      <a:gd name="T8" fmla="*/ 0 60000 65536"/>
                      <a:gd name="T9" fmla="*/ 0 w 1891"/>
                      <a:gd name="T10" fmla="*/ 0 h 703"/>
                      <a:gd name="T11" fmla="*/ 1891 w 1891"/>
                      <a:gd name="T12" fmla="*/ 703 h 70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891" h="703">
                        <a:moveTo>
                          <a:pt x="0" y="703"/>
                        </a:moveTo>
                        <a:lnTo>
                          <a:pt x="1891" y="703"/>
                        </a:lnTo>
                        <a:lnTo>
                          <a:pt x="1891" y="0"/>
                        </a:lnTo>
                      </a:path>
                    </a:pathLst>
                  </a:custGeom>
                  <a:solidFill>
                    <a:srgbClr val="FFFFFF"/>
                  </a:solidFill>
                  <a:ln w="476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2" name="Rectangle 40">
                    <a:extLst>
                      <a:ext uri="{FF2B5EF4-FFF2-40B4-BE49-F238E27FC236}">
                        <a16:creationId xmlns:a16="http://schemas.microsoft.com/office/drawing/2014/main" id="{ADD53521-A562-4C51-B84C-B43A16EAAA5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38338" y="4610630"/>
                    <a:ext cx="525591" cy="18895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en-US" sz="600" b="1">
                        <a:solidFill>
                          <a:srgbClr val="000000"/>
                        </a:solidFill>
                        <a:latin typeface="Arial" charset="0"/>
                      </a:rPr>
                      <a:t>Customer</a:t>
                    </a:r>
                  </a:p>
                </p:txBody>
              </p:sp>
            </p:grpSp>
          </p:grpSp>
        </p:grp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4393EE3-5BA3-4CEC-BC0E-FC0F6C254EF7}"/>
                </a:ext>
              </a:extLst>
            </p:cNvPr>
            <p:cNvCxnSpPr/>
            <p:nvPr/>
          </p:nvCxnSpPr>
          <p:spPr>
            <a:xfrm>
              <a:off x="7493734" y="1177665"/>
              <a:ext cx="1081280" cy="132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E97AA837-8ECF-4DA0-9647-F97200363F94}"/>
              </a:ext>
            </a:extLst>
          </p:cNvPr>
          <p:cNvGrpSpPr/>
          <p:nvPr/>
        </p:nvGrpSpPr>
        <p:grpSpPr>
          <a:xfrm>
            <a:off x="1438498" y="1341023"/>
            <a:ext cx="1281926" cy="532932"/>
            <a:chOff x="4267198" y="4106739"/>
            <a:chExt cx="1884309" cy="944148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7B53091A-A8A5-417E-805B-D601DA06552C}"/>
                </a:ext>
              </a:extLst>
            </p:cNvPr>
            <p:cNvSpPr/>
            <p:nvPr/>
          </p:nvSpPr>
          <p:spPr>
            <a:xfrm>
              <a:off x="4278735" y="4351230"/>
              <a:ext cx="1857742" cy="6946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92637C28-BBBC-48F3-AB0D-8E4E7F5F8834}"/>
                </a:ext>
              </a:extLst>
            </p:cNvPr>
            <p:cNvGrpSpPr/>
            <p:nvPr/>
          </p:nvGrpSpPr>
          <p:grpSpPr>
            <a:xfrm>
              <a:off x="4267198" y="4106739"/>
              <a:ext cx="1884309" cy="944148"/>
              <a:chOff x="4286250" y="4073659"/>
              <a:chExt cx="1884309" cy="944148"/>
            </a:xfrm>
          </p:grpSpPr>
          <p:sp>
            <p:nvSpPr>
              <p:cNvPr id="226" name="Line 37">
                <a:extLst>
                  <a:ext uri="{FF2B5EF4-FFF2-40B4-BE49-F238E27FC236}">
                    <a16:creationId xmlns:a16="http://schemas.microsoft.com/office/drawing/2014/main" id="{9FC89A37-7D59-4E40-B45D-67824D6723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86250" y="4320651"/>
                <a:ext cx="0" cy="697156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AADB1D79-B271-468A-A009-4CFFD403D2DC}"/>
                  </a:ext>
                </a:extLst>
              </p:cNvPr>
              <p:cNvGrpSpPr/>
              <p:nvPr/>
            </p:nvGrpSpPr>
            <p:grpSpPr>
              <a:xfrm>
                <a:off x="4286250" y="4073659"/>
                <a:ext cx="1884309" cy="944148"/>
                <a:chOff x="4286250" y="4073659"/>
                <a:chExt cx="1884309" cy="944148"/>
              </a:xfrm>
            </p:grpSpPr>
            <p:sp>
              <p:nvSpPr>
                <p:cNvPr id="228" name="Freeform 36">
                  <a:extLst>
                    <a:ext uri="{FF2B5EF4-FFF2-40B4-BE49-F238E27FC236}">
                      <a16:creationId xmlns:a16="http://schemas.microsoft.com/office/drawing/2014/main" id="{BBF19755-558E-4C15-B38E-18BFE71D6E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86250" y="4320651"/>
                  <a:ext cx="1884309" cy="697156"/>
                </a:xfrm>
                <a:custGeom>
                  <a:avLst/>
                  <a:gdLst>
                    <a:gd name="T0" fmla="*/ 0 w 1891"/>
                    <a:gd name="T1" fmla="*/ 2147483647 h 703"/>
                    <a:gd name="T2" fmla="*/ 2147483647 w 1891"/>
                    <a:gd name="T3" fmla="*/ 2147483647 h 703"/>
                    <a:gd name="T4" fmla="*/ 2147483647 w 1891"/>
                    <a:gd name="T5" fmla="*/ 0 h 703"/>
                    <a:gd name="T6" fmla="*/ 0 60000 65536"/>
                    <a:gd name="T7" fmla="*/ 0 60000 65536"/>
                    <a:gd name="T8" fmla="*/ 0 60000 65536"/>
                    <a:gd name="T9" fmla="*/ 0 w 1891"/>
                    <a:gd name="T10" fmla="*/ 0 h 703"/>
                    <a:gd name="T11" fmla="*/ 1891 w 1891"/>
                    <a:gd name="T12" fmla="*/ 703 h 70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91" h="703">
                      <a:moveTo>
                        <a:pt x="0" y="703"/>
                      </a:moveTo>
                      <a:lnTo>
                        <a:pt x="1891" y="703"/>
                      </a:lnTo>
                      <a:lnTo>
                        <a:pt x="1891" y="0"/>
                      </a:lnTo>
                    </a:path>
                  </a:pathLst>
                </a:custGeom>
                <a:solidFill>
                  <a:srgbClr val="FFFFFF"/>
                </a:solidFill>
                <a:ln w="47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Freeform 39">
                  <a:extLst>
                    <a:ext uri="{FF2B5EF4-FFF2-40B4-BE49-F238E27FC236}">
                      <a16:creationId xmlns:a16="http://schemas.microsoft.com/office/drawing/2014/main" id="{CF5BE761-277F-4FA9-A0A5-F037B4809B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86250" y="4073659"/>
                  <a:ext cx="1884309" cy="246992"/>
                </a:xfrm>
                <a:custGeom>
                  <a:avLst/>
                  <a:gdLst>
                    <a:gd name="T0" fmla="*/ 0 w 1891"/>
                    <a:gd name="T1" fmla="*/ 2147483647 h 245"/>
                    <a:gd name="T2" fmla="*/ 2147483647 w 1891"/>
                    <a:gd name="T3" fmla="*/ 0 h 245"/>
                    <a:gd name="T4" fmla="*/ 2147483647 w 1891"/>
                    <a:gd name="T5" fmla="*/ 2147483647 h 245"/>
                    <a:gd name="T6" fmla="*/ 2147483647 w 1891"/>
                    <a:gd name="T7" fmla="*/ 0 h 245"/>
                    <a:gd name="T8" fmla="*/ 2147483647 w 1891"/>
                    <a:gd name="T9" fmla="*/ 2147483647 h 245"/>
                    <a:gd name="T10" fmla="*/ 2147483647 w 1891"/>
                    <a:gd name="T11" fmla="*/ 0 h 245"/>
                    <a:gd name="T12" fmla="*/ 2147483647 w 1891"/>
                    <a:gd name="T13" fmla="*/ 2147483647 h 24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91"/>
                    <a:gd name="T22" fmla="*/ 0 h 245"/>
                    <a:gd name="T23" fmla="*/ 1891 w 1891"/>
                    <a:gd name="T24" fmla="*/ 245 h 24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91" h="245">
                      <a:moveTo>
                        <a:pt x="0" y="245"/>
                      </a:moveTo>
                      <a:lnTo>
                        <a:pt x="630" y="0"/>
                      </a:lnTo>
                      <a:lnTo>
                        <a:pt x="630" y="245"/>
                      </a:lnTo>
                      <a:lnTo>
                        <a:pt x="1251" y="0"/>
                      </a:lnTo>
                      <a:lnTo>
                        <a:pt x="1251" y="245"/>
                      </a:lnTo>
                      <a:lnTo>
                        <a:pt x="1891" y="0"/>
                      </a:lnTo>
                      <a:lnTo>
                        <a:pt x="1891" y="245"/>
                      </a:lnTo>
                    </a:path>
                  </a:pathLst>
                </a:custGeom>
                <a:solidFill>
                  <a:srgbClr val="FFFFFF"/>
                </a:solidFill>
                <a:ln w="47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Rectangle 40">
                  <a:extLst>
                    <a:ext uri="{FF2B5EF4-FFF2-40B4-BE49-F238E27FC236}">
                      <a16:creationId xmlns:a16="http://schemas.microsoft.com/office/drawing/2014/main" id="{B56F6D30-F0D3-412F-8D35-14404007C2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4171" y="4610631"/>
                  <a:ext cx="1409045" cy="16357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600" b="1">
                      <a:solidFill>
                        <a:srgbClr val="000000"/>
                      </a:solidFill>
                      <a:latin typeface="Arial" charset="0"/>
                    </a:rPr>
                    <a:t>New  Vendor (Willis) at CA</a:t>
                  </a:r>
                </a:p>
              </p:txBody>
            </p:sp>
          </p:grpSp>
        </p:grpSp>
      </p:grpSp>
      <p:sp>
        <p:nvSpPr>
          <p:cNvPr id="231" name="Freeform 34">
            <a:extLst>
              <a:ext uri="{FF2B5EF4-FFF2-40B4-BE49-F238E27FC236}">
                <a16:creationId xmlns:a16="http://schemas.microsoft.com/office/drawing/2014/main" id="{DE374709-23AC-49F4-96A0-0203C37B09E1}"/>
              </a:ext>
            </a:extLst>
          </p:cNvPr>
          <p:cNvSpPr>
            <a:spLocks/>
          </p:cNvSpPr>
          <p:nvPr/>
        </p:nvSpPr>
        <p:spPr bwMode="auto">
          <a:xfrm>
            <a:off x="2723060" y="1578010"/>
            <a:ext cx="999672" cy="80786"/>
          </a:xfrm>
          <a:custGeom>
            <a:avLst/>
            <a:gdLst>
              <a:gd name="T0" fmla="*/ 0 w 5675"/>
              <a:gd name="T1" fmla="*/ 2147483647 h 316"/>
              <a:gd name="T2" fmla="*/ 0 w 5675"/>
              <a:gd name="T3" fmla="*/ 2147483647 h 316"/>
              <a:gd name="T4" fmla="*/ 2147483647 w 5675"/>
              <a:gd name="T5" fmla="*/ 2147483647 h 316"/>
              <a:gd name="T6" fmla="*/ 2147483647 w 5675"/>
              <a:gd name="T7" fmla="*/ 2147483647 h 316"/>
              <a:gd name="T8" fmla="*/ 2147483647 w 5675"/>
              <a:gd name="T9" fmla="*/ 2147483647 h 316"/>
              <a:gd name="T10" fmla="*/ 2147483647 w 5675"/>
              <a:gd name="T11" fmla="*/ 0 h 316"/>
              <a:gd name="T12" fmla="*/ 2147483647 w 5675"/>
              <a:gd name="T13" fmla="*/ 2147483647 h 316"/>
              <a:gd name="T14" fmla="*/ 0 w 5675"/>
              <a:gd name="T15" fmla="*/ 2147483647 h 31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675"/>
              <a:gd name="T25" fmla="*/ 0 h 316"/>
              <a:gd name="T26" fmla="*/ 5675 w 5675"/>
              <a:gd name="T27" fmla="*/ 316 h 31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675" h="316">
                <a:moveTo>
                  <a:pt x="0" y="79"/>
                </a:moveTo>
                <a:lnTo>
                  <a:pt x="0" y="237"/>
                </a:lnTo>
                <a:lnTo>
                  <a:pt x="5438" y="237"/>
                </a:lnTo>
                <a:lnTo>
                  <a:pt x="5438" y="316"/>
                </a:lnTo>
                <a:lnTo>
                  <a:pt x="5675" y="158"/>
                </a:lnTo>
                <a:lnTo>
                  <a:pt x="5438" y="0"/>
                </a:lnTo>
                <a:lnTo>
                  <a:pt x="5438" y="79"/>
                </a:lnTo>
                <a:lnTo>
                  <a:pt x="0" y="79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3262" tIns="36631" rIns="73262" bIns="36631"/>
          <a:lstStyle/>
          <a:p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A945DFCA-32EB-4626-86E0-B8B4F0DE683E}"/>
              </a:ext>
            </a:extLst>
          </p:cNvPr>
          <p:cNvGrpSpPr/>
          <p:nvPr/>
        </p:nvGrpSpPr>
        <p:grpSpPr>
          <a:xfrm>
            <a:off x="3747586" y="1380406"/>
            <a:ext cx="970407" cy="493788"/>
            <a:chOff x="4267198" y="4106739"/>
            <a:chExt cx="1884309" cy="944148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9ABAE4A0-DF44-4963-BEE2-F405BB52306F}"/>
                </a:ext>
              </a:extLst>
            </p:cNvPr>
            <p:cNvSpPr/>
            <p:nvPr/>
          </p:nvSpPr>
          <p:spPr>
            <a:xfrm>
              <a:off x="4278735" y="4351230"/>
              <a:ext cx="1857742" cy="6946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021BAFF4-CDA5-481F-BA29-D0D3F2B7A530}"/>
                </a:ext>
              </a:extLst>
            </p:cNvPr>
            <p:cNvGrpSpPr/>
            <p:nvPr/>
          </p:nvGrpSpPr>
          <p:grpSpPr>
            <a:xfrm>
              <a:off x="4267198" y="4106739"/>
              <a:ext cx="1884309" cy="944148"/>
              <a:chOff x="4286250" y="4073659"/>
              <a:chExt cx="1884309" cy="944148"/>
            </a:xfrm>
          </p:grpSpPr>
          <p:sp>
            <p:nvSpPr>
              <p:cNvPr id="242" name="Line 37">
                <a:extLst>
                  <a:ext uri="{FF2B5EF4-FFF2-40B4-BE49-F238E27FC236}">
                    <a16:creationId xmlns:a16="http://schemas.microsoft.com/office/drawing/2014/main" id="{1F15FE03-9BE5-413E-B578-EE87351B46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86250" y="4320651"/>
                <a:ext cx="0" cy="697156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DACCA878-B854-41DA-A04B-B3B2893ABFE5}"/>
                  </a:ext>
                </a:extLst>
              </p:cNvPr>
              <p:cNvGrpSpPr/>
              <p:nvPr/>
            </p:nvGrpSpPr>
            <p:grpSpPr>
              <a:xfrm>
                <a:off x="4286250" y="4073659"/>
                <a:ext cx="1884309" cy="944148"/>
                <a:chOff x="4286250" y="4073659"/>
                <a:chExt cx="1884309" cy="944148"/>
              </a:xfrm>
            </p:grpSpPr>
            <p:sp>
              <p:nvSpPr>
                <p:cNvPr id="244" name="Freeform 36">
                  <a:extLst>
                    <a:ext uri="{FF2B5EF4-FFF2-40B4-BE49-F238E27FC236}">
                      <a16:creationId xmlns:a16="http://schemas.microsoft.com/office/drawing/2014/main" id="{F53D4ADD-D73D-44C6-ACDB-01C69688A4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86250" y="4320651"/>
                  <a:ext cx="1884309" cy="697156"/>
                </a:xfrm>
                <a:custGeom>
                  <a:avLst/>
                  <a:gdLst>
                    <a:gd name="T0" fmla="*/ 0 w 1891"/>
                    <a:gd name="T1" fmla="*/ 2147483647 h 703"/>
                    <a:gd name="T2" fmla="*/ 2147483647 w 1891"/>
                    <a:gd name="T3" fmla="*/ 2147483647 h 703"/>
                    <a:gd name="T4" fmla="*/ 2147483647 w 1891"/>
                    <a:gd name="T5" fmla="*/ 0 h 703"/>
                    <a:gd name="T6" fmla="*/ 0 60000 65536"/>
                    <a:gd name="T7" fmla="*/ 0 60000 65536"/>
                    <a:gd name="T8" fmla="*/ 0 60000 65536"/>
                    <a:gd name="T9" fmla="*/ 0 w 1891"/>
                    <a:gd name="T10" fmla="*/ 0 h 703"/>
                    <a:gd name="T11" fmla="*/ 1891 w 1891"/>
                    <a:gd name="T12" fmla="*/ 703 h 70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91" h="703">
                      <a:moveTo>
                        <a:pt x="0" y="703"/>
                      </a:moveTo>
                      <a:lnTo>
                        <a:pt x="1891" y="703"/>
                      </a:lnTo>
                      <a:lnTo>
                        <a:pt x="1891" y="0"/>
                      </a:lnTo>
                    </a:path>
                  </a:pathLst>
                </a:custGeom>
                <a:solidFill>
                  <a:srgbClr val="FFFFFF"/>
                </a:solidFill>
                <a:ln w="47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" name="Freeform 39">
                  <a:extLst>
                    <a:ext uri="{FF2B5EF4-FFF2-40B4-BE49-F238E27FC236}">
                      <a16:creationId xmlns:a16="http://schemas.microsoft.com/office/drawing/2014/main" id="{95604C8F-850B-4AA8-BF3E-3B7F30D1D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86250" y="4073659"/>
                  <a:ext cx="1884309" cy="246992"/>
                </a:xfrm>
                <a:custGeom>
                  <a:avLst/>
                  <a:gdLst>
                    <a:gd name="T0" fmla="*/ 0 w 1891"/>
                    <a:gd name="T1" fmla="*/ 2147483647 h 245"/>
                    <a:gd name="T2" fmla="*/ 2147483647 w 1891"/>
                    <a:gd name="T3" fmla="*/ 0 h 245"/>
                    <a:gd name="T4" fmla="*/ 2147483647 w 1891"/>
                    <a:gd name="T5" fmla="*/ 2147483647 h 245"/>
                    <a:gd name="T6" fmla="*/ 2147483647 w 1891"/>
                    <a:gd name="T7" fmla="*/ 0 h 245"/>
                    <a:gd name="T8" fmla="*/ 2147483647 w 1891"/>
                    <a:gd name="T9" fmla="*/ 2147483647 h 245"/>
                    <a:gd name="T10" fmla="*/ 2147483647 w 1891"/>
                    <a:gd name="T11" fmla="*/ 0 h 245"/>
                    <a:gd name="T12" fmla="*/ 2147483647 w 1891"/>
                    <a:gd name="T13" fmla="*/ 2147483647 h 24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91"/>
                    <a:gd name="T22" fmla="*/ 0 h 245"/>
                    <a:gd name="T23" fmla="*/ 1891 w 1891"/>
                    <a:gd name="T24" fmla="*/ 245 h 24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91" h="245">
                      <a:moveTo>
                        <a:pt x="0" y="245"/>
                      </a:moveTo>
                      <a:lnTo>
                        <a:pt x="630" y="0"/>
                      </a:lnTo>
                      <a:lnTo>
                        <a:pt x="630" y="245"/>
                      </a:lnTo>
                      <a:lnTo>
                        <a:pt x="1251" y="0"/>
                      </a:lnTo>
                      <a:lnTo>
                        <a:pt x="1251" y="245"/>
                      </a:lnTo>
                      <a:lnTo>
                        <a:pt x="1891" y="0"/>
                      </a:lnTo>
                      <a:lnTo>
                        <a:pt x="1891" y="245"/>
                      </a:lnTo>
                    </a:path>
                  </a:pathLst>
                </a:custGeom>
                <a:solidFill>
                  <a:srgbClr val="FFFFFF"/>
                </a:solidFill>
                <a:ln w="47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" name="Rectangle 40">
                  <a:extLst>
                    <a:ext uri="{FF2B5EF4-FFF2-40B4-BE49-F238E27FC236}">
                      <a16:creationId xmlns:a16="http://schemas.microsoft.com/office/drawing/2014/main" id="{2344FACF-F320-4F15-AF6E-536EF9D180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42966" y="4610630"/>
                  <a:ext cx="1017842" cy="17654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600" b="1">
                      <a:solidFill>
                        <a:srgbClr val="000000"/>
                      </a:solidFill>
                      <a:latin typeface="Arial" charset="0"/>
                    </a:rPr>
                    <a:t>San Diego ISC</a:t>
                  </a:r>
                </a:p>
              </p:txBody>
            </p:sp>
          </p:grpSp>
        </p:grp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566148E6-3663-4D92-94CF-67464A028203}"/>
              </a:ext>
            </a:extLst>
          </p:cNvPr>
          <p:cNvGrpSpPr/>
          <p:nvPr/>
        </p:nvGrpSpPr>
        <p:grpSpPr>
          <a:xfrm>
            <a:off x="2979372" y="1418649"/>
            <a:ext cx="426778" cy="427565"/>
            <a:chOff x="1129368" y="3946561"/>
            <a:chExt cx="844889" cy="1112524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581DDF59-EDED-4419-93FA-E0D1C6659ACA}"/>
                </a:ext>
              </a:extLst>
            </p:cNvPr>
            <p:cNvSpPr/>
            <p:nvPr/>
          </p:nvSpPr>
          <p:spPr>
            <a:xfrm>
              <a:off x="1129368" y="4785507"/>
              <a:ext cx="844889" cy="250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785BF029-CE11-4D80-8FBB-6DC57D089C53}"/>
                </a:ext>
              </a:extLst>
            </p:cNvPr>
            <p:cNvGrpSpPr/>
            <p:nvPr/>
          </p:nvGrpSpPr>
          <p:grpSpPr>
            <a:xfrm>
              <a:off x="1132340" y="3946561"/>
              <a:ext cx="838946" cy="1112524"/>
              <a:chOff x="1166050" y="3961116"/>
              <a:chExt cx="838946" cy="1112524"/>
            </a:xfrm>
          </p:grpSpPr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09776B0E-D713-4684-A9D8-E600340DA6A1}"/>
                  </a:ext>
                </a:extLst>
              </p:cNvPr>
              <p:cNvGrpSpPr/>
              <p:nvPr/>
            </p:nvGrpSpPr>
            <p:grpSpPr>
              <a:xfrm>
                <a:off x="1166050" y="3961116"/>
                <a:ext cx="838946" cy="838946"/>
                <a:chOff x="1166050" y="3961116"/>
                <a:chExt cx="838946" cy="838946"/>
              </a:xfrm>
            </p:grpSpPr>
            <p:sp>
              <p:nvSpPr>
                <p:cNvPr id="253" name="Freeform 266">
                  <a:extLst>
                    <a:ext uri="{FF2B5EF4-FFF2-40B4-BE49-F238E27FC236}">
                      <a16:creationId xmlns:a16="http://schemas.microsoft.com/office/drawing/2014/main" id="{AB6C213B-DD72-4BCB-8AE0-9D0CACF39B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6050" y="3961116"/>
                  <a:ext cx="838946" cy="838946"/>
                </a:xfrm>
                <a:custGeom>
                  <a:avLst/>
                  <a:gdLst>
                    <a:gd name="T0" fmla="*/ 0 w 631"/>
                    <a:gd name="T1" fmla="*/ 2147483647 h 632"/>
                    <a:gd name="T2" fmla="*/ 2147483647 w 631"/>
                    <a:gd name="T3" fmla="*/ 2147483647 h 632"/>
                    <a:gd name="T4" fmla="*/ 2147483647 w 631"/>
                    <a:gd name="T5" fmla="*/ 0 h 632"/>
                    <a:gd name="T6" fmla="*/ 0 w 631"/>
                    <a:gd name="T7" fmla="*/ 0 h 632"/>
                    <a:gd name="T8" fmla="*/ 0 w 631"/>
                    <a:gd name="T9" fmla="*/ 2147483647 h 632"/>
                    <a:gd name="T10" fmla="*/ 0 w 631"/>
                    <a:gd name="T11" fmla="*/ 2147483647 h 6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31"/>
                    <a:gd name="T19" fmla="*/ 0 h 632"/>
                    <a:gd name="T20" fmla="*/ 631 w 631"/>
                    <a:gd name="T21" fmla="*/ 632 h 6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31" h="632">
                      <a:moveTo>
                        <a:pt x="0" y="632"/>
                      </a:moveTo>
                      <a:lnTo>
                        <a:pt x="631" y="632"/>
                      </a:lnTo>
                      <a:lnTo>
                        <a:pt x="631" y="0"/>
                      </a:lnTo>
                      <a:lnTo>
                        <a:pt x="0" y="0"/>
                      </a:lnTo>
                      <a:lnTo>
                        <a:pt x="0" y="632"/>
                      </a:lnTo>
                    </a:path>
                  </a:pathLst>
                </a:custGeom>
                <a:solidFill>
                  <a:schemeClr val="bg1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pic>
              <p:nvPicPr>
                <p:cNvPr id="254" name="Picture 3" descr="C:\Users\ABENNER\AppData\Local\Microsoft\Windows\Temporary Internet Files\Content.IE5\TCM30QRG\lorry-truck-5827205[1].jpg">
                  <a:extLst>
                    <a:ext uri="{FF2B5EF4-FFF2-40B4-BE49-F238E27FC236}">
                      <a16:creationId xmlns:a16="http://schemas.microsoft.com/office/drawing/2014/main" id="{8AD0B63D-960A-4543-A80C-BF1D834152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31386" y="4130766"/>
                  <a:ext cx="711047" cy="50391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  <p:sp>
            <p:nvSpPr>
              <p:cNvPr id="251" name="Rectangle 307">
                <a:extLst>
                  <a:ext uri="{FF2B5EF4-FFF2-40B4-BE49-F238E27FC236}">
                    <a16:creationId xmlns:a16="http://schemas.microsoft.com/office/drawing/2014/main" id="{018BB74A-6C73-4404-946F-80679E048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6050" y="4800062"/>
                <a:ext cx="838946" cy="250825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altLang="en-US"/>
              </a:p>
            </p:txBody>
          </p:sp>
          <p:sp>
            <p:nvSpPr>
              <p:cNvPr id="252" name="Rectangle 308">
                <a:extLst>
                  <a:ext uri="{FF2B5EF4-FFF2-40B4-BE49-F238E27FC236}">
                    <a16:creationId xmlns:a16="http://schemas.microsoft.com/office/drawing/2014/main" id="{D5B4B12F-1E4C-42BE-90B6-F98F3ADA84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235" y="4800063"/>
                <a:ext cx="417447" cy="273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en-US" sz="600"/>
                  <a:t>Daily</a:t>
                </a:r>
              </a:p>
            </p:txBody>
          </p:sp>
        </p:grp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44607B95-8C90-4208-92C6-B22F36897642}"/>
              </a:ext>
            </a:extLst>
          </p:cNvPr>
          <p:cNvGrpSpPr/>
          <p:nvPr/>
        </p:nvGrpSpPr>
        <p:grpSpPr>
          <a:xfrm>
            <a:off x="4993899" y="1488825"/>
            <a:ext cx="426778" cy="427565"/>
            <a:chOff x="1129368" y="3946561"/>
            <a:chExt cx="844889" cy="1112524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3E4E3016-716A-416A-9F02-106AA699EC2F}"/>
                </a:ext>
              </a:extLst>
            </p:cNvPr>
            <p:cNvSpPr/>
            <p:nvPr/>
          </p:nvSpPr>
          <p:spPr>
            <a:xfrm>
              <a:off x="1129368" y="4785507"/>
              <a:ext cx="844889" cy="250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DC27AA1B-B6B4-4FB7-8C02-F4D9850DC6CD}"/>
                </a:ext>
              </a:extLst>
            </p:cNvPr>
            <p:cNvGrpSpPr/>
            <p:nvPr/>
          </p:nvGrpSpPr>
          <p:grpSpPr>
            <a:xfrm>
              <a:off x="1132340" y="3946561"/>
              <a:ext cx="838946" cy="1112524"/>
              <a:chOff x="1166050" y="3961116"/>
              <a:chExt cx="838946" cy="1112524"/>
            </a:xfrm>
          </p:grpSpPr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7CDC68A7-9A2C-45EF-8B4C-685FF129A99F}"/>
                  </a:ext>
                </a:extLst>
              </p:cNvPr>
              <p:cNvGrpSpPr/>
              <p:nvPr/>
            </p:nvGrpSpPr>
            <p:grpSpPr>
              <a:xfrm>
                <a:off x="1166050" y="3961116"/>
                <a:ext cx="838946" cy="838946"/>
                <a:chOff x="1166050" y="3961116"/>
                <a:chExt cx="838946" cy="838946"/>
              </a:xfrm>
            </p:grpSpPr>
            <p:sp>
              <p:nvSpPr>
                <p:cNvPr id="261" name="Freeform 266">
                  <a:extLst>
                    <a:ext uri="{FF2B5EF4-FFF2-40B4-BE49-F238E27FC236}">
                      <a16:creationId xmlns:a16="http://schemas.microsoft.com/office/drawing/2014/main" id="{68301D12-128B-4C6B-B977-1E14851CD9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6050" y="3961116"/>
                  <a:ext cx="838946" cy="838946"/>
                </a:xfrm>
                <a:custGeom>
                  <a:avLst/>
                  <a:gdLst>
                    <a:gd name="T0" fmla="*/ 0 w 631"/>
                    <a:gd name="T1" fmla="*/ 2147483647 h 632"/>
                    <a:gd name="T2" fmla="*/ 2147483647 w 631"/>
                    <a:gd name="T3" fmla="*/ 2147483647 h 632"/>
                    <a:gd name="T4" fmla="*/ 2147483647 w 631"/>
                    <a:gd name="T5" fmla="*/ 0 h 632"/>
                    <a:gd name="T6" fmla="*/ 0 w 631"/>
                    <a:gd name="T7" fmla="*/ 0 h 632"/>
                    <a:gd name="T8" fmla="*/ 0 w 631"/>
                    <a:gd name="T9" fmla="*/ 2147483647 h 632"/>
                    <a:gd name="T10" fmla="*/ 0 w 631"/>
                    <a:gd name="T11" fmla="*/ 2147483647 h 6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31"/>
                    <a:gd name="T19" fmla="*/ 0 h 632"/>
                    <a:gd name="T20" fmla="*/ 631 w 631"/>
                    <a:gd name="T21" fmla="*/ 632 h 6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31" h="632">
                      <a:moveTo>
                        <a:pt x="0" y="632"/>
                      </a:moveTo>
                      <a:lnTo>
                        <a:pt x="631" y="632"/>
                      </a:lnTo>
                      <a:lnTo>
                        <a:pt x="631" y="0"/>
                      </a:lnTo>
                      <a:lnTo>
                        <a:pt x="0" y="0"/>
                      </a:lnTo>
                      <a:lnTo>
                        <a:pt x="0" y="632"/>
                      </a:lnTo>
                    </a:path>
                  </a:pathLst>
                </a:custGeom>
                <a:solidFill>
                  <a:schemeClr val="bg1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pic>
              <p:nvPicPr>
                <p:cNvPr id="262" name="Picture 3" descr="C:\Users\ABENNER\AppData\Local\Microsoft\Windows\Temporary Internet Files\Content.IE5\TCM30QRG\lorry-truck-5827205[1].jpg">
                  <a:extLst>
                    <a:ext uri="{FF2B5EF4-FFF2-40B4-BE49-F238E27FC236}">
                      <a16:creationId xmlns:a16="http://schemas.microsoft.com/office/drawing/2014/main" id="{8EE58264-32FF-4B0B-8362-8A11CA7337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31386" y="4130766"/>
                  <a:ext cx="711047" cy="50391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  <p:sp>
            <p:nvSpPr>
              <p:cNvPr id="259" name="Rectangle 307">
                <a:extLst>
                  <a:ext uri="{FF2B5EF4-FFF2-40B4-BE49-F238E27FC236}">
                    <a16:creationId xmlns:a16="http://schemas.microsoft.com/office/drawing/2014/main" id="{B1AFD449-792B-4897-8CFE-53C151F5F0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6050" y="4800062"/>
                <a:ext cx="838946" cy="250825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altLang="en-US"/>
              </a:p>
            </p:txBody>
          </p:sp>
          <p:sp>
            <p:nvSpPr>
              <p:cNvPr id="260" name="Rectangle 308">
                <a:extLst>
                  <a:ext uri="{FF2B5EF4-FFF2-40B4-BE49-F238E27FC236}">
                    <a16:creationId xmlns:a16="http://schemas.microsoft.com/office/drawing/2014/main" id="{FD912E19-87E6-4BC4-8545-385B4DE0A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235" y="4800063"/>
                <a:ext cx="417447" cy="273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en-US" sz="600"/>
                  <a:t>Daily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9568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14301"/>
            <a:ext cx="7772400" cy="295275"/>
          </a:xfrm>
        </p:spPr>
        <p:txBody>
          <a:bodyPr>
            <a:normAutofit fontScale="90000"/>
          </a:bodyPr>
          <a:lstStyle/>
          <a:p>
            <a:r>
              <a:rPr lang="en-US" sz="1800" cap="none" dirty="0"/>
              <a:t>COST SAVINGS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74A4856-608D-42DD-B1EE-CBAD89C1ABFE}"/>
              </a:ext>
            </a:extLst>
          </p:cNvPr>
          <p:cNvGrpSpPr/>
          <p:nvPr/>
        </p:nvGrpSpPr>
        <p:grpSpPr>
          <a:xfrm>
            <a:off x="1389222" y="1125023"/>
            <a:ext cx="2103564" cy="841529"/>
            <a:chOff x="6888036" y="1821661"/>
            <a:chExt cx="2103564" cy="841529"/>
          </a:xfrm>
        </p:grpSpPr>
        <p:grpSp>
          <p:nvGrpSpPr>
            <p:cNvPr id="62" name="Group 14">
              <a:extLst>
                <a:ext uri="{FF2B5EF4-FFF2-40B4-BE49-F238E27FC236}">
                  <a16:creationId xmlns:a16="http://schemas.microsoft.com/office/drawing/2014/main" id="{979F78D0-BDB1-4930-A6CB-8F2392C5F9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8036" y="1821661"/>
              <a:ext cx="2103120" cy="521494"/>
              <a:chOff x="144" y="1872"/>
              <a:chExt cx="1200" cy="438"/>
            </a:xfrm>
          </p:grpSpPr>
          <p:sp>
            <p:nvSpPr>
              <p:cNvPr id="64" name="Rectangle 15">
                <a:extLst>
                  <a:ext uri="{FF2B5EF4-FFF2-40B4-BE49-F238E27FC236}">
                    <a16:creationId xmlns:a16="http://schemas.microsoft.com/office/drawing/2014/main" id="{6B2E7255-6EDD-41E3-9EA8-D7BE50C3B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872"/>
                <a:ext cx="120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 dirty="0">
                    <a:latin typeface="Gill Sans MT" pitchFamily="34" charset="0"/>
                  </a:rPr>
                  <a:t>Solid Surface Arm Caps</a:t>
                </a:r>
              </a:p>
            </p:txBody>
          </p:sp>
          <p:sp>
            <p:nvSpPr>
              <p:cNvPr id="65" name="Rectangle 16">
                <a:extLst>
                  <a:ext uri="{FF2B5EF4-FFF2-40B4-BE49-F238E27FC236}">
                    <a16:creationId xmlns:a16="http://schemas.microsoft.com/office/drawing/2014/main" id="{A50A8C68-561C-40D7-ABFB-EA509A8F9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032"/>
                <a:ext cx="1200" cy="13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sz="1150" dirty="0">
                  <a:latin typeface="Gill Sans MT" pitchFamily="34" charset="0"/>
                </a:endParaRPr>
              </a:p>
            </p:txBody>
          </p:sp>
          <p:sp>
            <p:nvSpPr>
              <p:cNvPr id="76" name="Rectangle 19">
                <a:extLst>
                  <a:ext uri="{FF2B5EF4-FFF2-40B4-BE49-F238E27FC236}">
                    <a16:creationId xmlns:a16="http://schemas.microsoft.com/office/drawing/2014/main" id="{EA596253-4A1E-47A8-B414-0D2F96F66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190"/>
                <a:ext cx="1200" cy="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 dirty="0">
                    <a:latin typeface="Gill Sans MT" pitchFamily="34" charset="0"/>
                  </a:rPr>
                  <a:t>Units: 1, 216 per Year</a:t>
                </a:r>
              </a:p>
            </p:txBody>
          </p:sp>
        </p:grpSp>
        <p:sp>
          <p:nvSpPr>
            <p:cNvPr id="63" name="Rectangle 19">
              <a:extLst>
                <a:ext uri="{FF2B5EF4-FFF2-40B4-BE49-F238E27FC236}">
                  <a16:creationId xmlns:a16="http://schemas.microsoft.com/office/drawing/2014/main" id="{9E8D0AC1-8594-4DBE-8103-8A083F14A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480" y="2352675"/>
              <a:ext cx="2103120" cy="3105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000" dirty="0">
                  <a:latin typeface="Gill Sans MT" pitchFamily="34" charset="0"/>
                </a:rPr>
                <a:t>COGs: $ 85, 874 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A08834C-0032-4310-82C1-2EAEAE51DA05}"/>
              </a:ext>
            </a:extLst>
          </p:cNvPr>
          <p:cNvGrpSpPr/>
          <p:nvPr/>
        </p:nvGrpSpPr>
        <p:grpSpPr>
          <a:xfrm>
            <a:off x="1389222" y="2148063"/>
            <a:ext cx="2103564" cy="841529"/>
            <a:chOff x="6888036" y="1821661"/>
            <a:chExt cx="2103564" cy="841529"/>
          </a:xfrm>
        </p:grpSpPr>
        <p:grpSp>
          <p:nvGrpSpPr>
            <p:cNvPr id="79" name="Group 14">
              <a:extLst>
                <a:ext uri="{FF2B5EF4-FFF2-40B4-BE49-F238E27FC236}">
                  <a16:creationId xmlns:a16="http://schemas.microsoft.com/office/drawing/2014/main" id="{34615C5C-5EEF-4696-8DB6-F24DD5E33C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8036" y="1821661"/>
              <a:ext cx="2103120" cy="521494"/>
              <a:chOff x="144" y="1872"/>
              <a:chExt cx="1200" cy="438"/>
            </a:xfrm>
          </p:grpSpPr>
          <p:sp>
            <p:nvSpPr>
              <p:cNvPr id="81" name="Rectangle 15">
                <a:extLst>
                  <a:ext uri="{FF2B5EF4-FFF2-40B4-BE49-F238E27FC236}">
                    <a16:creationId xmlns:a16="http://schemas.microsoft.com/office/drawing/2014/main" id="{96A6CDE8-7C90-48FB-B009-76966306B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872"/>
                <a:ext cx="120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 dirty="0">
                    <a:latin typeface="Gill Sans MT" pitchFamily="34" charset="0"/>
                  </a:rPr>
                  <a:t>Solid Surface Table Tops</a:t>
                </a:r>
              </a:p>
            </p:txBody>
          </p:sp>
          <p:sp>
            <p:nvSpPr>
              <p:cNvPr id="82" name="Rectangle 16">
                <a:extLst>
                  <a:ext uri="{FF2B5EF4-FFF2-40B4-BE49-F238E27FC236}">
                    <a16:creationId xmlns:a16="http://schemas.microsoft.com/office/drawing/2014/main" id="{9B9AB94A-2D03-4E3E-A37E-A55EFD343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032"/>
                <a:ext cx="1200" cy="13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sz="1150" dirty="0">
                  <a:latin typeface="Gill Sans MT" pitchFamily="34" charset="0"/>
                </a:endParaRPr>
              </a:p>
            </p:txBody>
          </p:sp>
          <p:sp>
            <p:nvSpPr>
              <p:cNvPr id="83" name="Rectangle 19">
                <a:extLst>
                  <a:ext uri="{FF2B5EF4-FFF2-40B4-BE49-F238E27FC236}">
                    <a16:creationId xmlns:a16="http://schemas.microsoft.com/office/drawing/2014/main" id="{6280ABE9-3C51-4457-9FBB-791FDACA0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190"/>
                <a:ext cx="1200" cy="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 dirty="0">
                    <a:latin typeface="Gill Sans MT" pitchFamily="34" charset="0"/>
                  </a:rPr>
                  <a:t>Units: 721 per Year</a:t>
                </a:r>
              </a:p>
            </p:txBody>
          </p:sp>
        </p:grpSp>
        <p:sp>
          <p:nvSpPr>
            <p:cNvPr id="80" name="Rectangle 19">
              <a:extLst>
                <a:ext uri="{FF2B5EF4-FFF2-40B4-BE49-F238E27FC236}">
                  <a16:creationId xmlns:a16="http://schemas.microsoft.com/office/drawing/2014/main" id="{048A890C-58F1-4030-8D6C-FBFA4CF2D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480" y="2352675"/>
              <a:ext cx="2103120" cy="3105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000" dirty="0">
                  <a:latin typeface="Gill Sans MT" pitchFamily="34" charset="0"/>
                </a:rPr>
                <a:t>COGs: $ 203, 278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F3FE93E-51AA-4A6E-90A9-E65C7181054A}"/>
              </a:ext>
            </a:extLst>
          </p:cNvPr>
          <p:cNvGrpSpPr/>
          <p:nvPr/>
        </p:nvGrpSpPr>
        <p:grpSpPr>
          <a:xfrm>
            <a:off x="3766884" y="1125023"/>
            <a:ext cx="2103564" cy="841529"/>
            <a:chOff x="6888036" y="1821661"/>
            <a:chExt cx="2103564" cy="841529"/>
          </a:xfrm>
        </p:grpSpPr>
        <p:grpSp>
          <p:nvGrpSpPr>
            <p:cNvPr id="85" name="Group 14">
              <a:extLst>
                <a:ext uri="{FF2B5EF4-FFF2-40B4-BE49-F238E27FC236}">
                  <a16:creationId xmlns:a16="http://schemas.microsoft.com/office/drawing/2014/main" id="{51F87F8D-01F9-4996-8928-225DBE43B0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8036" y="1821661"/>
              <a:ext cx="2103120" cy="521494"/>
              <a:chOff x="144" y="1872"/>
              <a:chExt cx="1200" cy="438"/>
            </a:xfrm>
          </p:grpSpPr>
          <p:sp>
            <p:nvSpPr>
              <p:cNvPr id="87" name="Rectangle 15">
                <a:extLst>
                  <a:ext uri="{FF2B5EF4-FFF2-40B4-BE49-F238E27FC236}">
                    <a16:creationId xmlns:a16="http://schemas.microsoft.com/office/drawing/2014/main" id="{3DA84691-95D7-44D1-918B-DAE78D3FBF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872"/>
                <a:ext cx="120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400" dirty="0">
                  <a:latin typeface="Gill Sans MT" pitchFamily="34" charset="0"/>
                </a:endParaRPr>
              </a:p>
            </p:txBody>
          </p:sp>
          <p:sp>
            <p:nvSpPr>
              <p:cNvPr id="88" name="Rectangle 16">
                <a:extLst>
                  <a:ext uri="{FF2B5EF4-FFF2-40B4-BE49-F238E27FC236}">
                    <a16:creationId xmlns:a16="http://schemas.microsoft.com/office/drawing/2014/main" id="{44531809-6616-4C79-8941-E0AA7DC92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032"/>
                <a:ext cx="1200" cy="13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sz="1150" dirty="0">
                  <a:latin typeface="Gill Sans MT" pitchFamily="34" charset="0"/>
                </a:endParaRPr>
              </a:p>
            </p:txBody>
          </p:sp>
          <p:sp>
            <p:nvSpPr>
              <p:cNvPr id="89" name="Rectangle 19">
                <a:extLst>
                  <a:ext uri="{FF2B5EF4-FFF2-40B4-BE49-F238E27FC236}">
                    <a16:creationId xmlns:a16="http://schemas.microsoft.com/office/drawing/2014/main" id="{586ED7C3-AF92-480F-A92C-EE1A9548A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190"/>
                <a:ext cx="1200" cy="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 dirty="0">
                    <a:latin typeface="Gill Sans MT" pitchFamily="34" charset="0"/>
                  </a:rPr>
                  <a:t>Units: 1, 216 per Year</a:t>
                </a:r>
              </a:p>
            </p:txBody>
          </p:sp>
        </p:grpSp>
        <p:sp>
          <p:nvSpPr>
            <p:cNvPr id="86" name="Rectangle 19">
              <a:extLst>
                <a:ext uri="{FF2B5EF4-FFF2-40B4-BE49-F238E27FC236}">
                  <a16:creationId xmlns:a16="http://schemas.microsoft.com/office/drawing/2014/main" id="{DDAF635C-22B5-471E-A8EB-927DAA49B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480" y="2352675"/>
              <a:ext cx="2103120" cy="3105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000" dirty="0">
                  <a:latin typeface="Gill Sans MT" pitchFamily="34" charset="0"/>
                </a:rPr>
                <a:t>COGs: $ 43, 618 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01B1643-F140-4215-B511-2F2C95767C08}"/>
              </a:ext>
            </a:extLst>
          </p:cNvPr>
          <p:cNvGrpSpPr/>
          <p:nvPr/>
        </p:nvGrpSpPr>
        <p:grpSpPr>
          <a:xfrm>
            <a:off x="3766884" y="2148063"/>
            <a:ext cx="2103564" cy="841529"/>
            <a:chOff x="6888036" y="1821661"/>
            <a:chExt cx="2103564" cy="841529"/>
          </a:xfrm>
        </p:grpSpPr>
        <p:grpSp>
          <p:nvGrpSpPr>
            <p:cNvPr id="91" name="Group 14">
              <a:extLst>
                <a:ext uri="{FF2B5EF4-FFF2-40B4-BE49-F238E27FC236}">
                  <a16:creationId xmlns:a16="http://schemas.microsoft.com/office/drawing/2014/main" id="{B7E6A7EB-BCA8-404E-A118-34BD488C1E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8036" y="1821661"/>
              <a:ext cx="2103120" cy="521494"/>
              <a:chOff x="144" y="1872"/>
              <a:chExt cx="1200" cy="438"/>
            </a:xfrm>
          </p:grpSpPr>
          <p:sp>
            <p:nvSpPr>
              <p:cNvPr id="93" name="Rectangle 15">
                <a:extLst>
                  <a:ext uri="{FF2B5EF4-FFF2-40B4-BE49-F238E27FC236}">
                    <a16:creationId xmlns:a16="http://schemas.microsoft.com/office/drawing/2014/main" id="{AFB4A5BA-CB20-4A31-8B7C-4B8D8C46F4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872"/>
                <a:ext cx="120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400" dirty="0">
                  <a:latin typeface="Gill Sans MT" pitchFamily="34" charset="0"/>
                </a:endParaRPr>
              </a:p>
            </p:txBody>
          </p:sp>
          <p:sp>
            <p:nvSpPr>
              <p:cNvPr id="94" name="Rectangle 16">
                <a:extLst>
                  <a:ext uri="{FF2B5EF4-FFF2-40B4-BE49-F238E27FC236}">
                    <a16:creationId xmlns:a16="http://schemas.microsoft.com/office/drawing/2014/main" id="{B906F9C0-886F-4BBF-8E23-8EEFBB020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032"/>
                <a:ext cx="1200" cy="13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sz="1150" dirty="0">
                  <a:latin typeface="Gill Sans MT" pitchFamily="34" charset="0"/>
                </a:endParaRPr>
              </a:p>
            </p:txBody>
          </p:sp>
          <p:sp>
            <p:nvSpPr>
              <p:cNvPr id="95" name="Rectangle 19">
                <a:extLst>
                  <a:ext uri="{FF2B5EF4-FFF2-40B4-BE49-F238E27FC236}">
                    <a16:creationId xmlns:a16="http://schemas.microsoft.com/office/drawing/2014/main" id="{EDD6AEFA-369F-4DEA-A665-3665BF225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190"/>
                <a:ext cx="1200" cy="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 dirty="0">
                    <a:latin typeface="Gill Sans MT" pitchFamily="34" charset="0"/>
                  </a:rPr>
                  <a:t>Units: 721 per year</a:t>
                </a:r>
              </a:p>
            </p:txBody>
          </p:sp>
        </p:grpSp>
        <p:sp>
          <p:nvSpPr>
            <p:cNvPr id="92" name="Rectangle 19">
              <a:extLst>
                <a:ext uri="{FF2B5EF4-FFF2-40B4-BE49-F238E27FC236}">
                  <a16:creationId xmlns:a16="http://schemas.microsoft.com/office/drawing/2014/main" id="{EA984138-C603-4F6F-993B-677732EF0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480" y="2352675"/>
              <a:ext cx="2103120" cy="3105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000" dirty="0">
                  <a:latin typeface="Gill Sans MT" pitchFamily="34" charset="0"/>
                </a:rPr>
                <a:t>COGs: $ 109, 262 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961175-B397-4230-8BE1-88ED8FE75756}"/>
              </a:ext>
            </a:extLst>
          </p:cNvPr>
          <p:cNvGrpSpPr/>
          <p:nvPr/>
        </p:nvGrpSpPr>
        <p:grpSpPr>
          <a:xfrm>
            <a:off x="6229668" y="1125023"/>
            <a:ext cx="2103564" cy="841529"/>
            <a:chOff x="6888036" y="1821661"/>
            <a:chExt cx="2103564" cy="841529"/>
          </a:xfrm>
          <a:solidFill>
            <a:schemeClr val="accent3">
              <a:lumMod val="40000"/>
              <a:lumOff val="60000"/>
            </a:schemeClr>
          </a:solidFill>
        </p:grpSpPr>
        <p:grpSp>
          <p:nvGrpSpPr>
            <p:cNvPr id="97" name="Group 14">
              <a:extLst>
                <a:ext uri="{FF2B5EF4-FFF2-40B4-BE49-F238E27FC236}">
                  <a16:creationId xmlns:a16="http://schemas.microsoft.com/office/drawing/2014/main" id="{A19FEC4A-9F1E-4AD8-86B7-E8B8DE4657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8036" y="1821661"/>
              <a:ext cx="2103120" cy="521494"/>
              <a:chOff x="144" y="1872"/>
              <a:chExt cx="1200" cy="438"/>
            </a:xfrm>
            <a:grpFill/>
          </p:grpSpPr>
          <p:sp>
            <p:nvSpPr>
              <p:cNvPr id="99" name="Rectangle 15">
                <a:extLst>
                  <a:ext uri="{FF2B5EF4-FFF2-40B4-BE49-F238E27FC236}">
                    <a16:creationId xmlns:a16="http://schemas.microsoft.com/office/drawing/2014/main" id="{A20299DC-7145-44D2-AE26-D4AFA0A3AD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872"/>
                <a:ext cx="1200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400" dirty="0">
                  <a:latin typeface="Gill Sans MT" pitchFamily="34" charset="0"/>
                </a:endParaRPr>
              </a:p>
            </p:txBody>
          </p:sp>
          <p:sp>
            <p:nvSpPr>
              <p:cNvPr id="100" name="Rectangle 16">
                <a:extLst>
                  <a:ext uri="{FF2B5EF4-FFF2-40B4-BE49-F238E27FC236}">
                    <a16:creationId xmlns:a16="http://schemas.microsoft.com/office/drawing/2014/main" id="{09E2E099-FC6C-4976-AF19-75210EB77E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032"/>
                <a:ext cx="1200" cy="136"/>
              </a:xfrm>
              <a:prstGeom prst="rect">
                <a:avLst/>
              </a:prstGeom>
              <a:grpFill/>
              <a:ln>
                <a:noFill/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sz="1150" dirty="0">
                  <a:latin typeface="Gill Sans MT" pitchFamily="34" charset="0"/>
                </a:endParaRPr>
              </a:p>
            </p:txBody>
          </p:sp>
          <p:sp>
            <p:nvSpPr>
              <p:cNvPr id="101" name="Rectangle 19">
                <a:extLst>
                  <a:ext uri="{FF2B5EF4-FFF2-40B4-BE49-F238E27FC236}">
                    <a16:creationId xmlns:a16="http://schemas.microsoft.com/office/drawing/2014/main" id="{D0FA9E64-772F-4C02-82AF-AC816FB67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190"/>
                <a:ext cx="1200" cy="120"/>
              </a:xfrm>
              <a:prstGeom prst="rect">
                <a:avLst/>
              </a:prstGeom>
              <a:grpFill/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 dirty="0">
                    <a:latin typeface="Gill Sans MT" pitchFamily="34" charset="0"/>
                  </a:rPr>
                  <a:t>Units: 1, 216 per Year</a:t>
                </a:r>
              </a:p>
            </p:txBody>
          </p:sp>
        </p:grpSp>
        <p:sp>
          <p:nvSpPr>
            <p:cNvPr id="98" name="Rectangle 19">
              <a:extLst>
                <a:ext uri="{FF2B5EF4-FFF2-40B4-BE49-F238E27FC236}">
                  <a16:creationId xmlns:a16="http://schemas.microsoft.com/office/drawing/2014/main" id="{99151300-ABAD-4A93-8D3A-8D1488C8F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480" y="2352675"/>
              <a:ext cx="2103120" cy="310515"/>
            </a:xfrm>
            <a:prstGeom prst="rect">
              <a:avLst/>
            </a:prstGeom>
            <a:grpFill/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000" dirty="0">
                  <a:latin typeface="Gill Sans MT" pitchFamily="34" charset="0"/>
                </a:rPr>
                <a:t>COGs: $ 42, 256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AAE5486-43E8-4C72-80F0-286EE5CCA233}"/>
              </a:ext>
            </a:extLst>
          </p:cNvPr>
          <p:cNvGrpSpPr/>
          <p:nvPr/>
        </p:nvGrpSpPr>
        <p:grpSpPr>
          <a:xfrm>
            <a:off x="6229668" y="2148063"/>
            <a:ext cx="2103564" cy="841529"/>
            <a:chOff x="6888036" y="1821661"/>
            <a:chExt cx="2103564" cy="841529"/>
          </a:xfrm>
          <a:solidFill>
            <a:schemeClr val="accent3">
              <a:lumMod val="40000"/>
              <a:lumOff val="60000"/>
            </a:schemeClr>
          </a:solidFill>
        </p:grpSpPr>
        <p:grpSp>
          <p:nvGrpSpPr>
            <p:cNvPr id="103" name="Group 14">
              <a:extLst>
                <a:ext uri="{FF2B5EF4-FFF2-40B4-BE49-F238E27FC236}">
                  <a16:creationId xmlns:a16="http://schemas.microsoft.com/office/drawing/2014/main" id="{558DFE6E-88CA-4C9D-9B53-B4274F8B9A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8036" y="1821661"/>
              <a:ext cx="2103120" cy="521494"/>
              <a:chOff x="144" y="1872"/>
              <a:chExt cx="1200" cy="438"/>
            </a:xfrm>
            <a:grpFill/>
          </p:grpSpPr>
          <p:sp>
            <p:nvSpPr>
              <p:cNvPr id="105" name="Rectangle 15">
                <a:extLst>
                  <a:ext uri="{FF2B5EF4-FFF2-40B4-BE49-F238E27FC236}">
                    <a16:creationId xmlns:a16="http://schemas.microsoft.com/office/drawing/2014/main" id="{30EA4468-291F-457F-AD51-7770E3216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872"/>
                <a:ext cx="1200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400" dirty="0">
                  <a:latin typeface="Gill Sans MT" pitchFamily="34" charset="0"/>
                </a:endParaRPr>
              </a:p>
            </p:txBody>
          </p:sp>
          <p:sp>
            <p:nvSpPr>
              <p:cNvPr id="106" name="Rectangle 16">
                <a:extLst>
                  <a:ext uri="{FF2B5EF4-FFF2-40B4-BE49-F238E27FC236}">
                    <a16:creationId xmlns:a16="http://schemas.microsoft.com/office/drawing/2014/main" id="{89372719-546D-4CEF-89CE-DB3900A70F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032"/>
                <a:ext cx="1200" cy="136"/>
              </a:xfrm>
              <a:prstGeom prst="rect">
                <a:avLst/>
              </a:prstGeom>
              <a:grpFill/>
              <a:ln>
                <a:noFill/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sz="1150" dirty="0">
                  <a:latin typeface="Gill Sans MT" pitchFamily="34" charset="0"/>
                </a:endParaRPr>
              </a:p>
            </p:txBody>
          </p:sp>
          <p:sp>
            <p:nvSpPr>
              <p:cNvPr id="107" name="Rectangle 19">
                <a:extLst>
                  <a:ext uri="{FF2B5EF4-FFF2-40B4-BE49-F238E27FC236}">
                    <a16:creationId xmlns:a16="http://schemas.microsoft.com/office/drawing/2014/main" id="{2531CB0B-8655-4C80-B637-D68E09153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190"/>
                <a:ext cx="1200" cy="120"/>
              </a:xfrm>
              <a:prstGeom prst="rect">
                <a:avLst/>
              </a:prstGeom>
              <a:grpFill/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 dirty="0">
                    <a:latin typeface="Gill Sans MT" pitchFamily="34" charset="0"/>
                  </a:rPr>
                  <a:t>Units: 721 per year</a:t>
                </a:r>
              </a:p>
            </p:txBody>
          </p:sp>
        </p:grpSp>
        <p:sp>
          <p:nvSpPr>
            <p:cNvPr id="104" name="Rectangle 19">
              <a:extLst>
                <a:ext uri="{FF2B5EF4-FFF2-40B4-BE49-F238E27FC236}">
                  <a16:creationId xmlns:a16="http://schemas.microsoft.com/office/drawing/2014/main" id="{8F3D8964-52E6-4E31-91E6-FA575F589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480" y="2352675"/>
              <a:ext cx="2103120" cy="310515"/>
            </a:xfrm>
            <a:prstGeom prst="rect">
              <a:avLst/>
            </a:prstGeom>
            <a:grpFill/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000" dirty="0">
                  <a:latin typeface="Gill Sans MT" pitchFamily="34" charset="0"/>
                </a:rPr>
                <a:t>COGs: $ 94, 016 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1283489-3EFE-4DB1-9768-88ED234D2546}"/>
              </a:ext>
            </a:extLst>
          </p:cNvPr>
          <p:cNvGrpSpPr/>
          <p:nvPr/>
        </p:nvGrpSpPr>
        <p:grpSpPr>
          <a:xfrm>
            <a:off x="1389222" y="3145151"/>
            <a:ext cx="2103564" cy="841529"/>
            <a:chOff x="6888036" y="1821661"/>
            <a:chExt cx="2103564" cy="841529"/>
          </a:xfrm>
        </p:grpSpPr>
        <p:grpSp>
          <p:nvGrpSpPr>
            <p:cNvPr id="109" name="Group 14">
              <a:extLst>
                <a:ext uri="{FF2B5EF4-FFF2-40B4-BE49-F238E27FC236}">
                  <a16:creationId xmlns:a16="http://schemas.microsoft.com/office/drawing/2014/main" id="{95E9D43A-2353-476F-9875-8BADA2171D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8036" y="1821661"/>
              <a:ext cx="2103120" cy="521494"/>
              <a:chOff x="144" y="1872"/>
              <a:chExt cx="1200" cy="438"/>
            </a:xfrm>
          </p:grpSpPr>
          <p:sp>
            <p:nvSpPr>
              <p:cNvPr id="111" name="Rectangle 15">
                <a:extLst>
                  <a:ext uri="{FF2B5EF4-FFF2-40B4-BE49-F238E27FC236}">
                    <a16:creationId xmlns:a16="http://schemas.microsoft.com/office/drawing/2014/main" id="{359AD166-A406-4F8A-AEE5-FDBE327B51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872"/>
                <a:ext cx="120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 dirty="0">
                    <a:latin typeface="Gill Sans MT" pitchFamily="34" charset="0"/>
                  </a:rPr>
                  <a:t>TOTAL</a:t>
                </a:r>
              </a:p>
            </p:txBody>
          </p:sp>
          <p:sp>
            <p:nvSpPr>
              <p:cNvPr id="112" name="Rectangle 16">
                <a:extLst>
                  <a:ext uri="{FF2B5EF4-FFF2-40B4-BE49-F238E27FC236}">
                    <a16:creationId xmlns:a16="http://schemas.microsoft.com/office/drawing/2014/main" id="{5AD19159-E9DC-48C0-BF80-870BB48D49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032"/>
                <a:ext cx="1200" cy="13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sz="1150" dirty="0">
                  <a:latin typeface="Gill Sans MT" pitchFamily="34" charset="0"/>
                </a:endParaRPr>
              </a:p>
            </p:txBody>
          </p:sp>
          <p:sp>
            <p:nvSpPr>
              <p:cNvPr id="113" name="Rectangle 19">
                <a:extLst>
                  <a:ext uri="{FF2B5EF4-FFF2-40B4-BE49-F238E27FC236}">
                    <a16:creationId xmlns:a16="http://schemas.microsoft.com/office/drawing/2014/main" id="{1A96A4EE-F5F8-40BE-A989-6BFB30FA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190"/>
                <a:ext cx="1200" cy="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 dirty="0">
                    <a:latin typeface="Gill Sans MT" pitchFamily="34" charset="0"/>
                  </a:rPr>
                  <a:t>Units: 1, 937 per Year</a:t>
                </a:r>
              </a:p>
            </p:txBody>
          </p:sp>
        </p:grpSp>
        <p:sp>
          <p:nvSpPr>
            <p:cNvPr id="110" name="Rectangle 19">
              <a:extLst>
                <a:ext uri="{FF2B5EF4-FFF2-40B4-BE49-F238E27FC236}">
                  <a16:creationId xmlns:a16="http://schemas.microsoft.com/office/drawing/2014/main" id="{0DB9616F-3612-4397-9621-8C6E9E344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480" y="2352675"/>
              <a:ext cx="2103120" cy="3105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000" dirty="0">
                  <a:latin typeface="Gill Sans MT" pitchFamily="34" charset="0"/>
                </a:rPr>
                <a:t>COGs: $ 289, 152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42EF495-A527-4B59-AEE8-B876D3585E83}"/>
              </a:ext>
            </a:extLst>
          </p:cNvPr>
          <p:cNvGrpSpPr/>
          <p:nvPr/>
        </p:nvGrpSpPr>
        <p:grpSpPr>
          <a:xfrm>
            <a:off x="3766884" y="3145151"/>
            <a:ext cx="2103564" cy="841529"/>
            <a:chOff x="6888036" y="1821661"/>
            <a:chExt cx="2103564" cy="841529"/>
          </a:xfrm>
        </p:grpSpPr>
        <p:grpSp>
          <p:nvGrpSpPr>
            <p:cNvPr id="115" name="Group 14">
              <a:extLst>
                <a:ext uri="{FF2B5EF4-FFF2-40B4-BE49-F238E27FC236}">
                  <a16:creationId xmlns:a16="http://schemas.microsoft.com/office/drawing/2014/main" id="{50AFC5D3-F400-4CB0-8D9C-A2D74814DB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8036" y="1821661"/>
              <a:ext cx="2103120" cy="521494"/>
              <a:chOff x="144" y="1872"/>
              <a:chExt cx="1200" cy="438"/>
            </a:xfrm>
          </p:grpSpPr>
          <p:sp>
            <p:nvSpPr>
              <p:cNvPr id="117" name="Rectangle 15">
                <a:extLst>
                  <a:ext uri="{FF2B5EF4-FFF2-40B4-BE49-F238E27FC236}">
                    <a16:creationId xmlns:a16="http://schemas.microsoft.com/office/drawing/2014/main" id="{C8CD4F9F-74F7-45A5-81B1-DFF9C2C588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872"/>
                <a:ext cx="120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400" dirty="0">
                  <a:latin typeface="Gill Sans MT" pitchFamily="34" charset="0"/>
                </a:endParaRPr>
              </a:p>
            </p:txBody>
          </p:sp>
          <p:sp>
            <p:nvSpPr>
              <p:cNvPr id="118" name="Rectangle 16">
                <a:extLst>
                  <a:ext uri="{FF2B5EF4-FFF2-40B4-BE49-F238E27FC236}">
                    <a16:creationId xmlns:a16="http://schemas.microsoft.com/office/drawing/2014/main" id="{132B9743-7BC7-4925-837E-61B615704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032"/>
                <a:ext cx="1200" cy="13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sz="1150" dirty="0">
                  <a:latin typeface="Gill Sans MT" pitchFamily="34" charset="0"/>
                </a:endParaRPr>
              </a:p>
            </p:txBody>
          </p:sp>
          <p:sp>
            <p:nvSpPr>
              <p:cNvPr id="119" name="Rectangle 19">
                <a:extLst>
                  <a:ext uri="{FF2B5EF4-FFF2-40B4-BE49-F238E27FC236}">
                    <a16:creationId xmlns:a16="http://schemas.microsoft.com/office/drawing/2014/main" id="{B8E8129F-1BCD-4450-96E7-0B9716685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190"/>
                <a:ext cx="1200" cy="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 dirty="0">
                    <a:latin typeface="Gill Sans MT" pitchFamily="34" charset="0"/>
                  </a:rPr>
                  <a:t>Units: 1, 937 per Year</a:t>
                </a:r>
              </a:p>
            </p:txBody>
          </p:sp>
        </p:grpSp>
        <p:sp>
          <p:nvSpPr>
            <p:cNvPr id="116" name="Rectangle 19">
              <a:extLst>
                <a:ext uri="{FF2B5EF4-FFF2-40B4-BE49-F238E27FC236}">
                  <a16:creationId xmlns:a16="http://schemas.microsoft.com/office/drawing/2014/main" id="{A7923891-1DFB-4A9D-AFED-E38064C89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480" y="2352675"/>
              <a:ext cx="2103120" cy="3105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000" dirty="0">
                  <a:latin typeface="Gill Sans MT" pitchFamily="34" charset="0"/>
                </a:rPr>
                <a:t>COGs: $ 152, 880 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2ADFB5B-8A37-4DF8-9889-E750F0E13C45}"/>
              </a:ext>
            </a:extLst>
          </p:cNvPr>
          <p:cNvGrpSpPr/>
          <p:nvPr/>
        </p:nvGrpSpPr>
        <p:grpSpPr>
          <a:xfrm>
            <a:off x="6229668" y="3145151"/>
            <a:ext cx="2103564" cy="841529"/>
            <a:chOff x="6888036" y="1821661"/>
            <a:chExt cx="2103564" cy="841529"/>
          </a:xfrm>
          <a:solidFill>
            <a:schemeClr val="accent3">
              <a:lumMod val="40000"/>
              <a:lumOff val="60000"/>
            </a:schemeClr>
          </a:solidFill>
        </p:grpSpPr>
        <p:grpSp>
          <p:nvGrpSpPr>
            <p:cNvPr id="121" name="Group 14">
              <a:extLst>
                <a:ext uri="{FF2B5EF4-FFF2-40B4-BE49-F238E27FC236}">
                  <a16:creationId xmlns:a16="http://schemas.microsoft.com/office/drawing/2014/main" id="{A240D687-E0BE-4661-8C44-206C15BC73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8036" y="1821661"/>
              <a:ext cx="2103120" cy="521494"/>
              <a:chOff x="144" y="1872"/>
              <a:chExt cx="1200" cy="438"/>
            </a:xfrm>
            <a:grpFill/>
          </p:grpSpPr>
          <p:sp>
            <p:nvSpPr>
              <p:cNvPr id="123" name="Rectangle 15">
                <a:extLst>
                  <a:ext uri="{FF2B5EF4-FFF2-40B4-BE49-F238E27FC236}">
                    <a16:creationId xmlns:a16="http://schemas.microsoft.com/office/drawing/2014/main" id="{4A37B201-3089-4EC1-B65E-57AC153F6F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872"/>
                <a:ext cx="1200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400" dirty="0">
                  <a:latin typeface="Gill Sans MT" pitchFamily="34" charset="0"/>
                </a:endParaRPr>
              </a:p>
            </p:txBody>
          </p:sp>
          <p:sp>
            <p:nvSpPr>
              <p:cNvPr id="124" name="Rectangle 16">
                <a:extLst>
                  <a:ext uri="{FF2B5EF4-FFF2-40B4-BE49-F238E27FC236}">
                    <a16:creationId xmlns:a16="http://schemas.microsoft.com/office/drawing/2014/main" id="{CA0A5215-BCE4-4DA1-8BB4-6CB5A0C74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032"/>
                <a:ext cx="1200" cy="136"/>
              </a:xfrm>
              <a:prstGeom prst="rect">
                <a:avLst/>
              </a:prstGeom>
              <a:grpFill/>
              <a:ln>
                <a:noFill/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sz="1150" dirty="0">
                  <a:latin typeface="Gill Sans MT" pitchFamily="34" charset="0"/>
                </a:endParaRPr>
              </a:p>
            </p:txBody>
          </p:sp>
          <p:sp>
            <p:nvSpPr>
              <p:cNvPr id="125" name="Rectangle 19">
                <a:extLst>
                  <a:ext uri="{FF2B5EF4-FFF2-40B4-BE49-F238E27FC236}">
                    <a16:creationId xmlns:a16="http://schemas.microsoft.com/office/drawing/2014/main" id="{BCB1D82C-F897-421E-9035-AB21347E02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190"/>
                <a:ext cx="1200" cy="120"/>
              </a:xfrm>
              <a:prstGeom prst="rect">
                <a:avLst/>
              </a:prstGeom>
              <a:grpFill/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 dirty="0">
                    <a:latin typeface="Gill Sans MT" pitchFamily="34" charset="0"/>
                  </a:rPr>
                  <a:t>Units: 1, 937 per Year</a:t>
                </a:r>
              </a:p>
            </p:txBody>
          </p:sp>
        </p:grpSp>
        <p:sp>
          <p:nvSpPr>
            <p:cNvPr id="122" name="Rectangle 19">
              <a:extLst>
                <a:ext uri="{FF2B5EF4-FFF2-40B4-BE49-F238E27FC236}">
                  <a16:creationId xmlns:a16="http://schemas.microsoft.com/office/drawing/2014/main" id="{A2B4CEBB-A3EA-4523-8A3C-8939E19EA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480" y="2352675"/>
              <a:ext cx="2103120" cy="310515"/>
            </a:xfrm>
            <a:prstGeom prst="rect">
              <a:avLst/>
            </a:prstGeom>
            <a:grpFill/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000" dirty="0">
                  <a:latin typeface="Gill Sans MT" pitchFamily="34" charset="0"/>
                </a:rPr>
                <a:t>COGs $ 136, 272</a:t>
              </a:r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A83976-3EEC-4268-8611-8208E37472C1}"/>
              </a:ext>
            </a:extLst>
          </p:cNvPr>
          <p:cNvCxnSpPr/>
          <p:nvPr/>
        </p:nvCxnSpPr>
        <p:spPr>
          <a:xfrm>
            <a:off x="3639312" y="835152"/>
            <a:ext cx="0" cy="345033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1CFA23C-0FA3-48A1-83B5-CCB952C04F99}"/>
              </a:ext>
            </a:extLst>
          </p:cNvPr>
          <p:cNvCxnSpPr/>
          <p:nvPr/>
        </p:nvCxnSpPr>
        <p:spPr>
          <a:xfrm>
            <a:off x="6047232" y="835152"/>
            <a:ext cx="0" cy="345033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9E1772A-C9C8-466A-9E16-418A1B30BEF9}"/>
              </a:ext>
            </a:extLst>
          </p:cNvPr>
          <p:cNvCxnSpPr>
            <a:cxnSpLocks/>
          </p:cNvCxnSpPr>
          <p:nvPr/>
        </p:nvCxnSpPr>
        <p:spPr>
          <a:xfrm flipH="1">
            <a:off x="1389222" y="1042416"/>
            <a:ext cx="689524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itle 3">
            <a:extLst>
              <a:ext uri="{FF2B5EF4-FFF2-40B4-BE49-F238E27FC236}">
                <a16:creationId xmlns:a16="http://schemas.microsoft.com/office/drawing/2014/main" id="{7CDE605C-EEE8-4312-BD2A-1527E3C8A0C6}"/>
              </a:ext>
            </a:extLst>
          </p:cNvPr>
          <p:cNvSpPr txBox="1">
            <a:spLocks/>
          </p:cNvSpPr>
          <p:nvPr/>
        </p:nvSpPr>
        <p:spPr>
          <a:xfrm>
            <a:off x="1548384" y="747141"/>
            <a:ext cx="1871471" cy="2952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 cap="all">
                <a:solidFill>
                  <a:schemeClr val="tx1"/>
                </a:solidFill>
                <a:latin typeface="Gill Sans M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100" cap="none" dirty="0"/>
              <a:t>Current State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AFDCF5DC-7744-48FF-A763-666234C1E98B}"/>
              </a:ext>
            </a:extLst>
          </p:cNvPr>
          <p:cNvSpPr txBox="1">
            <a:spLocks/>
          </p:cNvSpPr>
          <p:nvPr/>
        </p:nvSpPr>
        <p:spPr>
          <a:xfrm>
            <a:off x="3882708" y="763484"/>
            <a:ext cx="1871471" cy="2952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 cap="all">
                <a:solidFill>
                  <a:schemeClr val="tx1"/>
                </a:solidFill>
                <a:latin typeface="Gill Sans M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100" cap="none" dirty="0"/>
              <a:t>Future State</a:t>
            </a:r>
          </a:p>
        </p:txBody>
      </p:sp>
      <p:sp>
        <p:nvSpPr>
          <p:cNvPr id="130" name="Title 3">
            <a:extLst>
              <a:ext uri="{FF2B5EF4-FFF2-40B4-BE49-F238E27FC236}">
                <a16:creationId xmlns:a16="http://schemas.microsoft.com/office/drawing/2014/main" id="{8E251939-43FD-4B8B-8B9A-1C99B5DDB888}"/>
              </a:ext>
            </a:extLst>
          </p:cNvPr>
          <p:cNvSpPr txBox="1">
            <a:spLocks/>
          </p:cNvSpPr>
          <p:nvPr/>
        </p:nvSpPr>
        <p:spPr>
          <a:xfrm>
            <a:off x="6290627" y="735173"/>
            <a:ext cx="1871471" cy="2952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 cap="all">
                <a:solidFill>
                  <a:schemeClr val="tx1"/>
                </a:solidFill>
                <a:latin typeface="Gill Sans M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100" cap="none" dirty="0"/>
              <a:t>SAVINGS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4F0957E-2D3E-4798-9416-A45ED1012DBE}"/>
              </a:ext>
            </a:extLst>
          </p:cNvPr>
          <p:cNvCxnSpPr>
            <a:cxnSpLocks/>
          </p:cNvCxnSpPr>
          <p:nvPr/>
        </p:nvCxnSpPr>
        <p:spPr>
          <a:xfrm flipH="1">
            <a:off x="1389222" y="3084576"/>
            <a:ext cx="689524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Picture 131">
            <a:extLst>
              <a:ext uri="{FF2B5EF4-FFF2-40B4-BE49-F238E27FC236}">
                <a16:creationId xmlns:a16="http://schemas.microsoft.com/office/drawing/2014/main" id="{88ED3952-0E56-400B-AFC7-B6AFE92F7F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6" t="1501" r="1785" b="4074"/>
          <a:stretch/>
        </p:blipFill>
        <p:spPr>
          <a:xfrm>
            <a:off x="385328" y="1411603"/>
            <a:ext cx="725924" cy="476146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15A6325B-D30A-4B6D-8670-DCABAA1880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59" r="11088"/>
          <a:stretch/>
        </p:blipFill>
        <p:spPr>
          <a:xfrm>
            <a:off x="363110" y="2099817"/>
            <a:ext cx="770360" cy="108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21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14301"/>
            <a:ext cx="7772400" cy="295275"/>
          </a:xfrm>
        </p:spPr>
        <p:txBody>
          <a:bodyPr>
            <a:normAutofit fontScale="90000"/>
          </a:bodyPr>
          <a:lstStyle/>
          <a:p>
            <a:r>
              <a:rPr lang="en-US" sz="1800" cap="none" dirty="0"/>
              <a:t>CAPEX</a:t>
            </a:r>
          </a:p>
        </p:txBody>
      </p:sp>
      <p:grpSp>
        <p:nvGrpSpPr>
          <p:cNvPr id="67" name="Group 14">
            <a:extLst>
              <a:ext uri="{FF2B5EF4-FFF2-40B4-BE49-F238E27FC236}">
                <a16:creationId xmlns:a16="http://schemas.microsoft.com/office/drawing/2014/main" id="{1DAFE901-B6C4-4B03-8A61-10E167BADF6E}"/>
              </a:ext>
            </a:extLst>
          </p:cNvPr>
          <p:cNvGrpSpPr>
            <a:grpSpLocks/>
          </p:cNvGrpSpPr>
          <p:nvPr/>
        </p:nvGrpSpPr>
        <p:grpSpPr bwMode="auto">
          <a:xfrm>
            <a:off x="426054" y="753167"/>
            <a:ext cx="1445113" cy="521494"/>
            <a:chOff x="144" y="1872"/>
            <a:chExt cx="1200" cy="438"/>
          </a:xfrm>
        </p:grpSpPr>
        <p:sp>
          <p:nvSpPr>
            <p:cNvPr id="69" name="Rectangle 15">
              <a:extLst>
                <a:ext uri="{FF2B5EF4-FFF2-40B4-BE49-F238E27FC236}">
                  <a16:creationId xmlns:a16="http://schemas.microsoft.com/office/drawing/2014/main" id="{6AD86659-C151-4C66-9052-A56DB2D2D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872"/>
              <a:ext cx="120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dirty="0">
                  <a:latin typeface="Gill Sans MT" pitchFamily="34" charset="0"/>
                </a:rPr>
                <a:t>CAPITAL</a:t>
              </a:r>
            </a:p>
          </p:txBody>
        </p:sp>
        <p:sp>
          <p:nvSpPr>
            <p:cNvPr id="70" name="Rectangle 16">
              <a:extLst>
                <a:ext uri="{FF2B5EF4-FFF2-40B4-BE49-F238E27FC236}">
                  <a16:creationId xmlns:a16="http://schemas.microsoft.com/office/drawing/2014/main" id="{53EFF55E-1873-4F79-B765-1E2917C64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032"/>
              <a:ext cx="1200" cy="13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150" dirty="0">
                  <a:latin typeface="Gill Sans MT" pitchFamily="34" charset="0"/>
                </a:rPr>
                <a:t>Item/Qty </a:t>
              </a:r>
            </a:p>
          </p:txBody>
        </p:sp>
        <p:sp>
          <p:nvSpPr>
            <p:cNvPr id="71" name="Rectangle 19">
              <a:extLst>
                <a:ext uri="{FF2B5EF4-FFF2-40B4-BE49-F238E27FC236}">
                  <a16:creationId xmlns:a16="http://schemas.microsoft.com/office/drawing/2014/main" id="{65BC26F2-BCBB-4829-AAA1-20A41E9A7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190"/>
              <a:ext cx="1200" cy="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sz="1000" dirty="0">
                <a:latin typeface="Gill Sans MT" pitchFamily="34" charset="0"/>
              </a:endParaRPr>
            </a:p>
          </p:txBody>
        </p:sp>
      </p:grpSp>
      <p:sp>
        <p:nvSpPr>
          <p:cNvPr id="68" name="Rectangle 19">
            <a:extLst>
              <a:ext uri="{FF2B5EF4-FFF2-40B4-BE49-F238E27FC236}">
                <a16:creationId xmlns:a16="http://schemas.microsoft.com/office/drawing/2014/main" id="{9BAE3563-8B99-4C28-BB36-E3B854A06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359" y="1284181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>
                <a:latin typeface="Gill Sans MT" pitchFamily="34" charset="0"/>
              </a:rPr>
              <a:t>Vertical Panel Saw </a:t>
            </a:r>
          </a:p>
          <a:p>
            <a:r>
              <a:rPr lang="en-US" sz="1000" dirty="0">
                <a:latin typeface="Gill Sans MT" pitchFamily="34" charset="0"/>
              </a:rPr>
              <a:t>Machine / Qty 1</a:t>
            </a:r>
          </a:p>
        </p:txBody>
      </p:sp>
      <p:grpSp>
        <p:nvGrpSpPr>
          <p:cNvPr id="73" name="Group 14">
            <a:extLst>
              <a:ext uri="{FF2B5EF4-FFF2-40B4-BE49-F238E27FC236}">
                <a16:creationId xmlns:a16="http://schemas.microsoft.com/office/drawing/2014/main" id="{D45B21F5-6C91-4717-A1C8-98BB34CFC44C}"/>
              </a:ext>
            </a:extLst>
          </p:cNvPr>
          <p:cNvGrpSpPr>
            <a:grpSpLocks/>
          </p:cNvGrpSpPr>
          <p:nvPr/>
        </p:nvGrpSpPr>
        <p:grpSpPr bwMode="auto">
          <a:xfrm>
            <a:off x="1925670" y="755383"/>
            <a:ext cx="1445113" cy="521494"/>
            <a:chOff x="144" y="1872"/>
            <a:chExt cx="1200" cy="438"/>
          </a:xfrm>
        </p:grpSpPr>
        <p:sp>
          <p:nvSpPr>
            <p:cNvPr id="75" name="Rectangle 15">
              <a:extLst>
                <a:ext uri="{FF2B5EF4-FFF2-40B4-BE49-F238E27FC236}">
                  <a16:creationId xmlns:a16="http://schemas.microsoft.com/office/drawing/2014/main" id="{8C29B5F1-5B19-4340-97C5-1C79F3D85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872"/>
              <a:ext cx="120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>
                <a:latin typeface="Gill Sans MT" pitchFamily="34" charset="0"/>
              </a:endParaRPr>
            </a:p>
          </p:txBody>
        </p:sp>
        <p:sp>
          <p:nvSpPr>
            <p:cNvPr id="77" name="Rectangle 16">
              <a:extLst>
                <a:ext uri="{FF2B5EF4-FFF2-40B4-BE49-F238E27FC236}">
                  <a16:creationId xmlns:a16="http://schemas.microsoft.com/office/drawing/2014/main" id="{97E40C56-477A-4B8F-A981-13550CFFD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032"/>
              <a:ext cx="1200" cy="13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150" dirty="0">
                  <a:latin typeface="Gill Sans MT" pitchFamily="34" charset="0"/>
                </a:rPr>
                <a:t>Total Cost</a:t>
              </a:r>
            </a:p>
          </p:txBody>
        </p:sp>
        <p:sp>
          <p:nvSpPr>
            <p:cNvPr id="134" name="Rectangle 19">
              <a:extLst>
                <a:ext uri="{FF2B5EF4-FFF2-40B4-BE49-F238E27FC236}">
                  <a16:creationId xmlns:a16="http://schemas.microsoft.com/office/drawing/2014/main" id="{2173F556-E6F1-47C6-A190-3FCD7A900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190"/>
              <a:ext cx="1200" cy="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sz="1000" dirty="0">
                <a:latin typeface="Gill Sans MT" pitchFamily="34" charset="0"/>
              </a:endParaRPr>
            </a:p>
          </p:txBody>
        </p:sp>
      </p:grpSp>
      <p:sp>
        <p:nvSpPr>
          <p:cNvPr id="74" name="Rectangle 19">
            <a:extLst>
              <a:ext uri="{FF2B5EF4-FFF2-40B4-BE49-F238E27FC236}">
                <a16:creationId xmlns:a16="http://schemas.microsoft.com/office/drawing/2014/main" id="{B4A6A52D-8810-402D-B932-58BE5FABE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975" y="1286397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>
                <a:latin typeface="Gill Sans MT" pitchFamily="34" charset="0"/>
              </a:rPr>
              <a:t>$ 13, 000 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7438B40-B29D-46B2-9FE1-07197653BEA7}"/>
              </a:ext>
            </a:extLst>
          </p:cNvPr>
          <p:cNvGrpSpPr/>
          <p:nvPr/>
        </p:nvGrpSpPr>
        <p:grpSpPr>
          <a:xfrm>
            <a:off x="3693510" y="753167"/>
            <a:ext cx="1445418" cy="841529"/>
            <a:chOff x="6888036" y="1821661"/>
            <a:chExt cx="2103564" cy="841529"/>
          </a:xfrm>
        </p:grpSpPr>
        <p:grpSp>
          <p:nvGrpSpPr>
            <p:cNvPr id="136" name="Group 14">
              <a:extLst>
                <a:ext uri="{FF2B5EF4-FFF2-40B4-BE49-F238E27FC236}">
                  <a16:creationId xmlns:a16="http://schemas.microsoft.com/office/drawing/2014/main" id="{10379E10-8780-4322-8977-DAFDEAEC3B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8036" y="1821661"/>
              <a:ext cx="2103120" cy="521494"/>
              <a:chOff x="144" y="1872"/>
              <a:chExt cx="1200" cy="438"/>
            </a:xfrm>
          </p:grpSpPr>
          <p:sp>
            <p:nvSpPr>
              <p:cNvPr id="138" name="Rectangle 15">
                <a:extLst>
                  <a:ext uri="{FF2B5EF4-FFF2-40B4-BE49-F238E27FC236}">
                    <a16:creationId xmlns:a16="http://schemas.microsoft.com/office/drawing/2014/main" id="{0A198132-8506-41FC-8949-9342DECB3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872"/>
                <a:ext cx="120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 dirty="0">
                    <a:latin typeface="Gill Sans MT" pitchFamily="34" charset="0"/>
                  </a:rPr>
                  <a:t>EXPENSES</a:t>
                </a:r>
              </a:p>
            </p:txBody>
          </p:sp>
          <p:sp>
            <p:nvSpPr>
              <p:cNvPr id="139" name="Rectangle 16">
                <a:extLst>
                  <a:ext uri="{FF2B5EF4-FFF2-40B4-BE49-F238E27FC236}">
                    <a16:creationId xmlns:a16="http://schemas.microsoft.com/office/drawing/2014/main" id="{767E01D9-1289-4751-AA39-1B42FD7977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032"/>
                <a:ext cx="1200" cy="13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150" dirty="0">
                    <a:latin typeface="Gill Sans MT" pitchFamily="34" charset="0"/>
                  </a:rPr>
                  <a:t>Item/Qty</a:t>
                </a:r>
              </a:p>
            </p:txBody>
          </p:sp>
          <p:sp>
            <p:nvSpPr>
              <p:cNvPr id="140" name="Rectangle 19">
                <a:extLst>
                  <a:ext uri="{FF2B5EF4-FFF2-40B4-BE49-F238E27FC236}">
                    <a16:creationId xmlns:a16="http://schemas.microsoft.com/office/drawing/2014/main" id="{6FBD13F0-FE7B-48DA-ADE4-1F5CB5E4A1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190"/>
                <a:ext cx="1200" cy="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sz="1000" dirty="0">
                  <a:latin typeface="Gill Sans MT" pitchFamily="34" charset="0"/>
                </a:endParaRPr>
              </a:p>
            </p:txBody>
          </p:sp>
        </p:grpSp>
        <p:sp>
          <p:nvSpPr>
            <p:cNvPr id="137" name="Rectangle 19">
              <a:extLst>
                <a:ext uri="{FF2B5EF4-FFF2-40B4-BE49-F238E27FC236}">
                  <a16:creationId xmlns:a16="http://schemas.microsoft.com/office/drawing/2014/main" id="{78FB7F44-6052-482D-A6E3-53D54FA65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480" y="2352675"/>
              <a:ext cx="2103120" cy="3105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000" dirty="0">
                  <a:latin typeface="Gill Sans MT" pitchFamily="34" charset="0"/>
                </a:rPr>
                <a:t>Carbide Tooling/ 2sets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E35032C-4191-43F9-A73A-8D11B7E6C587}"/>
              </a:ext>
            </a:extLst>
          </p:cNvPr>
          <p:cNvGrpSpPr/>
          <p:nvPr/>
        </p:nvGrpSpPr>
        <p:grpSpPr>
          <a:xfrm>
            <a:off x="5193126" y="755383"/>
            <a:ext cx="1445418" cy="841529"/>
            <a:chOff x="6888036" y="1821661"/>
            <a:chExt cx="2103564" cy="841529"/>
          </a:xfrm>
        </p:grpSpPr>
        <p:grpSp>
          <p:nvGrpSpPr>
            <p:cNvPr id="142" name="Group 14">
              <a:extLst>
                <a:ext uri="{FF2B5EF4-FFF2-40B4-BE49-F238E27FC236}">
                  <a16:creationId xmlns:a16="http://schemas.microsoft.com/office/drawing/2014/main" id="{1A0DC652-58AB-41F9-B49D-5BFA103FBC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8036" y="1821661"/>
              <a:ext cx="2103120" cy="521494"/>
              <a:chOff x="144" y="1872"/>
              <a:chExt cx="1200" cy="438"/>
            </a:xfrm>
          </p:grpSpPr>
          <p:sp>
            <p:nvSpPr>
              <p:cNvPr id="144" name="Rectangle 15">
                <a:extLst>
                  <a:ext uri="{FF2B5EF4-FFF2-40B4-BE49-F238E27FC236}">
                    <a16:creationId xmlns:a16="http://schemas.microsoft.com/office/drawing/2014/main" id="{9B0F779D-6A94-48AE-9073-40DB78315D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872"/>
                <a:ext cx="120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400" dirty="0">
                  <a:latin typeface="Gill Sans MT" pitchFamily="34" charset="0"/>
                </a:endParaRPr>
              </a:p>
            </p:txBody>
          </p:sp>
          <p:sp>
            <p:nvSpPr>
              <p:cNvPr id="145" name="Rectangle 16">
                <a:extLst>
                  <a:ext uri="{FF2B5EF4-FFF2-40B4-BE49-F238E27FC236}">
                    <a16:creationId xmlns:a16="http://schemas.microsoft.com/office/drawing/2014/main" id="{55CD5C2B-E0FB-4D08-B15F-6852F143A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032"/>
                <a:ext cx="1200" cy="13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150" dirty="0">
                    <a:latin typeface="Gill Sans MT" pitchFamily="34" charset="0"/>
                  </a:rPr>
                  <a:t>Total Cost</a:t>
                </a:r>
              </a:p>
            </p:txBody>
          </p:sp>
          <p:sp>
            <p:nvSpPr>
              <p:cNvPr id="146" name="Rectangle 19">
                <a:extLst>
                  <a:ext uri="{FF2B5EF4-FFF2-40B4-BE49-F238E27FC236}">
                    <a16:creationId xmlns:a16="http://schemas.microsoft.com/office/drawing/2014/main" id="{6A8BCDCF-772D-4010-A9A8-61C0740C6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190"/>
                <a:ext cx="1200" cy="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sz="1000" dirty="0">
                  <a:latin typeface="Gill Sans MT" pitchFamily="34" charset="0"/>
                </a:endParaRPr>
              </a:p>
            </p:txBody>
          </p:sp>
        </p:grpSp>
        <p:sp>
          <p:nvSpPr>
            <p:cNvPr id="143" name="Rectangle 19">
              <a:extLst>
                <a:ext uri="{FF2B5EF4-FFF2-40B4-BE49-F238E27FC236}">
                  <a16:creationId xmlns:a16="http://schemas.microsoft.com/office/drawing/2014/main" id="{74CF1987-ABA9-4712-A93B-4A1336EF5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480" y="2352675"/>
              <a:ext cx="2103120" cy="3105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000" dirty="0">
                  <a:latin typeface="Gill Sans MT" pitchFamily="34" charset="0"/>
                </a:rPr>
                <a:t>$ 2, 000</a:t>
              </a:r>
            </a:p>
          </p:txBody>
        </p:sp>
      </p:grpSp>
      <p:sp>
        <p:nvSpPr>
          <p:cNvPr id="147" name="Rectangle 19">
            <a:extLst>
              <a:ext uri="{FF2B5EF4-FFF2-40B4-BE49-F238E27FC236}">
                <a16:creationId xmlns:a16="http://schemas.microsoft.com/office/drawing/2014/main" id="{C231C076-8EE1-43BD-8104-885B152C6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54" y="2789789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>
                <a:latin typeface="Gill Sans MT" pitchFamily="34" charset="0"/>
              </a:rPr>
              <a:t>Total:  </a:t>
            </a:r>
          </a:p>
        </p:txBody>
      </p:sp>
      <p:sp>
        <p:nvSpPr>
          <p:cNvPr id="148" name="Rectangle 19">
            <a:extLst>
              <a:ext uri="{FF2B5EF4-FFF2-40B4-BE49-F238E27FC236}">
                <a16:creationId xmlns:a16="http://schemas.microsoft.com/office/drawing/2014/main" id="{F23639B5-F317-4362-ADB8-BE70C9906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70" y="2792005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>
                <a:latin typeface="Gill Sans MT" pitchFamily="34" charset="0"/>
              </a:rPr>
              <a:t>$ 35, 000</a:t>
            </a:r>
          </a:p>
        </p:txBody>
      </p:sp>
      <p:sp>
        <p:nvSpPr>
          <p:cNvPr id="149" name="Rectangle 19">
            <a:extLst>
              <a:ext uri="{FF2B5EF4-FFF2-40B4-BE49-F238E27FC236}">
                <a16:creationId xmlns:a16="http://schemas.microsoft.com/office/drawing/2014/main" id="{020E32AC-5D58-498C-A4EE-6F421D6D6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3510" y="1634225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>
                <a:latin typeface="Gill Sans MT" pitchFamily="34" charset="0"/>
              </a:rPr>
              <a:t>Speed Random Orbital </a:t>
            </a:r>
          </a:p>
          <a:p>
            <a:r>
              <a:rPr lang="en-US" sz="1000" dirty="0">
                <a:latin typeface="Gill Sans MT" pitchFamily="34" charset="0"/>
              </a:rPr>
              <a:t>Sander/ Qty 2 </a:t>
            </a:r>
          </a:p>
        </p:txBody>
      </p:sp>
      <p:sp>
        <p:nvSpPr>
          <p:cNvPr id="150" name="Rectangle 19">
            <a:extLst>
              <a:ext uri="{FF2B5EF4-FFF2-40B4-BE49-F238E27FC236}">
                <a16:creationId xmlns:a16="http://schemas.microsoft.com/office/drawing/2014/main" id="{27147E0B-8C69-4EB5-AD20-2BE462935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126" y="1636441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>
                <a:latin typeface="Gill Sans MT" pitchFamily="34" charset="0"/>
              </a:rPr>
              <a:t>$ 200</a:t>
            </a:r>
          </a:p>
        </p:txBody>
      </p:sp>
      <p:sp>
        <p:nvSpPr>
          <p:cNvPr id="151" name="Rectangle 19">
            <a:extLst>
              <a:ext uri="{FF2B5EF4-FFF2-40B4-BE49-F238E27FC236}">
                <a16:creationId xmlns:a16="http://schemas.microsoft.com/office/drawing/2014/main" id="{6A76AC39-3EA3-498C-B81D-7B3C4E98F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3510" y="1980197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>
                <a:latin typeface="Gill Sans MT" pitchFamily="34" charset="0"/>
              </a:rPr>
              <a:t>Paint Booth </a:t>
            </a:r>
          </a:p>
          <a:p>
            <a:r>
              <a:rPr lang="en-US" sz="1000" dirty="0">
                <a:latin typeface="Gill Sans MT" pitchFamily="34" charset="0"/>
              </a:rPr>
              <a:t>Relocation/ Qty 1</a:t>
            </a:r>
          </a:p>
        </p:txBody>
      </p:sp>
      <p:sp>
        <p:nvSpPr>
          <p:cNvPr id="152" name="Rectangle 19">
            <a:extLst>
              <a:ext uri="{FF2B5EF4-FFF2-40B4-BE49-F238E27FC236}">
                <a16:creationId xmlns:a16="http://schemas.microsoft.com/office/drawing/2014/main" id="{FD4C381D-0B1E-436E-BCF5-AD37344D3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126" y="1982413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>
                <a:latin typeface="Gill Sans MT" pitchFamily="34" charset="0"/>
              </a:rPr>
              <a:t>$ 8, 000 </a:t>
            </a:r>
          </a:p>
        </p:txBody>
      </p:sp>
      <p:sp>
        <p:nvSpPr>
          <p:cNvPr id="153" name="Rectangle 19">
            <a:extLst>
              <a:ext uri="{FF2B5EF4-FFF2-40B4-BE49-F238E27FC236}">
                <a16:creationId xmlns:a16="http://schemas.microsoft.com/office/drawing/2014/main" id="{7A4A2842-8541-4D57-A20F-4E7D3B3C9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3510" y="2338782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>
                <a:latin typeface="Gill Sans MT" pitchFamily="34" charset="0"/>
              </a:rPr>
              <a:t>Racks &amp; Other Material </a:t>
            </a:r>
          </a:p>
          <a:p>
            <a:r>
              <a:rPr lang="en-US" sz="1000" dirty="0">
                <a:latin typeface="Gill Sans MT" pitchFamily="34" charset="0"/>
              </a:rPr>
              <a:t>Handling Equipment  </a:t>
            </a:r>
          </a:p>
        </p:txBody>
      </p:sp>
      <p:sp>
        <p:nvSpPr>
          <p:cNvPr id="154" name="Rectangle 19">
            <a:extLst>
              <a:ext uri="{FF2B5EF4-FFF2-40B4-BE49-F238E27FC236}">
                <a16:creationId xmlns:a16="http://schemas.microsoft.com/office/drawing/2014/main" id="{E8DC34B0-431C-4E03-9DDF-9F85F6C52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126" y="2340998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>
                <a:latin typeface="Gill Sans MT" pitchFamily="34" charset="0"/>
              </a:rPr>
              <a:t>$ 200</a:t>
            </a:r>
          </a:p>
        </p:txBody>
      </p:sp>
      <p:sp>
        <p:nvSpPr>
          <p:cNvPr id="155" name="Rectangle 19">
            <a:extLst>
              <a:ext uri="{FF2B5EF4-FFF2-40B4-BE49-F238E27FC236}">
                <a16:creationId xmlns:a16="http://schemas.microsoft.com/office/drawing/2014/main" id="{7B2C1D6D-12AD-41A3-8473-F1F3ACE41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54" y="1634045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 err="1">
                <a:latin typeface="Gill Sans MT" pitchFamily="34" charset="0"/>
              </a:rPr>
              <a:t>Weeke</a:t>
            </a:r>
            <a:r>
              <a:rPr lang="en-US" sz="1000" dirty="0">
                <a:latin typeface="Gill Sans MT" pitchFamily="34" charset="0"/>
              </a:rPr>
              <a:t> CNC Machine</a:t>
            </a:r>
          </a:p>
          <a:p>
            <a:r>
              <a:rPr lang="en-US" sz="1000" dirty="0">
                <a:latin typeface="Gill Sans MT" pitchFamily="34" charset="0"/>
              </a:rPr>
              <a:t>Servo Controller/ Qty 1</a:t>
            </a:r>
          </a:p>
        </p:txBody>
      </p:sp>
      <p:sp>
        <p:nvSpPr>
          <p:cNvPr id="156" name="Rectangle 19">
            <a:extLst>
              <a:ext uri="{FF2B5EF4-FFF2-40B4-BE49-F238E27FC236}">
                <a16:creationId xmlns:a16="http://schemas.microsoft.com/office/drawing/2014/main" id="{27E41DC7-D999-4DE8-98B2-D462D00A4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70" y="1636261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>
                <a:latin typeface="Gill Sans MT" pitchFamily="34" charset="0"/>
              </a:rPr>
              <a:t>$ 5, 000 </a:t>
            </a:r>
          </a:p>
        </p:txBody>
      </p:sp>
      <p:sp>
        <p:nvSpPr>
          <p:cNvPr id="157" name="Rectangle 19">
            <a:extLst>
              <a:ext uri="{FF2B5EF4-FFF2-40B4-BE49-F238E27FC236}">
                <a16:creationId xmlns:a16="http://schemas.microsoft.com/office/drawing/2014/main" id="{D9C7EFFB-9C4C-4277-93F7-A221C2151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3510" y="2697367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>
                <a:latin typeface="Gill Sans MT" pitchFamily="34" charset="0"/>
              </a:rPr>
              <a:t>Equipment Installation </a:t>
            </a:r>
          </a:p>
          <a:p>
            <a:r>
              <a:rPr lang="en-US" sz="1000" dirty="0">
                <a:latin typeface="Gill Sans MT" pitchFamily="34" charset="0"/>
              </a:rPr>
              <a:t>Expenses / Qty 1 </a:t>
            </a:r>
          </a:p>
        </p:txBody>
      </p:sp>
      <p:sp>
        <p:nvSpPr>
          <p:cNvPr id="158" name="Rectangle 19">
            <a:extLst>
              <a:ext uri="{FF2B5EF4-FFF2-40B4-BE49-F238E27FC236}">
                <a16:creationId xmlns:a16="http://schemas.microsoft.com/office/drawing/2014/main" id="{CDB69B36-E3A4-4DC0-B902-B51E2ED5B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126" y="2699583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>
                <a:latin typeface="Gill Sans MT" pitchFamily="34" charset="0"/>
              </a:rPr>
              <a:t>$ 2, 000 </a:t>
            </a:r>
          </a:p>
        </p:txBody>
      </p:sp>
      <p:sp>
        <p:nvSpPr>
          <p:cNvPr id="159" name="Rectangle 19">
            <a:extLst>
              <a:ext uri="{FF2B5EF4-FFF2-40B4-BE49-F238E27FC236}">
                <a16:creationId xmlns:a16="http://schemas.microsoft.com/office/drawing/2014/main" id="{E08B3C28-9E01-4875-A8BC-2BC7F3C4F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3510" y="3908058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>
                <a:latin typeface="Gill Sans MT" pitchFamily="34" charset="0"/>
              </a:rPr>
              <a:t>Total</a:t>
            </a:r>
          </a:p>
        </p:txBody>
      </p:sp>
      <p:sp>
        <p:nvSpPr>
          <p:cNvPr id="160" name="Rectangle 19">
            <a:extLst>
              <a:ext uri="{FF2B5EF4-FFF2-40B4-BE49-F238E27FC236}">
                <a16:creationId xmlns:a16="http://schemas.microsoft.com/office/drawing/2014/main" id="{75204617-92D8-483C-9097-741895971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126" y="3910274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>
                <a:latin typeface="Gill Sans MT" pitchFamily="34" charset="0"/>
              </a:rPr>
              <a:t>$ 15, 000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BC348A8A-09E9-458B-91E0-01AAED284036}"/>
              </a:ext>
            </a:extLst>
          </p:cNvPr>
          <p:cNvGrpSpPr/>
          <p:nvPr/>
        </p:nvGrpSpPr>
        <p:grpSpPr>
          <a:xfrm>
            <a:off x="7015469" y="753167"/>
            <a:ext cx="1445418" cy="841529"/>
            <a:chOff x="6888036" y="1821661"/>
            <a:chExt cx="2103564" cy="841529"/>
          </a:xfrm>
        </p:grpSpPr>
        <p:grpSp>
          <p:nvGrpSpPr>
            <p:cNvPr id="162" name="Group 14">
              <a:extLst>
                <a:ext uri="{FF2B5EF4-FFF2-40B4-BE49-F238E27FC236}">
                  <a16:creationId xmlns:a16="http://schemas.microsoft.com/office/drawing/2014/main" id="{0FA6BEA0-A3F9-4E7C-8409-A3B1D8388E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8036" y="1821661"/>
              <a:ext cx="2103120" cy="521494"/>
              <a:chOff x="144" y="1872"/>
              <a:chExt cx="1200" cy="438"/>
            </a:xfrm>
          </p:grpSpPr>
          <p:sp>
            <p:nvSpPr>
              <p:cNvPr id="164" name="Rectangle 15">
                <a:extLst>
                  <a:ext uri="{FF2B5EF4-FFF2-40B4-BE49-F238E27FC236}">
                    <a16:creationId xmlns:a16="http://schemas.microsoft.com/office/drawing/2014/main" id="{6FE96BAF-534B-41A7-A4FD-8B0D36F6B5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872"/>
                <a:ext cx="120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 dirty="0">
                    <a:latin typeface="Gill Sans MT" pitchFamily="34" charset="0"/>
                  </a:rPr>
                  <a:t>ROI</a:t>
                </a:r>
              </a:p>
            </p:txBody>
          </p:sp>
          <p:sp>
            <p:nvSpPr>
              <p:cNvPr id="165" name="Rectangle 16">
                <a:extLst>
                  <a:ext uri="{FF2B5EF4-FFF2-40B4-BE49-F238E27FC236}">
                    <a16:creationId xmlns:a16="http://schemas.microsoft.com/office/drawing/2014/main" id="{B012922C-A47A-4F35-B28A-BB1A580B6B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032"/>
                <a:ext cx="1200" cy="13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sz="1150" dirty="0">
                  <a:latin typeface="Gill Sans MT" pitchFamily="34" charset="0"/>
                </a:endParaRPr>
              </a:p>
            </p:txBody>
          </p:sp>
          <p:sp>
            <p:nvSpPr>
              <p:cNvPr id="166" name="Rectangle 19">
                <a:extLst>
                  <a:ext uri="{FF2B5EF4-FFF2-40B4-BE49-F238E27FC236}">
                    <a16:creationId xmlns:a16="http://schemas.microsoft.com/office/drawing/2014/main" id="{16D59E18-11A1-449A-94B9-0431B82ADF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190"/>
                <a:ext cx="1200" cy="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sz="1000" dirty="0">
                  <a:latin typeface="Gill Sans MT" pitchFamily="34" charset="0"/>
                </a:endParaRPr>
              </a:p>
            </p:txBody>
          </p:sp>
        </p:grpSp>
        <p:sp>
          <p:nvSpPr>
            <p:cNvPr id="163" name="Rectangle 19">
              <a:extLst>
                <a:ext uri="{FF2B5EF4-FFF2-40B4-BE49-F238E27FC236}">
                  <a16:creationId xmlns:a16="http://schemas.microsoft.com/office/drawing/2014/main" id="{47BCDCFF-365F-451A-A045-7B39FB0AC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480" y="2352675"/>
              <a:ext cx="2103120" cy="3105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000" dirty="0">
                  <a:latin typeface="Gill Sans MT" pitchFamily="34" charset="0"/>
                </a:rPr>
                <a:t>Expenses: $15, 000 </a:t>
              </a:r>
            </a:p>
          </p:txBody>
        </p:sp>
      </p:grpSp>
      <p:sp>
        <p:nvSpPr>
          <p:cNvPr id="167" name="Rectangle 19">
            <a:extLst>
              <a:ext uri="{FF2B5EF4-FFF2-40B4-BE49-F238E27FC236}">
                <a16:creationId xmlns:a16="http://schemas.microsoft.com/office/drawing/2014/main" id="{A59B3B63-2677-428B-8A69-6DBB6388D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469" y="1634225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>
                <a:latin typeface="Gill Sans MT" pitchFamily="34" charset="0"/>
              </a:rPr>
              <a:t>Capital: $ 35, 000 </a:t>
            </a:r>
          </a:p>
        </p:txBody>
      </p:sp>
      <p:sp>
        <p:nvSpPr>
          <p:cNvPr id="168" name="Rectangle 19">
            <a:extLst>
              <a:ext uri="{FF2B5EF4-FFF2-40B4-BE49-F238E27FC236}">
                <a16:creationId xmlns:a16="http://schemas.microsoft.com/office/drawing/2014/main" id="{194D7B7D-D7CD-479E-A2EE-1743586AD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774" y="3064289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>
                <a:latin typeface="Gill Sans MT" pitchFamily="34" charset="0"/>
              </a:rPr>
              <a:t>PAY BACK: 4.4 months</a:t>
            </a:r>
          </a:p>
        </p:txBody>
      </p:sp>
      <p:sp>
        <p:nvSpPr>
          <p:cNvPr id="174" name="Rectangle 19">
            <a:extLst>
              <a:ext uri="{FF2B5EF4-FFF2-40B4-BE49-F238E27FC236}">
                <a16:creationId xmlns:a16="http://schemas.microsoft.com/office/drawing/2014/main" id="{E05A9355-B526-4469-AEC6-F0FB6BF88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469" y="1980197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>
                <a:latin typeface="Gill Sans MT" pitchFamily="34" charset="0"/>
              </a:rPr>
              <a:t>CAPEX: $ 50, 000 </a:t>
            </a:r>
          </a:p>
        </p:txBody>
      </p:sp>
      <p:sp>
        <p:nvSpPr>
          <p:cNvPr id="175" name="Rectangle 19">
            <a:extLst>
              <a:ext uri="{FF2B5EF4-FFF2-40B4-BE49-F238E27FC236}">
                <a16:creationId xmlns:a16="http://schemas.microsoft.com/office/drawing/2014/main" id="{51C23B59-F680-4420-A9C0-BA359D508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54" y="1992949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>
                <a:latin typeface="Gill Sans MT" pitchFamily="34" charset="0"/>
              </a:rPr>
              <a:t>Dust Collector/ Qty 1</a:t>
            </a:r>
          </a:p>
        </p:txBody>
      </p:sp>
      <p:sp>
        <p:nvSpPr>
          <p:cNvPr id="176" name="Rectangle 19">
            <a:extLst>
              <a:ext uri="{FF2B5EF4-FFF2-40B4-BE49-F238E27FC236}">
                <a16:creationId xmlns:a16="http://schemas.microsoft.com/office/drawing/2014/main" id="{0E1B9C86-48AE-4B25-A176-395999E78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70" y="1995165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>
                <a:latin typeface="Gill Sans MT" pitchFamily="34" charset="0"/>
              </a:rPr>
              <a:t>$ 12, 000 </a:t>
            </a:r>
          </a:p>
        </p:txBody>
      </p:sp>
      <p:sp>
        <p:nvSpPr>
          <p:cNvPr id="177" name="Rectangle 19">
            <a:extLst>
              <a:ext uri="{FF2B5EF4-FFF2-40B4-BE49-F238E27FC236}">
                <a16:creationId xmlns:a16="http://schemas.microsoft.com/office/drawing/2014/main" id="{822F905D-9F14-4A77-8288-8921EB1AE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54" y="2344853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>
                <a:latin typeface="Gill Sans MT" pitchFamily="34" charset="0"/>
              </a:rPr>
              <a:t>Buffer </a:t>
            </a:r>
          </a:p>
        </p:txBody>
      </p:sp>
      <p:sp>
        <p:nvSpPr>
          <p:cNvPr id="178" name="Rectangle 19">
            <a:extLst>
              <a:ext uri="{FF2B5EF4-FFF2-40B4-BE49-F238E27FC236}">
                <a16:creationId xmlns:a16="http://schemas.microsoft.com/office/drawing/2014/main" id="{1D2FCB2A-C63E-4B6C-AA8E-FFAED773C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70" y="2347069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>
                <a:latin typeface="Gill Sans MT" pitchFamily="34" charset="0"/>
              </a:rPr>
              <a:t>$ 5, 000</a:t>
            </a:r>
          </a:p>
        </p:txBody>
      </p:sp>
      <p:sp>
        <p:nvSpPr>
          <p:cNvPr id="179" name="Rectangle 19">
            <a:extLst>
              <a:ext uri="{FF2B5EF4-FFF2-40B4-BE49-F238E27FC236}">
                <a16:creationId xmlns:a16="http://schemas.microsoft.com/office/drawing/2014/main" id="{1869E895-EF14-4329-91C6-5665C0482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468" y="2697366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>
                <a:latin typeface="Gill Sans MT" pitchFamily="34" charset="0"/>
              </a:rPr>
              <a:t>Savings: $136, 272   </a:t>
            </a:r>
          </a:p>
        </p:txBody>
      </p:sp>
      <p:sp>
        <p:nvSpPr>
          <p:cNvPr id="180" name="Rectangle 19">
            <a:extLst>
              <a:ext uri="{FF2B5EF4-FFF2-40B4-BE49-F238E27FC236}">
                <a16:creationId xmlns:a16="http://schemas.microsoft.com/office/drawing/2014/main" id="{7E691E01-8630-497A-85F9-FB9B667DD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3510" y="3064289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>
                <a:latin typeface="Gill Sans MT" pitchFamily="34" charset="0"/>
              </a:rPr>
              <a:t>Inspection Lights/ Qty 4 </a:t>
            </a:r>
          </a:p>
        </p:txBody>
      </p:sp>
      <p:sp>
        <p:nvSpPr>
          <p:cNvPr id="181" name="Rectangle 19">
            <a:extLst>
              <a:ext uri="{FF2B5EF4-FFF2-40B4-BE49-F238E27FC236}">
                <a16:creationId xmlns:a16="http://schemas.microsoft.com/office/drawing/2014/main" id="{ABA9B927-5E93-43DB-B38C-2889EE7C1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126" y="3066505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>
                <a:latin typeface="Gill Sans MT" pitchFamily="34" charset="0"/>
              </a:rPr>
              <a:t>$ 1, 000  </a:t>
            </a:r>
          </a:p>
        </p:txBody>
      </p:sp>
      <p:sp>
        <p:nvSpPr>
          <p:cNvPr id="182" name="Rectangle 19">
            <a:extLst>
              <a:ext uri="{FF2B5EF4-FFF2-40B4-BE49-F238E27FC236}">
                <a16:creationId xmlns:a16="http://schemas.microsoft.com/office/drawing/2014/main" id="{4231C0B7-3E86-4B28-86D4-2D8CBEA4A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3510" y="3430571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>
                <a:latin typeface="Gill Sans MT" pitchFamily="34" charset="0"/>
              </a:rPr>
              <a:t>Contingency</a:t>
            </a:r>
          </a:p>
        </p:txBody>
      </p:sp>
      <p:sp>
        <p:nvSpPr>
          <p:cNvPr id="183" name="Rectangle 19">
            <a:extLst>
              <a:ext uri="{FF2B5EF4-FFF2-40B4-BE49-F238E27FC236}">
                <a16:creationId xmlns:a16="http://schemas.microsoft.com/office/drawing/2014/main" id="{4C4809F9-8096-40D0-AEE7-60B2E1371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126" y="3432787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>
                <a:latin typeface="Gill Sans MT" pitchFamily="34" charset="0"/>
              </a:rPr>
              <a:t>$ 1, 000  </a:t>
            </a:r>
          </a:p>
        </p:txBody>
      </p:sp>
      <p:sp>
        <p:nvSpPr>
          <p:cNvPr id="184" name="Rectangle 19">
            <a:extLst>
              <a:ext uri="{FF2B5EF4-FFF2-40B4-BE49-F238E27FC236}">
                <a16:creationId xmlns:a16="http://schemas.microsoft.com/office/drawing/2014/main" id="{FF0B99E8-01ED-4EE9-93D3-ACBCC7D92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467" y="3423548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>
                <a:latin typeface="Gill Sans MT" pitchFamily="34" charset="0"/>
              </a:rPr>
              <a:t>ROI: 2.72 </a:t>
            </a:r>
          </a:p>
        </p:txBody>
      </p:sp>
    </p:spTree>
    <p:extLst>
      <p:ext uri="{BB962C8B-B14F-4D97-AF65-F5344CB8AC3E}">
        <p14:creationId xmlns:p14="http://schemas.microsoft.com/office/powerpoint/2010/main" val="2471168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9160" y="313182"/>
            <a:ext cx="8182230" cy="9370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000" kern="1200" cap="none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HEALTH AND SAFETY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300090"/>
            <a:ext cx="3429000" cy="13716"/>
          </a:xfrm>
          <a:custGeom>
            <a:avLst/>
            <a:gdLst>
              <a:gd name="connsiteX0" fmla="*/ 0 w 3429000"/>
              <a:gd name="connsiteY0" fmla="*/ 0 h 13716"/>
              <a:gd name="connsiteX1" fmla="*/ 685800 w 3429000"/>
              <a:gd name="connsiteY1" fmla="*/ 0 h 13716"/>
              <a:gd name="connsiteX2" fmla="*/ 1371600 w 3429000"/>
              <a:gd name="connsiteY2" fmla="*/ 0 h 13716"/>
              <a:gd name="connsiteX3" fmla="*/ 2057400 w 3429000"/>
              <a:gd name="connsiteY3" fmla="*/ 0 h 13716"/>
              <a:gd name="connsiteX4" fmla="*/ 2674620 w 3429000"/>
              <a:gd name="connsiteY4" fmla="*/ 0 h 13716"/>
              <a:gd name="connsiteX5" fmla="*/ 3429000 w 3429000"/>
              <a:gd name="connsiteY5" fmla="*/ 0 h 13716"/>
              <a:gd name="connsiteX6" fmla="*/ 3429000 w 3429000"/>
              <a:gd name="connsiteY6" fmla="*/ 13716 h 13716"/>
              <a:gd name="connsiteX7" fmla="*/ 2811780 w 3429000"/>
              <a:gd name="connsiteY7" fmla="*/ 13716 h 13716"/>
              <a:gd name="connsiteX8" fmla="*/ 2228850 w 3429000"/>
              <a:gd name="connsiteY8" fmla="*/ 13716 h 13716"/>
              <a:gd name="connsiteX9" fmla="*/ 1543050 w 3429000"/>
              <a:gd name="connsiteY9" fmla="*/ 13716 h 13716"/>
              <a:gd name="connsiteX10" fmla="*/ 925830 w 3429000"/>
              <a:gd name="connsiteY10" fmla="*/ 13716 h 13716"/>
              <a:gd name="connsiteX11" fmla="*/ 0 w 3429000"/>
              <a:gd name="connsiteY11" fmla="*/ 13716 h 13716"/>
              <a:gd name="connsiteX12" fmla="*/ 0 w 3429000"/>
              <a:gd name="connsiteY12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3716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214" y="4075"/>
                  <a:pt x="3429316" y="9784"/>
                  <a:pt x="3429000" y="13716"/>
                </a:cubicBezTo>
                <a:cubicBezTo>
                  <a:pt x="3221081" y="44036"/>
                  <a:pt x="3088001" y="3494"/>
                  <a:pt x="2811780" y="13716"/>
                </a:cubicBezTo>
                <a:cubicBezTo>
                  <a:pt x="2535559" y="23938"/>
                  <a:pt x="2481355" y="20326"/>
                  <a:pt x="2228850" y="13716"/>
                </a:cubicBezTo>
                <a:cubicBezTo>
                  <a:pt x="1976345" y="7107"/>
                  <a:pt x="1807520" y="43784"/>
                  <a:pt x="1543050" y="13716"/>
                </a:cubicBezTo>
                <a:cubicBezTo>
                  <a:pt x="1278580" y="-16352"/>
                  <a:pt x="1181944" y="551"/>
                  <a:pt x="925830" y="13716"/>
                </a:cubicBezTo>
                <a:cubicBezTo>
                  <a:pt x="669716" y="26881"/>
                  <a:pt x="410304" y="30243"/>
                  <a:pt x="0" y="13716"/>
                </a:cubicBezTo>
                <a:cubicBezTo>
                  <a:pt x="-535" y="8247"/>
                  <a:pt x="-201" y="2959"/>
                  <a:pt x="0" y="0"/>
                </a:cubicBezTo>
                <a:close/>
              </a:path>
              <a:path w="3429000" h="13716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8434" y="5320"/>
                  <a:pt x="3428676" y="9001"/>
                  <a:pt x="3429000" y="13716"/>
                </a:cubicBezTo>
                <a:cubicBezTo>
                  <a:pt x="3103464" y="-3979"/>
                  <a:pt x="2887909" y="18368"/>
                  <a:pt x="2743200" y="13716"/>
                </a:cubicBezTo>
                <a:cubicBezTo>
                  <a:pt x="2598491" y="9064"/>
                  <a:pt x="2362615" y="6084"/>
                  <a:pt x="1988820" y="13716"/>
                </a:cubicBezTo>
                <a:cubicBezTo>
                  <a:pt x="1615025" y="21348"/>
                  <a:pt x="1580494" y="-880"/>
                  <a:pt x="1405890" y="13716"/>
                </a:cubicBezTo>
                <a:cubicBezTo>
                  <a:pt x="1231286" y="28312"/>
                  <a:pt x="885259" y="-20857"/>
                  <a:pt x="651510" y="13716"/>
                </a:cubicBezTo>
                <a:cubicBezTo>
                  <a:pt x="417761" y="48289"/>
                  <a:pt x="138362" y="-18428"/>
                  <a:pt x="0" y="13716"/>
                </a:cubicBezTo>
                <a:cubicBezTo>
                  <a:pt x="58" y="7834"/>
                  <a:pt x="453" y="5833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F652007-896B-474A-AD34-1823C8858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429376"/>
              </p:ext>
            </p:extLst>
          </p:nvPr>
        </p:nvGraphicFramePr>
        <p:xfrm>
          <a:off x="240030" y="2076621"/>
          <a:ext cx="8661655" cy="2486733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628851">
                  <a:extLst>
                    <a:ext uri="{9D8B030D-6E8A-4147-A177-3AD203B41FA5}">
                      <a16:colId xmlns:a16="http://schemas.microsoft.com/office/drawing/2014/main" val="4015878817"/>
                    </a:ext>
                  </a:extLst>
                </a:gridCol>
                <a:gridCol w="3083911">
                  <a:extLst>
                    <a:ext uri="{9D8B030D-6E8A-4147-A177-3AD203B41FA5}">
                      <a16:colId xmlns:a16="http://schemas.microsoft.com/office/drawing/2014/main" val="3218128736"/>
                    </a:ext>
                  </a:extLst>
                </a:gridCol>
                <a:gridCol w="2948893">
                  <a:extLst>
                    <a:ext uri="{9D8B030D-6E8A-4147-A177-3AD203B41FA5}">
                      <a16:colId xmlns:a16="http://schemas.microsoft.com/office/drawing/2014/main" val="2957529633"/>
                    </a:ext>
                  </a:extLst>
                </a:gridCol>
              </a:tblGrid>
              <a:tr h="537672"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marL="144019" marR="144019" marT="72010" marB="720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Corian</a:t>
                      </a:r>
                      <a:endParaRPr lang="en-US" sz="2200" b="1"/>
                    </a:p>
                  </a:txBody>
                  <a:tcPr marL="144019" marR="144019" marT="72010" marB="72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Join Adhesives</a:t>
                      </a:r>
                      <a:endParaRPr lang="en-US" sz="2200" b="1"/>
                    </a:p>
                  </a:txBody>
                  <a:tcPr marL="144019" marR="144019" marT="72010" marB="72010" anchor="ctr"/>
                </a:tc>
                <a:extLst>
                  <a:ext uri="{0D108BD9-81ED-4DB2-BD59-A6C34878D82A}">
                    <a16:rowId xmlns:a16="http://schemas.microsoft.com/office/drawing/2014/main" val="3293306661"/>
                  </a:ext>
                </a:extLst>
              </a:tr>
              <a:tr h="873717">
                <a:tc>
                  <a:txBody>
                    <a:bodyPr/>
                    <a:lstStyle/>
                    <a:p>
                      <a:r>
                        <a:rPr lang="en-US" sz="2200" b="1"/>
                        <a:t>Respiratory Protection</a:t>
                      </a:r>
                    </a:p>
                  </a:txBody>
                  <a:tcPr marL="144019" marR="144019" marT="72010" marB="72010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Dust safety mask recommended</a:t>
                      </a:r>
                    </a:p>
                  </a:txBody>
                  <a:tcPr marL="144019" marR="144019" marT="72010" marB="72010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No personal respiratory protective required</a:t>
                      </a:r>
                    </a:p>
                  </a:txBody>
                  <a:tcPr marL="144019" marR="144019" marT="72010" marB="72010" anchor="ctr"/>
                </a:tc>
                <a:extLst>
                  <a:ext uri="{0D108BD9-81ED-4DB2-BD59-A6C34878D82A}">
                    <a16:rowId xmlns:a16="http://schemas.microsoft.com/office/drawing/2014/main" val="277150889"/>
                  </a:ext>
                </a:extLst>
              </a:tr>
              <a:tr h="537672">
                <a:tc>
                  <a:txBody>
                    <a:bodyPr/>
                    <a:lstStyle/>
                    <a:p>
                      <a:r>
                        <a:rPr lang="en-US" sz="2200" b="1"/>
                        <a:t>Hand Protection</a:t>
                      </a:r>
                    </a:p>
                  </a:txBody>
                  <a:tcPr marL="144019" marR="144019" marT="72010" marB="72010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Leather or Cotton gloves</a:t>
                      </a:r>
                    </a:p>
                  </a:txBody>
                  <a:tcPr marL="144019" marR="144019" marT="72010" marB="72010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Rubber gloves</a:t>
                      </a:r>
                    </a:p>
                  </a:txBody>
                  <a:tcPr marL="144019" marR="144019" marT="72010" marB="72010" anchor="ctr"/>
                </a:tc>
                <a:extLst>
                  <a:ext uri="{0D108BD9-81ED-4DB2-BD59-A6C34878D82A}">
                    <a16:rowId xmlns:a16="http://schemas.microsoft.com/office/drawing/2014/main" val="3876354401"/>
                  </a:ext>
                </a:extLst>
              </a:tr>
              <a:tr h="537672">
                <a:tc>
                  <a:txBody>
                    <a:bodyPr/>
                    <a:lstStyle/>
                    <a:p>
                      <a:r>
                        <a:rPr lang="en-US" sz="2200" b="1"/>
                        <a:t>Eye Protection</a:t>
                      </a:r>
                    </a:p>
                  </a:txBody>
                  <a:tcPr marL="144019" marR="144019" marT="72010" marB="72010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Safety Glasses</a:t>
                      </a:r>
                    </a:p>
                  </a:txBody>
                  <a:tcPr marL="144019" marR="144019" marT="72010" marB="72010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Safety Glasses</a:t>
                      </a:r>
                    </a:p>
                  </a:txBody>
                  <a:tcPr marL="144019" marR="144019" marT="72010" marB="72010" anchor="ctr"/>
                </a:tc>
                <a:extLst>
                  <a:ext uri="{0D108BD9-81ED-4DB2-BD59-A6C34878D82A}">
                    <a16:rowId xmlns:a16="http://schemas.microsoft.com/office/drawing/2014/main" val="459409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029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9160" y="313182"/>
            <a:ext cx="8182230" cy="9370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Supply chain strategy </a:t>
            </a:r>
            <a:r>
              <a:rPr lang="en-US" sz="3100" kern="1200" cap="none">
                <a:solidFill>
                  <a:schemeClr val="tx1"/>
                </a:solidFill>
                <a:latin typeface="+mj-lt"/>
                <a:ea typeface="+mj-ea"/>
                <a:cs typeface="+mj-cs"/>
              </a:rPr>
              <a:t>(scenarios considered)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300090"/>
            <a:ext cx="3429000" cy="13716"/>
          </a:xfrm>
          <a:custGeom>
            <a:avLst/>
            <a:gdLst>
              <a:gd name="connsiteX0" fmla="*/ 0 w 3429000"/>
              <a:gd name="connsiteY0" fmla="*/ 0 h 13716"/>
              <a:gd name="connsiteX1" fmla="*/ 685800 w 3429000"/>
              <a:gd name="connsiteY1" fmla="*/ 0 h 13716"/>
              <a:gd name="connsiteX2" fmla="*/ 1371600 w 3429000"/>
              <a:gd name="connsiteY2" fmla="*/ 0 h 13716"/>
              <a:gd name="connsiteX3" fmla="*/ 2057400 w 3429000"/>
              <a:gd name="connsiteY3" fmla="*/ 0 h 13716"/>
              <a:gd name="connsiteX4" fmla="*/ 2674620 w 3429000"/>
              <a:gd name="connsiteY4" fmla="*/ 0 h 13716"/>
              <a:gd name="connsiteX5" fmla="*/ 3429000 w 3429000"/>
              <a:gd name="connsiteY5" fmla="*/ 0 h 13716"/>
              <a:gd name="connsiteX6" fmla="*/ 3429000 w 3429000"/>
              <a:gd name="connsiteY6" fmla="*/ 13716 h 13716"/>
              <a:gd name="connsiteX7" fmla="*/ 2811780 w 3429000"/>
              <a:gd name="connsiteY7" fmla="*/ 13716 h 13716"/>
              <a:gd name="connsiteX8" fmla="*/ 2228850 w 3429000"/>
              <a:gd name="connsiteY8" fmla="*/ 13716 h 13716"/>
              <a:gd name="connsiteX9" fmla="*/ 1543050 w 3429000"/>
              <a:gd name="connsiteY9" fmla="*/ 13716 h 13716"/>
              <a:gd name="connsiteX10" fmla="*/ 925830 w 3429000"/>
              <a:gd name="connsiteY10" fmla="*/ 13716 h 13716"/>
              <a:gd name="connsiteX11" fmla="*/ 0 w 3429000"/>
              <a:gd name="connsiteY11" fmla="*/ 13716 h 13716"/>
              <a:gd name="connsiteX12" fmla="*/ 0 w 3429000"/>
              <a:gd name="connsiteY12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3716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214" y="4075"/>
                  <a:pt x="3429316" y="9784"/>
                  <a:pt x="3429000" y="13716"/>
                </a:cubicBezTo>
                <a:cubicBezTo>
                  <a:pt x="3221081" y="44036"/>
                  <a:pt x="3088001" y="3494"/>
                  <a:pt x="2811780" y="13716"/>
                </a:cubicBezTo>
                <a:cubicBezTo>
                  <a:pt x="2535559" y="23938"/>
                  <a:pt x="2481355" y="20326"/>
                  <a:pt x="2228850" y="13716"/>
                </a:cubicBezTo>
                <a:cubicBezTo>
                  <a:pt x="1976345" y="7107"/>
                  <a:pt x="1807520" y="43784"/>
                  <a:pt x="1543050" y="13716"/>
                </a:cubicBezTo>
                <a:cubicBezTo>
                  <a:pt x="1278580" y="-16352"/>
                  <a:pt x="1181944" y="551"/>
                  <a:pt x="925830" y="13716"/>
                </a:cubicBezTo>
                <a:cubicBezTo>
                  <a:pt x="669716" y="26881"/>
                  <a:pt x="410304" y="30243"/>
                  <a:pt x="0" y="13716"/>
                </a:cubicBezTo>
                <a:cubicBezTo>
                  <a:pt x="-535" y="8247"/>
                  <a:pt x="-201" y="2959"/>
                  <a:pt x="0" y="0"/>
                </a:cubicBezTo>
                <a:close/>
              </a:path>
              <a:path w="3429000" h="13716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8434" y="5320"/>
                  <a:pt x="3428676" y="9001"/>
                  <a:pt x="3429000" y="13716"/>
                </a:cubicBezTo>
                <a:cubicBezTo>
                  <a:pt x="3103464" y="-3979"/>
                  <a:pt x="2887909" y="18368"/>
                  <a:pt x="2743200" y="13716"/>
                </a:cubicBezTo>
                <a:cubicBezTo>
                  <a:pt x="2598491" y="9064"/>
                  <a:pt x="2362615" y="6084"/>
                  <a:pt x="1988820" y="13716"/>
                </a:cubicBezTo>
                <a:cubicBezTo>
                  <a:pt x="1615025" y="21348"/>
                  <a:pt x="1580494" y="-880"/>
                  <a:pt x="1405890" y="13716"/>
                </a:cubicBezTo>
                <a:cubicBezTo>
                  <a:pt x="1231286" y="28312"/>
                  <a:pt x="885259" y="-20857"/>
                  <a:pt x="651510" y="13716"/>
                </a:cubicBezTo>
                <a:cubicBezTo>
                  <a:pt x="417761" y="48289"/>
                  <a:pt x="138362" y="-18428"/>
                  <a:pt x="0" y="13716"/>
                </a:cubicBezTo>
                <a:cubicBezTo>
                  <a:pt x="58" y="7834"/>
                  <a:pt x="453" y="5833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164999"/>
              </p:ext>
            </p:extLst>
          </p:nvPr>
        </p:nvGraphicFramePr>
        <p:xfrm>
          <a:off x="608722" y="1975104"/>
          <a:ext cx="7924270" cy="2693684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  <a:tableStyleId>{5A111915-BE36-4E01-A7E5-04B1672EAD32}</a:tableStyleId>
              </a:tblPr>
              <a:tblGrid>
                <a:gridCol w="3377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7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696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000" b="0" kern="1200" cap="none" spc="0">
                          <a:solidFill>
                            <a:schemeClr val="bg1"/>
                          </a:solidFill>
                          <a:latin typeface="Gill Sans MT" pitchFamily="34" charset="0"/>
                          <a:ea typeface="+mn-ea"/>
                          <a:cs typeface="+mn-cs"/>
                        </a:rPr>
                        <a:t>Scenario</a:t>
                      </a:r>
                    </a:p>
                  </a:txBody>
                  <a:tcPr marL="82860" marR="63738" marT="63738" marB="63738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000" b="0" kern="1200" cap="none" spc="0">
                          <a:solidFill>
                            <a:schemeClr val="bg1"/>
                          </a:solidFill>
                          <a:latin typeface="Gill Sans MT" pitchFamily="34" charset="0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82860" marR="63738" marT="63738" marB="6373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2758">
                <a:tc>
                  <a:txBody>
                    <a:bodyPr/>
                    <a:lstStyle/>
                    <a:p>
                      <a:pPr marL="0" indent="0" algn="ctr" defTabSz="848736" rtl="0" eaLnBrk="1" fontAlgn="b" latinLnBrk="0" hangingPunct="1">
                        <a:buFont typeface="Arial" pitchFamily="34" charset="0"/>
                        <a:buNone/>
                      </a:pPr>
                      <a:r>
                        <a:rPr lang="en-US" sz="1000" kern="1200" cap="none" spc="0">
                          <a:solidFill>
                            <a:schemeClr val="tx1"/>
                          </a:solidFill>
                          <a:latin typeface="Gill Sans MT" pitchFamily="34" charset="0"/>
                          <a:ea typeface="+mn-ea"/>
                          <a:cs typeface="+mn-cs"/>
                        </a:rPr>
                        <a:t>Scenario 1. Solid Surface (Corian) Parts remain as purchased parts.</a:t>
                      </a:r>
                      <a:endParaRPr lang="en-US" sz="100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860" marR="63738" marT="63738" marB="6373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cap="none" spc="0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  <a:p>
                      <a:pPr algn="ctr"/>
                      <a:endParaRPr lang="en-US" sz="1000" cap="none" spc="0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  <a:p>
                      <a:pPr algn="ctr"/>
                      <a:endParaRPr lang="en-US" sz="1000" cap="none" spc="0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  <a:latin typeface="Gill Sans MT" pitchFamily="34" charset="0"/>
                        </a:rPr>
                        <a:t>Continue to procure the solid surface (Corian) parts from current sources (Custom Components &amp; Bold Company)</a:t>
                      </a:r>
                    </a:p>
                    <a:p>
                      <a:pPr algn="ctr"/>
                      <a:endParaRPr lang="en-US" sz="1000" cap="none" spc="0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  <a:p>
                      <a:pPr algn="ctr"/>
                      <a:endParaRPr lang="en-US" sz="1000" cap="none" spc="0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  <a:p>
                      <a:pPr algn="ctr"/>
                      <a:endParaRPr lang="en-US" sz="1000" cap="none" spc="0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</a:txBody>
                  <a:tcPr marL="82860" marR="63738" marT="63738" marB="6373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5312">
                <a:tc>
                  <a:txBody>
                    <a:bodyPr/>
                    <a:lstStyle/>
                    <a:p>
                      <a:pPr marL="0" indent="0" algn="ctr" defTabSz="848736" rtl="0" eaLnBrk="1" fontAlgn="b" latinLnBrk="0" hangingPunct="1">
                        <a:buFont typeface="Arial" pitchFamily="34" charset="0"/>
                        <a:buNone/>
                      </a:pPr>
                      <a:r>
                        <a:rPr lang="en-US" sz="1000" kern="1200" cap="none" spc="0">
                          <a:solidFill>
                            <a:schemeClr val="tx1"/>
                          </a:solidFill>
                          <a:latin typeface="Gill Sans MT" pitchFamily="34" charset="0"/>
                          <a:ea typeface="+mn-ea"/>
                          <a:cs typeface="+mn-cs"/>
                        </a:rPr>
                        <a:t>Scenario 2. Insource Solid Surface (Corian).</a:t>
                      </a:r>
                    </a:p>
                  </a:txBody>
                  <a:tcPr marL="82860" marR="63738" marT="63738" marB="63738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cap="none" spc="0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  <a:p>
                      <a:pPr algn="ctr"/>
                      <a:endParaRPr lang="en-US" sz="1000" cap="none" spc="0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  <a:p>
                      <a:pPr algn="ctr"/>
                      <a:endParaRPr lang="en-US" sz="1000" cap="none" spc="0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  <a:latin typeface="Gill Sans MT" pitchFamily="34" charset="0"/>
                        </a:rPr>
                        <a:t>Tijuana Plant to process Solid Surface (see appendix section)</a:t>
                      </a:r>
                    </a:p>
                    <a:p>
                      <a:pPr algn="ctr"/>
                      <a:endParaRPr lang="en-US" sz="1000" cap="none" spc="0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  <a:p>
                      <a:pPr algn="ctr"/>
                      <a:endParaRPr lang="en-US" sz="1000" cap="none" spc="0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</a:txBody>
                  <a:tcPr marL="82860" marR="63738" marT="63738" marB="63738" anchor="ctr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030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829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9160" y="313182"/>
            <a:ext cx="8182230" cy="9370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Supply chain strategy </a:t>
            </a:r>
            <a:r>
              <a:rPr lang="en-US" sz="3900" kern="1200" cap="none">
                <a:solidFill>
                  <a:schemeClr val="tx1"/>
                </a:solidFill>
                <a:latin typeface="+mj-lt"/>
                <a:ea typeface="+mj-ea"/>
                <a:cs typeface="+mj-cs"/>
              </a:rPr>
              <a:t>(Initial Risks)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300090"/>
            <a:ext cx="3429000" cy="13716"/>
          </a:xfrm>
          <a:custGeom>
            <a:avLst/>
            <a:gdLst>
              <a:gd name="connsiteX0" fmla="*/ 0 w 3429000"/>
              <a:gd name="connsiteY0" fmla="*/ 0 h 13716"/>
              <a:gd name="connsiteX1" fmla="*/ 685800 w 3429000"/>
              <a:gd name="connsiteY1" fmla="*/ 0 h 13716"/>
              <a:gd name="connsiteX2" fmla="*/ 1371600 w 3429000"/>
              <a:gd name="connsiteY2" fmla="*/ 0 h 13716"/>
              <a:gd name="connsiteX3" fmla="*/ 2057400 w 3429000"/>
              <a:gd name="connsiteY3" fmla="*/ 0 h 13716"/>
              <a:gd name="connsiteX4" fmla="*/ 2674620 w 3429000"/>
              <a:gd name="connsiteY4" fmla="*/ 0 h 13716"/>
              <a:gd name="connsiteX5" fmla="*/ 3429000 w 3429000"/>
              <a:gd name="connsiteY5" fmla="*/ 0 h 13716"/>
              <a:gd name="connsiteX6" fmla="*/ 3429000 w 3429000"/>
              <a:gd name="connsiteY6" fmla="*/ 13716 h 13716"/>
              <a:gd name="connsiteX7" fmla="*/ 2811780 w 3429000"/>
              <a:gd name="connsiteY7" fmla="*/ 13716 h 13716"/>
              <a:gd name="connsiteX8" fmla="*/ 2228850 w 3429000"/>
              <a:gd name="connsiteY8" fmla="*/ 13716 h 13716"/>
              <a:gd name="connsiteX9" fmla="*/ 1543050 w 3429000"/>
              <a:gd name="connsiteY9" fmla="*/ 13716 h 13716"/>
              <a:gd name="connsiteX10" fmla="*/ 925830 w 3429000"/>
              <a:gd name="connsiteY10" fmla="*/ 13716 h 13716"/>
              <a:gd name="connsiteX11" fmla="*/ 0 w 3429000"/>
              <a:gd name="connsiteY11" fmla="*/ 13716 h 13716"/>
              <a:gd name="connsiteX12" fmla="*/ 0 w 3429000"/>
              <a:gd name="connsiteY12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3716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214" y="4075"/>
                  <a:pt x="3429316" y="9784"/>
                  <a:pt x="3429000" y="13716"/>
                </a:cubicBezTo>
                <a:cubicBezTo>
                  <a:pt x="3221081" y="44036"/>
                  <a:pt x="3088001" y="3494"/>
                  <a:pt x="2811780" y="13716"/>
                </a:cubicBezTo>
                <a:cubicBezTo>
                  <a:pt x="2535559" y="23938"/>
                  <a:pt x="2481355" y="20326"/>
                  <a:pt x="2228850" y="13716"/>
                </a:cubicBezTo>
                <a:cubicBezTo>
                  <a:pt x="1976345" y="7107"/>
                  <a:pt x="1807520" y="43784"/>
                  <a:pt x="1543050" y="13716"/>
                </a:cubicBezTo>
                <a:cubicBezTo>
                  <a:pt x="1278580" y="-16352"/>
                  <a:pt x="1181944" y="551"/>
                  <a:pt x="925830" y="13716"/>
                </a:cubicBezTo>
                <a:cubicBezTo>
                  <a:pt x="669716" y="26881"/>
                  <a:pt x="410304" y="30243"/>
                  <a:pt x="0" y="13716"/>
                </a:cubicBezTo>
                <a:cubicBezTo>
                  <a:pt x="-535" y="8247"/>
                  <a:pt x="-201" y="2959"/>
                  <a:pt x="0" y="0"/>
                </a:cubicBezTo>
                <a:close/>
              </a:path>
              <a:path w="3429000" h="13716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8434" y="5320"/>
                  <a:pt x="3428676" y="9001"/>
                  <a:pt x="3429000" y="13716"/>
                </a:cubicBezTo>
                <a:cubicBezTo>
                  <a:pt x="3103464" y="-3979"/>
                  <a:pt x="2887909" y="18368"/>
                  <a:pt x="2743200" y="13716"/>
                </a:cubicBezTo>
                <a:cubicBezTo>
                  <a:pt x="2598491" y="9064"/>
                  <a:pt x="2362615" y="6084"/>
                  <a:pt x="1988820" y="13716"/>
                </a:cubicBezTo>
                <a:cubicBezTo>
                  <a:pt x="1615025" y="21348"/>
                  <a:pt x="1580494" y="-880"/>
                  <a:pt x="1405890" y="13716"/>
                </a:cubicBezTo>
                <a:cubicBezTo>
                  <a:pt x="1231286" y="28312"/>
                  <a:pt x="885259" y="-20857"/>
                  <a:pt x="651510" y="13716"/>
                </a:cubicBezTo>
                <a:cubicBezTo>
                  <a:pt x="417761" y="48289"/>
                  <a:pt x="138362" y="-18428"/>
                  <a:pt x="0" y="13716"/>
                </a:cubicBezTo>
                <a:cubicBezTo>
                  <a:pt x="58" y="7834"/>
                  <a:pt x="453" y="5833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971A27-75A5-4BBA-A16F-7D90BCCAD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777763"/>
              </p:ext>
            </p:extLst>
          </p:nvPr>
        </p:nvGraphicFramePr>
        <p:xfrm>
          <a:off x="240030" y="1999128"/>
          <a:ext cx="8661655" cy="26417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85241">
                  <a:extLst>
                    <a:ext uri="{9D8B030D-6E8A-4147-A177-3AD203B41FA5}">
                      <a16:colId xmlns:a16="http://schemas.microsoft.com/office/drawing/2014/main" val="2168043565"/>
                    </a:ext>
                  </a:extLst>
                </a:gridCol>
                <a:gridCol w="4276414">
                  <a:extLst>
                    <a:ext uri="{9D8B030D-6E8A-4147-A177-3AD203B41FA5}">
                      <a16:colId xmlns:a16="http://schemas.microsoft.com/office/drawing/2014/main" val="2700130839"/>
                    </a:ext>
                  </a:extLst>
                </a:gridCol>
              </a:tblGrid>
              <a:tr h="482574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Risks</a:t>
                      </a:r>
                    </a:p>
                  </a:txBody>
                  <a:tcPr marL="149250" marR="149250" marT="74625" marB="74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Countermeasures</a:t>
                      </a:r>
                    </a:p>
                  </a:txBody>
                  <a:tcPr marL="149250" marR="149250" marT="74625" marB="74625" anchor="ctr"/>
                </a:tc>
                <a:extLst>
                  <a:ext uri="{0D108BD9-81ED-4DB2-BD59-A6C34878D82A}">
                    <a16:rowId xmlns:a16="http://schemas.microsoft.com/office/drawing/2014/main" val="3404419733"/>
                  </a:ext>
                </a:extLst>
              </a:tr>
              <a:tr h="120394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We expect a learning curve while we get to the same level of expertise as the current vendor (material process, inventory and material handle)</a:t>
                      </a:r>
                    </a:p>
                  </a:txBody>
                  <a:tcPr marL="149250" marR="149250" marT="74625" marB="74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Get training by certified vendor (Aug 22</a:t>
                      </a:r>
                      <a:r>
                        <a:rPr lang="en-US" sz="1600" baseline="30000"/>
                        <a:t>nd</a:t>
                      </a:r>
                      <a:r>
                        <a:rPr lang="en-US" sz="1600"/>
                        <a:t>)</a:t>
                      </a:r>
                    </a:p>
                  </a:txBody>
                  <a:tcPr marL="149250" marR="149250" marT="74625" marB="74625" anchor="ctr"/>
                </a:tc>
                <a:extLst>
                  <a:ext uri="{0D108BD9-81ED-4DB2-BD59-A6C34878D82A}">
                    <a16:rowId xmlns:a16="http://schemas.microsoft.com/office/drawing/2014/main" val="153522584"/>
                  </a:ext>
                </a:extLst>
              </a:tr>
              <a:tr h="955197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>
                          <a:solidFill>
                            <a:schemeClr val="dk1"/>
                          </a:solidFill>
                        </a:rPr>
                        <a:t>We are limited on installed equipment capacity</a:t>
                      </a:r>
                      <a:endParaRPr 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9250" marR="149250" marT="74625" marB="74625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Buy a Vertical Saw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Use 3 axis spare CNC machine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Optimize space to fit Corian Process</a:t>
                      </a:r>
                    </a:p>
                  </a:txBody>
                  <a:tcPr marL="149250" marR="149250" marT="74625" marB="74625" anchor="ctr"/>
                </a:tc>
                <a:extLst>
                  <a:ext uri="{0D108BD9-81ED-4DB2-BD59-A6C34878D82A}">
                    <a16:rowId xmlns:a16="http://schemas.microsoft.com/office/drawing/2014/main" val="356240737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228600" y="666750"/>
            <a:ext cx="2057400" cy="11801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100">
              <a:latin typeface="Gill Sans MT" panose="020B0502020104020203" pitchFamily="34" charset="0"/>
            </a:endParaRPr>
          </a:p>
        </p:txBody>
      </p:sp>
      <p:sp>
        <p:nvSpPr>
          <p:cNvPr id="50" name="Title 3"/>
          <p:cNvSpPr>
            <a:spLocks noGrp="1"/>
          </p:cNvSpPr>
          <p:nvPr>
            <p:ph type="title"/>
          </p:nvPr>
        </p:nvSpPr>
        <p:spPr>
          <a:xfrm>
            <a:off x="152400" y="80962"/>
            <a:ext cx="7772400" cy="295275"/>
          </a:xfrm>
        </p:spPr>
        <p:txBody>
          <a:bodyPr>
            <a:normAutofit fontScale="90000"/>
          </a:bodyPr>
          <a:lstStyle/>
          <a:p>
            <a:r>
              <a:rPr lang="en-US"/>
              <a:t>Supply chain strategy </a:t>
            </a:r>
            <a:r>
              <a:rPr lang="en-US" sz="1800" cap="none">
                <a:solidFill>
                  <a:schemeClr val="bg1">
                    <a:lumMod val="50000"/>
                  </a:schemeClr>
                </a:solidFill>
              </a:rPr>
              <a:t>(project snapshot)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04800" y="845863"/>
            <a:ext cx="914400" cy="16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>
                <a:solidFill>
                  <a:schemeClr val="tx1"/>
                </a:solidFill>
                <a:latin typeface="Gill Sans MT" pitchFamily="34" charset="0"/>
              </a:rPr>
              <a:t>Phase 1b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04800" y="1028029"/>
            <a:ext cx="914400" cy="16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>
                <a:solidFill>
                  <a:schemeClr val="tx1"/>
                </a:solidFill>
                <a:latin typeface="Gill Sans MT" pitchFamily="34" charset="0"/>
              </a:rPr>
              <a:t>Phase 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04800" y="1210195"/>
            <a:ext cx="914400" cy="16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>
                <a:solidFill>
                  <a:schemeClr val="tx1"/>
                </a:solidFill>
                <a:latin typeface="Gill Sans MT" pitchFamily="34" charset="0"/>
              </a:rPr>
              <a:t>phase 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04800" y="1485229"/>
            <a:ext cx="914400" cy="16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>
                <a:solidFill>
                  <a:schemeClr val="tx1"/>
                </a:solidFill>
                <a:latin typeface="Gill Sans MT" pitchFamily="34" charset="0"/>
              </a:rPr>
              <a:t>FOE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04800" y="1667395"/>
            <a:ext cx="914400" cy="16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>
                <a:solidFill>
                  <a:schemeClr val="tx1"/>
                </a:solidFill>
                <a:latin typeface="Gill Sans MT" pitchFamily="34" charset="0"/>
              </a:rPr>
              <a:t>First Ship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281112" y="845863"/>
            <a:ext cx="914400" cy="16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tx1"/>
                </a:solidFill>
                <a:latin typeface="Gill Sans MT" pitchFamily="34" charset="0"/>
              </a:rPr>
              <a:t>N/A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281112" y="1028029"/>
            <a:ext cx="914400" cy="16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tx1"/>
                </a:solidFill>
                <a:latin typeface="Gill Sans MT" pitchFamily="34" charset="0"/>
              </a:rPr>
              <a:t>N/A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281112" y="1210195"/>
            <a:ext cx="914400" cy="16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tx1"/>
                </a:solidFill>
                <a:latin typeface="Gill Sans MT" pitchFamily="34" charset="0"/>
              </a:rPr>
              <a:t>N/A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281112" y="1485229"/>
            <a:ext cx="914400" cy="16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tx1"/>
                </a:solidFill>
                <a:latin typeface="Gill Sans MT" pitchFamily="34" charset="0"/>
              </a:rPr>
              <a:t>2019.11.20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281112" y="1667395"/>
            <a:ext cx="914400" cy="16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tx1"/>
                </a:solidFill>
                <a:latin typeface="Gill Sans MT" pitchFamily="34" charset="0"/>
              </a:rPr>
              <a:t>2019.12.23</a:t>
            </a:r>
          </a:p>
        </p:txBody>
      </p:sp>
      <p:cxnSp>
        <p:nvCxnSpPr>
          <p:cNvPr id="83" name="Straight Connector 82"/>
          <p:cNvCxnSpPr/>
          <p:nvPr/>
        </p:nvCxnSpPr>
        <p:spPr>
          <a:xfrm>
            <a:off x="1270000" y="715296"/>
            <a:ext cx="0" cy="106263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0800000">
            <a:off x="381005" y="1428079"/>
            <a:ext cx="1752599" cy="0"/>
          </a:xfrm>
          <a:prstGeom prst="lin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5" name="TextBox 84"/>
          <p:cNvSpPr txBox="1"/>
          <p:nvPr/>
        </p:nvSpPr>
        <p:spPr>
          <a:xfrm>
            <a:off x="152400" y="461221"/>
            <a:ext cx="2605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>
                <a:latin typeface="Gill Sans MT" panose="020B0502020104020203" pitchFamily="34" charset="0"/>
              </a:rPr>
              <a:t>key dates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04800" y="685129"/>
            <a:ext cx="914400" cy="16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>
                <a:solidFill>
                  <a:schemeClr val="tx1"/>
                </a:solidFill>
                <a:latin typeface="Gill Sans MT" pitchFamily="34" charset="0"/>
              </a:rPr>
              <a:t>Phase 1a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281112" y="685129"/>
            <a:ext cx="914400" cy="16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tx1"/>
                </a:solidFill>
                <a:latin typeface="Gill Sans MT" pitchFamily="34" charset="0"/>
              </a:rPr>
              <a:t>N/A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28601" y="2046597"/>
            <a:ext cx="2057400" cy="11047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100">
              <a:latin typeface="Gill Sans MT" panose="020B0502020104020203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28601" y="2394464"/>
            <a:ext cx="914400" cy="16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>
                <a:solidFill>
                  <a:schemeClr val="tx1"/>
                </a:solidFill>
                <a:latin typeface="Gill Sans MT" pitchFamily="34" charset="0"/>
              </a:rPr>
              <a:t>CapEx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28601" y="2576630"/>
            <a:ext cx="914400" cy="16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>
                <a:solidFill>
                  <a:schemeClr val="tx1"/>
                </a:solidFill>
                <a:latin typeface="Gill Sans MT" pitchFamily="34" charset="0"/>
              </a:rPr>
              <a:t>OpEx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28600" y="2748080"/>
            <a:ext cx="1087119" cy="171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>
                <a:solidFill>
                  <a:schemeClr val="tx1"/>
                </a:solidFill>
                <a:latin typeface="Gill Sans MT" pitchFamily="34" charset="0"/>
              </a:rPr>
              <a:t>Payback Target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1315721" y="2394464"/>
            <a:ext cx="914400" cy="16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  <a:latin typeface="Gill Sans MT"/>
              </a:rPr>
              <a:t>$35k</a:t>
            </a:r>
            <a:endParaRPr lang="en-US" sz="1050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315721" y="2576630"/>
            <a:ext cx="914400" cy="16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  <a:latin typeface="Gill Sans MT"/>
              </a:rPr>
              <a:t>$15k</a:t>
            </a:r>
            <a:endParaRPr lang="en-US" sz="1050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279209" y="2744209"/>
            <a:ext cx="984565" cy="1688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  <a:latin typeface="Gill Sans MT"/>
              </a:rPr>
              <a:t>&lt;18 months</a:t>
            </a:r>
          </a:p>
        </p:txBody>
      </p:sp>
      <p:cxnSp>
        <p:nvCxnSpPr>
          <p:cNvPr id="107" name="Straight Connector 106"/>
          <p:cNvCxnSpPr/>
          <p:nvPr/>
        </p:nvCxnSpPr>
        <p:spPr>
          <a:xfrm>
            <a:off x="1264920" y="2066805"/>
            <a:ext cx="0" cy="99521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228601" y="2046597"/>
            <a:ext cx="914400" cy="16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>
                <a:solidFill>
                  <a:schemeClr val="tx1"/>
                </a:solidFill>
                <a:latin typeface="Gill Sans MT" pitchFamily="34" charset="0"/>
              </a:rPr>
              <a:t>GM Target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1315721" y="2046597"/>
            <a:ext cx="914400" cy="16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>
                <a:solidFill>
                  <a:schemeClr val="tx1"/>
                </a:solidFill>
                <a:latin typeface="Gill Sans MT" pitchFamily="34" charset="0"/>
              </a:rPr>
              <a:t>N/A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52400" y="1809750"/>
            <a:ext cx="2605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>
                <a:latin typeface="Gill Sans MT" panose="020B0502020104020203" pitchFamily="34" charset="0"/>
              </a:rPr>
              <a:t>financials</a:t>
            </a:r>
            <a:r>
              <a:rPr lang="en-US" sz="1200" b="1">
                <a:latin typeface="Gill Sans MT" panose="020B0502020104020203" pitchFamily="34" charset="0"/>
              </a:rPr>
              <a:t> </a:t>
            </a:r>
            <a:r>
              <a:rPr lang="en-US" sz="1050" b="1">
                <a:latin typeface="Gill Sans MT" panose="020B0502020104020203" pitchFamily="34" charset="0"/>
              </a:rPr>
              <a:t>(</a:t>
            </a:r>
            <a:r>
              <a:rPr lang="en-US" sz="1000" b="1">
                <a:latin typeface="Gill Sans MT" panose="020B0502020104020203" pitchFamily="34" charset="0"/>
              </a:rPr>
              <a:t>end of phase 1a)</a:t>
            </a:r>
            <a:endParaRPr lang="en-US" sz="1200" b="1">
              <a:latin typeface="Gill Sans MT" panose="020B0502020104020203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471214" y="1817444"/>
            <a:ext cx="2605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>
                <a:latin typeface="Gill Sans MT" panose="020B0502020104020203" pitchFamily="34" charset="0"/>
              </a:rPr>
              <a:t>scope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500312" y="489034"/>
            <a:ext cx="2605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>
                <a:latin typeface="Gill Sans MT" panose="020B0502020104020203" pitchFamily="34" charset="0"/>
              </a:rPr>
              <a:t>visual statement of line</a:t>
            </a:r>
          </a:p>
        </p:txBody>
      </p:sp>
      <p:pic>
        <p:nvPicPr>
          <p:cNvPr id="11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50" y="1836361"/>
            <a:ext cx="34290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Rectangle 113"/>
          <p:cNvSpPr/>
          <p:nvPr/>
        </p:nvSpPr>
        <p:spPr>
          <a:xfrm>
            <a:off x="2514600" y="2046597"/>
            <a:ext cx="6324600" cy="11047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>
                <a:latin typeface="Gill Sans MT"/>
              </a:rPr>
              <a:t>Launch regions:  		Americas</a:t>
            </a:r>
          </a:p>
          <a:p>
            <a:r>
              <a:rPr lang="en-US" sz="1050" dirty="0">
                <a:latin typeface="Gill Sans MT"/>
              </a:rPr>
              <a:t>Customer lead time:	STD Product Lead Time. 5 – 8 weeks, finished product.  </a:t>
            </a:r>
            <a:endParaRPr lang="en-US" sz="1050" dirty="0">
              <a:latin typeface="Gill Sans MT" panose="020B0502020104020203" pitchFamily="34" charset="0"/>
            </a:endParaRPr>
          </a:p>
          <a:p>
            <a:r>
              <a:rPr lang="en-US" sz="1050" dirty="0">
                <a:latin typeface="Gill Sans MT"/>
              </a:rPr>
              <a:t>Environmental: 		</a:t>
            </a:r>
            <a:r>
              <a:rPr lang="en-US" sz="1050" dirty="0">
                <a:solidFill>
                  <a:schemeClr val="tx1"/>
                </a:solidFill>
                <a:latin typeface="Gill Sans MT"/>
                <a:cs typeface="Calibri"/>
              </a:rPr>
              <a:t>N/A</a:t>
            </a:r>
            <a:endParaRPr lang="en-US" sz="1050" dirty="0">
              <a:solidFill>
                <a:schemeClr val="tx1"/>
              </a:solidFill>
              <a:highlight>
                <a:srgbClr val="FFFF00"/>
              </a:highlight>
              <a:latin typeface="Gill Sans MT"/>
              <a:cs typeface="Calibri" pitchFamily="34" charset="0"/>
            </a:endParaRPr>
          </a:p>
          <a:p>
            <a:r>
              <a:rPr lang="en-US" sz="1050" dirty="0">
                <a:latin typeface="Gill Sans MT"/>
              </a:rPr>
              <a:t>Engineering:		BIFMA</a:t>
            </a:r>
          </a:p>
          <a:p>
            <a:r>
              <a:rPr lang="en-US" sz="1050" dirty="0">
                <a:latin typeface="Gill Sans MT"/>
              </a:rPr>
              <a:t>Seasonality:		N/A</a:t>
            </a:r>
          </a:p>
          <a:p>
            <a:r>
              <a:rPr lang="en-US" sz="1050" dirty="0">
                <a:latin typeface="Gill Sans MT"/>
              </a:rPr>
              <a:t>Specials Processes: Polish, Sanding. </a:t>
            </a:r>
            <a:endParaRPr lang="en-US" sz="1050" dirty="0">
              <a:latin typeface="Gill Sans MT" panose="020B0502020104020203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28599" y="3315387"/>
            <a:ext cx="8610602" cy="1804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>
              <a:latin typeface="Gill Sans MT" panose="020B0502020104020203" pitchFamily="34" charset="0"/>
            </a:endParaRPr>
          </a:p>
          <a:p>
            <a:endParaRPr lang="en-US" sz="1400">
              <a:latin typeface="Gill Sans MT" panose="020B0502020104020203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33493" y="3105150"/>
            <a:ext cx="2605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>
                <a:latin typeface="Gill Sans MT" panose="020B0502020104020203" pitchFamily="34" charset="0"/>
              </a:rPr>
              <a:t>volume / revenue</a:t>
            </a:r>
          </a:p>
        </p:txBody>
      </p:sp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85661"/>
              </p:ext>
            </p:extLst>
          </p:nvPr>
        </p:nvGraphicFramePr>
        <p:xfrm>
          <a:off x="228600" y="3346810"/>
          <a:ext cx="4287124" cy="17457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0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59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1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0352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dk1"/>
                          </a:solidFill>
                          <a:effectLst/>
                          <a:latin typeface="Gill Sans MT"/>
                        </a:rPr>
                        <a:t>Volume</a:t>
                      </a:r>
                      <a:r>
                        <a:rPr lang="en-US" sz="800" b="1" i="0" u="none" strike="noStrike" baseline="0">
                          <a:solidFill>
                            <a:schemeClr val="dk1"/>
                          </a:solidFill>
                          <a:effectLst/>
                          <a:latin typeface="Gill Sans MT"/>
                        </a:rPr>
                        <a:t> Projections (units)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marL="9525" marR="9525" marT="7144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  <a:latin typeface="Gill Sans MT"/>
                        </a:rPr>
                        <a:t>Offering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marL="9525" marR="9525" marT="7144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Year 1</a:t>
                      </a:r>
                    </a:p>
                  </a:txBody>
                  <a:tcPr marL="9525" marR="9525" marT="7144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  <a:latin typeface="Gill Sans MT"/>
                        </a:rPr>
                        <a:t>Year 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marL="9525" marR="9525" marT="7144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  <a:latin typeface="Gill Sans MT"/>
                        </a:rPr>
                        <a:t>Year 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marL="9525" marR="9525" marT="7144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  <a:latin typeface="Gill Sans MT"/>
                        </a:rPr>
                        <a:t>Year 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marL="9525" marR="9525" marT="7144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0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Aspekt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1097 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1097</a:t>
                      </a: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1097</a:t>
                      </a: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1097</a:t>
                      </a: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3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Leela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201</a:t>
                      </a: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201</a:t>
                      </a: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201</a:t>
                      </a: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02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Tava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520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520</a:t>
                      </a: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520</a:t>
                      </a: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520</a:t>
                      </a: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3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Embold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99</a:t>
                      </a: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185</a:t>
                      </a: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208</a:t>
                      </a: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196819"/>
                  </a:ext>
                </a:extLst>
              </a:tr>
              <a:tr h="14035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27297"/>
                  </a:ext>
                </a:extLst>
              </a:tr>
              <a:tr h="140352">
                <a:tc>
                  <a:txBody>
                    <a:bodyPr/>
                    <a:lstStyle/>
                    <a:p>
                      <a:pPr algn="l" fontAlgn="b"/>
                      <a:endParaRPr lang="nn-NO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607171"/>
                  </a:ext>
                </a:extLst>
              </a:tr>
              <a:tr h="14035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18217"/>
                  </a:ext>
                </a:extLst>
              </a:tr>
              <a:tr h="14035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48977"/>
                  </a:ext>
                </a:extLst>
              </a:tr>
              <a:tr h="14035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03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  <a:latin typeface="Gill Sans MT"/>
                        </a:rPr>
                        <a:t>Total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1,917 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1,917</a:t>
                      </a: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2,003</a:t>
                      </a: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2,026</a:t>
                      </a: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" name="Rectangle 40"/>
          <p:cNvSpPr/>
          <p:nvPr/>
        </p:nvSpPr>
        <p:spPr>
          <a:xfrm>
            <a:off x="228600" y="2223014"/>
            <a:ext cx="914400" cy="16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>
                <a:solidFill>
                  <a:schemeClr val="tx1"/>
                </a:solidFill>
                <a:latin typeface="Gill Sans MT" pitchFamily="34" charset="0"/>
              </a:rPr>
              <a:t>GM Est.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315720" y="2223014"/>
            <a:ext cx="914400" cy="16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>
                <a:solidFill>
                  <a:schemeClr val="tx1"/>
                </a:solidFill>
                <a:latin typeface="Gill Sans MT" pitchFamily="34" charset="0"/>
              </a:rPr>
              <a:t>N/A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28599" y="2919530"/>
            <a:ext cx="1143001" cy="16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>
                <a:solidFill>
                  <a:schemeClr val="tx1"/>
                </a:solidFill>
                <a:latin typeface="Gill Sans MT" pitchFamily="34" charset="0"/>
              </a:rPr>
              <a:t>Payback Est.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315720" y="2919530"/>
            <a:ext cx="914400" cy="16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  <a:latin typeface="Gill Sans MT"/>
              </a:rPr>
              <a:t>4.4 months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A9DE9666-2B4D-4E3F-A26A-7A4524261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064002"/>
              </p:ext>
            </p:extLst>
          </p:nvPr>
        </p:nvGraphicFramePr>
        <p:xfrm>
          <a:off x="4617965" y="3333478"/>
          <a:ext cx="4200609" cy="1750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4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5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5991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baseline="0">
                          <a:solidFill>
                            <a:schemeClr val="dk1"/>
                          </a:solidFill>
                          <a:effectLst/>
                          <a:latin typeface="Gill Sans MT" panose="020B0502020104020203" pitchFamily="34" charset="0"/>
                        </a:rPr>
                        <a:t>Net Sales (thousands)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7144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  <a:latin typeface="Gill Sans MT" panose="020B0502020104020203" pitchFamily="34" charset="0"/>
                        </a:rPr>
                        <a:t>Offering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7144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Year 1</a:t>
                      </a:r>
                    </a:p>
                  </a:txBody>
                  <a:tcPr marL="9525" marR="9525" marT="7144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  <a:latin typeface="Gill Sans MT" panose="020B0502020104020203" pitchFamily="34" charset="0"/>
                        </a:rPr>
                        <a:t>Year 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7144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  <a:latin typeface="Gill Sans MT" panose="020B0502020104020203" pitchFamily="34" charset="0"/>
                        </a:rPr>
                        <a:t>Year 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7144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  <a:latin typeface="Gill Sans MT" panose="020B0502020104020203" pitchFamily="34" charset="0"/>
                        </a:rPr>
                        <a:t>Year 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7144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0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Aspekt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0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Leela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31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Tava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0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Embold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196819"/>
                  </a:ext>
                </a:extLst>
              </a:tr>
              <a:tr h="14108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27297"/>
                  </a:ext>
                </a:extLst>
              </a:tr>
              <a:tr h="141080">
                <a:tc>
                  <a:txBody>
                    <a:bodyPr/>
                    <a:lstStyle/>
                    <a:p>
                      <a:pPr algn="l" fontAlgn="b"/>
                      <a:endParaRPr lang="nn-NO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607171"/>
                  </a:ext>
                </a:extLst>
              </a:tr>
              <a:tr h="14108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18217"/>
                  </a:ext>
                </a:extLst>
              </a:tr>
              <a:tr h="14108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48977"/>
                  </a:ext>
                </a:extLst>
              </a:tr>
              <a:tr h="14108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  <a:latin typeface="Gill Sans MT" panose="020B0502020104020203" pitchFamily="34" charset="0"/>
                        </a:rPr>
                        <a:t>Total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7" name="Picture 46">
            <a:extLst>
              <a:ext uri="{FF2B5EF4-FFF2-40B4-BE49-F238E27FC236}">
                <a16:creationId xmlns:a16="http://schemas.microsoft.com/office/drawing/2014/main" id="{062E3426-459A-4866-9556-20826B4BE4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59" r="11088"/>
          <a:stretch/>
        </p:blipFill>
        <p:spPr>
          <a:xfrm>
            <a:off x="5897862" y="706203"/>
            <a:ext cx="644732" cy="64365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F5C4B04-CD01-4794-9BF2-F9D1C6980B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6" t="1501" r="1785" b="4074"/>
          <a:stretch/>
        </p:blipFill>
        <p:spPr>
          <a:xfrm>
            <a:off x="2562640" y="928212"/>
            <a:ext cx="1568037" cy="73131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3775C15-A1CF-482B-BDAC-1C0AFEC60A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896" t="2322" r="6979" b="759"/>
          <a:stretch/>
        </p:blipFill>
        <p:spPr>
          <a:xfrm>
            <a:off x="4360285" y="1028029"/>
            <a:ext cx="1145166" cy="51121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BF4DA0EC-19DC-46CB-BC73-88DC187237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344" t="1952" r="13234" b="1136"/>
          <a:stretch/>
        </p:blipFill>
        <p:spPr>
          <a:xfrm>
            <a:off x="7670275" y="863162"/>
            <a:ext cx="638947" cy="54622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D5B4CCA6-FE5B-4816-99E9-614643B628A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115" t="2221" r="11695" b="1501"/>
          <a:stretch/>
        </p:blipFill>
        <p:spPr>
          <a:xfrm>
            <a:off x="6662365" y="1313390"/>
            <a:ext cx="675713" cy="5891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14301"/>
            <a:ext cx="7772400" cy="295275"/>
          </a:xfrm>
        </p:spPr>
        <p:txBody>
          <a:bodyPr>
            <a:normAutofit fontScale="90000"/>
          </a:bodyPr>
          <a:lstStyle/>
          <a:p>
            <a:r>
              <a:rPr lang="en-US"/>
              <a:t>Supply chain strategy </a:t>
            </a:r>
            <a:r>
              <a:rPr lang="en-US" sz="1800" cap="none">
                <a:solidFill>
                  <a:schemeClr val="bg1">
                    <a:lumMod val="50000"/>
                  </a:schemeClr>
                </a:solidFill>
              </a:rPr>
              <a:t>(product placement recommendation)</a:t>
            </a:r>
          </a:p>
        </p:txBody>
      </p:sp>
      <p:sp>
        <p:nvSpPr>
          <p:cNvPr id="5" name="Rectangle 4"/>
          <p:cNvSpPr/>
          <p:nvPr/>
        </p:nvSpPr>
        <p:spPr>
          <a:xfrm>
            <a:off x="209555" y="874834"/>
            <a:ext cx="8737747" cy="359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/>
          <a:lstStyle/>
          <a:p>
            <a:r>
              <a:rPr lang="en-US" sz="1200">
                <a:latin typeface="Gill Sans MT" pitchFamily="34" charset="0"/>
              </a:rPr>
              <a:t>Leverage internal core competencies with solid surface material (Corian) process. </a:t>
            </a:r>
            <a:endParaRPr lang="en-US" sz="1200">
              <a:solidFill>
                <a:schemeClr val="dk1"/>
              </a:solidFill>
              <a:latin typeface="Gill Sans MT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9552" y="587573"/>
            <a:ext cx="3371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latin typeface="Gill Sans MT" panose="020B0502020104020203" pitchFamily="34" charset="0"/>
              </a:rPr>
              <a:t>summary &amp; recommendation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86018" y="1657350"/>
            <a:ext cx="2055631" cy="27092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/>
          <a:lstStyle/>
          <a:p>
            <a:endParaRPr lang="en-US" sz="1050">
              <a:solidFill>
                <a:schemeClr val="dk1"/>
              </a:solidFill>
              <a:latin typeface="Gill Sans MT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282371" y="3165141"/>
            <a:ext cx="4137841" cy="354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>
                <a:latin typeface="Gill Sans MT" panose="020B0502020104020203" pitchFamily="34" charset="0"/>
              </a:rPr>
              <a:t>Extended lead-times, supplier unreliability and cost  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6966099" y="3165141"/>
            <a:ext cx="795044" cy="3030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>
                <a:latin typeface="Gill Sans MT" panose="020B0502020104020203" pitchFamily="34" charset="0"/>
              </a:rPr>
              <a:t>Tijuana Plant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8029979" y="3171370"/>
            <a:ext cx="795044" cy="3030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050">
              <a:latin typeface="Gill Sans MT" panose="020B05020201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9552" y="1349573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latin typeface="Gill Sans MT" panose="020B0502020104020203" pitchFamily="34" charset="0"/>
              </a:rPr>
              <a:t>assembly</a:t>
            </a:r>
            <a:endParaRPr lang="en-US" sz="1600" b="1">
              <a:latin typeface="Gill Sans MT" panose="020B05020201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6000" y="1349573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latin typeface="Gill Sans MT" panose="020B0502020104020203" pitchFamily="34" charset="0"/>
              </a:rPr>
              <a:t>rationale 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58000" y="1349573"/>
            <a:ext cx="1061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latin typeface="Gill Sans MT" panose="020B0502020104020203" pitchFamily="34" charset="0"/>
              </a:rPr>
              <a:t>scs plant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924800" y="1349573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latin typeface="Gill Sans MT" panose="020B0502020104020203" pitchFamily="34" charset="0"/>
              </a:rPr>
              <a:t>fin good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09553" y="3142582"/>
            <a:ext cx="1909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z="1200" dirty="0"/>
              <a:t>Solid Surface Leela Table Tops and Plywood Spacers </a:t>
            </a:r>
          </a:p>
        </p:txBody>
      </p:sp>
      <p:sp>
        <p:nvSpPr>
          <p:cNvPr id="19" name="Rounded Rectangle 26">
            <a:extLst>
              <a:ext uri="{FF2B5EF4-FFF2-40B4-BE49-F238E27FC236}">
                <a16:creationId xmlns:a16="http://schemas.microsoft.com/office/drawing/2014/main" id="{1D389C55-3238-468F-A951-BD7119B12327}"/>
              </a:ext>
            </a:extLst>
          </p:cNvPr>
          <p:cNvSpPr/>
          <p:nvPr/>
        </p:nvSpPr>
        <p:spPr>
          <a:xfrm>
            <a:off x="2286000" y="1789362"/>
            <a:ext cx="4119773" cy="3306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>
                <a:latin typeface="Gill Sans MT" panose="020B0502020104020203" pitchFamily="34" charset="0"/>
              </a:rPr>
              <a:t>Extended lead-times, supplier unreliability and cost </a:t>
            </a:r>
          </a:p>
        </p:txBody>
      </p:sp>
      <p:sp>
        <p:nvSpPr>
          <p:cNvPr id="20" name="Rounded Rectangle 41">
            <a:extLst>
              <a:ext uri="{FF2B5EF4-FFF2-40B4-BE49-F238E27FC236}">
                <a16:creationId xmlns:a16="http://schemas.microsoft.com/office/drawing/2014/main" id="{FE2A39ED-995B-4C6F-9475-6FCBE414C06E}"/>
              </a:ext>
            </a:extLst>
          </p:cNvPr>
          <p:cNvSpPr/>
          <p:nvPr/>
        </p:nvSpPr>
        <p:spPr>
          <a:xfrm>
            <a:off x="6966099" y="1808196"/>
            <a:ext cx="795044" cy="3030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>
                <a:latin typeface="Gill Sans MT" panose="020B0502020104020203" pitchFamily="34" charset="0"/>
              </a:rPr>
              <a:t> Tijuana Plant</a:t>
            </a:r>
          </a:p>
        </p:txBody>
      </p:sp>
      <p:sp>
        <p:nvSpPr>
          <p:cNvPr id="21" name="Rounded Rectangle 42">
            <a:extLst>
              <a:ext uri="{FF2B5EF4-FFF2-40B4-BE49-F238E27FC236}">
                <a16:creationId xmlns:a16="http://schemas.microsoft.com/office/drawing/2014/main" id="{763AE2D5-C237-46BB-944C-C33A052E4009}"/>
              </a:ext>
            </a:extLst>
          </p:cNvPr>
          <p:cNvSpPr/>
          <p:nvPr/>
        </p:nvSpPr>
        <p:spPr>
          <a:xfrm>
            <a:off x="8029979" y="1816772"/>
            <a:ext cx="795044" cy="3030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latin typeface="Gill Sans MT" panose="020B05020201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2FF1E9-B6D7-40C2-ADCA-707AADFC149E}"/>
              </a:ext>
            </a:extLst>
          </p:cNvPr>
          <p:cNvSpPr txBox="1"/>
          <p:nvPr/>
        </p:nvSpPr>
        <p:spPr>
          <a:xfrm>
            <a:off x="209552" y="1760115"/>
            <a:ext cx="1959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ill Sans MT" panose="020B0502020104020203" pitchFamily="34" charset="0"/>
              </a:rPr>
              <a:t>Solid Surface  </a:t>
            </a:r>
            <a:r>
              <a:rPr lang="en-US" sz="1200" dirty="0" err="1">
                <a:latin typeface="Gill Sans MT" panose="020B0502020104020203" pitchFamily="34" charset="0"/>
              </a:rPr>
              <a:t>Aspekt</a:t>
            </a:r>
            <a:r>
              <a:rPr lang="en-US" sz="1200" dirty="0">
                <a:latin typeface="Gill Sans MT" panose="020B0502020104020203" pitchFamily="34" charset="0"/>
              </a:rPr>
              <a:t> Arm Caps</a:t>
            </a:r>
          </a:p>
        </p:txBody>
      </p:sp>
      <p:sp>
        <p:nvSpPr>
          <p:cNvPr id="22" name="Rounded Rectangle 26">
            <a:extLst>
              <a:ext uri="{FF2B5EF4-FFF2-40B4-BE49-F238E27FC236}">
                <a16:creationId xmlns:a16="http://schemas.microsoft.com/office/drawing/2014/main" id="{10247F24-1B42-4A0B-B6F0-3B2874F6A5E7}"/>
              </a:ext>
            </a:extLst>
          </p:cNvPr>
          <p:cNvSpPr/>
          <p:nvPr/>
        </p:nvSpPr>
        <p:spPr>
          <a:xfrm>
            <a:off x="2286000" y="2490458"/>
            <a:ext cx="4119773" cy="3306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>
                <a:latin typeface="Gill Sans MT" panose="020B0502020104020203" pitchFamily="34" charset="0"/>
              </a:rPr>
              <a:t>Extended lead-times, supplier unreliability and cost </a:t>
            </a:r>
          </a:p>
          <a:p>
            <a:r>
              <a:rPr lang="en-US" sz="1050" dirty="0">
                <a:latin typeface="Gill Sans MT" panose="020B0502020104020203" pitchFamily="34" charset="0"/>
              </a:rPr>
              <a:t> </a:t>
            </a:r>
          </a:p>
        </p:txBody>
      </p:sp>
      <p:sp>
        <p:nvSpPr>
          <p:cNvPr id="23" name="Rounded Rectangle 41">
            <a:extLst>
              <a:ext uri="{FF2B5EF4-FFF2-40B4-BE49-F238E27FC236}">
                <a16:creationId xmlns:a16="http://schemas.microsoft.com/office/drawing/2014/main" id="{D8B5F06D-8C34-40BB-8F67-ECFE6BA4F2EA}"/>
              </a:ext>
            </a:extLst>
          </p:cNvPr>
          <p:cNvSpPr/>
          <p:nvPr/>
        </p:nvSpPr>
        <p:spPr>
          <a:xfrm>
            <a:off x="6966099" y="2510828"/>
            <a:ext cx="795044" cy="3030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>
                <a:latin typeface="Gill Sans MT" panose="020B0502020104020203" pitchFamily="34" charset="0"/>
              </a:rPr>
              <a:t> Tijuana Plant</a:t>
            </a:r>
          </a:p>
        </p:txBody>
      </p:sp>
      <p:sp>
        <p:nvSpPr>
          <p:cNvPr id="24" name="Rounded Rectangle 42">
            <a:extLst>
              <a:ext uri="{FF2B5EF4-FFF2-40B4-BE49-F238E27FC236}">
                <a16:creationId xmlns:a16="http://schemas.microsoft.com/office/drawing/2014/main" id="{7953D69A-BB2C-4D43-AB6B-453196F221FF}"/>
              </a:ext>
            </a:extLst>
          </p:cNvPr>
          <p:cNvSpPr/>
          <p:nvPr/>
        </p:nvSpPr>
        <p:spPr>
          <a:xfrm>
            <a:off x="8029979" y="2512020"/>
            <a:ext cx="795044" cy="3030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>
              <a:latin typeface="Gill Sans MT" panose="020B05020201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D62FDA-2E21-4F2A-8F91-0866CC6895DF}"/>
              </a:ext>
            </a:extLst>
          </p:cNvPr>
          <p:cNvSpPr txBox="1"/>
          <p:nvPr/>
        </p:nvSpPr>
        <p:spPr>
          <a:xfrm>
            <a:off x="209552" y="2449634"/>
            <a:ext cx="194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ill Sans MT" panose="020B0502020104020203" pitchFamily="34" charset="0"/>
              </a:rPr>
              <a:t>Solid Surface </a:t>
            </a:r>
            <a:r>
              <a:rPr lang="en-US" sz="1200" dirty="0" err="1">
                <a:latin typeface="Gill Sans MT" panose="020B0502020104020203" pitchFamily="34" charset="0"/>
              </a:rPr>
              <a:t>Embold</a:t>
            </a:r>
            <a:r>
              <a:rPr lang="en-US" sz="1200" dirty="0">
                <a:latin typeface="Gill Sans MT" panose="020B0502020104020203" pitchFamily="34" charset="0"/>
              </a:rPr>
              <a:t> Arm Caps</a:t>
            </a:r>
          </a:p>
        </p:txBody>
      </p:sp>
      <p:sp>
        <p:nvSpPr>
          <p:cNvPr id="33" name="Rounded Rectangle 26">
            <a:extLst>
              <a:ext uri="{FF2B5EF4-FFF2-40B4-BE49-F238E27FC236}">
                <a16:creationId xmlns:a16="http://schemas.microsoft.com/office/drawing/2014/main" id="{9143ACA0-453C-4179-A70E-5A9C4B3C4C31}"/>
              </a:ext>
            </a:extLst>
          </p:cNvPr>
          <p:cNvSpPr/>
          <p:nvPr/>
        </p:nvSpPr>
        <p:spPr>
          <a:xfrm>
            <a:off x="2286000" y="3839487"/>
            <a:ext cx="4119773" cy="3306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>
                <a:latin typeface="Gill Sans MT" panose="020B0502020104020203" pitchFamily="34" charset="0"/>
              </a:rPr>
              <a:t>Extended lead-times, supplier unreliability and cost  </a:t>
            </a:r>
          </a:p>
        </p:txBody>
      </p:sp>
      <p:sp>
        <p:nvSpPr>
          <p:cNvPr id="34" name="Rounded Rectangle 41">
            <a:extLst>
              <a:ext uri="{FF2B5EF4-FFF2-40B4-BE49-F238E27FC236}">
                <a16:creationId xmlns:a16="http://schemas.microsoft.com/office/drawing/2014/main" id="{56AB2318-BD10-4E47-909D-F0B13297E034}"/>
              </a:ext>
            </a:extLst>
          </p:cNvPr>
          <p:cNvSpPr/>
          <p:nvPr/>
        </p:nvSpPr>
        <p:spPr>
          <a:xfrm>
            <a:off x="6966099" y="3859857"/>
            <a:ext cx="795044" cy="3030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>
                <a:latin typeface="Gill Sans MT" panose="020B0502020104020203" pitchFamily="34" charset="0"/>
              </a:rPr>
              <a:t> Tijuana Plant</a:t>
            </a:r>
          </a:p>
        </p:txBody>
      </p:sp>
      <p:sp>
        <p:nvSpPr>
          <p:cNvPr id="35" name="Rounded Rectangle 42">
            <a:extLst>
              <a:ext uri="{FF2B5EF4-FFF2-40B4-BE49-F238E27FC236}">
                <a16:creationId xmlns:a16="http://schemas.microsoft.com/office/drawing/2014/main" id="{1BD317BD-CA69-4E25-842E-87A57E860FC8}"/>
              </a:ext>
            </a:extLst>
          </p:cNvPr>
          <p:cNvSpPr/>
          <p:nvPr/>
        </p:nvSpPr>
        <p:spPr>
          <a:xfrm>
            <a:off x="8029979" y="3861049"/>
            <a:ext cx="795044" cy="3030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>
              <a:latin typeface="Gill Sans MT" panose="020B05020201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A15C3C-DC73-423D-89DA-195B05FFAF88}"/>
              </a:ext>
            </a:extLst>
          </p:cNvPr>
          <p:cNvSpPr txBox="1"/>
          <p:nvPr/>
        </p:nvSpPr>
        <p:spPr>
          <a:xfrm>
            <a:off x="209552" y="3782159"/>
            <a:ext cx="194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Solid Surface </a:t>
            </a:r>
            <a:r>
              <a:rPr lang="en-US" dirty="0" err="1"/>
              <a:t>Tava</a:t>
            </a:r>
            <a:r>
              <a:rPr lang="en-US" dirty="0"/>
              <a:t> Table Tops and Plywood Spacers  </a:t>
            </a:r>
          </a:p>
        </p:txBody>
      </p:sp>
    </p:spTree>
    <p:extLst>
      <p:ext uri="{BB962C8B-B14F-4D97-AF65-F5344CB8AC3E}">
        <p14:creationId xmlns:p14="http://schemas.microsoft.com/office/powerpoint/2010/main" val="2120520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B5493594-3992-421D-85FF-1033E7770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6" t="1501" r="1785" b="4074"/>
          <a:stretch/>
        </p:blipFill>
        <p:spPr>
          <a:xfrm>
            <a:off x="1366616" y="583091"/>
            <a:ext cx="5343968" cy="350520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14301"/>
            <a:ext cx="7772400" cy="295275"/>
          </a:xfrm>
        </p:spPr>
        <p:txBody>
          <a:bodyPr>
            <a:normAutofit fontScale="90000"/>
          </a:bodyPr>
          <a:lstStyle/>
          <a:p>
            <a:r>
              <a:rPr lang="en-US"/>
              <a:t>Supply chain strategy </a:t>
            </a:r>
            <a:r>
              <a:rPr lang="en-US" sz="1800" cap="none">
                <a:solidFill>
                  <a:schemeClr val="bg1">
                    <a:lumMod val="50000"/>
                  </a:schemeClr>
                </a:solidFill>
              </a:rPr>
              <a:t>(ASPEKT – Arm Cap)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04800" y="4286252"/>
            <a:ext cx="4572000" cy="7800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/>
          <a:lstStyle/>
          <a:p>
            <a:r>
              <a:rPr lang="en-US" sz="1200" dirty="0">
                <a:latin typeface="Gill Sans MT" pitchFamily="34" charset="0"/>
              </a:rPr>
              <a:t>ASPEKT arm caps to be processed and assembled in Tijuana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38760" y="4005038"/>
            <a:ext cx="2605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Gill Sans MT" panose="020B0502020104020203" pitchFamily="34" charset="0"/>
              </a:rPr>
              <a:t>Narrative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C098B0-1E54-4AD4-9C0E-90C87145B6F6}"/>
              </a:ext>
            </a:extLst>
          </p:cNvPr>
          <p:cNvGrpSpPr/>
          <p:nvPr/>
        </p:nvGrpSpPr>
        <p:grpSpPr>
          <a:xfrm>
            <a:off x="6870700" y="1814198"/>
            <a:ext cx="2103564" cy="841529"/>
            <a:chOff x="6888036" y="1821661"/>
            <a:chExt cx="2103564" cy="841529"/>
          </a:xfrm>
        </p:grpSpPr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6888036" y="1821661"/>
              <a:ext cx="2103120" cy="521494"/>
              <a:chOff x="144" y="1872"/>
              <a:chExt cx="1200" cy="438"/>
            </a:xfrm>
          </p:grpSpPr>
          <p:sp>
            <p:nvSpPr>
              <p:cNvPr id="13" name="Rectangle 15"/>
              <p:cNvSpPr>
                <a:spLocks noChangeArrowheads="1"/>
              </p:cNvSpPr>
              <p:nvPr/>
            </p:nvSpPr>
            <p:spPr bwMode="auto">
              <a:xfrm>
                <a:off x="144" y="1872"/>
                <a:ext cx="120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 dirty="0">
                    <a:latin typeface="Gill Sans MT" pitchFamily="34" charset="0"/>
                  </a:rPr>
                  <a:t>*Insert</a:t>
                </a:r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auto">
              <a:xfrm>
                <a:off x="144" y="2032"/>
                <a:ext cx="1200" cy="13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150">
                    <a:latin typeface="Gill Sans MT" pitchFamily="34" charset="0"/>
                  </a:rPr>
                  <a:t>1068963001 (x2)</a:t>
                </a:r>
              </a:p>
            </p:txBody>
          </p:sp>
          <p:sp>
            <p:nvSpPr>
              <p:cNvPr id="17" name="Rectangle 19"/>
              <p:cNvSpPr>
                <a:spLocks noChangeArrowheads="1"/>
              </p:cNvSpPr>
              <p:nvPr/>
            </p:nvSpPr>
            <p:spPr bwMode="auto">
              <a:xfrm>
                <a:off x="144" y="2190"/>
                <a:ext cx="1200" cy="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 dirty="0">
                    <a:latin typeface="Gill Sans MT" pitchFamily="34" charset="0"/>
                  </a:rPr>
                  <a:t>Tijuana Plant</a:t>
                </a:r>
              </a:p>
            </p:txBody>
          </p:sp>
        </p:grpSp>
        <p:sp>
          <p:nvSpPr>
            <p:cNvPr id="69" name="Rectangle 19"/>
            <p:cNvSpPr>
              <a:spLocks noChangeArrowheads="1"/>
            </p:cNvSpPr>
            <p:nvPr/>
          </p:nvSpPr>
          <p:spPr bwMode="auto">
            <a:xfrm>
              <a:off x="6888480" y="2352675"/>
              <a:ext cx="2103120" cy="3105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000">
                  <a:latin typeface="Gill Sans MT" pitchFamily="34" charset="0"/>
                </a:rPr>
                <a:t>Tier 2: Fastenal</a:t>
              </a:r>
            </a:p>
          </p:txBody>
        </p:sp>
      </p:grpSp>
      <p:sp>
        <p:nvSpPr>
          <p:cNvPr id="72" name="Rectangle 16"/>
          <p:cNvSpPr>
            <a:spLocks noChangeArrowheads="1"/>
          </p:cNvSpPr>
          <p:nvPr/>
        </p:nvSpPr>
        <p:spPr bwMode="auto">
          <a:xfrm>
            <a:off x="6858000" y="133350"/>
            <a:ext cx="1051560" cy="1619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200">
                <a:latin typeface="Gill Sans MT" pitchFamily="34" charset="0"/>
              </a:rPr>
              <a:t>placement</a:t>
            </a:r>
          </a:p>
        </p:txBody>
      </p:sp>
      <p:sp>
        <p:nvSpPr>
          <p:cNvPr id="73" name="Rectangle 16"/>
          <p:cNvSpPr>
            <a:spLocks noChangeArrowheads="1"/>
          </p:cNvSpPr>
          <p:nvPr/>
        </p:nvSpPr>
        <p:spPr bwMode="auto">
          <a:xfrm>
            <a:off x="7940040" y="133350"/>
            <a:ext cx="1051560" cy="1619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200" dirty="0">
                <a:latin typeface="Gill Sans MT" pitchFamily="34" charset="0"/>
              </a:rPr>
              <a:t>SC Plant</a:t>
            </a:r>
          </a:p>
        </p:txBody>
      </p:sp>
      <p:sp>
        <p:nvSpPr>
          <p:cNvPr id="74" name="Rectangle 16"/>
          <p:cNvSpPr>
            <a:spLocks noChangeArrowheads="1"/>
          </p:cNvSpPr>
          <p:nvPr/>
        </p:nvSpPr>
        <p:spPr bwMode="auto">
          <a:xfrm>
            <a:off x="6858000" y="352425"/>
            <a:ext cx="1051560" cy="1619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200" dirty="0">
                <a:solidFill>
                  <a:schemeClr val="tx1"/>
                </a:solidFill>
                <a:latin typeface="Gill Sans MT" pitchFamily="34" charset="0"/>
              </a:rPr>
              <a:t>in</a:t>
            </a:r>
          </a:p>
        </p:txBody>
      </p:sp>
      <p:sp>
        <p:nvSpPr>
          <p:cNvPr id="75" name="Rectangle 16"/>
          <p:cNvSpPr>
            <a:spLocks noChangeArrowheads="1"/>
          </p:cNvSpPr>
          <p:nvPr/>
        </p:nvSpPr>
        <p:spPr bwMode="auto">
          <a:xfrm>
            <a:off x="7940040" y="352425"/>
            <a:ext cx="1051560" cy="1619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200" dirty="0">
                <a:solidFill>
                  <a:schemeClr val="tx1"/>
                </a:solidFill>
                <a:latin typeface="Gill Sans MT" pitchFamily="34" charset="0"/>
              </a:rPr>
              <a:t>Tijuana Plant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5EB8FA7-B7F4-497D-A691-25C09887B53F}"/>
              </a:ext>
            </a:extLst>
          </p:cNvPr>
          <p:cNvGrpSpPr/>
          <p:nvPr/>
        </p:nvGrpSpPr>
        <p:grpSpPr>
          <a:xfrm>
            <a:off x="304800" y="2864302"/>
            <a:ext cx="2103564" cy="841529"/>
            <a:chOff x="6888036" y="1821661"/>
            <a:chExt cx="2103564" cy="841529"/>
          </a:xfrm>
        </p:grpSpPr>
        <p:grpSp>
          <p:nvGrpSpPr>
            <p:cNvPr id="57" name="Group 14">
              <a:extLst>
                <a:ext uri="{FF2B5EF4-FFF2-40B4-BE49-F238E27FC236}">
                  <a16:creationId xmlns:a16="http://schemas.microsoft.com/office/drawing/2014/main" id="{ABE80330-2D77-46E5-AF54-330ED9B4F4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8036" y="1821661"/>
              <a:ext cx="2103120" cy="521494"/>
              <a:chOff x="144" y="1872"/>
              <a:chExt cx="1200" cy="438"/>
            </a:xfrm>
          </p:grpSpPr>
          <p:sp>
            <p:nvSpPr>
              <p:cNvPr id="61" name="Rectangle 15">
                <a:extLst>
                  <a:ext uri="{FF2B5EF4-FFF2-40B4-BE49-F238E27FC236}">
                    <a16:creationId xmlns:a16="http://schemas.microsoft.com/office/drawing/2014/main" id="{E941A3ED-2876-4BD6-9D46-02599286A7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872"/>
                <a:ext cx="120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 dirty="0">
                    <a:latin typeface="Gill Sans MT" pitchFamily="34" charset="0"/>
                  </a:rPr>
                  <a:t>* Solid Surface, Arm Cap</a:t>
                </a:r>
              </a:p>
            </p:txBody>
          </p:sp>
          <p:sp>
            <p:nvSpPr>
              <p:cNvPr id="62" name="Rectangle 16">
                <a:extLst>
                  <a:ext uri="{FF2B5EF4-FFF2-40B4-BE49-F238E27FC236}">
                    <a16:creationId xmlns:a16="http://schemas.microsoft.com/office/drawing/2014/main" id="{029F3D8B-DC29-444A-9EDF-C392D2962A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032"/>
                <a:ext cx="1200" cy="13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150">
                    <a:latin typeface="Gill Sans MT" pitchFamily="34" charset="0"/>
                  </a:rPr>
                  <a:t>1067363001</a:t>
                </a:r>
              </a:p>
            </p:txBody>
          </p:sp>
          <p:sp>
            <p:nvSpPr>
              <p:cNvPr id="63" name="Rectangle 19">
                <a:extLst>
                  <a:ext uri="{FF2B5EF4-FFF2-40B4-BE49-F238E27FC236}">
                    <a16:creationId xmlns:a16="http://schemas.microsoft.com/office/drawing/2014/main" id="{1F6C73F6-E162-46C3-B3D3-115656832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190"/>
                <a:ext cx="1200" cy="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 dirty="0">
                    <a:latin typeface="Gill Sans MT" pitchFamily="34" charset="0"/>
                  </a:rPr>
                  <a:t>Tijuana Plant</a:t>
                </a:r>
              </a:p>
            </p:txBody>
          </p:sp>
        </p:grpSp>
        <p:sp>
          <p:nvSpPr>
            <p:cNvPr id="58" name="Rectangle 19">
              <a:extLst>
                <a:ext uri="{FF2B5EF4-FFF2-40B4-BE49-F238E27FC236}">
                  <a16:creationId xmlns:a16="http://schemas.microsoft.com/office/drawing/2014/main" id="{90BC681C-9934-4D84-9B03-1EFA87653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480" y="2352675"/>
              <a:ext cx="2103120" cy="3105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000" dirty="0">
                  <a:latin typeface="Gill Sans MT" pitchFamily="34" charset="0"/>
                </a:rPr>
                <a:t>Tier 2: Dupont (Willis)</a:t>
              </a:r>
            </a:p>
          </p:txBody>
        </p:sp>
      </p:grp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654CC6FC-CE54-451F-A11A-48CB3BC60BF4}"/>
              </a:ext>
            </a:extLst>
          </p:cNvPr>
          <p:cNvCxnSpPr>
            <a:cxnSpLocks/>
            <a:stCxn id="69" idx="2"/>
          </p:cNvCxnSpPr>
          <p:nvPr/>
        </p:nvCxnSpPr>
        <p:spPr>
          <a:xfrm rot="5400000">
            <a:off x="6756237" y="2147890"/>
            <a:ext cx="658631" cy="1674304"/>
          </a:xfrm>
          <a:prstGeom prst="curvedConnector2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2D8E85E-3B2E-450A-BC33-A58C2988F1C4}"/>
              </a:ext>
            </a:extLst>
          </p:cNvPr>
          <p:cNvCxnSpPr>
            <a:cxnSpLocks/>
          </p:cNvCxnSpPr>
          <p:nvPr/>
        </p:nvCxnSpPr>
        <p:spPr>
          <a:xfrm flipV="1">
            <a:off x="2407920" y="2332077"/>
            <a:ext cx="792480" cy="748073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117D889-85FD-4FA0-8A05-0D8CB02C7768}"/>
              </a:ext>
            </a:extLst>
          </p:cNvPr>
          <p:cNvGrpSpPr/>
          <p:nvPr/>
        </p:nvGrpSpPr>
        <p:grpSpPr>
          <a:xfrm>
            <a:off x="6801676" y="4005038"/>
            <a:ext cx="2103564" cy="841529"/>
            <a:chOff x="6888036" y="1821661"/>
            <a:chExt cx="2103564" cy="841529"/>
          </a:xfrm>
        </p:grpSpPr>
        <p:grpSp>
          <p:nvGrpSpPr>
            <p:cNvPr id="25" name="Group 14">
              <a:extLst>
                <a:ext uri="{FF2B5EF4-FFF2-40B4-BE49-F238E27FC236}">
                  <a16:creationId xmlns:a16="http://schemas.microsoft.com/office/drawing/2014/main" id="{2FBC308A-21D0-49FA-A668-A399BB83F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8036" y="1821661"/>
              <a:ext cx="2103120" cy="521494"/>
              <a:chOff x="144" y="1872"/>
              <a:chExt cx="1200" cy="438"/>
            </a:xfrm>
          </p:grpSpPr>
          <p:sp>
            <p:nvSpPr>
              <p:cNvPr id="27" name="Rectangle 15">
                <a:extLst>
                  <a:ext uri="{FF2B5EF4-FFF2-40B4-BE49-F238E27FC236}">
                    <a16:creationId xmlns:a16="http://schemas.microsoft.com/office/drawing/2014/main" id="{F3288855-A49D-44D6-98F4-11C774501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872"/>
                <a:ext cx="120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>
                    <a:latin typeface="Gill Sans MT" pitchFamily="34" charset="0"/>
                  </a:rPr>
                  <a:t>Joint Adhesive</a:t>
                </a:r>
              </a:p>
            </p:txBody>
          </p:sp>
          <p:sp>
            <p:nvSpPr>
              <p:cNvPr id="29" name="Rectangle 16">
                <a:extLst>
                  <a:ext uri="{FF2B5EF4-FFF2-40B4-BE49-F238E27FC236}">
                    <a16:creationId xmlns:a16="http://schemas.microsoft.com/office/drawing/2014/main" id="{9D8DEF82-B311-484C-9823-78F3AAAC3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032"/>
                <a:ext cx="1200" cy="13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150">
                    <a:latin typeface="Gill Sans MT" pitchFamily="34" charset="0"/>
                  </a:rPr>
                  <a:t>N/A</a:t>
                </a:r>
              </a:p>
            </p:txBody>
          </p:sp>
          <p:sp>
            <p:nvSpPr>
              <p:cNvPr id="30" name="Rectangle 19">
                <a:extLst>
                  <a:ext uri="{FF2B5EF4-FFF2-40B4-BE49-F238E27FC236}">
                    <a16:creationId xmlns:a16="http://schemas.microsoft.com/office/drawing/2014/main" id="{182E8E5B-0758-4B54-99F5-E0AF82A46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190"/>
                <a:ext cx="1200" cy="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 dirty="0">
                    <a:latin typeface="Gill Sans MT" pitchFamily="34" charset="0"/>
                  </a:rPr>
                  <a:t>Dupont (Willis)</a:t>
                </a:r>
              </a:p>
            </p:txBody>
          </p:sp>
        </p:grpSp>
        <p:sp>
          <p:nvSpPr>
            <p:cNvPr id="26" name="Rectangle 19">
              <a:extLst>
                <a:ext uri="{FF2B5EF4-FFF2-40B4-BE49-F238E27FC236}">
                  <a16:creationId xmlns:a16="http://schemas.microsoft.com/office/drawing/2014/main" id="{3770EFA6-F637-48EC-99C2-CD23FB806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480" y="2352675"/>
              <a:ext cx="2103120" cy="3105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000">
                  <a:latin typeface="Gill Sans MT" pitchFamily="34" charset="0"/>
                </a:rPr>
                <a:t>Patented Dupont glue specific for </a:t>
              </a:r>
            </a:p>
            <a:p>
              <a:r>
                <a:rPr lang="en-US" sz="1000">
                  <a:latin typeface="Gill Sans MT" pitchFamily="34" charset="0"/>
                </a:rPr>
                <a:t>Groups Solid Surface Color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4F2B61-29C0-490A-8561-968EF4CD06D7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6205208" y="3894715"/>
            <a:ext cx="596468" cy="38178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>
            <a:extLst>
              <a:ext uri="{FF2B5EF4-FFF2-40B4-BE49-F238E27FC236}">
                <a16:creationId xmlns:a16="http://schemas.microsoft.com/office/drawing/2014/main" id="{FF14B4DD-0FC6-4058-B2B2-709ED4FDE9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96" t="2322" r="6979" b="759"/>
          <a:stretch/>
        </p:blipFill>
        <p:spPr>
          <a:xfrm>
            <a:off x="2995932" y="563764"/>
            <a:ext cx="2732650" cy="171561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14301"/>
            <a:ext cx="7772400" cy="295275"/>
          </a:xfrm>
        </p:spPr>
        <p:txBody>
          <a:bodyPr>
            <a:normAutofit fontScale="90000"/>
          </a:bodyPr>
          <a:lstStyle/>
          <a:p>
            <a:r>
              <a:rPr lang="en-US"/>
              <a:t>Supply chain strategy </a:t>
            </a:r>
            <a:r>
              <a:rPr lang="en-US" sz="1800" cap="none">
                <a:solidFill>
                  <a:schemeClr val="bg1">
                    <a:lumMod val="50000"/>
                  </a:schemeClr>
                </a:solidFill>
              </a:rPr>
              <a:t>(EMBOLD – Arm Caps)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04800" y="4286252"/>
            <a:ext cx="4572000" cy="7800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/>
          <a:lstStyle/>
          <a:p>
            <a:r>
              <a:rPr lang="en-US" sz="1200" dirty="0">
                <a:latin typeface="Gill Sans MT" pitchFamily="34" charset="0"/>
              </a:rPr>
              <a:t>EMBOLD arm caps to be processed and assembled in Tijuana Plant</a:t>
            </a:r>
            <a:endParaRPr lang="en-US" sz="1200" dirty="0">
              <a:solidFill>
                <a:schemeClr val="dk1"/>
              </a:solidFill>
              <a:latin typeface="Gill Sans MT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38760" y="4005038"/>
            <a:ext cx="2605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Gill Sans MT" panose="020B0502020104020203" pitchFamily="34" charset="0"/>
              </a:rPr>
              <a:t>Narrative</a:t>
            </a:r>
          </a:p>
        </p:txBody>
      </p:sp>
      <p:sp>
        <p:nvSpPr>
          <p:cNvPr id="72" name="Rectangle 16"/>
          <p:cNvSpPr>
            <a:spLocks noChangeArrowheads="1"/>
          </p:cNvSpPr>
          <p:nvPr/>
        </p:nvSpPr>
        <p:spPr bwMode="auto">
          <a:xfrm>
            <a:off x="6858000" y="133350"/>
            <a:ext cx="1051560" cy="1619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200">
                <a:latin typeface="Gill Sans MT" pitchFamily="34" charset="0"/>
              </a:rPr>
              <a:t>placement</a:t>
            </a:r>
          </a:p>
        </p:txBody>
      </p:sp>
      <p:sp>
        <p:nvSpPr>
          <p:cNvPr id="73" name="Rectangle 16"/>
          <p:cNvSpPr>
            <a:spLocks noChangeArrowheads="1"/>
          </p:cNvSpPr>
          <p:nvPr/>
        </p:nvSpPr>
        <p:spPr bwMode="auto">
          <a:xfrm>
            <a:off x="7940040" y="133350"/>
            <a:ext cx="1051560" cy="1619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200" dirty="0">
                <a:latin typeface="Gill Sans MT" pitchFamily="34" charset="0"/>
              </a:rPr>
              <a:t>SC Plant</a:t>
            </a:r>
          </a:p>
        </p:txBody>
      </p:sp>
      <p:sp>
        <p:nvSpPr>
          <p:cNvPr id="74" name="Rectangle 16"/>
          <p:cNvSpPr>
            <a:spLocks noChangeArrowheads="1"/>
          </p:cNvSpPr>
          <p:nvPr/>
        </p:nvSpPr>
        <p:spPr bwMode="auto">
          <a:xfrm>
            <a:off x="6858000" y="352425"/>
            <a:ext cx="1051560" cy="1619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200" dirty="0">
                <a:solidFill>
                  <a:schemeClr val="tx1"/>
                </a:solidFill>
                <a:latin typeface="Gill Sans MT" pitchFamily="34" charset="0"/>
              </a:rPr>
              <a:t>in</a:t>
            </a:r>
          </a:p>
        </p:txBody>
      </p:sp>
      <p:sp>
        <p:nvSpPr>
          <p:cNvPr id="75" name="Rectangle 16"/>
          <p:cNvSpPr>
            <a:spLocks noChangeArrowheads="1"/>
          </p:cNvSpPr>
          <p:nvPr/>
        </p:nvSpPr>
        <p:spPr bwMode="auto">
          <a:xfrm>
            <a:off x="7940040" y="352425"/>
            <a:ext cx="1051560" cy="1619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200" dirty="0">
                <a:solidFill>
                  <a:schemeClr val="tx1"/>
                </a:solidFill>
                <a:latin typeface="Gill Sans MT" pitchFamily="34" charset="0"/>
              </a:rPr>
              <a:t>Tijuana Plant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D31F358-2823-4025-BFA2-E89F920F6030}"/>
              </a:ext>
            </a:extLst>
          </p:cNvPr>
          <p:cNvGrpSpPr/>
          <p:nvPr/>
        </p:nvGrpSpPr>
        <p:grpSpPr>
          <a:xfrm>
            <a:off x="6645213" y="2039440"/>
            <a:ext cx="2103564" cy="841529"/>
            <a:chOff x="6888036" y="1821661"/>
            <a:chExt cx="2103564" cy="841529"/>
          </a:xfrm>
        </p:grpSpPr>
        <p:grpSp>
          <p:nvGrpSpPr>
            <p:cNvPr id="47" name="Group 14">
              <a:extLst>
                <a:ext uri="{FF2B5EF4-FFF2-40B4-BE49-F238E27FC236}">
                  <a16:creationId xmlns:a16="http://schemas.microsoft.com/office/drawing/2014/main" id="{6B7ACC7F-A91D-497D-A3BB-9B55085AA3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8036" y="1821661"/>
              <a:ext cx="2103120" cy="521494"/>
              <a:chOff x="144" y="1872"/>
              <a:chExt cx="1200" cy="438"/>
            </a:xfrm>
          </p:grpSpPr>
          <p:sp>
            <p:nvSpPr>
              <p:cNvPr id="50" name="Rectangle 15">
                <a:extLst>
                  <a:ext uri="{FF2B5EF4-FFF2-40B4-BE49-F238E27FC236}">
                    <a16:creationId xmlns:a16="http://schemas.microsoft.com/office/drawing/2014/main" id="{15BCE9B5-0B1B-4052-BD33-0D112D279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872"/>
                <a:ext cx="120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>
                    <a:latin typeface="Gill Sans MT" pitchFamily="34" charset="0"/>
                  </a:rPr>
                  <a:t>Insert</a:t>
                </a:r>
              </a:p>
            </p:txBody>
          </p:sp>
          <p:sp>
            <p:nvSpPr>
              <p:cNvPr id="51" name="Rectangle 16">
                <a:extLst>
                  <a:ext uri="{FF2B5EF4-FFF2-40B4-BE49-F238E27FC236}">
                    <a16:creationId xmlns:a16="http://schemas.microsoft.com/office/drawing/2014/main" id="{72344D55-6056-47FF-90D5-4A65704B7E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032"/>
                <a:ext cx="1200" cy="13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150">
                    <a:latin typeface="Gill Sans MT" pitchFamily="34" charset="0"/>
                  </a:rPr>
                  <a:t>1173170001 (x2)</a:t>
                </a:r>
              </a:p>
            </p:txBody>
          </p:sp>
          <p:sp>
            <p:nvSpPr>
              <p:cNvPr id="52" name="Rectangle 19">
                <a:extLst>
                  <a:ext uri="{FF2B5EF4-FFF2-40B4-BE49-F238E27FC236}">
                    <a16:creationId xmlns:a16="http://schemas.microsoft.com/office/drawing/2014/main" id="{E0F9B2DF-C0F8-44E4-9513-939949CDF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190"/>
                <a:ext cx="1200" cy="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>
                    <a:latin typeface="Gill Sans MT" pitchFamily="34" charset="0"/>
                  </a:rPr>
                  <a:t>Fastenal</a:t>
                </a:r>
              </a:p>
            </p:txBody>
          </p:sp>
        </p:grpSp>
        <p:sp>
          <p:nvSpPr>
            <p:cNvPr id="49" name="Rectangle 19">
              <a:extLst>
                <a:ext uri="{FF2B5EF4-FFF2-40B4-BE49-F238E27FC236}">
                  <a16:creationId xmlns:a16="http://schemas.microsoft.com/office/drawing/2014/main" id="{52C1496F-D2DB-4E2F-A4C2-D14261914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480" y="2352675"/>
              <a:ext cx="2103120" cy="3105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000">
                  <a:latin typeface="Gill Sans MT" pitchFamily="34" charset="0"/>
                </a:rPr>
                <a:t>Installed with an Arbor Press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837B07D-D114-40AD-BFDA-1F726AA8060B}"/>
              </a:ext>
            </a:extLst>
          </p:cNvPr>
          <p:cNvGrpSpPr/>
          <p:nvPr/>
        </p:nvGrpSpPr>
        <p:grpSpPr>
          <a:xfrm>
            <a:off x="304800" y="795564"/>
            <a:ext cx="2103564" cy="841529"/>
            <a:chOff x="6888036" y="1821661"/>
            <a:chExt cx="2103564" cy="841529"/>
          </a:xfrm>
        </p:grpSpPr>
        <p:grpSp>
          <p:nvGrpSpPr>
            <p:cNvPr id="54" name="Group 14">
              <a:extLst>
                <a:ext uri="{FF2B5EF4-FFF2-40B4-BE49-F238E27FC236}">
                  <a16:creationId xmlns:a16="http://schemas.microsoft.com/office/drawing/2014/main" id="{9A571CB6-3AE3-4E20-B9A0-6337793331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8036" y="1821661"/>
              <a:ext cx="2103120" cy="521494"/>
              <a:chOff x="144" y="1872"/>
              <a:chExt cx="1200" cy="438"/>
            </a:xfrm>
          </p:grpSpPr>
          <p:sp>
            <p:nvSpPr>
              <p:cNvPr id="57" name="Rectangle 15">
                <a:extLst>
                  <a:ext uri="{FF2B5EF4-FFF2-40B4-BE49-F238E27FC236}">
                    <a16:creationId xmlns:a16="http://schemas.microsoft.com/office/drawing/2014/main" id="{258D4B9D-53E6-4D6F-954C-8A755D2C4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872"/>
                <a:ext cx="120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 dirty="0">
                    <a:latin typeface="Gill Sans MT" pitchFamily="34" charset="0"/>
                  </a:rPr>
                  <a:t>*Solid Surface, Arm Cap</a:t>
                </a:r>
              </a:p>
            </p:txBody>
          </p:sp>
          <p:sp>
            <p:nvSpPr>
              <p:cNvPr id="58" name="Rectangle 16">
                <a:extLst>
                  <a:ext uri="{FF2B5EF4-FFF2-40B4-BE49-F238E27FC236}">
                    <a16:creationId xmlns:a16="http://schemas.microsoft.com/office/drawing/2014/main" id="{4E593368-B26F-4AA4-B80B-34DDFAFF62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032"/>
                <a:ext cx="1200" cy="13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150">
                    <a:latin typeface="Gill Sans MT" pitchFamily="34" charset="0"/>
                  </a:rPr>
                  <a:t>1258449001</a:t>
                </a:r>
              </a:p>
            </p:txBody>
          </p:sp>
          <p:sp>
            <p:nvSpPr>
              <p:cNvPr id="59" name="Rectangle 19">
                <a:extLst>
                  <a:ext uri="{FF2B5EF4-FFF2-40B4-BE49-F238E27FC236}">
                    <a16:creationId xmlns:a16="http://schemas.microsoft.com/office/drawing/2014/main" id="{A11A2096-E8DC-4F59-B31C-7A483C7947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190"/>
                <a:ext cx="1200" cy="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 dirty="0">
                    <a:latin typeface="Gill Sans MT" pitchFamily="34" charset="0"/>
                  </a:rPr>
                  <a:t>Tijuana Plant</a:t>
                </a:r>
              </a:p>
            </p:txBody>
          </p:sp>
        </p:grpSp>
        <p:sp>
          <p:nvSpPr>
            <p:cNvPr id="56" name="Rectangle 19">
              <a:extLst>
                <a:ext uri="{FF2B5EF4-FFF2-40B4-BE49-F238E27FC236}">
                  <a16:creationId xmlns:a16="http://schemas.microsoft.com/office/drawing/2014/main" id="{02806AA4-7639-4BF6-AC33-769A9C5CD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480" y="2352675"/>
              <a:ext cx="2103120" cy="3105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000" dirty="0">
                  <a:latin typeface="Gill Sans MT" pitchFamily="34" charset="0"/>
                </a:rPr>
                <a:t>Tier 2: Dupont (Willis)</a:t>
              </a:r>
            </a:p>
          </p:txBody>
        </p:sp>
      </p:grp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D8060096-6115-4697-A3EF-F283313A69CD}"/>
              </a:ext>
            </a:extLst>
          </p:cNvPr>
          <p:cNvCxnSpPr>
            <a:cxnSpLocks/>
            <a:stCxn id="51" idx="1"/>
          </p:cNvCxnSpPr>
          <p:nvPr/>
        </p:nvCxnSpPr>
        <p:spPr>
          <a:xfrm rot="10800000">
            <a:off x="5118105" y="795569"/>
            <a:ext cx="1527109" cy="1515335"/>
          </a:xfrm>
          <a:prstGeom prst="curvedConnector3">
            <a:avLst>
              <a:gd name="adj1" fmla="val 50000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98B5A4D6-42A0-4903-B97D-53CB22F13A89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2407920" y="1067027"/>
            <a:ext cx="957580" cy="670704"/>
          </a:xfrm>
          <a:prstGeom prst="curvedConnector3">
            <a:avLst>
              <a:gd name="adj1" fmla="val 50000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4BD494-029E-41C6-AA04-11ED684075D0}"/>
              </a:ext>
            </a:extLst>
          </p:cNvPr>
          <p:cNvGrpSpPr/>
          <p:nvPr/>
        </p:nvGrpSpPr>
        <p:grpSpPr>
          <a:xfrm>
            <a:off x="304800" y="2657745"/>
            <a:ext cx="2103564" cy="841529"/>
            <a:chOff x="6888036" y="1821661"/>
            <a:chExt cx="2103564" cy="841529"/>
          </a:xfrm>
        </p:grpSpPr>
        <p:grpSp>
          <p:nvGrpSpPr>
            <p:cNvPr id="28" name="Group 14">
              <a:extLst>
                <a:ext uri="{FF2B5EF4-FFF2-40B4-BE49-F238E27FC236}">
                  <a16:creationId xmlns:a16="http://schemas.microsoft.com/office/drawing/2014/main" id="{DB0E89AA-3BCD-4685-80B7-DB464D2BB0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8036" y="1821661"/>
              <a:ext cx="2103120" cy="521494"/>
              <a:chOff x="144" y="1872"/>
              <a:chExt cx="1200" cy="438"/>
            </a:xfrm>
          </p:grpSpPr>
          <p:sp>
            <p:nvSpPr>
              <p:cNvPr id="30" name="Rectangle 15">
                <a:extLst>
                  <a:ext uri="{FF2B5EF4-FFF2-40B4-BE49-F238E27FC236}">
                    <a16:creationId xmlns:a16="http://schemas.microsoft.com/office/drawing/2014/main" id="{31990034-9A61-4089-A3BB-3A6379800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872"/>
                <a:ext cx="120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 dirty="0">
                    <a:latin typeface="Gill Sans MT" pitchFamily="34" charset="0"/>
                  </a:rPr>
                  <a:t>*Solid Surface, Arm Cap</a:t>
                </a:r>
              </a:p>
            </p:txBody>
          </p:sp>
          <p:sp>
            <p:nvSpPr>
              <p:cNvPr id="31" name="Rectangle 16">
                <a:extLst>
                  <a:ext uri="{FF2B5EF4-FFF2-40B4-BE49-F238E27FC236}">
                    <a16:creationId xmlns:a16="http://schemas.microsoft.com/office/drawing/2014/main" id="{A0A67E88-06DD-4AC8-BF5B-F544116AB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032"/>
                <a:ext cx="1200" cy="13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150">
                    <a:latin typeface="Gill Sans MT" pitchFamily="34" charset="0"/>
                  </a:rPr>
                  <a:t>1150708001</a:t>
                </a:r>
              </a:p>
            </p:txBody>
          </p:sp>
          <p:sp>
            <p:nvSpPr>
              <p:cNvPr id="32" name="Rectangle 19">
                <a:extLst>
                  <a:ext uri="{FF2B5EF4-FFF2-40B4-BE49-F238E27FC236}">
                    <a16:creationId xmlns:a16="http://schemas.microsoft.com/office/drawing/2014/main" id="{A5EFCF96-45BB-4E5E-A65A-DF2762127B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190"/>
                <a:ext cx="1200" cy="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 dirty="0">
                    <a:latin typeface="Gill Sans MT" pitchFamily="34" charset="0"/>
                  </a:rPr>
                  <a:t>Tijuana Plant</a:t>
                </a:r>
              </a:p>
            </p:txBody>
          </p:sp>
        </p:grpSp>
        <p:sp>
          <p:nvSpPr>
            <p:cNvPr id="29" name="Rectangle 19">
              <a:extLst>
                <a:ext uri="{FF2B5EF4-FFF2-40B4-BE49-F238E27FC236}">
                  <a16:creationId xmlns:a16="http://schemas.microsoft.com/office/drawing/2014/main" id="{12526258-D00E-4419-ABAA-FE0CECA67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480" y="2352675"/>
              <a:ext cx="2103120" cy="3105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000" dirty="0">
                  <a:latin typeface="Gill Sans MT" pitchFamily="34" charset="0"/>
                </a:rPr>
                <a:t>Tier 2: Dupont (Willis)</a:t>
              </a: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73945B7C-6E2E-413D-A57B-451866C3F6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55" t="927" r="2408" b="1710"/>
          <a:stretch/>
        </p:blipFill>
        <p:spPr>
          <a:xfrm>
            <a:off x="2995932" y="2356048"/>
            <a:ext cx="2732650" cy="1665422"/>
          </a:xfrm>
          <a:prstGeom prst="rect">
            <a:avLst/>
          </a:prstGeom>
        </p:spPr>
      </p:pic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8D6E2694-4E14-45F9-8DEC-8BFD143D632D}"/>
              </a:ext>
            </a:extLst>
          </p:cNvPr>
          <p:cNvCxnSpPr>
            <a:cxnSpLocks/>
            <a:stCxn id="51" idx="1"/>
          </p:cNvCxnSpPr>
          <p:nvPr/>
        </p:nvCxnSpPr>
        <p:spPr>
          <a:xfrm rot="10800000" flipV="1">
            <a:off x="4991105" y="2310903"/>
            <a:ext cx="1654109" cy="328036"/>
          </a:xfrm>
          <a:prstGeom prst="curvedConnector3">
            <a:avLst>
              <a:gd name="adj1" fmla="val 50000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5F4BA671-1E30-4213-9002-95D4C509EC4A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2407920" y="2929208"/>
            <a:ext cx="875030" cy="611854"/>
          </a:xfrm>
          <a:prstGeom prst="curvedConnector3">
            <a:avLst>
              <a:gd name="adj1" fmla="val 50000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53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51B7DA-298D-4D8E-8F0B-9A5116CC11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59" r="11088"/>
          <a:stretch/>
        </p:blipFill>
        <p:spPr>
          <a:xfrm>
            <a:off x="3167062" y="529415"/>
            <a:ext cx="2605088" cy="36576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14301"/>
            <a:ext cx="7772400" cy="295275"/>
          </a:xfrm>
        </p:spPr>
        <p:txBody>
          <a:bodyPr>
            <a:normAutofit fontScale="90000"/>
          </a:bodyPr>
          <a:lstStyle/>
          <a:p>
            <a:r>
              <a:rPr lang="en-US"/>
              <a:t>Supply chain strategy </a:t>
            </a:r>
            <a:r>
              <a:rPr lang="en-US" sz="1800" cap="none">
                <a:solidFill>
                  <a:schemeClr val="bg1">
                    <a:lumMod val="50000"/>
                  </a:schemeClr>
                </a:solidFill>
              </a:rPr>
              <a:t>(LEELA - Tables)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04799" y="4286252"/>
            <a:ext cx="5552661" cy="7800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/>
          <a:lstStyle/>
          <a:p>
            <a:r>
              <a:rPr lang="en-US" sz="1200" dirty="0">
                <a:latin typeface="Gill Sans MT" pitchFamily="34" charset="0"/>
              </a:rPr>
              <a:t>LEELA Tables solid surface w/plywood to be processed and assembled in Tijuana Plant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38760" y="4005038"/>
            <a:ext cx="2605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Gill Sans MT" panose="020B0502020104020203" pitchFamily="34" charset="0"/>
              </a:rPr>
              <a:t>Narrative</a:t>
            </a:r>
          </a:p>
        </p:txBody>
      </p:sp>
      <p:sp>
        <p:nvSpPr>
          <p:cNvPr id="72" name="Rectangle 16"/>
          <p:cNvSpPr>
            <a:spLocks noChangeArrowheads="1"/>
          </p:cNvSpPr>
          <p:nvPr/>
        </p:nvSpPr>
        <p:spPr bwMode="auto">
          <a:xfrm>
            <a:off x="6858000" y="133350"/>
            <a:ext cx="1051560" cy="1619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200">
                <a:latin typeface="Gill Sans MT" pitchFamily="34" charset="0"/>
              </a:rPr>
              <a:t>placement</a:t>
            </a:r>
          </a:p>
        </p:txBody>
      </p:sp>
      <p:sp>
        <p:nvSpPr>
          <p:cNvPr id="73" name="Rectangle 16"/>
          <p:cNvSpPr>
            <a:spLocks noChangeArrowheads="1"/>
          </p:cNvSpPr>
          <p:nvPr/>
        </p:nvSpPr>
        <p:spPr bwMode="auto">
          <a:xfrm>
            <a:off x="7940040" y="133350"/>
            <a:ext cx="1051560" cy="1619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200" dirty="0">
                <a:latin typeface="Gill Sans MT" pitchFamily="34" charset="0"/>
              </a:rPr>
              <a:t>SC Plant</a:t>
            </a:r>
          </a:p>
        </p:txBody>
      </p:sp>
      <p:sp>
        <p:nvSpPr>
          <p:cNvPr id="74" name="Rectangle 16"/>
          <p:cNvSpPr>
            <a:spLocks noChangeArrowheads="1"/>
          </p:cNvSpPr>
          <p:nvPr/>
        </p:nvSpPr>
        <p:spPr bwMode="auto">
          <a:xfrm>
            <a:off x="6858000" y="352425"/>
            <a:ext cx="1051560" cy="1619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200" dirty="0">
                <a:solidFill>
                  <a:schemeClr val="tx1"/>
                </a:solidFill>
                <a:latin typeface="Gill Sans MT" pitchFamily="34" charset="0"/>
              </a:rPr>
              <a:t>in</a:t>
            </a:r>
          </a:p>
        </p:txBody>
      </p:sp>
      <p:sp>
        <p:nvSpPr>
          <p:cNvPr id="75" name="Rectangle 16"/>
          <p:cNvSpPr>
            <a:spLocks noChangeArrowheads="1"/>
          </p:cNvSpPr>
          <p:nvPr/>
        </p:nvSpPr>
        <p:spPr bwMode="auto">
          <a:xfrm>
            <a:off x="7940040" y="352425"/>
            <a:ext cx="1051560" cy="1619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200" dirty="0">
                <a:latin typeface="Gill Sans MT" pitchFamily="34" charset="0"/>
              </a:rPr>
              <a:t>Tijuana Plant</a:t>
            </a:r>
            <a:endParaRPr lang="en-US" sz="1200" dirty="0">
              <a:solidFill>
                <a:schemeClr val="tx1"/>
              </a:solidFill>
              <a:latin typeface="Gill Sans MT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EAAF48-5DCB-4482-8F5B-38B59B9A1C0B}"/>
              </a:ext>
            </a:extLst>
          </p:cNvPr>
          <p:cNvGrpSpPr/>
          <p:nvPr/>
        </p:nvGrpSpPr>
        <p:grpSpPr>
          <a:xfrm>
            <a:off x="590550" y="690790"/>
            <a:ext cx="2103564" cy="841529"/>
            <a:chOff x="6888036" y="1821661"/>
            <a:chExt cx="2103564" cy="841529"/>
          </a:xfrm>
        </p:grpSpPr>
        <p:grpSp>
          <p:nvGrpSpPr>
            <p:cNvPr id="11" name="Group 14">
              <a:extLst>
                <a:ext uri="{FF2B5EF4-FFF2-40B4-BE49-F238E27FC236}">
                  <a16:creationId xmlns:a16="http://schemas.microsoft.com/office/drawing/2014/main" id="{C044D31C-489E-4798-9913-2EB89DE6FE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8036" y="1821661"/>
              <a:ext cx="2103120" cy="521494"/>
              <a:chOff x="144" y="1872"/>
              <a:chExt cx="1200" cy="438"/>
            </a:xfrm>
          </p:grpSpPr>
          <p:sp>
            <p:nvSpPr>
              <p:cNvPr id="13" name="Rectangle 15">
                <a:extLst>
                  <a:ext uri="{FF2B5EF4-FFF2-40B4-BE49-F238E27FC236}">
                    <a16:creationId xmlns:a16="http://schemas.microsoft.com/office/drawing/2014/main" id="{263F8A4B-FB7B-421E-9C1A-397B71E2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872"/>
                <a:ext cx="120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 dirty="0">
                    <a:latin typeface="Gill Sans MT" pitchFamily="34" charset="0"/>
                  </a:rPr>
                  <a:t>*Solid Surface, Top</a:t>
                </a:r>
              </a:p>
            </p:txBody>
          </p:sp>
          <p:sp>
            <p:nvSpPr>
              <p:cNvPr id="14" name="Rectangle 16">
                <a:extLst>
                  <a:ext uri="{FF2B5EF4-FFF2-40B4-BE49-F238E27FC236}">
                    <a16:creationId xmlns:a16="http://schemas.microsoft.com/office/drawing/2014/main" id="{CE1E6C17-AEBC-4771-92BF-F2532F95B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032"/>
                <a:ext cx="1200" cy="13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150">
                    <a:latin typeface="Gill Sans MT" pitchFamily="34" charset="0"/>
                  </a:rPr>
                  <a:t>19942401</a:t>
                </a:r>
              </a:p>
            </p:txBody>
          </p:sp>
          <p:sp>
            <p:nvSpPr>
              <p:cNvPr id="15" name="Rectangle 19">
                <a:extLst>
                  <a:ext uri="{FF2B5EF4-FFF2-40B4-BE49-F238E27FC236}">
                    <a16:creationId xmlns:a16="http://schemas.microsoft.com/office/drawing/2014/main" id="{5894121E-E9ED-489E-A033-DEA15C54A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190"/>
                <a:ext cx="1200" cy="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 dirty="0">
                    <a:latin typeface="Gill Sans MT" pitchFamily="34" charset="0"/>
                  </a:rPr>
                  <a:t>Tijuana Plant</a:t>
                </a:r>
              </a:p>
            </p:txBody>
          </p:sp>
        </p:grpSp>
        <p:sp>
          <p:nvSpPr>
            <p:cNvPr id="12" name="Rectangle 19">
              <a:extLst>
                <a:ext uri="{FF2B5EF4-FFF2-40B4-BE49-F238E27FC236}">
                  <a16:creationId xmlns:a16="http://schemas.microsoft.com/office/drawing/2014/main" id="{5158B227-D5E4-435F-8787-8BD74B9D5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480" y="2352675"/>
              <a:ext cx="2103120" cy="3105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000" dirty="0">
                  <a:latin typeface="Gill Sans MT" pitchFamily="34" charset="0"/>
                </a:rPr>
                <a:t>Tier 2: Dupont (Willis)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AE7690-679B-43BA-BA74-33C413C426FE}"/>
              </a:ext>
            </a:extLst>
          </p:cNvPr>
          <p:cNvGrpSpPr/>
          <p:nvPr/>
        </p:nvGrpSpPr>
        <p:grpSpPr>
          <a:xfrm>
            <a:off x="590550" y="2769653"/>
            <a:ext cx="2103564" cy="841529"/>
            <a:chOff x="6888036" y="1821661"/>
            <a:chExt cx="2103564" cy="841529"/>
          </a:xfrm>
        </p:grpSpPr>
        <p:grpSp>
          <p:nvGrpSpPr>
            <p:cNvPr id="17" name="Group 14">
              <a:extLst>
                <a:ext uri="{FF2B5EF4-FFF2-40B4-BE49-F238E27FC236}">
                  <a16:creationId xmlns:a16="http://schemas.microsoft.com/office/drawing/2014/main" id="{EFFB2FC5-25CB-46F4-9F39-3F14E297D9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8036" y="1821661"/>
              <a:ext cx="2103120" cy="521494"/>
              <a:chOff x="144" y="1872"/>
              <a:chExt cx="1200" cy="438"/>
            </a:xfrm>
          </p:grpSpPr>
          <p:sp>
            <p:nvSpPr>
              <p:cNvPr id="19" name="Rectangle 15">
                <a:extLst>
                  <a:ext uri="{FF2B5EF4-FFF2-40B4-BE49-F238E27FC236}">
                    <a16:creationId xmlns:a16="http://schemas.microsoft.com/office/drawing/2014/main" id="{98597856-7215-4299-91D5-6C8B0122A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872"/>
                <a:ext cx="120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/>
                  <a:t>*Spacer - Table</a:t>
                </a:r>
                <a:endParaRPr lang="en-US" sz="1400" dirty="0">
                  <a:latin typeface="Gill Sans MT" pitchFamily="34" charset="0"/>
                </a:endParaRPr>
              </a:p>
            </p:txBody>
          </p:sp>
          <p:sp>
            <p:nvSpPr>
              <p:cNvPr id="20" name="Rectangle 16">
                <a:extLst>
                  <a:ext uri="{FF2B5EF4-FFF2-40B4-BE49-F238E27FC236}">
                    <a16:creationId xmlns:a16="http://schemas.microsoft.com/office/drawing/2014/main" id="{7DD09156-953A-4D42-BE29-DA8E3DD58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032"/>
                <a:ext cx="1200" cy="13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150">
                    <a:latin typeface="Gill Sans MT" pitchFamily="34" charset="0"/>
                  </a:rPr>
                  <a:t>20489401</a:t>
                </a:r>
              </a:p>
            </p:txBody>
          </p:sp>
          <p:sp>
            <p:nvSpPr>
              <p:cNvPr id="21" name="Rectangle 19">
                <a:extLst>
                  <a:ext uri="{FF2B5EF4-FFF2-40B4-BE49-F238E27FC236}">
                    <a16:creationId xmlns:a16="http://schemas.microsoft.com/office/drawing/2014/main" id="{37BA6CFB-B820-49E7-95D4-A89F58B975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190"/>
                <a:ext cx="1200" cy="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 dirty="0">
                    <a:latin typeface="Gill Sans MT" pitchFamily="34" charset="0"/>
                  </a:rPr>
                  <a:t>Tijuana Plant</a:t>
                </a:r>
              </a:p>
            </p:txBody>
          </p:sp>
        </p:grp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76DC0E25-D235-427B-B282-EC8165FC2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480" y="2352675"/>
              <a:ext cx="2103120" cy="3105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000" dirty="0">
                  <a:latin typeface="Gill Sans MT" pitchFamily="34" charset="0"/>
                </a:rPr>
                <a:t>Plywood Baltic Birch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2A7048E-4D41-4B15-A9EE-8F743B3BCB9C}"/>
              </a:ext>
            </a:extLst>
          </p:cNvPr>
          <p:cNvGrpSpPr/>
          <p:nvPr/>
        </p:nvGrpSpPr>
        <p:grpSpPr>
          <a:xfrm>
            <a:off x="6770148" y="1814944"/>
            <a:ext cx="2103564" cy="992119"/>
            <a:chOff x="6888036" y="1821661"/>
            <a:chExt cx="2103564" cy="992119"/>
          </a:xfrm>
        </p:grpSpPr>
        <p:grpSp>
          <p:nvGrpSpPr>
            <p:cNvPr id="29" name="Group 14">
              <a:extLst>
                <a:ext uri="{FF2B5EF4-FFF2-40B4-BE49-F238E27FC236}">
                  <a16:creationId xmlns:a16="http://schemas.microsoft.com/office/drawing/2014/main" id="{631844C8-461C-484B-ADFE-0D2B7DAECA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8036" y="1821661"/>
              <a:ext cx="2103120" cy="521494"/>
              <a:chOff x="144" y="1872"/>
              <a:chExt cx="1200" cy="438"/>
            </a:xfrm>
          </p:grpSpPr>
          <p:sp>
            <p:nvSpPr>
              <p:cNvPr id="31" name="Rectangle 15">
                <a:extLst>
                  <a:ext uri="{FF2B5EF4-FFF2-40B4-BE49-F238E27FC236}">
                    <a16:creationId xmlns:a16="http://schemas.microsoft.com/office/drawing/2014/main" id="{92518F26-B27C-4B46-9F07-52526A3EA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872"/>
                <a:ext cx="120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>
                    <a:latin typeface="Gill Sans MT" pitchFamily="34" charset="0"/>
                  </a:rPr>
                  <a:t>Weldment - Frame</a:t>
                </a:r>
              </a:p>
            </p:txBody>
          </p:sp>
          <p:sp>
            <p:nvSpPr>
              <p:cNvPr id="32" name="Rectangle 16">
                <a:extLst>
                  <a:ext uri="{FF2B5EF4-FFF2-40B4-BE49-F238E27FC236}">
                    <a16:creationId xmlns:a16="http://schemas.microsoft.com/office/drawing/2014/main" id="{889077F6-C940-4637-BA27-E5085AAE0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032"/>
                <a:ext cx="1200" cy="13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150">
                    <a:latin typeface="Gill Sans MT" pitchFamily="34" charset="0"/>
                  </a:rPr>
                  <a:t>20846001</a:t>
                </a:r>
              </a:p>
            </p:txBody>
          </p:sp>
          <p:sp>
            <p:nvSpPr>
              <p:cNvPr id="33" name="Rectangle 19">
                <a:extLst>
                  <a:ext uri="{FF2B5EF4-FFF2-40B4-BE49-F238E27FC236}">
                    <a16:creationId xmlns:a16="http://schemas.microsoft.com/office/drawing/2014/main" id="{8F096AF9-53CD-4161-B148-CAE9312069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190"/>
                <a:ext cx="1200" cy="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>
                    <a:latin typeface="Gill Sans MT" pitchFamily="34" charset="0"/>
                  </a:rPr>
                  <a:t>Specialty Steel Products Inc</a:t>
                </a:r>
              </a:p>
            </p:txBody>
          </p:sp>
        </p:grpSp>
        <p:sp>
          <p:nvSpPr>
            <p:cNvPr id="30" name="Rectangle 19">
              <a:extLst>
                <a:ext uri="{FF2B5EF4-FFF2-40B4-BE49-F238E27FC236}">
                  <a16:creationId xmlns:a16="http://schemas.microsoft.com/office/drawing/2014/main" id="{2F020BE1-4BC9-42E9-B1E7-ABE9629E7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480" y="2352675"/>
              <a:ext cx="2103120" cy="4611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000">
                  <a:latin typeface="Gill Sans MT" pitchFamily="34" charset="0"/>
                </a:rPr>
                <a:t>Available on Merle, Champagne,</a:t>
              </a:r>
              <a:br>
                <a:rPr lang="en-US" sz="1000">
                  <a:latin typeface="Gill Sans MT" pitchFamily="34" charset="0"/>
                </a:rPr>
              </a:br>
              <a:r>
                <a:rPr lang="en-US" sz="1000">
                  <a:latin typeface="Gill Sans MT" pitchFamily="34" charset="0"/>
                </a:rPr>
                <a:t>Platinum &amp; Black finishes</a:t>
              </a:r>
              <a:br>
                <a:rPr lang="en-US" sz="1000">
                  <a:latin typeface="Gill Sans MT" pitchFamily="34" charset="0"/>
                </a:rPr>
              </a:br>
              <a:r>
                <a:rPr lang="en-US" sz="1000">
                  <a:latin typeface="Gill Sans MT" pitchFamily="34" charset="0"/>
                </a:rPr>
                <a:t>(Support Frame + Legs)</a:t>
              </a:r>
            </a:p>
          </p:txBody>
        </p:sp>
      </p:grp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74A16CE8-EAB5-4A48-A97A-D958DC351C74}"/>
              </a:ext>
            </a:extLst>
          </p:cNvPr>
          <p:cNvCxnSpPr>
            <a:cxnSpLocks/>
          </p:cNvCxnSpPr>
          <p:nvPr/>
        </p:nvCxnSpPr>
        <p:spPr>
          <a:xfrm>
            <a:off x="2693672" y="1212285"/>
            <a:ext cx="473390" cy="216465"/>
          </a:xfrm>
          <a:prstGeom prst="curvedConnector3">
            <a:avLst>
              <a:gd name="adj1" fmla="val 50000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949B224D-CECB-4531-92D9-1AB53BDDBF36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693670" y="2114550"/>
            <a:ext cx="1043443" cy="926566"/>
          </a:xfrm>
          <a:prstGeom prst="curvedConnector3">
            <a:avLst>
              <a:gd name="adj1" fmla="val 50000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E61FBE7C-693E-491A-8299-1F976C47F1D0}"/>
              </a:ext>
            </a:extLst>
          </p:cNvPr>
          <p:cNvCxnSpPr>
            <a:cxnSpLocks/>
            <a:stCxn id="30" idx="1"/>
          </p:cNvCxnSpPr>
          <p:nvPr/>
        </p:nvCxnSpPr>
        <p:spPr>
          <a:xfrm rot="10800000">
            <a:off x="5718314" y="2167369"/>
            <a:ext cx="1052279" cy="409142"/>
          </a:xfrm>
          <a:prstGeom prst="curvedConnector3">
            <a:avLst>
              <a:gd name="adj1" fmla="val 50000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419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54C1ECBB-7762-45E4-90C2-E1011F33AC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44" t="1952" r="13234" b="1136"/>
          <a:stretch/>
        </p:blipFill>
        <p:spPr>
          <a:xfrm>
            <a:off x="3247425" y="514350"/>
            <a:ext cx="2749737" cy="330595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14301"/>
            <a:ext cx="7772400" cy="295275"/>
          </a:xfrm>
        </p:spPr>
        <p:txBody>
          <a:bodyPr>
            <a:normAutofit fontScale="90000"/>
          </a:bodyPr>
          <a:lstStyle/>
          <a:p>
            <a:r>
              <a:rPr lang="en-US"/>
              <a:t>Supply chain strategy </a:t>
            </a:r>
            <a:r>
              <a:rPr lang="en-US" sz="1800" cap="none">
                <a:solidFill>
                  <a:schemeClr val="bg1">
                    <a:lumMod val="50000"/>
                  </a:schemeClr>
                </a:solidFill>
              </a:rPr>
              <a:t>(LEELA – Coffee Tables)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04800" y="4286252"/>
            <a:ext cx="5347252" cy="7800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/>
          <a:lstStyle/>
          <a:p>
            <a:r>
              <a:rPr lang="en-US" sz="1200" dirty="0">
                <a:latin typeface="Gill Sans MT" pitchFamily="34" charset="0"/>
              </a:rPr>
              <a:t>LEELA Coffee Tables solid surface to be processed and assembled in Tijuana Plant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38760" y="4005038"/>
            <a:ext cx="2605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Gill Sans MT" panose="020B0502020104020203" pitchFamily="34" charset="0"/>
              </a:rPr>
              <a:t>Narrative</a:t>
            </a:r>
          </a:p>
        </p:txBody>
      </p:sp>
      <p:sp>
        <p:nvSpPr>
          <p:cNvPr id="72" name="Rectangle 16"/>
          <p:cNvSpPr>
            <a:spLocks noChangeArrowheads="1"/>
          </p:cNvSpPr>
          <p:nvPr/>
        </p:nvSpPr>
        <p:spPr bwMode="auto">
          <a:xfrm>
            <a:off x="6858000" y="133350"/>
            <a:ext cx="1051560" cy="1619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200">
                <a:latin typeface="Gill Sans MT" pitchFamily="34" charset="0"/>
              </a:rPr>
              <a:t>placement</a:t>
            </a:r>
          </a:p>
        </p:txBody>
      </p:sp>
      <p:sp>
        <p:nvSpPr>
          <p:cNvPr id="73" name="Rectangle 16"/>
          <p:cNvSpPr>
            <a:spLocks noChangeArrowheads="1"/>
          </p:cNvSpPr>
          <p:nvPr/>
        </p:nvSpPr>
        <p:spPr bwMode="auto">
          <a:xfrm>
            <a:off x="7940040" y="133350"/>
            <a:ext cx="1051560" cy="1619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200" dirty="0">
                <a:latin typeface="Gill Sans MT" pitchFamily="34" charset="0"/>
              </a:rPr>
              <a:t>SC Plant</a:t>
            </a:r>
          </a:p>
        </p:txBody>
      </p:sp>
      <p:sp>
        <p:nvSpPr>
          <p:cNvPr id="74" name="Rectangle 16"/>
          <p:cNvSpPr>
            <a:spLocks noChangeArrowheads="1"/>
          </p:cNvSpPr>
          <p:nvPr/>
        </p:nvSpPr>
        <p:spPr bwMode="auto">
          <a:xfrm>
            <a:off x="6858000" y="352425"/>
            <a:ext cx="1051560" cy="1619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200" dirty="0">
                <a:solidFill>
                  <a:schemeClr val="tx1"/>
                </a:solidFill>
                <a:latin typeface="Gill Sans MT" pitchFamily="34" charset="0"/>
              </a:rPr>
              <a:t>in</a:t>
            </a:r>
          </a:p>
        </p:txBody>
      </p:sp>
      <p:sp>
        <p:nvSpPr>
          <p:cNvPr id="75" name="Rectangle 16"/>
          <p:cNvSpPr>
            <a:spLocks noChangeArrowheads="1"/>
          </p:cNvSpPr>
          <p:nvPr/>
        </p:nvSpPr>
        <p:spPr bwMode="auto">
          <a:xfrm>
            <a:off x="7940040" y="352425"/>
            <a:ext cx="1051560" cy="1619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200" dirty="0">
                <a:latin typeface="Gill Sans MT" pitchFamily="34" charset="0"/>
              </a:rPr>
              <a:t>Tijuana Plant</a:t>
            </a:r>
            <a:endParaRPr lang="en-US" sz="1200" dirty="0">
              <a:solidFill>
                <a:schemeClr val="tx1"/>
              </a:solidFill>
              <a:latin typeface="Gill Sans MT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EAAF48-5DCB-4482-8F5B-38B59B9A1C0B}"/>
              </a:ext>
            </a:extLst>
          </p:cNvPr>
          <p:cNvGrpSpPr/>
          <p:nvPr/>
        </p:nvGrpSpPr>
        <p:grpSpPr>
          <a:xfrm>
            <a:off x="489522" y="658439"/>
            <a:ext cx="2103564" cy="841529"/>
            <a:chOff x="6888036" y="1821661"/>
            <a:chExt cx="2103564" cy="841529"/>
          </a:xfrm>
        </p:grpSpPr>
        <p:grpSp>
          <p:nvGrpSpPr>
            <p:cNvPr id="11" name="Group 14">
              <a:extLst>
                <a:ext uri="{FF2B5EF4-FFF2-40B4-BE49-F238E27FC236}">
                  <a16:creationId xmlns:a16="http://schemas.microsoft.com/office/drawing/2014/main" id="{C044D31C-489E-4798-9913-2EB89DE6FE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8036" y="1821661"/>
              <a:ext cx="2103120" cy="521494"/>
              <a:chOff x="144" y="1872"/>
              <a:chExt cx="1200" cy="438"/>
            </a:xfrm>
          </p:grpSpPr>
          <p:sp>
            <p:nvSpPr>
              <p:cNvPr id="13" name="Rectangle 15">
                <a:extLst>
                  <a:ext uri="{FF2B5EF4-FFF2-40B4-BE49-F238E27FC236}">
                    <a16:creationId xmlns:a16="http://schemas.microsoft.com/office/drawing/2014/main" id="{263F8A4B-FB7B-421E-9C1A-397B71E2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872"/>
                <a:ext cx="120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 dirty="0">
                    <a:latin typeface="Gill Sans MT" pitchFamily="34" charset="0"/>
                  </a:rPr>
                  <a:t>*Solid Surface, Top</a:t>
                </a:r>
              </a:p>
            </p:txBody>
          </p:sp>
          <p:sp>
            <p:nvSpPr>
              <p:cNvPr id="14" name="Rectangle 16">
                <a:extLst>
                  <a:ext uri="{FF2B5EF4-FFF2-40B4-BE49-F238E27FC236}">
                    <a16:creationId xmlns:a16="http://schemas.microsoft.com/office/drawing/2014/main" id="{CE1E6C17-AEBC-4771-92BF-F2532F95B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032"/>
                <a:ext cx="1200" cy="13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150">
                    <a:latin typeface="Gill Sans MT" pitchFamily="34" charset="0"/>
                  </a:rPr>
                  <a:t>19942403</a:t>
                </a:r>
              </a:p>
            </p:txBody>
          </p:sp>
          <p:sp>
            <p:nvSpPr>
              <p:cNvPr id="15" name="Rectangle 19">
                <a:extLst>
                  <a:ext uri="{FF2B5EF4-FFF2-40B4-BE49-F238E27FC236}">
                    <a16:creationId xmlns:a16="http://schemas.microsoft.com/office/drawing/2014/main" id="{5894121E-E9ED-489E-A033-DEA15C54A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190"/>
                <a:ext cx="1200" cy="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 dirty="0">
                    <a:latin typeface="Gill Sans MT" pitchFamily="34" charset="0"/>
                  </a:rPr>
                  <a:t>Tijuana Plant</a:t>
                </a:r>
              </a:p>
            </p:txBody>
          </p:sp>
        </p:grpSp>
        <p:sp>
          <p:nvSpPr>
            <p:cNvPr id="12" name="Rectangle 19">
              <a:extLst>
                <a:ext uri="{FF2B5EF4-FFF2-40B4-BE49-F238E27FC236}">
                  <a16:creationId xmlns:a16="http://schemas.microsoft.com/office/drawing/2014/main" id="{5158B227-D5E4-435F-8787-8BD74B9D5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480" y="2352675"/>
              <a:ext cx="2103120" cy="3105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000" dirty="0">
                  <a:latin typeface="Gill Sans MT" pitchFamily="34" charset="0"/>
                </a:rPr>
                <a:t>Tier 2: Dupont (Willis)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AE7690-679B-43BA-BA74-33C413C426FE}"/>
              </a:ext>
            </a:extLst>
          </p:cNvPr>
          <p:cNvGrpSpPr/>
          <p:nvPr/>
        </p:nvGrpSpPr>
        <p:grpSpPr>
          <a:xfrm>
            <a:off x="489522" y="2737302"/>
            <a:ext cx="2103564" cy="841529"/>
            <a:chOff x="6888036" y="1821661"/>
            <a:chExt cx="2103564" cy="841529"/>
          </a:xfrm>
        </p:grpSpPr>
        <p:grpSp>
          <p:nvGrpSpPr>
            <p:cNvPr id="17" name="Group 14">
              <a:extLst>
                <a:ext uri="{FF2B5EF4-FFF2-40B4-BE49-F238E27FC236}">
                  <a16:creationId xmlns:a16="http://schemas.microsoft.com/office/drawing/2014/main" id="{EFFB2FC5-25CB-46F4-9F39-3F14E297D9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8036" y="1821661"/>
              <a:ext cx="2103120" cy="521494"/>
              <a:chOff x="144" y="1872"/>
              <a:chExt cx="1200" cy="438"/>
            </a:xfrm>
          </p:grpSpPr>
          <p:sp>
            <p:nvSpPr>
              <p:cNvPr id="19" name="Rectangle 15">
                <a:extLst>
                  <a:ext uri="{FF2B5EF4-FFF2-40B4-BE49-F238E27FC236}">
                    <a16:creationId xmlns:a16="http://schemas.microsoft.com/office/drawing/2014/main" id="{98597856-7215-4299-91D5-6C8B0122A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872"/>
                <a:ext cx="120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/>
                  <a:t>*Frame – Coffee Table</a:t>
                </a:r>
                <a:endParaRPr lang="en-US" sz="1400" dirty="0">
                  <a:latin typeface="Gill Sans MT" pitchFamily="34" charset="0"/>
                </a:endParaRPr>
              </a:p>
            </p:txBody>
          </p:sp>
          <p:sp>
            <p:nvSpPr>
              <p:cNvPr id="20" name="Rectangle 16">
                <a:extLst>
                  <a:ext uri="{FF2B5EF4-FFF2-40B4-BE49-F238E27FC236}">
                    <a16:creationId xmlns:a16="http://schemas.microsoft.com/office/drawing/2014/main" id="{7DD09156-953A-4D42-BE29-DA8E3DD58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032"/>
                <a:ext cx="1200" cy="13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150">
                    <a:latin typeface="Gill Sans MT" pitchFamily="34" charset="0"/>
                  </a:rPr>
                  <a:t>20476808</a:t>
                </a:r>
              </a:p>
            </p:txBody>
          </p:sp>
          <p:sp>
            <p:nvSpPr>
              <p:cNvPr id="21" name="Rectangle 19">
                <a:extLst>
                  <a:ext uri="{FF2B5EF4-FFF2-40B4-BE49-F238E27FC236}">
                    <a16:creationId xmlns:a16="http://schemas.microsoft.com/office/drawing/2014/main" id="{37BA6CFB-B820-49E7-95D4-A89F58B975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190"/>
                <a:ext cx="1200" cy="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 dirty="0">
                    <a:latin typeface="Gill Sans MT" pitchFamily="34" charset="0"/>
                  </a:rPr>
                  <a:t>Tijuana Plant</a:t>
                </a:r>
              </a:p>
            </p:txBody>
          </p:sp>
        </p:grp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76DC0E25-D235-427B-B282-EC8165FC2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480" y="2352675"/>
              <a:ext cx="2103120" cy="3105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000" dirty="0">
                  <a:latin typeface="Gill Sans MT" pitchFamily="34" charset="0"/>
                </a:rPr>
                <a:t>Plywood Baltic Birch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2A7048E-4D41-4B15-A9EE-8F743B3BCB9C}"/>
              </a:ext>
            </a:extLst>
          </p:cNvPr>
          <p:cNvGrpSpPr/>
          <p:nvPr/>
        </p:nvGrpSpPr>
        <p:grpSpPr>
          <a:xfrm>
            <a:off x="6653787" y="1545090"/>
            <a:ext cx="2103564" cy="992119"/>
            <a:chOff x="6888036" y="1821661"/>
            <a:chExt cx="2103564" cy="992119"/>
          </a:xfrm>
        </p:grpSpPr>
        <p:grpSp>
          <p:nvGrpSpPr>
            <p:cNvPr id="29" name="Group 14">
              <a:extLst>
                <a:ext uri="{FF2B5EF4-FFF2-40B4-BE49-F238E27FC236}">
                  <a16:creationId xmlns:a16="http://schemas.microsoft.com/office/drawing/2014/main" id="{631844C8-461C-484B-ADFE-0D2B7DAECA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8036" y="1821661"/>
              <a:ext cx="2103120" cy="521494"/>
              <a:chOff x="144" y="1872"/>
              <a:chExt cx="1200" cy="438"/>
            </a:xfrm>
          </p:grpSpPr>
          <p:sp>
            <p:nvSpPr>
              <p:cNvPr id="31" name="Rectangle 15">
                <a:extLst>
                  <a:ext uri="{FF2B5EF4-FFF2-40B4-BE49-F238E27FC236}">
                    <a16:creationId xmlns:a16="http://schemas.microsoft.com/office/drawing/2014/main" id="{92518F26-B27C-4B46-9F07-52526A3EA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872"/>
                <a:ext cx="120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>
                    <a:latin typeface="Gill Sans MT" pitchFamily="34" charset="0"/>
                  </a:rPr>
                  <a:t>Weldment - Frame</a:t>
                </a:r>
              </a:p>
            </p:txBody>
          </p:sp>
          <p:sp>
            <p:nvSpPr>
              <p:cNvPr id="32" name="Rectangle 16">
                <a:extLst>
                  <a:ext uri="{FF2B5EF4-FFF2-40B4-BE49-F238E27FC236}">
                    <a16:creationId xmlns:a16="http://schemas.microsoft.com/office/drawing/2014/main" id="{889077F6-C940-4637-BA27-E5085AAE0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032"/>
                <a:ext cx="1200" cy="13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150">
                    <a:latin typeface="Gill Sans MT" pitchFamily="34" charset="0"/>
                  </a:rPr>
                  <a:t>20846002</a:t>
                </a:r>
              </a:p>
            </p:txBody>
          </p:sp>
          <p:sp>
            <p:nvSpPr>
              <p:cNvPr id="33" name="Rectangle 19">
                <a:extLst>
                  <a:ext uri="{FF2B5EF4-FFF2-40B4-BE49-F238E27FC236}">
                    <a16:creationId xmlns:a16="http://schemas.microsoft.com/office/drawing/2014/main" id="{8F096AF9-53CD-4161-B148-CAE9312069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190"/>
                <a:ext cx="1200" cy="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>
                    <a:latin typeface="Gill Sans MT" pitchFamily="34" charset="0"/>
                  </a:rPr>
                  <a:t>Specialty Steel Products Inc</a:t>
                </a:r>
              </a:p>
            </p:txBody>
          </p:sp>
        </p:grpSp>
        <p:sp>
          <p:nvSpPr>
            <p:cNvPr id="30" name="Rectangle 19">
              <a:extLst>
                <a:ext uri="{FF2B5EF4-FFF2-40B4-BE49-F238E27FC236}">
                  <a16:creationId xmlns:a16="http://schemas.microsoft.com/office/drawing/2014/main" id="{2F020BE1-4BC9-42E9-B1E7-ABE9629E7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480" y="2352675"/>
              <a:ext cx="2103120" cy="4611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000">
                  <a:latin typeface="Gill Sans MT" pitchFamily="34" charset="0"/>
                </a:rPr>
                <a:t>Available on Merle, Champagne,</a:t>
              </a:r>
              <a:br>
                <a:rPr lang="en-US" sz="1000">
                  <a:latin typeface="Gill Sans MT" pitchFamily="34" charset="0"/>
                </a:rPr>
              </a:br>
              <a:r>
                <a:rPr lang="en-US" sz="1000">
                  <a:latin typeface="Gill Sans MT" pitchFamily="34" charset="0"/>
                </a:rPr>
                <a:t>Platinum &amp; Black finishes</a:t>
              </a:r>
              <a:br>
                <a:rPr lang="en-US" sz="1000">
                  <a:latin typeface="Gill Sans MT" pitchFamily="34" charset="0"/>
                </a:rPr>
              </a:br>
              <a:r>
                <a:rPr lang="en-US" sz="1000">
                  <a:latin typeface="Gill Sans MT" pitchFamily="34" charset="0"/>
                </a:rPr>
                <a:t>(Support Frame + Legs)</a:t>
              </a:r>
            </a:p>
          </p:txBody>
        </p:sp>
      </p:grp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74A16CE8-EAB5-4A48-A97A-D958DC351C7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592642" y="929902"/>
            <a:ext cx="944308" cy="466722"/>
          </a:xfrm>
          <a:prstGeom prst="curvedConnector3">
            <a:avLst>
              <a:gd name="adj1" fmla="val 50000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949B224D-CECB-4531-92D9-1AB53BDDBF36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592642" y="2432047"/>
            <a:ext cx="715708" cy="576718"/>
          </a:xfrm>
          <a:prstGeom prst="curvedConnector3">
            <a:avLst>
              <a:gd name="adj1" fmla="val 50000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E61FBE7C-693E-491A-8299-1F976C47F1D0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5997163" y="1816553"/>
            <a:ext cx="656625" cy="612008"/>
          </a:xfrm>
          <a:prstGeom prst="curvedConnector3">
            <a:avLst>
              <a:gd name="adj1" fmla="val 50000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36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61FBA3-EDC6-400C-AE60-977B562FB7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09" t="1501" r="20368" b="2221"/>
          <a:stretch/>
        </p:blipFill>
        <p:spPr>
          <a:xfrm>
            <a:off x="2885218" y="514350"/>
            <a:ext cx="2541458" cy="366375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14301"/>
            <a:ext cx="7772400" cy="295275"/>
          </a:xfrm>
        </p:spPr>
        <p:txBody>
          <a:bodyPr>
            <a:normAutofit fontScale="90000"/>
          </a:bodyPr>
          <a:lstStyle/>
          <a:p>
            <a:r>
              <a:rPr lang="en-US"/>
              <a:t>Supply chain strategy </a:t>
            </a:r>
            <a:r>
              <a:rPr lang="en-US" sz="1800" cap="none">
                <a:solidFill>
                  <a:schemeClr val="bg1">
                    <a:lumMod val="50000"/>
                  </a:schemeClr>
                </a:solidFill>
              </a:rPr>
              <a:t>(TAVA - Table)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04800" y="4286252"/>
            <a:ext cx="5175250" cy="7800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/>
          <a:lstStyle/>
          <a:p>
            <a:r>
              <a:rPr lang="en-US" sz="1200" dirty="0">
                <a:latin typeface="Gill Sans MT" pitchFamily="34" charset="0"/>
              </a:rPr>
              <a:t>TAVA Tables solid surface w/plywood to be processed and assembled in Tijuana Plant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38760" y="4005038"/>
            <a:ext cx="2605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Gill Sans MT" panose="020B0502020104020203" pitchFamily="34" charset="0"/>
              </a:rPr>
              <a:t>Narrative</a:t>
            </a:r>
          </a:p>
        </p:txBody>
      </p:sp>
      <p:sp>
        <p:nvSpPr>
          <p:cNvPr id="72" name="Rectangle 16"/>
          <p:cNvSpPr>
            <a:spLocks noChangeArrowheads="1"/>
          </p:cNvSpPr>
          <p:nvPr/>
        </p:nvSpPr>
        <p:spPr bwMode="auto">
          <a:xfrm>
            <a:off x="6858000" y="133350"/>
            <a:ext cx="1051560" cy="1619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200">
                <a:latin typeface="Gill Sans MT" pitchFamily="34" charset="0"/>
              </a:rPr>
              <a:t>placement</a:t>
            </a:r>
          </a:p>
        </p:txBody>
      </p:sp>
      <p:sp>
        <p:nvSpPr>
          <p:cNvPr id="73" name="Rectangle 16"/>
          <p:cNvSpPr>
            <a:spLocks noChangeArrowheads="1"/>
          </p:cNvSpPr>
          <p:nvPr/>
        </p:nvSpPr>
        <p:spPr bwMode="auto">
          <a:xfrm>
            <a:off x="7940040" y="133350"/>
            <a:ext cx="1051560" cy="1619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200" dirty="0">
                <a:latin typeface="Gill Sans MT" pitchFamily="34" charset="0"/>
              </a:rPr>
              <a:t>SC Plant</a:t>
            </a:r>
          </a:p>
        </p:txBody>
      </p:sp>
      <p:sp>
        <p:nvSpPr>
          <p:cNvPr id="74" name="Rectangle 16"/>
          <p:cNvSpPr>
            <a:spLocks noChangeArrowheads="1"/>
          </p:cNvSpPr>
          <p:nvPr/>
        </p:nvSpPr>
        <p:spPr bwMode="auto">
          <a:xfrm>
            <a:off x="6858000" y="352425"/>
            <a:ext cx="1051560" cy="1619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200" dirty="0">
                <a:solidFill>
                  <a:schemeClr val="tx1"/>
                </a:solidFill>
                <a:latin typeface="Gill Sans MT" pitchFamily="34" charset="0"/>
              </a:rPr>
              <a:t>in</a:t>
            </a:r>
          </a:p>
        </p:txBody>
      </p:sp>
      <p:sp>
        <p:nvSpPr>
          <p:cNvPr id="75" name="Rectangle 16"/>
          <p:cNvSpPr>
            <a:spLocks noChangeArrowheads="1"/>
          </p:cNvSpPr>
          <p:nvPr/>
        </p:nvSpPr>
        <p:spPr bwMode="auto">
          <a:xfrm>
            <a:off x="7940040" y="352425"/>
            <a:ext cx="1051560" cy="1619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000" b="1" dirty="0">
                <a:latin typeface="Gill Sans MT" pitchFamily="34" charset="0"/>
              </a:rPr>
              <a:t>Tijuana Plant</a:t>
            </a:r>
            <a:endParaRPr lang="en-US" sz="1000" b="1" dirty="0">
              <a:solidFill>
                <a:schemeClr val="tx1"/>
              </a:solidFill>
              <a:latin typeface="Gill Sans MT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EAAF48-5DCB-4482-8F5B-38B59B9A1C0B}"/>
              </a:ext>
            </a:extLst>
          </p:cNvPr>
          <p:cNvGrpSpPr/>
          <p:nvPr/>
        </p:nvGrpSpPr>
        <p:grpSpPr>
          <a:xfrm>
            <a:off x="152400" y="690790"/>
            <a:ext cx="2103564" cy="841529"/>
            <a:chOff x="6888036" y="1821661"/>
            <a:chExt cx="2103564" cy="841529"/>
          </a:xfrm>
        </p:grpSpPr>
        <p:grpSp>
          <p:nvGrpSpPr>
            <p:cNvPr id="11" name="Group 14">
              <a:extLst>
                <a:ext uri="{FF2B5EF4-FFF2-40B4-BE49-F238E27FC236}">
                  <a16:creationId xmlns:a16="http://schemas.microsoft.com/office/drawing/2014/main" id="{C044D31C-489E-4798-9913-2EB89DE6FE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8036" y="1821661"/>
              <a:ext cx="2103120" cy="521494"/>
              <a:chOff x="144" y="1872"/>
              <a:chExt cx="1200" cy="438"/>
            </a:xfrm>
          </p:grpSpPr>
          <p:sp>
            <p:nvSpPr>
              <p:cNvPr id="13" name="Rectangle 15">
                <a:extLst>
                  <a:ext uri="{FF2B5EF4-FFF2-40B4-BE49-F238E27FC236}">
                    <a16:creationId xmlns:a16="http://schemas.microsoft.com/office/drawing/2014/main" id="{263F8A4B-FB7B-421E-9C1A-397B71E2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872"/>
                <a:ext cx="120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 dirty="0">
                    <a:latin typeface="Gill Sans MT" pitchFamily="34" charset="0"/>
                  </a:rPr>
                  <a:t>*Solid Surface, Top</a:t>
                </a:r>
              </a:p>
            </p:txBody>
          </p:sp>
          <p:sp>
            <p:nvSpPr>
              <p:cNvPr id="14" name="Rectangle 16">
                <a:extLst>
                  <a:ext uri="{FF2B5EF4-FFF2-40B4-BE49-F238E27FC236}">
                    <a16:creationId xmlns:a16="http://schemas.microsoft.com/office/drawing/2014/main" id="{CE1E6C17-AEBC-4771-92BF-F2532F95B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032"/>
                <a:ext cx="1200" cy="13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150">
                    <a:latin typeface="Gill Sans MT" pitchFamily="34" charset="0"/>
                  </a:rPr>
                  <a:t>19942401</a:t>
                </a:r>
              </a:p>
            </p:txBody>
          </p:sp>
          <p:sp>
            <p:nvSpPr>
              <p:cNvPr id="15" name="Rectangle 19">
                <a:extLst>
                  <a:ext uri="{FF2B5EF4-FFF2-40B4-BE49-F238E27FC236}">
                    <a16:creationId xmlns:a16="http://schemas.microsoft.com/office/drawing/2014/main" id="{5894121E-E9ED-489E-A033-DEA15C54A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190"/>
                <a:ext cx="1200" cy="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 dirty="0">
                    <a:latin typeface="Gill Sans MT" pitchFamily="34" charset="0"/>
                  </a:rPr>
                  <a:t>Tijuana Plant</a:t>
                </a:r>
              </a:p>
            </p:txBody>
          </p:sp>
        </p:grpSp>
        <p:sp>
          <p:nvSpPr>
            <p:cNvPr id="12" name="Rectangle 19">
              <a:extLst>
                <a:ext uri="{FF2B5EF4-FFF2-40B4-BE49-F238E27FC236}">
                  <a16:creationId xmlns:a16="http://schemas.microsoft.com/office/drawing/2014/main" id="{5158B227-D5E4-435F-8787-8BD74B9D5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480" y="2352675"/>
              <a:ext cx="2103120" cy="3105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000" dirty="0">
                  <a:latin typeface="Gill Sans MT" pitchFamily="34" charset="0"/>
                </a:rPr>
                <a:t>Tier 2: Dupont (Willis)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AE7690-679B-43BA-BA74-33C413C426FE}"/>
              </a:ext>
            </a:extLst>
          </p:cNvPr>
          <p:cNvGrpSpPr/>
          <p:nvPr/>
        </p:nvGrpSpPr>
        <p:grpSpPr>
          <a:xfrm>
            <a:off x="152400" y="1891883"/>
            <a:ext cx="2103564" cy="841529"/>
            <a:chOff x="6888036" y="1821661"/>
            <a:chExt cx="2103564" cy="841529"/>
          </a:xfrm>
        </p:grpSpPr>
        <p:grpSp>
          <p:nvGrpSpPr>
            <p:cNvPr id="17" name="Group 14">
              <a:extLst>
                <a:ext uri="{FF2B5EF4-FFF2-40B4-BE49-F238E27FC236}">
                  <a16:creationId xmlns:a16="http://schemas.microsoft.com/office/drawing/2014/main" id="{EFFB2FC5-25CB-46F4-9F39-3F14E297D9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8036" y="1821661"/>
              <a:ext cx="2103120" cy="521494"/>
              <a:chOff x="144" y="1872"/>
              <a:chExt cx="1200" cy="438"/>
            </a:xfrm>
          </p:grpSpPr>
          <p:sp>
            <p:nvSpPr>
              <p:cNvPr id="19" name="Rectangle 15">
                <a:extLst>
                  <a:ext uri="{FF2B5EF4-FFF2-40B4-BE49-F238E27FC236}">
                    <a16:creationId xmlns:a16="http://schemas.microsoft.com/office/drawing/2014/main" id="{98597856-7215-4299-91D5-6C8B0122A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872"/>
                <a:ext cx="120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>
                    <a:latin typeface="Gill Sans MT" pitchFamily="34" charset="0"/>
                  </a:rPr>
                  <a:t>Frame – Weldment, Table</a:t>
                </a:r>
              </a:p>
            </p:txBody>
          </p:sp>
          <p:sp>
            <p:nvSpPr>
              <p:cNvPr id="20" name="Rectangle 16">
                <a:extLst>
                  <a:ext uri="{FF2B5EF4-FFF2-40B4-BE49-F238E27FC236}">
                    <a16:creationId xmlns:a16="http://schemas.microsoft.com/office/drawing/2014/main" id="{7DD09156-953A-4D42-BE29-DA8E3DD58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032"/>
                <a:ext cx="1200" cy="13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150">
                    <a:latin typeface="Gill Sans MT" pitchFamily="34" charset="0"/>
                  </a:rPr>
                  <a:t>20476506</a:t>
                </a:r>
              </a:p>
            </p:txBody>
          </p:sp>
          <p:sp>
            <p:nvSpPr>
              <p:cNvPr id="21" name="Rectangle 19">
                <a:extLst>
                  <a:ext uri="{FF2B5EF4-FFF2-40B4-BE49-F238E27FC236}">
                    <a16:creationId xmlns:a16="http://schemas.microsoft.com/office/drawing/2014/main" id="{37BA6CFB-B820-49E7-95D4-A89F58B975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190"/>
                <a:ext cx="1200" cy="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>
                    <a:latin typeface="Gill Sans MT" pitchFamily="34" charset="0"/>
                  </a:rPr>
                  <a:t>Specialty Steel Products Inc</a:t>
                </a:r>
              </a:p>
            </p:txBody>
          </p:sp>
        </p:grp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76DC0E25-D235-427B-B282-EC8165FC2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480" y="2352675"/>
              <a:ext cx="2103120" cy="3105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000">
                  <a:latin typeface="Gill Sans MT" pitchFamily="34" charset="0"/>
                </a:rPr>
                <a:t>Only available in Black Color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2A7048E-4D41-4B15-A9EE-8F743B3BCB9C}"/>
              </a:ext>
            </a:extLst>
          </p:cNvPr>
          <p:cNvGrpSpPr/>
          <p:nvPr/>
        </p:nvGrpSpPr>
        <p:grpSpPr>
          <a:xfrm>
            <a:off x="6331998" y="1043215"/>
            <a:ext cx="2103564" cy="913363"/>
            <a:chOff x="6888036" y="1821661"/>
            <a:chExt cx="2103564" cy="913363"/>
          </a:xfrm>
        </p:grpSpPr>
        <p:grpSp>
          <p:nvGrpSpPr>
            <p:cNvPr id="29" name="Group 14">
              <a:extLst>
                <a:ext uri="{FF2B5EF4-FFF2-40B4-BE49-F238E27FC236}">
                  <a16:creationId xmlns:a16="http://schemas.microsoft.com/office/drawing/2014/main" id="{631844C8-461C-484B-ADFE-0D2B7DAECA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8036" y="1821661"/>
              <a:ext cx="2103120" cy="521494"/>
              <a:chOff x="144" y="1872"/>
              <a:chExt cx="1200" cy="438"/>
            </a:xfrm>
          </p:grpSpPr>
          <p:sp>
            <p:nvSpPr>
              <p:cNvPr id="31" name="Rectangle 15">
                <a:extLst>
                  <a:ext uri="{FF2B5EF4-FFF2-40B4-BE49-F238E27FC236}">
                    <a16:creationId xmlns:a16="http://schemas.microsoft.com/office/drawing/2014/main" id="{92518F26-B27C-4B46-9F07-52526A3EA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872"/>
                <a:ext cx="120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 dirty="0">
                    <a:latin typeface="Gill Sans MT" pitchFamily="34" charset="0"/>
                  </a:rPr>
                  <a:t>*Spacer - Table</a:t>
                </a:r>
              </a:p>
            </p:txBody>
          </p:sp>
          <p:sp>
            <p:nvSpPr>
              <p:cNvPr id="32" name="Rectangle 16">
                <a:extLst>
                  <a:ext uri="{FF2B5EF4-FFF2-40B4-BE49-F238E27FC236}">
                    <a16:creationId xmlns:a16="http://schemas.microsoft.com/office/drawing/2014/main" id="{889077F6-C940-4637-BA27-E5085AAE0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032"/>
                <a:ext cx="1200" cy="13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150">
                    <a:latin typeface="Gill Sans MT" pitchFamily="34" charset="0"/>
                  </a:rPr>
                  <a:t>20489401</a:t>
                </a:r>
              </a:p>
            </p:txBody>
          </p:sp>
          <p:sp>
            <p:nvSpPr>
              <p:cNvPr id="33" name="Rectangle 19">
                <a:extLst>
                  <a:ext uri="{FF2B5EF4-FFF2-40B4-BE49-F238E27FC236}">
                    <a16:creationId xmlns:a16="http://schemas.microsoft.com/office/drawing/2014/main" id="{8F096AF9-53CD-4161-B148-CAE9312069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190"/>
                <a:ext cx="1200" cy="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 dirty="0">
                    <a:latin typeface="Gill Sans MT" pitchFamily="34" charset="0"/>
                  </a:rPr>
                  <a:t>Tijuana Plant</a:t>
                </a:r>
              </a:p>
            </p:txBody>
          </p:sp>
        </p:grpSp>
        <p:sp>
          <p:nvSpPr>
            <p:cNvPr id="30" name="Rectangle 19">
              <a:extLst>
                <a:ext uri="{FF2B5EF4-FFF2-40B4-BE49-F238E27FC236}">
                  <a16:creationId xmlns:a16="http://schemas.microsoft.com/office/drawing/2014/main" id="{2F020BE1-4BC9-42E9-B1E7-ABE9629E7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480" y="2352675"/>
              <a:ext cx="2103120" cy="3823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000" dirty="0">
                  <a:latin typeface="Gill Sans MT" pitchFamily="34" charset="0"/>
                </a:rPr>
                <a:t>Plywood Baltic Birch</a:t>
              </a:r>
            </a:p>
          </p:txBody>
        </p:sp>
      </p:grp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74A16CE8-EAB5-4A48-A97A-D958DC351C7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255520" y="962253"/>
            <a:ext cx="701040" cy="382843"/>
          </a:xfrm>
          <a:prstGeom prst="curvedConnector3">
            <a:avLst>
              <a:gd name="adj1" fmla="val 50000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949B224D-CECB-4531-92D9-1AB53BDDBF36}"/>
              </a:ext>
            </a:extLst>
          </p:cNvPr>
          <p:cNvCxnSpPr>
            <a:cxnSpLocks/>
          </p:cNvCxnSpPr>
          <p:nvPr/>
        </p:nvCxnSpPr>
        <p:spPr>
          <a:xfrm flipV="1">
            <a:off x="2264695" y="3325438"/>
            <a:ext cx="620079" cy="244550"/>
          </a:xfrm>
          <a:prstGeom prst="curvedConnector3">
            <a:avLst>
              <a:gd name="adj1" fmla="val 50000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E61FBE7C-693E-491A-8299-1F976C47F1D0}"/>
              </a:ext>
            </a:extLst>
          </p:cNvPr>
          <p:cNvCxnSpPr>
            <a:cxnSpLocks/>
            <a:stCxn id="30" idx="1"/>
          </p:cNvCxnSpPr>
          <p:nvPr/>
        </p:nvCxnSpPr>
        <p:spPr>
          <a:xfrm rot="10800000">
            <a:off x="5181600" y="1690532"/>
            <a:ext cx="1150842" cy="74873"/>
          </a:xfrm>
          <a:prstGeom prst="curvedConnector3">
            <a:avLst>
              <a:gd name="adj1" fmla="val 50000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1078691-B1BB-4BBC-95ED-8B01CF9F1099}"/>
              </a:ext>
            </a:extLst>
          </p:cNvPr>
          <p:cNvGrpSpPr/>
          <p:nvPr/>
        </p:nvGrpSpPr>
        <p:grpSpPr>
          <a:xfrm>
            <a:off x="6331998" y="2555724"/>
            <a:ext cx="2103564" cy="992119"/>
            <a:chOff x="6888036" y="1821661"/>
            <a:chExt cx="2103564" cy="992119"/>
          </a:xfrm>
        </p:grpSpPr>
        <p:grpSp>
          <p:nvGrpSpPr>
            <p:cNvPr id="38" name="Group 14">
              <a:extLst>
                <a:ext uri="{FF2B5EF4-FFF2-40B4-BE49-F238E27FC236}">
                  <a16:creationId xmlns:a16="http://schemas.microsoft.com/office/drawing/2014/main" id="{AB604403-8CAA-4F89-BCBB-8903C3532D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8036" y="1821661"/>
              <a:ext cx="2103120" cy="521494"/>
              <a:chOff x="144" y="1872"/>
              <a:chExt cx="1200" cy="438"/>
            </a:xfrm>
          </p:grpSpPr>
          <p:sp>
            <p:nvSpPr>
              <p:cNvPr id="41" name="Rectangle 15">
                <a:extLst>
                  <a:ext uri="{FF2B5EF4-FFF2-40B4-BE49-F238E27FC236}">
                    <a16:creationId xmlns:a16="http://schemas.microsoft.com/office/drawing/2014/main" id="{335FCE53-C3CB-4ECA-8D2D-520C213ED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872"/>
                <a:ext cx="120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>
                    <a:latin typeface="Gill Sans MT" pitchFamily="34" charset="0"/>
                  </a:rPr>
                  <a:t>Bolt - Assy</a:t>
                </a:r>
              </a:p>
            </p:txBody>
          </p:sp>
          <p:sp>
            <p:nvSpPr>
              <p:cNvPr id="42" name="Rectangle 16">
                <a:extLst>
                  <a:ext uri="{FF2B5EF4-FFF2-40B4-BE49-F238E27FC236}">
                    <a16:creationId xmlns:a16="http://schemas.microsoft.com/office/drawing/2014/main" id="{715ACF6C-259D-491B-A2AA-10F6154EB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032"/>
                <a:ext cx="1200" cy="13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150">
                    <a:latin typeface="Gill Sans MT" pitchFamily="34" charset="0"/>
                  </a:rPr>
                  <a:t>20819001</a:t>
                </a:r>
              </a:p>
            </p:txBody>
          </p:sp>
          <p:sp>
            <p:nvSpPr>
              <p:cNvPr id="43" name="Rectangle 19">
                <a:extLst>
                  <a:ext uri="{FF2B5EF4-FFF2-40B4-BE49-F238E27FC236}">
                    <a16:creationId xmlns:a16="http://schemas.microsoft.com/office/drawing/2014/main" id="{61659683-D542-4640-89FA-AE01C28F72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190"/>
                <a:ext cx="1200" cy="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>
                    <a:latin typeface="Gill Sans MT" pitchFamily="34" charset="0"/>
                  </a:rPr>
                  <a:t>Fastenal CO</a:t>
                </a:r>
              </a:p>
            </p:txBody>
          </p:sp>
        </p:grpSp>
        <p:sp>
          <p:nvSpPr>
            <p:cNvPr id="39" name="Rectangle 19">
              <a:extLst>
                <a:ext uri="{FF2B5EF4-FFF2-40B4-BE49-F238E27FC236}">
                  <a16:creationId xmlns:a16="http://schemas.microsoft.com/office/drawing/2014/main" id="{027434E8-0209-4AB0-B142-3504CC914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480" y="2352675"/>
              <a:ext cx="2103120" cy="4611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000">
                  <a:latin typeface="Gill Sans MT" pitchFamily="34" charset="0"/>
                </a:rPr>
                <a:t>Assembly from Threaded Stud + </a:t>
              </a:r>
              <a:br>
                <a:rPr lang="en-US" sz="1000">
                  <a:latin typeface="Gill Sans MT" pitchFamily="34" charset="0"/>
                </a:rPr>
              </a:br>
              <a:r>
                <a:rPr lang="en-US" sz="1000">
                  <a:latin typeface="Gill Sans MT" pitchFamily="34" charset="0"/>
                </a:rPr>
                <a:t>Welded Nut</a:t>
              </a:r>
            </a:p>
          </p:txBody>
        </p:sp>
      </p:grp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D066EC25-F67D-4861-8AD6-244E6A3983EB}"/>
              </a:ext>
            </a:extLst>
          </p:cNvPr>
          <p:cNvCxnSpPr>
            <a:cxnSpLocks/>
            <a:stCxn id="43" idx="1"/>
          </p:cNvCxnSpPr>
          <p:nvPr/>
        </p:nvCxnSpPr>
        <p:spPr>
          <a:xfrm rot="10800000">
            <a:off x="5257800" y="2306623"/>
            <a:ext cx="1074198" cy="699159"/>
          </a:xfrm>
          <a:prstGeom prst="curvedConnector3">
            <a:avLst>
              <a:gd name="adj1" fmla="val 50000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DB9DD85-AFAA-4DFA-80ED-859B091E8A57}"/>
              </a:ext>
            </a:extLst>
          </p:cNvPr>
          <p:cNvGrpSpPr/>
          <p:nvPr/>
        </p:nvGrpSpPr>
        <p:grpSpPr>
          <a:xfrm>
            <a:off x="152400" y="3053976"/>
            <a:ext cx="2103564" cy="841529"/>
            <a:chOff x="6888036" y="1821661"/>
            <a:chExt cx="2103564" cy="841529"/>
          </a:xfrm>
        </p:grpSpPr>
        <p:grpSp>
          <p:nvGrpSpPr>
            <p:cNvPr id="47" name="Group 14">
              <a:extLst>
                <a:ext uri="{FF2B5EF4-FFF2-40B4-BE49-F238E27FC236}">
                  <a16:creationId xmlns:a16="http://schemas.microsoft.com/office/drawing/2014/main" id="{2708E782-1703-46D1-8063-439088A309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8036" y="1821661"/>
              <a:ext cx="2103120" cy="521494"/>
              <a:chOff x="144" y="1872"/>
              <a:chExt cx="1200" cy="438"/>
            </a:xfrm>
          </p:grpSpPr>
          <p:sp>
            <p:nvSpPr>
              <p:cNvPr id="50" name="Rectangle 15">
                <a:extLst>
                  <a:ext uri="{FF2B5EF4-FFF2-40B4-BE49-F238E27FC236}">
                    <a16:creationId xmlns:a16="http://schemas.microsoft.com/office/drawing/2014/main" id="{FB3F8267-5CE9-407E-A72A-D052AEA90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872"/>
                <a:ext cx="120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Leg - Assy</a:t>
                </a:r>
                <a:endParaRPr lang="en-US" sz="1400">
                  <a:latin typeface="Gill Sans MT" pitchFamily="34" charset="0"/>
                </a:endParaRPr>
              </a:p>
            </p:txBody>
          </p:sp>
          <p:sp>
            <p:nvSpPr>
              <p:cNvPr id="51" name="Rectangle 16">
                <a:extLst>
                  <a:ext uri="{FF2B5EF4-FFF2-40B4-BE49-F238E27FC236}">
                    <a16:creationId xmlns:a16="http://schemas.microsoft.com/office/drawing/2014/main" id="{B3B4646B-2C92-4649-9FED-31CACFD431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032"/>
                <a:ext cx="1200" cy="13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150">
                    <a:latin typeface="Gill Sans MT" pitchFamily="34" charset="0"/>
                  </a:rPr>
                  <a:t>20663701</a:t>
                </a:r>
              </a:p>
            </p:txBody>
          </p:sp>
          <p:sp>
            <p:nvSpPr>
              <p:cNvPr id="52" name="Rectangle 19">
                <a:extLst>
                  <a:ext uri="{FF2B5EF4-FFF2-40B4-BE49-F238E27FC236}">
                    <a16:creationId xmlns:a16="http://schemas.microsoft.com/office/drawing/2014/main" id="{E1B6EA67-AC91-4F3E-988A-EE88D848FE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190"/>
                <a:ext cx="1200" cy="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>
                    <a:latin typeface="Gill Sans MT" pitchFamily="34" charset="0"/>
                  </a:rPr>
                  <a:t>RTMEX INC</a:t>
                </a:r>
              </a:p>
            </p:txBody>
          </p:sp>
        </p:grpSp>
        <p:sp>
          <p:nvSpPr>
            <p:cNvPr id="49" name="Rectangle 19">
              <a:extLst>
                <a:ext uri="{FF2B5EF4-FFF2-40B4-BE49-F238E27FC236}">
                  <a16:creationId xmlns:a16="http://schemas.microsoft.com/office/drawing/2014/main" id="{4A48C584-4C12-4814-AF1B-48A0A2671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480" y="2352675"/>
              <a:ext cx="2103120" cy="3105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000">
                  <a:latin typeface="Gill Sans MT" pitchFamily="34" charset="0"/>
                </a:rPr>
                <a:t>Available on Dark &amp; Light colors</a:t>
              </a:r>
            </a:p>
          </p:txBody>
        </p:sp>
      </p:grp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8D2BC745-3D73-4D54-B97B-D8E0F59D17A2}"/>
              </a:ext>
            </a:extLst>
          </p:cNvPr>
          <p:cNvCxnSpPr>
            <a:cxnSpLocks/>
          </p:cNvCxnSpPr>
          <p:nvPr/>
        </p:nvCxnSpPr>
        <p:spPr>
          <a:xfrm flipV="1">
            <a:off x="2296890" y="2082383"/>
            <a:ext cx="659670" cy="411662"/>
          </a:xfrm>
          <a:prstGeom prst="curvedConnector3">
            <a:avLst>
              <a:gd name="adj1" fmla="val 50000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799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1CE302-35B9-43DB-99B9-B9CB0DBC5F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15" t="2221" r="11695" b="1501"/>
          <a:stretch/>
        </p:blipFill>
        <p:spPr>
          <a:xfrm>
            <a:off x="2980700" y="526445"/>
            <a:ext cx="2445046" cy="299804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14301"/>
            <a:ext cx="7772400" cy="295275"/>
          </a:xfrm>
        </p:spPr>
        <p:txBody>
          <a:bodyPr>
            <a:normAutofit fontScale="90000"/>
          </a:bodyPr>
          <a:lstStyle/>
          <a:p>
            <a:r>
              <a:rPr lang="en-US"/>
              <a:t>Supply chain strategy </a:t>
            </a:r>
            <a:r>
              <a:rPr lang="en-US" sz="1800" cap="none">
                <a:solidFill>
                  <a:schemeClr val="bg1">
                    <a:lumMod val="50000"/>
                  </a:schemeClr>
                </a:solidFill>
              </a:rPr>
              <a:t>(TAVA - Bench)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04799" y="4353686"/>
            <a:ext cx="5539410" cy="7126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/>
          <a:lstStyle/>
          <a:p>
            <a:r>
              <a:rPr lang="en-US" sz="1200" dirty="0">
                <a:latin typeface="Gill Sans MT" pitchFamily="34" charset="0"/>
              </a:rPr>
              <a:t>TAVA Bench solid surface w/plywood to be processed and assembled in Tijuana Plant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38760" y="4005038"/>
            <a:ext cx="2605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Gill Sans MT" panose="020B0502020104020203" pitchFamily="34" charset="0"/>
              </a:rPr>
              <a:t>Narrative</a:t>
            </a:r>
          </a:p>
        </p:txBody>
      </p:sp>
      <p:sp>
        <p:nvSpPr>
          <p:cNvPr id="72" name="Rectangle 16"/>
          <p:cNvSpPr>
            <a:spLocks noChangeArrowheads="1"/>
          </p:cNvSpPr>
          <p:nvPr/>
        </p:nvSpPr>
        <p:spPr bwMode="auto">
          <a:xfrm>
            <a:off x="6858000" y="133350"/>
            <a:ext cx="1051560" cy="1619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200">
                <a:latin typeface="Gill Sans MT" pitchFamily="34" charset="0"/>
              </a:rPr>
              <a:t>placement</a:t>
            </a:r>
          </a:p>
        </p:txBody>
      </p:sp>
      <p:sp>
        <p:nvSpPr>
          <p:cNvPr id="73" name="Rectangle 16"/>
          <p:cNvSpPr>
            <a:spLocks noChangeArrowheads="1"/>
          </p:cNvSpPr>
          <p:nvPr/>
        </p:nvSpPr>
        <p:spPr bwMode="auto">
          <a:xfrm>
            <a:off x="7940040" y="133350"/>
            <a:ext cx="1051560" cy="1619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200" dirty="0">
                <a:latin typeface="Gill Sans MT" pitchFamily="34" charset="0"/>
              </a:rPr>
              <a:t>SC Plant</a:t>
            </a:r>
          </a:p>
        </p:txBody>
      </p:sp>
      <p:sp>
        <p:nvSpPr>
          <p:cNvPr id="74" name="Rectangle 16"/>
          <p:cNvSpPr>
            <a:spLocks noChangeArrowheads="1"/>
          </p:cNvSpPr>
          <p:nvPr/>
        </p:nvSpPr>
        <p:spPr bwMode="auto">
          <a:xfrm>
            <a:off x="6858000" y="352425"/>
            <a:ext cx="1051560" cy="1619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200" dirty="0">
                <a:solidFill>
                  <a:schemeClr val="tx1"/>
                </a:solidFill>
                <a:latin typeface="Gill Sans MT" pitchFamily="34" charset="0"/>
              </a:rPr>
              <a:t>in</a:t>
            </a:r>
          </a:p>
        </p:txBody>
      </p:sp>
      <p:sp>
        <p:nvSpPr>
          <p:cNvPr id="75" name="Rectangle 16"/>
          <p:cNvSpPr>
            <a:spLocks noChangeArrowheads="1"/>
          </p:cNvSpPr>
          <p:nvPr/>
        </p:nvSpPr>
        <p:spPr bwMode="auto">
          <a:xfrm>
            <a:off x="7940040" y="352425"/>
            <a:ext cx="1051560" cy="1619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900" b="1" dirty="0">
                <a:latin typeface="Gill Sans MT" pitchFamily="34" charset="0"/>
              </a:rPr>
              <a:t>Tijuana Plant</a:t>
            </a:r>
            <a:endParaRPr lang="en-US" sz="900" b="1" dirty="0">
              <a:solidFill>
                <a:schemeClr val="tx1"/>
              </a:solidFill>
              <a:latin typeface="Gill Sans MT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EAAF48-5DCB-4482-8F5B-38B59B9A1C0B}"/>
              </a:ext>
            </a:extLst>
          </p:cNvPr>
          <p:cNvGrpSpPr/>
          <p:nvPr/>
        </p:nvGrpSpPr>
        <p:grpSpPr>
          <a:xfrm>
            <a:off x="152400" y="690790"/>
            <a:ext cx="2103564" cy="841529"/>
            <a:chOff x="6888036" y="1821661"/>
            <a:chExt cx="2103564" cy="841529"/>
          </a:xfrm>
        </p:grpSpPr>
        <p:grpSp>
          <p:nvGrpSpPr>
            <p:cNvPr id="11" name="Group 14">
              <a:extLst>
                <a:ext uri="{FF2B5EF4-FFF2-40B4-BE49-F238E27FC236}">
                  <a16:creationId xmlns:a16="http://schemas.microsoft.com/office/drawing/2014/main" id="{C044D31C-489E-4798-9913-2EB89DE6FE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8036" y="1821661"/>
              <a:ext cx="2103120" cy="521494"/>
              <a:chOff x="144" y="1872"/>
              <a:chExt cx="1200" cy="438"/>
            </a:xfrm>
          </p:grpSpPr>
          <p:sp>
            <p:nvSpPr>
              <p:cNvPr id="13" name="Rectangle 15">
                <a:extLst>
                  <a:ext uri="{FF2B5EF4-FFF2-40B4-BE49-F238E27FC236}">
                    <a16:creationId xmlns:a16="http://schemas.microsoft.com/office/drawing/2014/main" id="{263F8A4B-FB7B-421E-9C1A-397B71E2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872"/>
                <a:ext cx="120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>
                    <a:latin typeface="Gill Sans MT" pitchFamily="34" charset="0"/>
                  </a:rPr>
                  <a:t>Cushion- Assy</a:t>
                </a:r>
              </a:p>
            </p:txBody>
          </p:sp>
          <p:sp>
            <p:nvSpPr>
              <p:cNvPr id="14" name="Rectangle 16">
                <a:extLst>
                  <a:ext uri="{FF2B5EF4-FFF2-40B4-BE49-F238E27FC236}">
                    <a16:creationId xmlns:a16="http://schemas.microsoft.com/office/drawing/2014/main" id="{CE1E6C17-AEBC-4771-92BF-F2532F95B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032"/>
                <a:ext cx="1200" cy="13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150">
                    <a:latin typeface="Gill Sans MT" pitchFamily="34" charset="0"/>
                  </a:rPr>
                  <a:t>20479002</a:t>
                </a:r>
              </a:p>
            </p:txBody>
          </p:sp>
          <p:sp>
            <p:nvSpPr>
              <p:cNvPr id="15" name="Rectangle 19">
                <a:extLst>
                  <a:ext uri="{FF2B5EF4-FFF2-40B4-BE49-F238E27FC236}">
                    <a16:creationId xmlns:a16="http://schemas.microsoft.com/office/drawing/2014/main" id="{5894121E-E9ED-489E-A033-DEA15C54A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190"/>
                <a:ext cx="1200" cy="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>
                    <a:latin typeface="Gill Sans MT" pitchFamily="34" charset="0"/>
                  </a:rPr>
                  <a:t>RTMEX INC</a:t>
                </a:r>
              </a:p>
            </p:txBody>
          </p:sp>
        </p:grpSp>
        <p:sp>
          <p:nvSpPr>
            <p:cNvPr id="12" name="Rectangle 19">
              <a:extLst>
                <a:ext uri="{FF2B5EF4-FFF2-40B4-BE49-F238E27FC236}">
                  <a16:creationId xmlns:a16="http://schemas.microsoft.com/office/drawing/2014/main" id="{5158B227-D5E4-435F-8787-8BD74B9D5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480" y="2352675"/>
              <a:ext cx="2103120" cy="3105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000" dirty="0">
                  <a:latin typeface="Gill Sans MT" pitchFamily="34" charset="0"/>
                </a:rPr>
                <a:t>Upholstered in Tijuana Plant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AE7690-679B-43BA-BA74-33C413C426FE}"/>
              </a:ext>
            </a:extLst>
          </p:cNvPr>
          <p:cNvGrpSpPr/>
          <p:nvPr/>
        </p:nvGrpSpPr>
        <p:grpSpPr>
          <a:xfrm>
            <a:off x="152400" y="1891883"/>
            <a:ext cx="2103564" cy="841529"/>
            <a:chOff x="6888036" y="1821661"/>
            <a:chExt cx="2103564" cy="841529"/>
          </a:xfrm>
        </p:grpSpPr>
        <p:grpSp>
          <p:nvGrpSpPr>
            <p:cNvPr id="17" name="Group 14">
              <a:extLst>
                <a:ext uri="{FF2B5EF4-FFF2-40B4-BE49-F238E27FC236}">
                  <a16:creationId xmlns:a16="http://schemas.microsoft.com/office/drawing/2014/main" id="{EFFB2FC5-25CB-46F4-9F39-3F14E297D9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8036" y="1821661"/>
              <a:ext cx="2103120" cy="521494"/>
              <a:chOff x="144" y="1872"/>
              <a:chExt cx="1200" cy="438"/>
            </a:xfrm>
          </p:grpSpPr>
          <p:sp>
            <p:nvSpPr>
              <p:cNvPr id="19" name="Rectangle 15">
                <a:extLst>
                  <a:ext uri="{FF2B5EF4-FFF2-40B4-BE49-F238E27FC236}">
                    <a16:creationId xmlns:a16="http://schemas.microsoft.com/office/drawing/2014/main" id="{98597856-7215-4299-91D5-6C8B0122A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872"/>
                <a:ext cx="120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 dirty="0">
                    <a:latin typeface="Gill Sans MT" pitchFamily="34" charset="0"/>
                  </a:rPr>
                  <a:t>*Solid Surface, Top</a:t>
                </a:r>
              </a:p>
            </p:txBody>
          </p:sp>
          <p:sp>
            <p:nvSpPr>
              <p:cNvPr id="20" name="Rectangle 16">
                <a:extLst>
                  <a:ext uri="{FF2B5EF4-FFF2-40B4-BE49-F238E27FC236}">
                    <a16:creationId xmlns:a16="http://schemas.microsoft.com/office/drawing/2014/main" id="{7DD09156-953A-4D42-BE29-DA8E3DD58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032"/>
                <a:ext cx="1200" cy="13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150">
                    <a:latin typeface="Gill Sans MT" pitchFamily="34" charset="0"/>
                  </a:rPr>
                  <a:t>20477502</a:t>
                </a:r>
              </a:p>
            </p:txBody>
          </p:sp>
          <p:sp>
            <p:nvSpPr>
              <p:cNvPr id="21" name="Rectangle 19">
                <a:extLst>
                  <a:ext uri="{FF2B5EF4-FFF2-40B4-BE49-F238E27FC236}">
                    <a16:creationId xmlns:a16="http://schemas.microsoft.com/office/drawing/2014/main" id="{37BA6CFB-B820-49E7-95D4-A89F58B975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190"/>
                <a:ext cx="1200" cy="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 dirty="0">
                    <a:latin typeface="Gill Sans MT" pitchFamily="34" charset="0"/>
                  </a:rPr>
                  <a:t>Tijuana Plant</a:t>
                </a:r>
              </a:p>
            </p:txBody>
          </p:sp>
        </p:grp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76DC0E25-D235-427B-B282-EC8165FC2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480" y="2352675"/>
              <a:ext cx="2103120" cy="3105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000" dirty="0">
                  <a:latin typeface="Gill Sans MT" pitchFamily="34" charset="0"/>
                </a:rPr>
                <a:t>Tier 2: Dupont (Willis)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2A7048E-4D41-4B15-A9EE-8F743B3BCB9C}"/>
              </a:ext>
            </a:extLst>
          </p:cNvPr>
          <p:cNvGrpSpPr/>
          <p:nvPr/>
        </p:nvGrpSpPr>
        <p:grpSpPr>
          <a:xfrm>
            <a:off x="6325204" y="2276940"/>
            <a:ext cx="2103564" cy="913363"/>
            <a:chOff x="6888036" y="1821661"/>
            <a:chExt cx="2103564" cy="913363"/>
          </a:xfrm>
        </p:grpSpPr>
        <p:grpSp>
          <p:nvGrpSpPr>
            <p:cNvPr id="29" name="Group 14">
              <a:extLst>
                <a:ext uri="{FF2B5EF4-FFF2-40B4-BE49-F238E27FC236}">
                  <a16:creationId xmlns:a16="http://schemas.microsoft.com/office/drawing/2014/main" id="{631844C8-461C-484B-ADFE-0D2B7DAECA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8036" y="1821661"/>
              <a:ext cx="2103120" cy="521494"/>
              <a:chOff x="144" y="1872"/>
              <a:chExt cx="1200" cy="438"/>
            </a:xfrm>
          </p:grpSpPr>
          <p:sp>
            <p:nvSpPr>
              <p:cNvPr id="31" name="Rectangle 15">
                <a:extLst>
                  <a:ext uri="{FF2B5EF4-FFF2-40B4-BE49-F238E27FC236}">
                    <a16:creationId xmlns:a16="http://schemas.microsoft.com/office/drawing/2014/main" id="{92518F26-B27C-4B46-9F07-52526A3EA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872"/>
                <a:ext cx="120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 dirty="0">
                    <a:latin typeface="Gill Sans MT" pitchFamily="34" charset="0"/>
                  </a:rPr>
                  <a:t>*Frame – Bench</a:t>
                </a:r>
              </a:p>
            </p:txBody>
          </p:sp>
          <p:sp>
            <p:nvSpPr>
              <p:cNvPr id="32" name="Rectangle 16">
                <a:extLst>
                  <a:ext uri="{FF2B5EF4-FFF2-40B4-BE49-F238E27FC236}">
                    <a16:creationId xmlns:a16="http://schemas.microsoft.com/office/drawing/2014/main" id="{889077F6-C940-4637-BA27-E5085AAE0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032"/>
                <a:ext cx="1200" cy="13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150">
                    <a:latin typeface="Gill Sans MT" pitchFamily="34" charset="0"/>
                  </a:rPr>
                  <a:t>20476802</a:t>
                </a:r>
              </a:p>
            </p:txBody>
          </p:sp>
          <p:sp>
            <p:nvSpPr>
              <p:cNvPr id="33" name="Rectangle 19">
                <a:extLst>
                  <a:ext uri="{FF2B5EF4-FFF2-40B4-BE49-F238E27FC236}">
                    <a16:creationId xmlns:a16="http://schemas.microsoft.com/office/drawing/2014/main" id="{8F096AF9-53CD-4161-B148-CAE9312069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190"/>
                <a:ext cx="1200" cy="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 dirty="0">
                    <a:latin typeface="Gill Sans MT" pitchFamily="34" charset="0"/>
                  </a:rPr>
                  <a:t>Tijuana Plant</a:t>
                </a:r>
              </a:p>
            </p:txBody>
          </p:sp>
        </p:grpSp>
        <p:sp>
          <p:nvSpPr>
            <p:cNvPr id="30" name="Rectangle 19">
              <a:extLst>
                <a:ext uri="{FF2B5EF4-FFF2-40B4-BE49-F238E27FC236}">
                  <a16:creationId xmlns:a16="http://schemas.microsoft.com/office/drawing/2014/main" id="{2F020BE1-4BC9-42E9-B1E7-ABE9629E7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480" y="2352675"/>
              <a:ext cx="2103120" cy="3823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000">
                  <a:latin typeface="Gill Sans MT" pitchFamily="34" charset="0"/>
                </a:rPr>
                <a:t>Information about gluing Corian Top</a:t>
              </a:r>
              <a:br>
                <a:rPr lang="en-US" sz="1000">
                  <a:latin typeface="Gill Sans MT" pitchFamily="34" charset="0"/>
                </a:rPr>
              </a:br>
              <a:r>
                <a:rPr lang="en-US" sz="1000">
                  <a:latin typeface="Gill Sans MT" pitchFamily="34" charset="0"/>
                </a:rPr>
                <a:t>&amp; Birch Plywood Frame is missing</a:t>
              </a:r>
            </a:p>
          </p:txBody>
        </p:sp>
      </p:grp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74A16CE8-EAB5-4A48-A97A-D958DC351C7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255520" y="862240"/>
            <a:ext cx="1021080" cy="278607"/>
          </a:xfrm>
          <a:prstGeom prst="curvedConnector3">
            <a:avLst>
              <a:gd name="adj1" fmla="val 50000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949B224D-CECB-4531-92D9-1AB53BDDBF36}"/>
              </a:ext>
            </a:extLst>
          </p:cNvPr>
          <p:cNvCxnSpPr>
            <a:cxnSpLocks/>
          </p:cNvCxnSpPr>
          <p:nvPr/>
        </p:nvCxnSpPr>
        <p:spPr>
          <a:xfrm flipV="1">
            <a:off x="2068098" y="2131900"/>
            <a:ext cx="1030702" cy="938743"/>
          </a:xfrm>
          <a:prstGeom prst="curvedConnector3">
            <a:avLst>
              <a:gd name="adj1" fmla="val 50000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E61FBE7C-693E-491A-8299-1F976C47F1D0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>
            <a:off x="5327650" y="2439841"/>
            <a:ext cx="997554" cy="108563"/>
          </a:xfrm>
          <a:prstGeom prst="curvedConnector3">
            <a:avLst>
              <a:gd name="adj1" fmla="val 50000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1078691-B1BB-4BBC-95ED-8B01CF9F1099}"/>
              </a:ext>
            </a:extLst>
          </p:cNvPr>
          <p:cNvGrpSpPr/>
          <p:nvPr/>
        </p:nvGrpSpPr>
        <p:grpSpPr>
          <a:xfrm>
            <a:off x="6325648" y="3522435"/>
            <a:ext cx="2103564" cy="992119"/>
            <a:chOff x="6888036" y="1821661"/>
            <a:chExt cx="2103564" cy="992119"/>
          </a:xfrm>
        </p:grpSpPr>
        <p:grpSp>
          <p:nvGrpSpPr>
            <p:cNvPr id="38" name="Group 14">
              <a:extLst>
                <a:ext uri="{FF2B5EF4-FFF2-40B4-BE49-F238E27FC236}">
                  <a16:creationId xmlns:a16="http://schemas.microsoft.com/office/drawing/2014/main" id="{AB604403-8CAA-4F89-BCBB-8903C3532D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8036" y="1821661"/>
              <a:ext cx="2103120" cy="521494"/>
              <a:chOff x="144" y="1872"/>
              <a:chExt cx="1200" cy="438"/>
            </a:xfrm>
          </p:grpSpPr>
          <p:sp>
            <p:nvSpPr>
              <p:cNvPr id="41" name="Rectangle 15">
                <a:extLst>
                  <a:ext uri="{FF2B5EF4-FFF2-40B4-BE49-F238E27FC236}">
                    <a16:creationId xmlns:a16="http://schemas.microsoft.com/office/drawing/2014/main" id="{335FCE53-C3CB-4ECA-8D2D-520C213ED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872"/>
                <a:ext cx="120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>
                    <a:latin typeface="Gill Sans MT" pitchFamily="34" charset="0"/>
                  </a:rPr>
                  <a:t>Bolt - Assy</a:t>
                </a:r>
              </a:p>
            </p:txBody>
          </p:sp>
          <p:sp>
            <p:nvSpPr>
              <p:cNvPr id="42" name="Rectangle 16">
                <a:extLst>
                  <a:ext uri="{FF2B5EF4-FFF2-40B4-BE49-F238E27FC236}">
                    <a16:creationId xmlns:a16="http://schemas.microsoft.com/office/drawing/2014/main" id="{715ACF6C-259D-491B-A2AA-10F6154EB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032"/>
                <a:ext cx="1200" cy="13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150">
                    <a:latin typeface="Gill Sans MT" pitchFamily="34" charset="0"/>
                  </a:rPr>
                  <a:t>20819001</a:t>
                </a:r>
              </a:p>
            </p:txBody>
          </p:sp>
          <p:sp>
            <p:nvSpPr>
              <p:cNvPr id="43" name="Rectangle 19">
                <a:extLst>
                  <a:ext uri="{FF2B5EF4-FFF2-40B4-BE49-F238E27FC236}">
                    <a16:creationId xmlns:a16="http://schemas.microsoft.com/office/drawing/2014/main" id="{61659683-D542-4640-89FA-AE01C28F72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190"/>
                <a:ext cx="1200" cy="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>
                    <a:latin typeface="Gill Sans MT" pitchFamily="34" charset="0"/>
                  </a:rPr>
                  <a:t>Fastenal CO</a:t>
                </a:r>
              </a:p>
            </p:txBody>
          </p:sp>
        </p:grpSp>
        <p:sp>
          <p:nvSpPr>
            <p:cNvPr id="39" name="Rectangle 19">
              <a:extLst>
                <a:ext uri="{FF2B5EF4-FFF2-40B4-BE49-F238E27FC236}">
                  <a16:creationId xmlns:a16="http://schemas.microsoft.com/office/drawing/2014/main" id="{027434E8-0209-4AB0-B142-3504CC914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480" y="2352675"/>
              <a:ext cx="2103120" cy="4611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000">
                  <a:latin typeface="Gill Sans MT" pitchFamily="34" charset="0"/>
                </a:rPr>
                <a:t>Assembly from Threaded Stud + </a:t>
              </a:r>
              <a:br>
                <a:rPr lang="en-US" sz="1000">
                  <a:latin typeface="Gill Sans MT" pitchFamily="34" charset="0"/>
                </a:rPr>
              </a:br>
              <a:r>
                <a:rPr lang="en-US" sz="1000">
                  <a:latin typeface="Gill Sans MT" pitchFamily="34" charset="0"/>
                </a:rPr>
                <a:t>Welded Nut</a:t>
              </a:r>
            </a:p>
          </p:txBody>
        </p:sp>
      </p:grp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D066EC25-F67D-4861-8AD6-244E6A3983EB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>
            <a:off x="4527550" y="3070644"/>
            <a:ext cx="1798098" cy="723255"/>
          </a:xfrm>
          <a:prstGeom prst="curvedConnector3">
            <a:avLst>
              <a:gd name="adj1" fmla="val 50000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DB9DD85-AFAA-4DFA-80ED-859B091E8A57}"/>
              </a:ext>
            </a:extLst>
          </p:cNvPr>
          <p:cNvGrpSpPr/>
          <p:nvPr/>
        </p:nvGrpSpPr>
        <p:grpSpPr>
          <a:xfrm>
            <a:off x="152400" y="2899193"/>
            <a:ext cx="2103564" cy="841529"/>
            <a:chOff x="6888036" y="1821661"/>
            <a:chExt cx="2103564" cy="841529"/>
          </a:xfrm>
        </p:grpSpPr>
        <p:grpSp>
          <p:nvGrpSpPr>
            <p:cNvPr id="47" name="Group 14">
              <a:extLst>
                <a:ext uri="{FF2B5EF4-FFF2-40B4-BE49-F238E27FC236}">
                  <a16:creationId xmlns:a16="http://schemas.microsoft.com/office/drawing/2014/main" id="{2708E782-1703-46D1-8063-439088A309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8036" y="1821661"/>
              <a:ext cx="2103120" cy="521494"/>
              <a:chOff x="144" y="1872"/>
              <a:chExt cx="1200" cy="438"/>
            </a:xfrm>
          </p:grpSpPr>
          <p:sp>
            <p:nvSpPr>
              <p:cNvPr id="50" name="Rectangle 15">
                <a:extLst>
                  <a:ext uri="{FF2B5EF4-FFF2-40B4-BE49-F238E27FC236}">
                    <a16:creationId xmlns:a16="http://schemas.microsoft.com/office/drawing/2014/main" id="{FB3F8267-5CE9-407E-A72A-D052AEA90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872"/>
                <a:ext cx="120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Weldment - Frame</a:t>
                </a:r>
              </a:p>
            </p:txBody>
          </p:sp>
          <p:sp>
            <p:nvSpPr>
              <p:cNvPr id="51" name="Rectangle 16">
                <a:extLst>
                  <a:ext uri="{FF2B5EF4-FFF2-40B4-BE49-F238E27FC236}">
                    <a16:creationId xmlns:a16="http://schemas.microsoft.com/office/drawing/2014/main" id="{B3B4646B-2C92-4649-9FED-31CACFD431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032"/>
                <a:ext cx="1200" cy="13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150">
                    <a:latin typeface="Gill Sans MT" pitchFamily="34" charset="0"/>
                  </a:rPr>
                  <a:t>20476502</a:t>
                </a:r>
              </a:p>
            </p:txBody>
          </p:sp>
          <p:sp>
            <p:nvSpPr>
              <p:cNvPr id="52" name="Rectangle 19">
                <a:extLst>
                  <a:ext uri="{FF2B5EF4-FFF2-40B4-BE49-F238E27FC236}">
                    <a16:creationId xmlns:a16="http://schemas.microsoft.com/office/drawing/2014/main" id="{E1B6EA67-AC91-4F3E-988A-EE88D848FE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190"/>
                <a:ext cx="1200" cy="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>
                    <a:latin typeface="Gill Sans MT" pitchFamily="34" charset="0"/>
                  </a:rPr>
                  <a:t>Specialty Steel Products INC</a:t>
                </a:r>
              </a:p>
            </p:txBody>
          </p:sp>
        </p:grpSp>
        <p:sp>
          <p:nvSpPr>
            <p:cNvPr id="49" name="Rectangle 19">
              <a:extLst>
                <a:ext uri="{FF2B5EF4-FFF2-40B4-BE49-F238E27FC236}">
                  <a16:creationId xmlns:a16="http://schemas.microsoft.com/office/drawing/2014/main" id="{4A48C584-4C12-4814-AF1B-48A0A2671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480" y="2352675"/>
              <a:ext cx="2103120" cy="3105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000">
                  <a:latin typeface="Gill Sans MT" pitchFamily="34" charset="0"/>
                </a:rPr>
                <a:t>Only available in Black Color</a:t>
              </a:r>
            </a:p>
          </p:txBody>
        </p:sp>
      </p:grp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8D2BC745-3D73-4D54-B97B-D8E0F59D17A2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255520" y="1441638"/>
            <a:ext cx="787634" cy="721708"/>
          </a:xfrm>
          <a:prstGeom prst="curvedConnector3">
            <a:avLst>
              <a:gd name="adj1" fmla="val 50000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9BCDBBB-9BCF-42AA-8821-0CF60FD70BBF}"/>
              </a:ext>
            </a:extLst>
          </p:cNvPr>
          <p:cNvGrpSpPr/>
          <p:nvPr/>
        </p:nvGrpSpPr>
        <p:grpSpPr>
          <a:xfrm>
            <a:off x="6324760" y="887935"/>
            <a:ext cx="2103564" cy="992119"/>
            <a:chOff x="6888036" y="1821661"/>
            <a:chExt cx="2103564" cy="992119"/>
          </a:xfrm>
        </p:grpSpPr>
        <p:grpSp>
          <p:nvGrpSpPr>
            <p:cNvPr id="54" name="Group 14">
              <a:extLst>
                <a:ext uri="{FF2B5EF4-FFF2-40B4-BE49-F238E27FC236}">
                  <a16:creationId xmlns:a16="http://schemas.microsoft.com/office/drawing/2014/main" id="{10C261B8-3F31-45A2-AEB3-7BCC6F96B9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8036" y="1821661"/>
              <a:ext cx="2103120" cy="521494"/>
              <a:chOff x="144" y="1872"/>
              <a:chExt cx="1200" cy="438"/>
            </a:xfrm>
          </p:grpSpPr>
          <p:sp>
            <p:nvSpPr>
              <p:cNvPr id="56" name="Rectangle 15">
                <a:extLst>
                  <a:ext uri="{FF2B5EF4-FFF2-40B4-BE49-F238E27FC236}">
                    <a16:creationId xmlns:a16="http://schemas.microsoft.com/office/drawing/2014/main" id="{19069D8E-ACE8-4995-A6DE-25F07E0FC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872"/>
                <a:ext cx="120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>
                    <a:latin typeface="Gill Sans MT" pitchFamily="34" charset="0"/>
                  </a:rPr>
                  <a:t>Pad - Spring</a:t>
                </a:r>
              </a:p>
            </p:txBody>
          </p:sp>
          <p:sp>
            <p:nvSpPr>
              <p:cNvPr id="57" name="Rectangle 16">
                <a:extLst>
                  <a:ext uri="{FF2B5EF4-FFF2-40B4-BE49-F238E27FC236}">
                    <a16:creationId xmlns:a16="http://schemas.microsoft.com/office/drawing/2014/main" id="{3708A809-CD79-4892-BE98-3F8E93C174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032"/>
                <a:ext cx="1200" cy="13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150">
                    <a:latin typeface="Gill Sans MT" pitchFamily="34" charset="0"/>
                  </a:rPr>
                  <a:t>20664001</a:t>
                </a:r>
              </a:p>
            </p:txBody>
          </p:sp>
          <p:sp>
            <p:nvSpPr>
              <p:cNvPr id="58" name="Rectangle 19">
                <a:extLst>
                  <a:ext uri="{FF2B5EF4-FFF2-40B4-BE49-F238E27FC236}">
                    <a16:creationId xmlns:a16="http://schemas.microsoft.com/office/drawing/2014/main" id="{6FE8021B-EC17-4E97-9205-BD297332A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190"/>
                <a:ext cx="1200" cy="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>
                    <a:latin typeface="Gill Sans MT" pitchFamily="34" charset="0"/>
                  </a:rPr>
                  <a:t>Walter Knoll</a:t>
                </a:r>
              </a:p>
            </p:txBody>
          </p:sp>
        </p:grpSp>
        <p:sp>
          <p:nvSpPr>
            <p:cNvPr id="55" name="Rectangle 19">
              <a:extLst>
                <a:ext uri="{FF2B5EF4-FFF2-40B4-BE49-F238E27FC236}">
                  <a16:creationId xmlns:a16="http://schemas.microsoft.com/office/drawing/2014/main" id="{03B5B018-35AE-44B9-92FE-E61E1D5E6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480" y="2352675"/>
              <a:ext cx="2103120" cy="4611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000">
                  <a:latin typeface="Gill Sans MT" pitchFamily="34" charset="0"/>
                </a:rPr>
                <a:t>Gluing information missing</a:t>
              </a:r>
            </a:p>
          </p:txBody>
        </p:sp>
      </p:grp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9BB44950-56D1-4630-9CBD-60EC1CEB4317}"/>
              </a:ext>
            </a:extLst>
          </p:cNvPr>
          <p:cNvCxnSpPr>
            <a:cxnSpLocks/>
            <a:stCxn id="57" idx="1"/>
          </p:cNvCxnSpPr>
          <p:nvPr/>
        </p:nvCxnSpPr>
        <p:spPr>
          <a:xfrm rot="10800000" flipV="1">
            <a:off x="5099050" y="1159398"/>
            <a:ext cx="1225710" cy="1108022"/>
          </a:xfrm>
          <a:prstGeom prst="curvedConnector3">
            <a:avLst>
              <a:gd name="adj1" fmla="val 50000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23F0135-54FD-4011-A934-B01EDBA363E6}"/>
              </a:ext>
            </a:extLst>
          </p:cNvPr>
          <p:cNvGrpSpPr/>
          <p:nvPr/>
        </p:nvGrpSpPr>
        <p:grpSpPr>
          <a:xfrm>
            <a:off x="2656142" y="3416910"/>
            <a:ext cx="2103564" cy="785429"/>
            <a:chOff x="6888036" y="1821661"/>
            <a:chExt cx="2103564" cy="785429"/>
          </a:xfrm>
        </p:grpSpPr>
        <p:grpSp>
          <p:nvGrpSpPr>
            <p:cNvPr id="67" name="Group 14">
              <a:extLst>
                <a:ext uri="{FF2B5EF4-FFF2-40B4-BE49-F238E27FC236}">
                  <a16:creationId xmlns:a16="http://schemas.microsoft.com/office/drawing/2014/main" id="{DB41F506-51A5-476D-B8C9-E4BF525A62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8036" y="1821661"/>
              <a:ext cx="2103120" cy="521494"/>
              <a:chOff x="144" y="1872"/>
              <a:chExt cx="1200" cy="438"/>
            </a:xfrm>
          </p:grpSpPr>
          <p:sp>
            <p:nvSpPr>
              <p:cNvPr id="69" name="Rectangle 15">
                <a:extLst>
                  <a:ext uri="{FF2B5EF4-FFF2-40B4-BE49-F238E27FC236}">
                    <a16:creationId xmlns:a16="http://schemas.microsoft.com/office/drawing/2014/main" id="{CC0F929F-6741-4814-9E42-D6EFA1087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872"/>
                <a:ext cx="120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 dirty="0">
                    <a:latin typeface="Gill Sans MT" pitchFamily="34" charset="0"/>
                  </a:rPr>
                  <a:t>*Leg - </a:t>
                </a:r>
                <a:r>
                  <a:rPr lang="en-US" sz="1400" dirty="0" err="1">
                    <a:latin typeface="Gill Sans MT" pitchFamily="34" charset="0"/>
                  </a:rPr>
                  <a:t>Assy</a:t>
                </a:r>
                <a:endParaRPr lang="en-US" sz="1400" dirty="0">
                  <a:latin typeface="Gill Sans MT" pitchFamily="34" charset="0"/>
                </a:endParaRPr>
              </a:p>
            </p:txBody>
          </p:sp>
          <p:sp>
            <p:nvSpPr>
              <p:cNvPr id="70" name="Rectangle 16">
                <a:extLst>
                  <a:ext uri="{FF2B5EF4-FFF2-40B4-BE49-F238E27FC236}">
                    <a16:creationId xmlns:a16="http://schemas.microsoft.com/office/drawing/2014/main" id="{D2F4A0C1-8B59-467C-A0BB-EABB21B0F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032"/>
                <a:ext cx="1200" cy="13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150">
                    <a:latin typeface="Gill Sans MT" pitchFamily="34" charset="0"/>
                  </a:rPr>
                  <a:t>20663801</a:t>
                </a:r>
              </a:p>
            </p:txBody>
          </p:sp>
          <p:sp>
            <p:nvSpPr>
              <p:cNvPr id="71" name="Rectangle 19">
                <a:extLst>
                  <a:ext uri="{FF2B5EF4-FFF2-40B4-BE49-F238E27FC236}">
                    <a16:creationId xmlns:a16="http://schemas.microsoft.com/office/drawing/2014/main" id="{D4A36A6B-1D0E-4DBA-ABEF-D6DABEE8B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190"/>
                <a:ext cx="1200" cy="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>
                    <a:latin typeface="Gill Sans MT" pitchFamily="34" charset="0"/>
                  </a:rPr>
                  <a:t>RTMEX INC</a:t>
                </a:r>
              </a:p>
            </p:txBody>
          </p:sp>
        </p:grpSp>
        <p:sp>
          <p:nvSpPr>
            <p:cNvPr id="68" name="Rectangle 19">
              <a:extLst>
                <a:ext uri="{FF2B5EF4-FFF2-40B4-BE49-F238E27FC236}">
                  <a16:creationId xmlns:a16="http://schemas.microsoft.com/office/drawing/2014/main" id="{5064E74C-9AB2-47EE-B0E6-E4F3B4E80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480" y="2352676"/>
              <a:ext cx="2103120" cy="2544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000">
                  <a:latin typeface="Gill Sans MT" pitchFamily="34" charset="0"/>
                </a:rPr>
                <a:t>Available on Dark &amp; Light colors</a:t>
              </a:r>
            </a:p>
          </p:txBody>
        </p:sp>
      </p:grp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81A6261B-8EBA-4D7C-A786-9504BAA61CC9}"/>
              </a:ext>
            </a:extLst>
          </p:cNvPr>
          <p:cNvCxnSpPr>
            <a:cxnSpLocks/>
            <a:stCxn id="70" idx="0"/>
          </p:cNvCxnSpPr>
          <p:nvPr/>
        </p:nvCxnSpPr>
        <p:spPr>
          <a:xfrm rot="16200000" flipV="1">
            <a:off x="2986122" y="2885829"/>
            <a:ext cx="903586" cy="539575"/>
          </a:xfrm>
          <a:prstGeom prst="curvedConnector3">
            <a:avLst>
              <a:gd name="adj1" fmla="val 50000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201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SharedWithUsers xmlns="0885b025-5499-483a-a502-a4f7584a793a">
      <UserInfo>
        <DisplayName>Terschan, Steve</DisplayName>
        <AccountId>28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DEE0051ABAB14C9F9CBF29B5A51F0F" ma:contentTypeVersion="4" ma:contentTypeDescription="Create a new document." ma:contentTypeScope="" ma:versionID="293b3c73a156f9c25a817cd29f967d48">
  <xsd:schema xmlns:xsd="http://www.w3.org/2001/XMLSchema" xmlns:xs="http://www.w3.org/2001/XMLSchema" xmlns:p="http://schemas.microsoft.com/office/2006/metadata/properties" xmlns:ns2="b8269113-f577-4b19-a76d-4c0a2603dc34" xmlns:ns3="0885b025-5499-483a-a502-a4f7584a793a" targetNamespace="http://schemas.microsoft.com/office/2006/metadata/properties" ma:root="true" ma:fieldsID="3c06d569d351a1f3f857ee30dd016efe" ns2:_="" ns3:_="">
    <xsd:import namespace="b8269113-f577-4b19-a76d-4c0a2603dc34"/>
    <xsd:import namespace="0885b025-5499-483a-a502-a4f7584a79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269113-f577-4b19-a76d-4c0a2603dc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85b025-5499-483a-a502-a4f7584a793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AF349A-EFA0-46DF-841D-E37124F015BF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b8269113-f577-4b19-a76d-4c0a2603dc34"/>
    <ds:schemaRef ds:uri="http://www.w3.org/XML/1998/namespace"/>
    <ds:schemaRef ds:uri="http://purl.org/dc/elements/1.1/"/>
    <ds:schemaRef ds:uri="0885b025-5499-483a-a502-a4f7584a793a"/>
  </ds:schemaRefs>
</ds:datastoreItem>
</file>

<file path=customXml/itemProps2.xml><?xml version="1.0" encoding="utf-8"?>
<ds:datastoreItem xmlns:ds="http://schemas.openxmlformats.org/officeDocument/2006/customXml" ds:itemID="{829FC224-48FE-4B6F-B519-F1BCB1D4AB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269113-f577-4b19-a76d-4c0a2603dc34"/>
    <ds:schemaRef ds:uri="0885b025-5499-483a-a502-a4f7584a79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EC767D8-9390-44C7-99EC-DE6C2A7208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1332</Words>
  <Application>Microsoft Office PowerPoint</Application>
  <PresentationFormat>On-screen Show (16:9)</PresentationFormat>
  <Paragraphs>379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 New</vt:lpstr>
      <vt:lpstr>Gill Sans MT</vt:lpstr>
      <vt:lpstr>Times New Roman</vt:lpstr>
      <vt:lpstr>Wingdings</vt:lpstr>
      <vt:lpstr>Office Theme</vt:lpstr>
      <vt:lpstr>Corian </vt:lpstr>
      <vt:lpstr>Supply chain strategy (project snapshot)</vt:lpstr>
      <vt:lpstr>Supply chain strategy (product placement recommendation)</vt:lpstr>
      <vt:lpstr>Supply chain strategy (ASPEKT – Arm Cap)</vt:lpstr>
      <vt:lpstr>Supply chain strategy (EMBOLD – Arm Caps)</vt:lpstr>
      <vt:lpstr>Supply chain strategy (LEELA - Tables)</vt:lpstr>
      <vt:lpstr>Supply chain strategy (LEELA – Coffee Tables)</vt:lpstr>
      <vt:lpstr>Supply chain strategy (TAVA - Table)</vt:lpstr>
      <vt:lpstr>Supply chain strategy (TAVA - Bench)</vt:lpstr>
      <vt:lpstr>PowerPoint Presentation</vt:lpstr>
      <vt:lpstr>PowerPoint Presentation</vt:lpstr>
      <vt:lpstr>COST SAVINGS</vt:lpstr>
      <vt:lpstr>CAPEX</vt:lpstr>
      <vt:lpstr>HEALTH AND SAFETY</vt:lpstr>
      <vt:lpstr>Supply chain strategy (scenarios considered)</vt:lpstr>
      <vt:lpstr>Supply chain strategy (Initial Risks)</vt:lpstr>
    </vt:vector>
  </TitlesOfParts>
  <Company>Steelcase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CON-325 Template Supply Chain Strategy</dc:title>
  <dc:creator>KRYAN</dc:creator>
  <cp:lastModifiedBy>Joe A Gonzalez</cp:lastModifiedBy>
  <cp:revision>26</cp:revision>
  <dcterms:created xsi:type="dcterms:W3CDTF">2010-08-10T19:47:13Z</dcterms:created>
  <dcterms:modified xsi:type="dcterms:W3CDTF">2025-01-31T22:53:58Z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0x0101006EDEE0051ABAB14C9F9CBF29B5A51F0F</vt:lpwstr>
  </property>
  <property fmtid="{D5CDD505-2E9C-101B-9397-08002B2CF9AE}" pid="3" name="Order">
    <vt:r8>137100</vt:r8>
  </property>
  <property fmtid="{D5CDD505-2E9C-101B-9397-08002B2CF9AE}" pid="4" name="Phase">
    <vt:lpwstr>1b</vt:lpwstr>
  </property>
  <property fmtid="{D5CDD505-2E9C-101B-9397-08002B2CF9AE}" pid="5" name=":">
    <vt:lpwstr>48</vt:lpwstr>
  </property>
  <property fmtid="{D5CDD505-2E9C-101B-9397-08002B2CF9AE}" pid="6" name="Accountable">
    <vt:lpwstr>Supply Chain Lead</vt:lpwstr>
  </property>
  <property fmtid="{D5CDD505-2E9C-101B-9397-08002B2CF9AE}" pid="7" name="Offisync_ProviderInitializationData">
    <vt:lpwstr>https://spark.steelcase.com</vt:lpwstr>
  </property>
  <property fmtid="{D5CDD505-2E9C-101B-9397-08002B2CF9AE}" pid="8" name="Offisync_UniqueId">
    <vt:lpwstr>61407</vt:lpwstr>
  </property>
  <property fmtid="{D5CDD505-2E9C-101B-9397-08002B2CF9AE}" pid="9" name="Offisync_ServerID">
    <vt:lpwstr>3c86f410-e5ee-43a0-8899-674b631325a0</vt:lpwstr>
  </property>
  <property fmtid="{D5CDD505-2E9C-101B-9397-08002B2CF9AE}" pid="10" name="Offisync_ProviderName">
    <vt:lpwstr>Jive</vt:lpwstr>
  </property>
  <property fmtid="{D5CDD505-2E9C-101B-9397-08002B2CF9AE}" pid="11" name="Offisync_IsFrozen">
    <vt:lpwstr>False</vt:lpwstr>
  </property>
  <property fmtid="{D5CDD505-2E9C-101B-9397-08002B2CF9AE}" pid="12" name="Jive_LatestUserAccountName">
    <vt:lpwstr>abenner@steelcase.com</vt:lpwstr>
  </property>
  <property fmtid="{D5CDD505-2E9C-101B-9397-08002B2CF9AE}" pid="13" name="Offisync_IsSaved">
    <vt:lpwstr>False</vt:lpwstr>
  </property>
  <property fmtid="{D5CDD505-2E9C-101B-9397-08002B2CF9AE}" pid="14" name="Offisync_UpdateToken">
    <vt:lpwstr>4</vt:lpwstr>
  </property>
  <property fmtid="{D5CDD505-2E9C-101B-9397-08002B2CF9AE}" pid="15" name="Jive_VersionGuid">
    <vt:lpwstr>143306e3-9599-44e5-bd4f-ba96cd90ce61</vt:lpwstr>
  </property>
</Properties>
</file>