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67" r:id="rId7"/>
    <p:sldId id="279" r:id="rId8"/>
    <p:sldId id="269" r:id="rId9"/>
    <p:sldId id="272" r:id="rId10"/>
    <p:sldId id="273" r:id="rId11"/>
    <p:sldId id="274" r:id="rId12"/>
    <p:sldId id="280" r:id="rId13"/>
    <p:sldId id="281" r:id="rId14"/>
    <p:sldId id="282" r:id="rId15"/>
    <p:sldId id="283" r:id="rId16"/>
    <p:sldId id="285" r:id="rId17"/>
    <p:sldId id="286" r:id="rId18"/>
    <p:sldId id="284" r:id="rId19"/>
    <p:sldId id="276" r:id="rId20"/>
    <p:sldId id="278" r:id="rId21"/>
    <p:sldId id="27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7/31/2018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7/31/2018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navs/#base-nav" TargetMode="External"/><Relationship Id="rId2" Type="http://schemas.openxmlformats.org/officeDocument/2006/relationships/hyperlink" Target="https://getbootstrap.com/docs/4.0/components/modal/#live-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utilities/display/#hiding-elem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erthemes.com/bootstrap-cheatsheet/" TargetMode="External"/><Relationship Id="rId3" Type="http://schemas.openxmlformats.org/officeDocument/2006/relationships/hyperlink" Target="https://getbootstrap.com/docs/4.0/components/" TargetMode="External"/><Relationship Id="rId7" Type="http://schemas.openxmlformats.org/officeDocument/2006/relationships/hyperlink" Target="https://www.awwwards.com/websites/bootstrap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4.0/examples/" TargetMode="External"/><Relationship Id="rId5" Type="http://schemas.openxmlformats.org/officeDocument/2006/relationships/hyperlink" Target="http://expo.getbootstrap.com/" TargetMode="External"/><Relationship Id="rId4" Type="http://schemas.openxmlformats.org/officeDocument/2006/relationships/hyperlink" Target="https://getbootstrap.com/docs/4.0/layout/grid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rubio@sciodev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etbootstrap.com/docs/4.0/layout/grid/#mix-and-mat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dropdowns/#single-button-dropdow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forms/#form-row" TargetMode="External"/><Relationship Id="rId2" Type="http://schemas.openxmlformats.org/officeDocument/2006/relationships/hyperlink" Target="https://getbootstrap.com/docs/4.0/components/collapse/#multiple-targ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v4.0.0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</a:t>
            </a:r>
            <a:r>
              <a:rPr lang="en-US" dirty="0"/>
              <a:t>ARCO RUBIO</a:t>
            </a:r>
          </a:p>
        </p:txBody>
      </p:sp>
      <p:pic>
        <p:nvPicPr>
          <p:cNvPr id="4" name="Picture 2" descr="https://getbootstrap.com/assets/img/bootstrap-stack.png">
            <a:extLst>
              <a:ext uri="{FF2B5EF4-FFF2-40B4-BE49-F238E27FC236}">
                <a16:creationId xmlns:a16="http://schemas.microsoft.com/office/drawing/2014/main" id="{AEBFFB84-4B8B-4670-9643-7473879C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964617"/>
            <a:ext cx="299423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30" cy="1223963"/>
          </a:xfrm>
        </p:spPr>
        <p:txBody>
          <a:bodyPr>
            <a:normAutofit/>
          </a:bodyPr>
          <a:lstStyle/>
          <a:p>
            <a:r>
              <a:rPr lang="es-MX" dirty="0"/>
              <a:t>Modal</a:t>
            </a:r>
          </a:p>
          <a:p>
            <a:r>
              <a:rPr lang="es-MX" dirty="0">
                <a:hlinkClick r:id="rId2"/>
              </a:rPr>
              <a:t>Live </a:t>
            </a:r>
            <a:r>
              <a:rPr lang="es-MX" dirty="0" err="1">
                <a:hlinkClick r:id="rId2"/>
              </a:rPr>
              <a:t>Example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BECAE1-3004-4FDA-9541-4873A6F3DE84}"/>
              </a:ext>
            </a:extLst>
          </p:cNvPr>
          <p:cNvSpPr txBox="1">
            <a:spLocks/>
          </p:cNvSpPr>
          <p:nvPr/>
        </p:nvSpPr>
        <p:spPr>
          <a:xfrm>
            <a:off x="6704012" y="1701797"/>
            <a:ext cx="4875372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Navs</a:t>
            </a:r>
            <a:r>
              <a:rPr lang="es-MX" dirty="0"/>
              <a:t> (</a:t>
            </a:r>
            <a:r>
              <a:rPr lang="es-MX" dirty="0">
                <a:hlinkClick r:id="rId3"/>
              </a:rPr>
              <a:t>Live </a:t>
            </a:r>
            <a:r>
              <a:rPr lang="es-MX" dirty="0" err="1">
                <a:hlinkClick r:id="rId3"/>
              </a:rPr>
              <a:t>Example</a:t>
            </a:r>
            <a:r>
              <a:rPr lang="es-MX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F8977-C076-4637-942C-822DD954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2" y="3128958"/>
            <a:ext cx="4772691" cy="2210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35D07-40FC-4B8A-A0D0-341DF1995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2590800"/>
            <a:ext cx="574437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30" cy="1223963"/>
          </a:xfrm>
        </p:spPr>
        <p:txBody>
          <a:bodyPr>
            <a:normAutofit/>
          </a:bodyPr>
          <a:lstStyle/>
          <a:p>
            <a:r>
              <a:rPr lang="es-MX" dirty="0"/>
              <a:t>Text </a:t>
            </a:r>
            <a:r>
              <a:rPr lang="es-MX" dirty="0" err="1"/>
              <a:t>colors</a:t>
            </a:r>
            <a:endParaRPr lang="es-MX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BECAE1-3004-4FDA-9541-4873A6F3DE84}"/>
              </a:ext>
            </a:extLst>
          </p:cNvPr>
          <p:cNvSpPr txBox="1">
            <a:spLocks/>
          </p:cNvSpPr>
          <p:nvPr/>
        </p:nvSpPr>
        <p:spPr>
          <a:xfrm>
            <a:off x="6704012" y="1701797"/>
            <a:ext cx="3657600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Background</a:t>
            </a:r>
            <a:r>
              <a:rPr lang="es-MX" dirty="0"/>
              <a:t> </a:t>
            </a:r>
            <a:r>
              <a:rPr lang="es-MX" dirty="0" err="1"/>
              <a:t>colors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F7E5C-E921-4D22-861C-A77F6CBC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5" y="2438400"/>
            <a:ext cx="1228896" cy="3477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2C847-9CA1-4178-B6A5-8610D424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2438400"/>
            <a:ext cx="430653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92616-AE30-48A2-92E4-F5CCF3FD1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66" y="2364406"/>
            <a:ext cx="3967481" cy="2129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D969B-4B53-49C4-BA04-900A492BA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12" y="4719988"/>
            <a:ext cx="466790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30" cy="1223963"/>
          </a:xfrm>
        </p:spPr>
        <p:txBody>
          <a:bodyPr>
            <a:normAutofit/>
          </a:bodyPr>
          <a:lstStyle/>
          <a:p>
            <a:r>
              <a:rPr lang="es-MX" dirty="0" err="1"/>
              <a:t>Sizing</a:t>
            </a:r>
            <a:endParaRPr lang="es-MX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BECAE1-3004-4FDA-9541-4873A6F3DE84}"/>
              </a:ext>
            </a:extLst>
          </p:cNvPr>
          <p:cNvSpPr txBox="1">
            <a:spLocks/>
          </p:cNvSpPr>
          <p:nvPr/>
        </p:nvSpPr>
        <p:spPr>
          <a:xfrm>
            <a:off x="6704012" y="1701797"/>
            <a:ext cx="3657600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Vertical </a:t>
            </a:r>
            <a:r>
              <a:rPr lang="es-MX" dirty="0" err="1"/>
              <a:t>Alignment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B7F1A-4B06-4C28-8419-A381DAC9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667000"/>
            <a:ext cx="6227056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2F81C-F52A-46A5-82B6-5FD3C08A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2642919"/>
            <a:ext cx="433448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30" cy="1223963"/>
          </a:xfrm>
        </p:spPr>
        <p:txBody>
          <a:bodyPr>
            <a:normAutofit/>
          </a:bodyPr>
          <a:lstStyle/>
          <a:p>
            <a:r>
              <a:rPr lang="es-MX" dirty="0" err="1"/>
              <a:t>Hidding</a:t>
            </a:r>
            <a:r>
              <a:rPr lang="es-MX" dirty="0"/>
              <a:t> </a:t>
            </a:r>
            <a:r>
              <a:rPr lang="es-MX" dirty="0" err="1"/>
              <a:t>Elements</a:t>
            </a:r>
            <a:endParaRPr lang="es-MX" dirty="0"/>
          </a:p>
          <a:p>
            <a:r>
              <a:rPr lang="es-MX" dirty="0">
                <a:hlinkClick r:id="rId2"/>
              </a:rPr>
              <a:t>Live </a:t>
            </a:r>
            <a:r>
              <a:rPr lang="es-MX" dirty="0" err="1">
                <a:hlinkClick r:id="rId2"/>
              </a:rPr>
              <a:t>Example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2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5ED0-B606-4FCE-A9D3-E4440163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Guidelines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extending</a:t>
            </a:r>
            <a:r>
              <a:rPr lang="es-MX" dirty="0"/>
              <a:t> and </a:t>
            </a:r>
            <a:r>
              <a:rPr lang="es-MX" dirty="0" err="1"/>
              <a:t>customizing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A364-1EBC-42CB-9283-F876A1B2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89FF1-60E9-4F5E-A6F7-F8C7C519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422626"/>
            <a:ext cx="9509151" cy="27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4447-250B-4DA3-BFA6-2E7F711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E5FD-52ED-47F3-A88A-E679D0CB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demo. </a:t>
            </a:r>
          </a:p>
        </p:txBody>
      </p:sp>
    </p:spTree>
    <p:extLst>
      <p:ext uri="{BB962C8B-B14F-4D97-AF65-F5344CB8AC3E}">
        <p14:creationId xmlns:p14="http://schemas.microsoft.com/office/powerpoint/2010/main" val="38920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70403"/>
          </a:xfrm>
        </p:spPr>
        <p:txBody>
          <a:bodyPr>
            <a:normAutofit/>
          </a:bodyPr>
          <a:lstStyle/>
          <a:p>
            <a:r>
              <a:rPr lang="en-US" dirty="0"/>
              <a:t>Create a personal website with the following requirements:</a:t>
            </a:r>
          </a:p>
          <a:p>
            <a:pPr lvl="1"/>
            <a:r>
              <a:rPr lang="en-US" dirty="0"/>
              <a:t>Use Bootstrap v.4.0.0 Grid System</a:t>
            </a:r>
          </a:p>
          <a:p>
            <a:pPr lvl="1"/>
            <a:r>
              <a:rPr lang="en-US" dirty="0"/>
              <a:t>Have 4+ different sections</a:t>
            </a:r>
          </a:p>
          <a:p>
            <a:pPr lvl="1"/>
            <a:r>
              <a:rPr lang="en-US" dirty="0"/>
              <a:t>Use 5+ components</a:t>
            </a:r>
          </a:p>
          <a:p>
            <a:pPr lvl="1"/>
            <a:r>
              <a:rPr lang="en-US" dirty="0"/>
              <a:t>Fully responsive</a:t>
            </a:r>
          </a:p>
          <a:p>
            <a:pPr lvl="1"/>
            <a:r>
              <a:rPr lang="en-US" dirty="0"/>
              <a:t>Extra points for creativity and using more sections/components.</a:t>
            </a:r>
          </a:p>
          <a:p>
            <a:r>
              <a:rPr lang="en-US" dirty="0"/>
              <a:t>Due Date: </a:t>
            </a:r>
            <a:r>
              <a:rPr lang="en-US" b="1" dirty="0"/>
              <a:t>August 7th 2018</a:t>
            </a:r>
            <a:r>
              <a:rPr lang="en-US" dirty="0"/>
              <a:t> before </a:t>
            </a:r>
            <a:r>
              <a:rPr lang="en-US" b="1" dirty="0"/>
              <a:t>5PM</a:t>
            </a:r>
            <a:r>
              <a:rPr lang="en-US" dirty="0"/>
              <a:t>.</a:t>
            </a:r>
          </a:p>
          <a:p>
            <a:r>
              <a:rPr lang="en-US" dirty="0"/>
              <a:t>When finished, send project in a .ZIP file to my email.</a:t>
            </a:r>
          </a:p>
          <a:p>
            <a:r>
              <a:rPr lang="en-US" dirty="0"/>
              <a:t>Feel free to ask me if you have any questions/doubts.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70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Bootstrap: </a:t>
            </a:r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r>
              <a:rPr lang="en-US" dirty="0"/>
              <a:t>Bootstrap Components: </a:t>
            </a:r>
            <a:r>
              <a:rPr lang="en-US" dirty="0">
                <a:hlinkClick r:id="rId3"/>
              </a:rPr>
              <a:t>https://getbootstrap.com/docs/4.0/components/</a:t>
            </a:r>
            <a:endParaRPr lang="en-US" dirty="0"/>
          </a:p>
          <a:p>
            <a:r>
              <a:rPr lang="en-US" dirty="0"/>
              <a:t>Bootstrap Grid: </a:t>
            </a:r>
            <a:r>
              <a:rPr lang="en-US" dirty="0">
                <a:hlinkClick r:id="rId4"/>
              </a:rPr>
              <a:t>https://getbootstrap.com/docs/4.0/layout/grid/</a:t>
            </a:r>
            <a:endParaRPr lang="en-US" dirty="0"/>
          </a:p>
          <a:p>
            <a:r>
              <a:rPr lang="en-US" dirty="0"/>
              <a:t>Bootstrap Expo: </a:t>
            </a:r>
            <a:r>
              <a:rPr lang="en-US" dirty="0">
                <a:hlinkClick r:id="rId5"/>
              </a:rPr>
              <a:t>http://expo.getbootstrap.com</a:t>
            </a:r>
            <a:endParaRPr lang="en-US" dirty="0"/>
          </a:p>
          <a:p>
            <a:r>
              <a:rPr lang="en-US" dirty="0"/>
              <a:t>Bootstrap Examples: </a:t>
            </a:r>
            <a:r>
              <a:rPr lang="en-US" dirty="0">
                <a:hlinkClick r:id="rId6"/>
              </a:rPr>
              <a:t>https://getbootstrap.com/docs/4.0/examples/</a:t>
            </a:r>
            <a:endParaRPr lang="en-US" dirty="0"/>
          </a:p>
          <a:p>
            <a:r>
              <a:rPr lang="en-US" dirty="0" err="1"/>
              <a:t>Awwwards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https://www.awwwards.com/websites/bootstrap/</a:t>
            </a:r>
            <a:endParaRPr lang="en-US" dirty="0"/>
          </a:p>
          <a:p>
            <a:r>
              <a:rPr lang="en-US" dirty="0"/>
              <a:t>Bootstrap Classes </a:t>
            </a:r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https://hackerthemes.com/bootstrap-cheatsheet/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70403"/>
          </a:xfrm>
        </p:spPr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marubio@sciodev.com</a:t>
            </a:r>
            <a:endParaRPr lang="en-US" dirty="0"/>
          </a:p>
          <a:p>
            <a:r>
              <a:rPr lang="en-US" dirty="0"/>
              <a:t>Skype: m.rubio01</a:t>
            </a:r>
          </a:p>
          <a:p>
            <a:endParaRPr lang="en-US" dirty="0"/>
          </a:p>
          <a:p>
            <a:r>
              <a:rPr lang="en-US" dirty="0"/>
              <a:t>THANK YOU!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Bootstrap?</a:t>
            </a:r>
          </a:p>
          <a:p>
            <a:r>
              <a:rPr lang="en-US" dirty="0"/>
              <a:t>The GRID</a:t>
            </a:r>
          </a:p>
          <a:p>
            <a:r>
              <a:rPr lang="en-US" dirty="0"/>
              <a:t>The GRID Examples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Utilities</a:t>
            </a:r>
          </a:p>
          <a:p>
            <a:r>
              <a:rPr lang="es-MX" dirty="0"/>
              <a:t>General </a:t>
            </a:r>
            <a:r>
              <a:rPr lang="es-MX" dirty="0" err="1"/>
              <a:t>Guidelines</a:t>
            </a:r>
            <a:endParaRPr lang="en-US" dirty="0"/>
          </a:p>
          <a:p>
            <a:r>
              <a:rPr lang="en-US" dirty="0"/>
              <a:t>How to install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Additional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327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popular CSS/JavaScript framework for creating responsive and mobile – first sites.</a:t>
            </a:r>
          </a:p>
          <a:p>
            <a:r>
              <a:rPr lang="en-US" dirty="0"/>
              <a:t>Open – source.</a:t>
            </a:r>
          </a:p>
          <a:p>
            <a:r>
              <a:rPr lang="en-US" dirty="0"/>
              <a:t>Out-of-the-box tools and components for building your site. </a:t>
            </a:r>
          </a:p>
          <a:p>
            <a:r>
              <a:rPr lang="en-US" dirty="0"/>
              <a:t>12 column grid-based system for responsiveness.</a:t>
            </a:r>
          </a:p>
          <a:p>
            <a:r>
              <a:rPr lang="en-US" dirty="0"/>
              <a:t>Uses Flex Box instead of percentages.</a:t>
            </a:r>
          </a:p>
          <a:p>
            <a:r>
              <a:rPr lang="en-US" dirty="0"/>
              <a:t>Other CSS frameworks:</a:t>
            </a:r>
          </a:p>
        </p:txBody>
      </p:sp>
      <p:pic>
        <p:nvPicPr>
          <p:cNvPr id="1028" name="Picture 4" descr="Image result for zurb foundation logo">
            <a:extLst>
              <a:ext uri="{FF2B5EF4-FFF2-40B4-BE49-F238E27FC236}">
                <a16:creationId xmlns:a16="http://schemas.microsoft.com/office/drawing/2014/main" id="{F2AF165B-9CD7-495F-ABFF-6D28F3C3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5245777"/>
            <a:ext cx="2411123" cy="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erialize css logo">
            <a:extLst>
              <a:ext uri="{FF2B5EF4-FFF2-40B4-BE49-F238E27FC236}">
                <a16:creationId xmlns:a16="http://schemas.microsoft.com/office/drawing/2014/main" id="{614E4F70-33DB-45CC-8C28-5F9E5E87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42" y="5239485"/>
            <a:ext cx="1713788" cy="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ulma logo">
            <a:extLst>
              <a:ext uri="{FF2B5EF4-FFF2-40B4-BE49-F238E27FC236}">
                <a16:creationId xmlns:a16="http://schemas.microsoft.com/office/drawing/2014/main" id="{F02F2A91-1E62-4958-9317-EEA82B1CF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56" y="5239485"/>
            <a:ext cx="3496128" cy="8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736603"/>
          </a:xfrm>
        </p:spPr>
        <p:txBody>
          <a:bodyPr/>
          <a:lstStyle/>
          <a:p>
            <a:r>
              <a:rPr lang="en-US" dirty="0"/>
              <a:t>Sites that use Bootstrap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3BC6FE-F38F-41F2-AE49-51813571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076" y="2438400"/>
            <a:ext cx="1527471" cy="1060744"/>
          </a:xfrm>
          <a:prstGeom prst="rect">
            <a:avLst/>
          </a:prstGeom>
        </p:spPr>
      </p:pic>
      <p:pic>
        <p:nvPicPr>
          <p:cNvPr id="5" name="Picture 4" descr="Image result for hublot logo">
            <a:extLst>
              <a:ext uri="{FF2B5EF4-FFF2-40B4-BE49-F238E27FC236}">
                <a16:creationId xmlns:a16="http://schemas.microsoft.com/office/drawing/2014/main" id="{0CCFF06D-CD48-4349-9895-6A8075FE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2362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fifa com logo">
            <a:extLst>
              <a:ext uri="{FF2B5EF4-FFF2-40B4-BE49-F238E27FC236}">
                <a16:creationId xmlns:a16="http://schemas.microsoft.com/office/drawing/2014/main" id="{6F1B7B62-24E0-408A-BB0B-956D46E0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63" y="2520044"/>
            <a:ext cx="2051635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396A1-E374-4046-8FDB-E792BE66C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761" y="4307431"/>
            <a:ext cx="1562100" cy="1420091"/>
          </a:xfrm>
          <a:prstGeom prst="rect">
            <a:avLst/>
          </a:prstGeom>
        </p:spPr>
      </p:pic>
      <p:pic>
        <p:nvPicPr>
          <p:cNvPr id="9" name="Picture 8" descr="http://www.forbesindia.com/images/forbes-india-logo.png">
            <a:extLst>
              <a:ext uri="{FF2B5EF4-FFF2-40B4-BE49-F238E27FC236}">
                <a16:creationId xmlns:a16="http://schemas.microsoft.com/office/drawing/2014/main" id="{2D5F6A4E-4761-4F58-8400-84D9A03C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51" y="4679428"/>
            <a:ext cx="2286000" cy="5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ox news logo">
            <a:extLst>
              <a:ext uri="{FF2B5EF4-FFF2-40B4-BE49-F238E27FC236}">
                <a16:creationId xmlns:a16="http://schemas.microsoft.com/office/drawing/2014/main" id="{DF2218B6-41EB-41B2-B2D5-C4461719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929" y="2410473"/>
            <a:ext cx="1676400" cy="15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EAE711C-CF4E-476F-B2DC-8A101397FD0D}"/>
              </a:ext>
            </a:extLst>
          </p:cNvPr>
          <p:cNvSpPr txBox="1">
            <a:spLocks/>
          </p:cNvSpPr>
          <p:nvPr/>
        </p:nvSpPr>
        <p:spPr>
          <a:xfrm>
            <a:off x="7237412" y="4787901"/>
            <a:ext cx="4189729" cy="7366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thousands more…</a:t>
            </a:r>
          </a:p>
        </p:txBody>
      </p:sp>
    </p:spTree>
    <p:extLst>
      <p:ext uri="{BB962C8B-B14F-4D97-AF65-F5344CB8AC3E}">
        <p14:creationId xmlns:p14="http://schemas.microsoft.com/office/powerpoint/2010/main" val="6996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828529" cy="1569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Enables you to create the layout of your site easily and be responsive.</a:t>
            </a:r>
          </a:p>
          <a:p>
            <a:r>
              <a:rPr lang="en-US" dirty="0"/>
              <a:t>12 columns.</a:t>
            </a:r>
          </a:p>
          <a:p>
            <a:r>
              <a:rPr lang="en-US" dirty="0"/>
              <a:t>5 Breakpoints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636E9-284A-4345-BE6F-952C0682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1" y="3276600"/>
            <a:ext cx="99083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482EC-8BB5-402A-A1C7-8CAD954A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1" y="3886200"/>
            <a:ext cx="7749753" cy="912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3D76D-9248-4045-B6B5-D82B7369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752600"/>
            <a:ext cx="2702041" cy="43589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D75B8-75D9-49CD-83FC-C8563C624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9411" y="1752600"/>
            <a:ext cx="7597353" cy="1569720"/>
          </a:xfrm>
        </p:spPr>
        <p:txBody>
          <a:bodyPr>
            <a:normAutofit/>
          </a:bodyPr>
          <a:lstStyle/>
          <a:p>
            <a:r>
              <a:rPr lang="en-US" sz="2400" dirty="0"/>
              <a:t>Containers: Most basic layout element and is required.</a:t>
            </a:r>
          </a:p>
          <a:p>
            <a:r>
              <a:rPr lang="en-US" sz="2400" dirty="0"/>
              <a:t>Container – Fluid: Full width of the container.</a:t>
            </a:r>
          </a:p>
          <a:p>
            <a:r>
              <a:rPr lang="en-US" sz="2400" dirty="0"/>
              <a:t>Rows: Wrappers for columns.</a:t>
            </a:r>
          </a:p>
        </p:txBody>
      </p:sp>
    </p:spTree>
    <p:extLst>
      <p:ext uri="{BB962C8B-B14F-4D97-AF65-F5344CB8AC3E}">
        <p14:creationId xmlns:p14="http://schemas.microsoft.com/office/powerpoint/2010/main" val="27147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91BCF-8108-443A-BCAB-A9E59E7F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752599"/>
            <a:ext cx="6551929" cy="1538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8EB6B7-6756-409C-9370-B7B5DF70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2" y="3574079"/>
            <a:ext cx="7315200" cy="30333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BFA47B-B810-4A0D-91EA-664D1919AD0D}"/>
              </a:ext>
            </a:extLst>
          </p:cNvPr>
          <p:cNvSpPr/>
          <p:nvPr/>
        </p:nvSpPr>
        <p:spPr>
          <a:xfrm>
            <a:off x="1284534" y="5334000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827529" cy="508003"/>
          </a:xfrm>
        </p:spPr>
        <p:txBody>
          <a:bodyPr/>
          <a:lstStyle/>
          <a:p>
            <a:r>
              <a:rPr lang="es-MX" dirty="0" err="1"/>
              <a:t>Buttons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A4E30-CD91-4D63-829F-A9ACEA56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" y="2532917"/>
            <a:ext cx="5831862" cy="279864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BECAE1-3004-4FDA-9541-4873A6F3DE84}"/>
              </a:ext>
            </a:extLst>
          </p:cNvPr>
          <p:cNvSpPr txBox="1">
            <a:spLocks/>
          </p:cNvSpPr>
          <p:nvPr/>
        </p:nvSpPr>
        <p:spPr>
          <a:xfrm>
            <a:off x="6704012" y="1701797"/>
            <a:ext cx="3886200" cy="50800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Dropdowns</a:t>
            </a:r>
            <a:r>
              <a:rPr lang="es-MX" dirty="0"/>
              <a:t> (</a:t>
            </a:r>
            <a:r>
              <a:rPr lang="es-MX" dirty="0">
                <a:hlinkClick r:id="rId3"/>
              </a:rPr>
              <a:t>Live </a:t>
            </a:r>
            <a:r>
              <a:rPr lang="es-MX" dirty="0" err="1">
                <a:hlinkClick r:id="rId3"/>
              </a:rPr>
              <a:t>Example</a:t>
            </a:r>
            <a:r>
              <a:rPr lang="es-MX" dirty="0"/>
              <a:t>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6C37-378B-493C-A690-08C79919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2532917"/>
            <a:ext cx="5296246" cy="1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732CA-2071-42FF-A795-C4D6D95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30" cy="1223963"/>
          </a:xfrm>
        </p:spPr>
        <p:txBody>
          <a:bodyPr>
            <a:normAutofit/>
          </a:bodyPr>
          <a:lstStyle/>
          <a:p>
            <a:r>
              <a:rPr lang="es-MX" dirty="0" err="1"/>
              <a:t>Collapse</a:t>
            </a:r>
            <a:endParaRPr lang="es-MX" dirty="0"/>
          </a:p>
          <a:p>
            <a:r>
              <a:rPr lang="es-MX" dirty="0">
                <a:hlinkClick r:id="rId2"/>
              </a:rPr>
              <a:t>Live </a:t>
            </a:r>
            <a:r>
              <a:rPr lang="es-MX" dirty="0" err="1">
                <a:hlinkClick r:id="rId2"/>
              </a:rPr>
              <a:t>Example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BECAE1-3004-4FDA-9541-4873A6F3DE84}"/>
              </a:ext>
            </a:extLst>
          </p:cNvPr>
          <p:cNvSpPr txBox="1">
            <a:spLocks/>
          </p:cNvSpPr>
          <p:nvPr/>
        </p:nvSpPr>
        <p:spPr>
          <a:xfrm>
            <a:off x="6704012" y="1701797"/>
            <a:ext cx="3657600" cy="14986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Forms</a:t>
            </a:r>
            <a:endParaRPr lang="es-MX" dirty="0"/>
          </a:p>
          <a:p>
            <a:r>
              <a:rPr lang="es-MX" dirty="0">
                <a:hlinkClick r:id="rId3"/>
              </a:rPr>
              <a:t>Live </a:t>
            </a:r>
            <a:r>
              <a:rPr lang="es-MX" dirty="0" err="1">
                <a:hlinkClick r:id="rId3"/>
              </a:rPr>
              <a:t>Example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619250-D39F-4296-BF5E-3D387390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3090863"/>
            <a:ext cx="597889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627</TotalTime>
  <Words>379</Words>
  <Application>Microsoft Office PowerPoint</Application>
  <PresentationFormat>Custom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Bootstrap v4.0.0</vt:lpstr>
      <vt:lpstr>Contents</vt:lpstr>
      <vt:lpstr>What is Bootstrap?</vt:lpstr>
      <vt:lpstr>What is Bootstrap?</vt:lpstr>
      <vt:lpstr>The GRID</vt:lpstr>
      <vt:lpstr>The GRID Examples</vt:lpstr>
      <vt:lpstr>The GRID Examples</vt:lpstr>
      <vt:lpstr>Components</vt:lpstr>
      <vt:lpstr>Components</vt:lpstr>
      <vt:lpstr>Components</vt:lpstr>
      <vt:lpstr>Utilities</vt:lpstr>
      <vt:lpstr>Utilities</vt:lpstr>
      <vt:lpstr>Utilities</vt:lpstr>
      <vt:lpstr>General Guidelines for extending and customizing.</vt:lpstr>
      <vt:lpstr>How to install</vt:lpstr>
      <vt:lpstr>Homework</vt:lpstr>
      <vt:lpstr>Additional Resources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v4.0.0</dc:title>
  <dc:creator>Marco Antonio Rubio Ruelas</dc:creator>
  <cp:lastModifiedBy>Marco Antonio Rubio Ruelas</cp:lastModifiedBy>
  <cp:revision>41</cp:revision>
  <dcterms:created xsi:type="dcterms:W3CDTF">2018-02-16T17:53:26Z</dcterms:created>
  <dcterms:modified xsi:type="dcterms:W3CDTF">2018-07-31T13:50:15Z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