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5" r:id="rId4"/>
    <p:sldId id="276" r:id="rId5"/>
    <p:sldId id="271" r:id="rId6"/>
    <p:sldId id="27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8" r:id="rId20"/>
    <p:sldId id="288" r:id="rId21"/>
    <p:sldId id="273" r:id="rId22"/>
    <p:sldId id="279" r:id="rId23"/>
    <p:sldId id="280" r:id="rId24"/>
    <p:sldId id="281" r:id="rId25"/>
    <p:sldId id="283" r:id="rId26"/>
    <p:sldId id="284" r:id="rId27"/>
    <p:sldId id="28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Gosta de cozinhar?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A8-42A9-9EE5-C5334E50BD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A8-42A9-9EE5-C5334E50BD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Folha1!$A$2:$A$3</c:f>
              <c:strCache>
                <c:ptCount val="2"/>
                <c:pt idx="0">
                  <c:v> Não</c:v>
                </c:pt>
                <c:pt idx="1">
                  <c:v>Sim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11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A8-42A9-9EE5-C5334E50BD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Gosta de cozinhar?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A8-42A9-9EE5-C5334E50BD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A8-42A9-9EE5-C5334E50BD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Folha1!$A$2:$A$3</c:f>
              <c:strCache>
                <c:ptCount val="2"/>
                <c:pt idx="0">
                  <c:v> Não</c:v>
                </c:pt>
                <c:pt idx="1">
                  <c:v>Sim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17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A8-42A9-9EE5-C5334E50BD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Utilidade da App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D6-4A69-A19B-36678CE4BE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519-42E1-8013-4BEC26DA7E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Folha1!$A$2:$A$3</c:f>
              <c:strCache>
                <c:ptCount val="2"/>
                <c:pt idx="0">
                  <c:v> Não</c:v>
                </c:pt>
                <c:pt idx="1">
                  <c:v>Sim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9-42E1-8013-4BEC26DA7E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83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86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17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25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57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7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02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57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22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3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33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618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8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48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84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54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43EEE4-DEF2-40F6-8BEC-1096BC1A1474}" type="datetimeFigureOut">
              <a:rPr lang="pt-PT" smtClean="0"/>
              <a:t>16/06/2019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87B5-3321-4EDF-874F-31EC036154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051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7F3D31D3-5300-48E9-91ED-CA49C31A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7" y="0"/>
            <a:ext cx="1457325" cy="13335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8AF097-D866-4631-AC27-B268059F5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41235"/>
              </p:ext>
            </p:extLst>
          </p:nvPr>
        </p:nvGraphicFramePr>
        <p:xfrm>
          <a:off x="1619250" y="5173623"/>
          <a:ext cx="8953499" cy="1538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527">
                  <a:extLst>
                    <a:ext uri="{9D8B030D-6E8A-4147-A177-3AD203B41FA5}">
                      <a16:colId xmlns:a16="http://schemas.microsoft.com/office/drawing/2014/main" val="419339669"/>
                    </a:ext>
                  </a:extLst>
                </a:gridCol>
                <a:gridCol w="1768773">
                  <a:extLst>
                    <a:ext uri="{9D8B030D-6E8A-4147-A177-3AD203B41FA5}">
                      <a16:colId xmlns:a16="http://schemas.microsoft.com/office/drawing/2014/main" val="647421316"/>
                    </a:ext>
                  </a:extLst>
                </a:gridCol>
                <a:gridCol w="2917824">
                  <a:extLst>
                    <a:ext uri="{9D8B030D-6E8A-4147-A177-3AD203B41FA5}">
                      <a16:colId xmlns:a16="http://schemas.microsoft.com/office/drawing/2014/main" val="129001476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603182549"/>
                    </a:ext>
                  </a:extLst>
                </a:gridCol>
              </a:tblGrid>
              <a:tr h="419221"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40656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Nº20181249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José Agostinho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Engenharia 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Turma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4243"/>
                  </a:ext>
                </a:extLst>
              </a:tr>
              <a:tr h="323653"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Nº20171613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Manuel Antunes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Engenharia 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Turma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97419"/>
                  </a:ext>
                </a:extLst>
              </a:tr>
              <a:tr h="387940"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Nº20130732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Hugo Almeida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Engenharia 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Turma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721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E7AC6629-0DFF-4485-BF02-8BA9FCF6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385" y="886032"/>
            <a:ext cx="8825658" cy="693653"/>
          </a:xfrm>
        </p:spPr>
        <p:txBody>
          <a:bodyPr/>
          <a:lstStyle/>
          <a:p>
            <a:r>
              <a:rPr lang="pt-PT" sz="4400" dirty="0"/>
              <a:t>Interfaces Pessoa-Máquina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1076380-6025-4E5A-9D3F-A07C04FB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385" y="1579685"/>
            <a:ext cx="8825658" cy="861420"/>
          </a:xfrm>
        </p:spPr>
        <p:txBody>
          <a:bodyPr/>
          <a:lstStyle/>
          <a:p>
            <a:r>
              <a:rPr lang="pt-PT" dirty="0"/>
              <a:t>3ºTrabalho Teórico</a:t>
            </a:r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FC86F5-C0C5-4B7F-9D98-BBFD9C22E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60" y="2462077"/>
            <a:ext cx="1981477" cy="1933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A3EC6D-F44B-4BB8-9DA1-BD02AA215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38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720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A9E62-E4E6-479A-B3AF-043633A3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PT" dirty="0"/>
              <a:t>Quais as tarefas desejáveis?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5E1B3A-C755-42D6-BC3A-3B337F24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As tarefas mais desejáveis do sistema são a obtenção de informação para ser realizada uma ou mais receitas, o facto de estas terem sempre um vídeo (tutorial) associado para facilitar a ação, uma lista de compras, que irá ter conteúdo depois do utilizador ter escolhido fazer uma receita, possibilidade de adicionar novas receitas (dependendo dos critérios de aceitação) ao sistema e de estas serem ou não partilhadas.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A65959-9711-4DC8-89C0-86C01721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44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30DA4-F8CC-4C81-B30A-9436362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PT" dirty="0"/>
              <a:t>Relações Utilizador-Informação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125393-89BE-42E4-A89E-06786165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2401"/>
            <a:ext cx="8946541" cy="4195481"/>
          </a:xfrm>
        </p:spPr>
        <p:txBody>
          <a:bodyPr/>
          <a:lstStyle/>
          <a:p>
            <a:pPr algn="just"/>
            <a:r>
              <a:rPr lang="pt-PT" dirty="0"/>
              <a:t>O utilizador passa a ter acesso a uma base de dados, neste caso de receitas e diversos, que depois pode usar para beneficio próprio. Possível obtenção de grande satisfação com os resultados obtidos a partir da informação transmitida.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C1FACF-F88A-4118-8623-451C63AA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94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0A89A-7DE6-43CD-8517-5FF1859D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32B4AC-76A2-444C-99F8-7035C490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PT" dirty="0"/>
              <a:t>Log in/log out;</a:t>
            </a:r>
          </a:p>
          <a:p>
            <a:pPr algn="just"/>
            <a:r>
              <a:rPr lang="pt-PT" dirty="0"/>
              <a:t>Registro;</a:t>
            </a:r>
          </a:p>
          <a:p>
            <a:pPr algn="just"/>
            <a:r>
              <a:rPr lang="pt-PT" dirty="0"/>
              <a:t>Código de verificação;</a:t>
            </a:r>
          </a:p>
          <a:p>
            <a:pPr algn="just"/>
            <a:r>
              <a:rPr lang="pt-PT" dirty="0"/>
              <a:t>Sugestão do dia;</a:t>
            </a:r>
          </a:p>
          <a:p>
            <a:pPr algn="just"/>
            <a:r>
              <a:rPr lang="pt-PT" dirty="0"/>
              <a:t>Menu principal com as várias opções; </a:t>
            </a:r>
          </a:p>
          <a:p>
            <a:pPr algn="just"/>
            <a:r>
              <a:rPr lang="pt-PT" dirty="0"/>
              <a:t>Receitas;</a:t>
            </a:r>
          </a:p>
          <a:p>
            <a:pPr algn="just"/>
            <a:r>
              <a:rPr lang="pt-PT" dirty="0"/>
              <a:t>Aceder as receitas;</a:t>
            </a:r>
          </a:p>
          <a:p>
            <a:pPr algn="just"/>
            <a:r>
              <a:rPr lang="pt-PT" dirty="0"/>
              <a:t>Minhas receitas; </a:t>
            </a:r>
          </a:p>
          <a:p>
            <a:pPr algn="just"/>
            <a:r>
              <a:rPr lang="pt-PT" dirty="0"/>
              <a:t>Lista de compras; </a:t>
            </a:r>
          </a:p>
          <a:p>
            <a:pPr algn="just"/>
            <a:r>
              <a:rPr lang="pt-PT" dirty="0"/>
              <a:t>Atalhos;</a:t>
            </a:r>
          </a:p>
          <a:p>
            <a:pPr algn="just"/>
            <a:r>
              <a:rPr lang="pt-PT" dirty="0"/>
              <a:t>Seguidores;</a:t>
            </a:r>
          </a:p>
          <a:p>
            <a:pPr algn="just"/>
            <a:r>
              <a:rPr lang="pt-PT" dirty="0"/>
              <a:t>Definições.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408465-250B-4EE0-B0C6-30A31A4B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221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5782-5476-476F-B08D-3C2FFE4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501"/>
          </a:xfrm>
        </p:spPr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007AC6-8BCA-4755-A425-D706E823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713"/>
            <a:ext cx="6133471" cy="430644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§"/>
            </a:pPr>
            <a:r>
              <a:rPr lang="pt-PT" sz="1600" dirty="0"/>
              <a:t>Permite o acesso de varias contas ao mesmo dispositivo.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2E10C0-CF56-4EC6-9C4D-88F9B2E676B6}"/>
              </a:ext>
            </a:extLst>
          </p:cNvPr>
          <p:cNvSpPr txBox="1"/>
          <p:nvPr/>
        </p:nvSpPr>
        <p:spPr>
          <a:xfrm>
            <a:off x="646111" y="1333022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Log in (Possibilidade de Automático):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55B5E1F-20F8-475C-913D-DE2FD59FC8D3}"/>
              </a:ext>
            </a:extLst>
          </p:cNvPr>
          <p:cNvSpPr txBox="1">
            <a:spLocks/>
          </p:cNvSpPr>
          <p:nvPr/>
        </p:nvSpPr>
        <p:spPr>
          <a:xfrm>
            <a:off x="646111" y="4714905"/>
            <a:ext cx="4073852" cy="43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PT" sz="1600" dirty="0"/>
              <a:t>Permite o registro através do email.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43ADE7-B82F-4B9F-B237-F45EEA3C700E}"/>
              </a:ext>
            </a:extLst>
          </p:cNvPr>
          <p:cNvSpPr txBox="1"/>
          <p:nvPr/>
        </p:nvSpPr>
        <p:spPr>
          <a:xfrm>
            <a:off x="646111" y="4401045"/>
            <a:ext cx="189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Registro: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2B1ED8-9E20-445B-B814-0405435F1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t="51586" r="26124"/>
          <a:stretch/>
        </p:blipFill>
        <p:spPr>
          <a:xfrm>
            <a:off x="7552467" y="4186216"/>
            <a:ext cx="3134816" cy="2118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531AA4-98CB-421A-8F27-60E1E2D61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r="17001" b="51586"/>
          <a:stretch/>
        </p:blipFill>
        <p:spPr>
          <a:xfrm>
            <a:off x="7550909" y="1517688"/>
            <a:ext cx="3493805" cy="2118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8B3858-F219-493D-9074-A2BEF287D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795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1FA5-45F7-4374-B21B-B18340C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B1BFAF-2F78-4B95-BB55-A44A07E270F3}"/>
              </a:ext>
            </a:extLst>
          </p:cNvPr>
          <p:cNvSpPr txBox="1"/>
          <p:nvPr/>
        </p:nvSpPr>
        <p:spPr>
          <a:xfrm>
            <a:off x="646111" y="1333022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Código de Verificação: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BBA98B3-FDC5-4E23-A5AD-CABEE73A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713"/>
            <a:ext cx="6873275" cy="653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600" dirty="0"/>
              <a:t>Depois do registo efetuado, um código de verificação é enviado para o email, para inserir na aplicação.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D3ACA9-E7C1-4CBC-B343-42618412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2625" r="11935" b="64535"/>
          <a:stretch/>
        </p:blipFill>
        <p:spPr>
          <a:xfrm>
            <a:off x="7009001" y="727173"/>
            <a:ext cx="3114260" cy="225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B8A464-53CC-489F-A88B-201C148D0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44619" r="13497" b="25682"/>
          <a:stretch/>
        </p:blipFill>
        <p:spPr>
          <a:xfrm>
            <a:off x="7322348" y="3977196"/>
            <a:ext cx="4128117" cy="203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B613FB-E447-45AC-9899-988A2B42E4F1}"/>
              </a:ext>
            </a:extLst>
          </p:cNvPr>
          <p:cNvSpPr txBox="1"/>
          <p:nvPr/>
        </p:nvSpPr>
        <p:spPr>
          <a:xfrm>
            <a:off x="646110" y="3429000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Sugestão do dia: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A99DC7A-3FB0-47C2-8469-04562CBC040B}"/>
              </a:ext>
            </a:extLst>
          </p:cNvPr>
          <p:cNvSpPr txBox="1">
            <a:spLocks/>
          </p:cNvSpPr>
          <p:nvPr/>
        </p:nvSpPr>
        <p:spPr>
          <a:xfrm>
            <a:off x="646111" y="3773388"/>
            <a:ext cx="6524234" cy="114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Uma vez por dia, quando a aplicação é aberta, antes de ir para o menu principal, sugere ao utilizador uma receita, com atalho para ela própria e com a possibilidade de saltar esta opção.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1C5F1F-8A80-41C6-B2F4-CA049683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338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1FA5-45F7-4374-B21B-B18340C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B1BFAF-2F78-4B95-BB55-A44A07E270F3}"/>
              </a:ext>
            </a:extLst>
          </p:cNvPr>
          <p:cNvSpPr txBox="1"/>
          <p:nvPr/>
        </p:nvSpPr>
        <p:spPr>
          <a:xfrm>
            <a:off x="646111" y="1333022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Menu principal com varias opções: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BBA98B3-FDC5-4E23-A5AD-CABEE73A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713"/>
            <a:ext cx="6873275" cy="11457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Pagina principal da aplicação. Contém um sistema para mensagens/notificações, foto de imagem do utilizador mais o seu nome, atalho para as definições, receitas, minhas receitas, lista de compras e seguidores;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B613FB-E447-45AC-9899-988A2B42E4F1}"/>
              </a:ext>
            </a:extLst>
          </p:cNvPr>
          <p:cNvSpPr txBox="1"/>
          <p:nvPr/>
        </p:nvSpPr>
        <p:spPr>
          <a:xfrm>
            <a:off x="646110" y="3429000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Receitas: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A99DC7A-3FB0-47C2-8469-04562CBC040B}"/>
              </a:ext>
            </a:extLst>
          </p:cNvPr>
          <p:cNvSpPr txBox="1">
            <a:spLocks/>
          </p:cNvSpPr>
          <p:nvPr/>
        </p:nvSpPr>
        <p:spPr>
          <a:xfrm>
            <a:off x="646110" y="3773387"/>
            <a:ext cx="6642457" cy="242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Quando o utilizador escolhe a opção receitas é redirecionado para uma nova pagina. Esta pagina irá conter os vários tipos de receitas possíveis, exemplo: bolos de aniversário. Possibilidade de voltar ao menu principal e uma imagem de uma lupa interativa para quando o utilizador pretenda pesquisar uma receita por texto. Uma vez escolhida o tipo de receita, vai para uma pagina das varias receitas desse tipo, com o atalho de voltar atrás ou menu principal.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1C5F1F-8A80-41C6-B2F4-CA049683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1DBC21-BBA9-4AC5-B403-956C3B884B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" r="639" b="64644"/>
          <a:stretch/>
        </p:blipFill>
        <p:spPr>
          <a:xfrm>
            <a:off x="7742219" y="1333022"/>
            <a:ext cx="4164806" cy="2424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6210D3-1B1C-4CB4-918E-B375FC1913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04"/>
          <a:stretch/>
        </p:blipFill>
        <p:spPr>
          <a:xfrm>
            <a:off x="7742219" y="4086060"/>
            <a:ext cx="3387312" cy="1835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94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1FA5-45F7-4374-B21B-B18340C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B1BFAF-2F78-4B95-BB55-A44A07E270F3}"/>
              </a:ext>
            </a:extLst>
          </p:cNvPr>
          <p:cNvSpPr txBox="1"/>
          <p:nvPr/>
        </p:nvSpPr>
        <p:spPr>
          <a:xfrm>
            <a:off x="646111" y="1333022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Aceder as receitas: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BBA98B3-FDC5-4E23-A5AD-CABEE73A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54713"/>
            <a:ext cx="5932242" cy="14299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Quando se acede a receita em questão, o sistema abre uma nova pagina com a informação da receita (imagem, nome, descrição, ingredientes, vídeo). Tem também a opção de voltar atrás ou para o menu principal e mandar a lista de ingredientes para a lista de compras.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B613FB-E447-45AC-9899-988A2B42E4F1}"/>
              </a:ext>
            </a:extLst>
          </p:cNvPr>
          <p:cNvSpPr txBox="1"/>
          <p:nvPr/>
        </p:nvSpPr>
        <p:spPr>
          <a:xfrm>
            <a:off x="646111" y="4110360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Minhas receitas: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A99DC7A-3FB0-47C2-8469-04562CBC040B}"/>
              </a:ext>
            </a:extLst>
          </p:cNvPr>
          <p:cNvSpPr txBox="1">
            <a:spLocks/>
          </p:cNvSpPr>
          <p:nvPr/>
        </p:nvSpPr>
        <p:spPr>
          <a:xfrm>
            <a:off x="646112" y="4433282"/>
            <a:ext cx="5932242" cy="242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algn="just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pt-PT" sz="1600" dirty="0"/>
              <a:t>Possibilidade de adicionar novas receitas, para uso próprio ou para partilhar na parte social da app. Estas receitas passam a ser acedidas por esta opção ou na cloud de receitas, caso seja feita um upload desta. As receitas ficam ordenadas por data, e tem a opção de ser removidas. Permite voltar ao menu principal.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F1C5F1F-8A80-41C6-B2F4-CA049683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9FB3BA-FB36-44F9-9F00-EC0E76C71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61" y="1241443"/>
            <a:ext cx="3468209" cy="2601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6810D9-1DDF-49D5-A332-085A3F6AAA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7" t="5331" r="3084" b="11145"/>
          <a:stretch/>
        </p:blipFill>
        <p:spPr>
          <a:xfrm>
            <a:off x="6904760" y="4110360"/>
            <a:ext cx="3468210" cy="2294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19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5782-5476-476F-B08D-3C2FFE4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501"/>
          </a:xfrm>
        </p:spPr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007AC6-8BCA-4755-A425-D706E823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712"/>
            <a:ext cx="6207362" cy="2189198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1600" dirty="0"/>
              <a:t>Secção para uma lista de compras. Serve para quando uma receita fica programada, seja possível adicionar a esta lista a informação da receita como por exemplo os ingredientes. Esta contem opções para criar á mão as listas,  elimina-las e voltar ao menu principal. Quando uma lista é acedida parte para pagina com a informação da lista. Dentro desta é possível voltar atras ou ao menu principal, fazer um check dos ingredientes obtidos e editá-los ( funciona como um bloco de notas).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2E10C0-CF56-4EC6-9C4D-88F9B2E676B6}"/>
              </a:ext>
            </a:extLst>
          </p:cNvPr>
          <p:cNvSpPr txBox="1"/>
          <p:nvPr/>
        </p:nvSpPr>
        <p:spPr>
          <a:xfrm>
            <a:off x="646111" y="1333022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compras: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55B5E1F-20F8-475C-913D-DE2FD59FC8D3}"/>
              </a:ext>
            </a:extLst>
          </p:cNvPr>
          <p:cNvSpPr txBox="1">
            <a:spLocks/>
          </p:cNvSpPr>
          <p:nvPr/>
        </p:nvSpPr>
        <p:spPr>
          <a:xfrm>
            <a:off x="646110" y="4714904"/>
            <a:ext cx="4618347" cy="940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Ao longo da app vários atalhos são estabelecidos para ajudar o utilizador (exemplo: botão de voltar ao menu principal).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43ADE7-B82F-4B9F-B237-F45EEA3C700E}"/>
              </a:ext>
            </a:extLst>
          </p:cNvPr>
          <p:cNvSpPr txBox="1"/>
          <p:nvPr/>
        </p:nvSpPr>
        <p:spPr>
          <a:xfrm>
            <a:off x="646111" y="4401045"/>
            <a:ext cx="189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Atalhos: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8B3858-F219-493D-9074-A2BEF287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0FA520-23CB-49D7-BFA6-F1F89ED2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3" r="7615"/>
          <a:stretch/>
        </p:blipFill>
        <p:spPr>
          <a:xfrm>
            <a:off x="7759084" y="1702354"/>
            <a:ext cx="3786806" cy="3535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32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5782-5476-476F-B08D-3C2FFE4A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501"/>
          </a:xfrm>
        </p:spPr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007AC6-8BCA-4755-A425-D706E823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713"/>
            <a:ext cx="4733757" cy="80224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1600" dirty="0"/>
              <a:t>Permite o acesso a um menu de partilha de receitas para com a cloud. As pessoas podem avaliar estas receitas.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2E10C0-CF56-4EC6-9C4D-88F9B2E676B6}"/>
              </a:ext>
            </a:extLst>
          </p:cNvPr>
          <p:cNvSpPr txBox="1"/>
          <p:nvPr/>
        </p:nvSpPr>
        <p:spPr>
          <a:xfrm>
            <a:off x="646111" y="1333022"/>
            <a:ext cx="48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dirty="0"/>
              <a:t>Seguidores: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55B5E1F-20F8-475C-913D-DE2FD59FC8D3}"/>
              </a:ext>
            </a:extLst>
          </p:cNvPr>
          <p:cNvSpPr txBox="1">
            <a:spLocks/>
          </p:cNvSpPr>
          <p:nvPr/>
        </p:nvSpPr>
        <p:spPr>
          <a:xfrm>
            <a:off x="646110" y="4714904"/>
            <a:ext cx="4840289" cy="1197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Permite o acesso ao menu definições que vai ter as opções de informação da conta, linguagem, versão da app, politicas de privacidade, support e a capacidade de fazer log out da app.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43ADE7-B82F-4B9F-B237-F45EEA3C700E}"/>
              </a:ext>
            </a:extLst>
          </p:cNvPr>
          <p:cNvSpPr txBox="1"/>
          <p:nvPr/>
        </p:nvSpPr>
        <p:spPr>
          <a:xfrm>
            <a:off x="646111" y="4401045"/>
            <a:ext cx="189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Definições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8B3858-F219-493D-9074-A2BEF287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C0B330-1AD2-4EDC-96AE-9862F4A2A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2" r="3514" b="59094"/>
          <a:stretch/>
        </p:blipFill>
        <p:spPr>
          <a:xfrm>
            <a:off x="6445001" y="1440989"/>
            <a:ext cx="4101669" cy="2208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B9C87C-880D-4D22-8F57-29CBCB899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25" r="35691" b="7724"/>
          <a:stretch/>
        </p:blipFill>
        <p:spPr>
          <a:xfrm>
            <a:off x="7217967" y="3945268"/>
            <a:ext cx="2555739" cy="2736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94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0E4EB21-2DE3-4372-8187-BDEB6D8D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4B8FD6-53E2-49DC-AEA4-DEA1D7ED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29" y="0"/>
            <a:ext cx="700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E2201-D937-4E14-B8A3-AA9BD066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684D68-A823-48AF-9F37-302CCEA4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29136"/>
            <a:ext cx="8946541" cy="4195481"/>
          </a:xfrm>
        </p:spPr>
        <p:txBody>
          <a:bodyPr/>
          <a:lstStyle/>
          <a:p>
            <a:pPr algn="just"/>
            <a:r>
              <a:rPr lang="pt-PT" dirty="0"/>
              <a:t>Optámos por desenvolver a interface de uma aplicação de sistema android, que consiste em um armazém de receitas e que ajude o utilizador a escolher uma refeição, para este depois a confecionar com mais facilidade. Cook não é apenas um armazém de informação, contem mais funcionalidades que iremos abordar nesta apresentação.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B0E2D0-4BA7-4339-ABD1-3924BA54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605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D5681B-344B-444B-B010-D15BA977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B79BF-669B-49B9-B9C7-9E0C9840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439BBF-ADDA-4AE7-A2EA-E4A3C11B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João chega a casa depois de um longo dia de trabalho. Mas precisa de fazer o jantar pois os pais da namorada vão jantar a casa dele. O João quer impressionar os seus sogros e lembrasse da aplicação </a:t>
            </a:r>
            <a:r>
              <a:rPr lang="pt-PT" b="1" i="1" dirty="0"/>
              <a:t>Cook</a:t>
            </a:r>
            <a:r>
              <a:rPr lang="pt-PT" dirty="0"/>
              <a:t> que recentemente fez download. O João abre a aplicação, efetua o log in. Repara no prato sugestão do dia mas lembra-se que a sua sogra é vegetariana e tinha-lhe aparecido “</a:t>
            </a:r>
            <a:r>
              <a:rPr lang="pt-PT" i="1" dirty="0"/>
              <a:t>Coelho com feijão e vinho do porto”. </a:t>
            </a:r>
            <a:r>
              <a:rPr lang="pt-PT" dirty="0"/>
              <a:t>Sendo assim, prossegue para o menu principal. Acede as receitas, e escolhe o tipo vegetariano. O João escolheu </a:t>
            </a:r>
            <a:r>
              <a:rPr lang="pt-PT" i="1" dirty="0"/>
              <a:t>“Salada de abacate com duo de salmão”. </a:t>
            </a:r>
            <a:r>
              <a:rPr lang="pt-PT" dirty="0"/>
              <a:t>Logo de seguida vê o vídeo disponível para se orientar e procede a realização do jantar. Ao fim do jantar a sua sogra acabou elogiou o João imenso.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2A5DF2-5BC4-4579-811B-B8ED7E52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B22F538-C2B0-4575-B3CC-784444350585}"/>
              </a:ext>
            </a:extLst>
          </p:cNvPr>
          <p:cNvSpPr txBox="1"/>
          <p:nvPr/>
        </p:nvSpPr>
        <p:spPr>
          <a:xfrm>
            <a:off x="931818" y="1468143"/>
            <a:ext cx="106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1º</a:t>
            </a:r>
          </a:p>
        </p:txBody>
      </p:sp>
    </p:spTree>
    <p:extLst>
      <p:ext uri="{BB962C8B-B14F-4D97-AF65-F5344CB8AC3E}">
        <p14:creationId xmlns:p14="http://schemas.microsoft.com/office/powerpoint/2010/main" val="74013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21C9-380C-4D93-9EE6-EA8A615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8F6603-C95E-4813-A19A-1440D27D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O Gustavo acorda, vai correr, volta para casa e toma o pequeno-almoço. Começa a pensar no que irá fazer para o almoço, mas repara que a sua dispensa está vazia. Entretanto acede ao </a:t>
            </a:r>
            <a:r>
              <a:rPr lang="pt-PT" b="1" dirty="0"/>
              <a:t>Cook</a:t>
            </a:r>
            <a:r>
              <a:rPr lang="pt-PT" dirty="0"/>
              <a:t>, faz log in e repara que a sugestão do dia lhe agrada. Tratava-se de um prato simples de fazer mas com alguma elegância. Resolve aceder à receita. Como a sua dispensa está vazia, seleciona opção de criar uma lista de compras com os ingredientes necessários para a receita. O Gustavo desseguida sai de casa e vai para o supermercado mais próximo. Uma vez lá dentro o Gustavo volta abrir a aplicação, (desta vez já não precisa de fazer log in pois hoje de manhã quando o fazia, selecionou a opção de log in automático) acedeu à opção lista de compras, selecionou a lista que tinha acabado de criar e procedeu à compra dos ingredientes.</a:t>
            </a:r>
            <a:endParaRPr lang="pt-PT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90503A-58DF-4214-86C6-276055AA28A8}"/>
              </a:ext>
            </a:extLst>
          </p:cNvPr>
          <p:cNvSpPr txBox="1"/>
          <p:nvPr/>
        </p:nvSpPr>
        <p:spPr>
          <a:xfrm>
            <a:off x="931818" y="1468143"/>
            <a:ext cx="106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2º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BBCA1D-AF21-431B-8B8E-27D219F3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505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1E67-7701-40FD-9F3D-E9B23B6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Protótipo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E6F7968-A1B8-4E86-9758-3877ED213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01" y="1324589"/>
            <a:ext cx="2363809" cy="419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7C9164-C980-476E-83F6-63BBAB52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D7AFAA-3C5A-45DC-9C4F-8ECB53F350F6}"/>
              </a:ext>
            </a:extLst>
          </p:cNvPr>
          <p:cNvSpPr txBox="1"/>
          <p:nvPr/>
        </p:nvSpPr>
        <p:spPr>
          <a:xfrm>
            <a:off x="1759132" y="5520351"/>
            <a:ext cx="2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Loading Screen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516710-DF73-4E20-B23F-5931A06EE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25" y="1324588"/>
            <a:ext cx="2264531" cy="4195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736B789-20F1-482D-9CE7-46E2B307824C}"/>
              </a:ext>
            </a:extLst>
          </p:cNvPr>
          <p:cNvSpPr txBox="1"/>
          <p:nvPr/>
        </p:nvSpPr>
        <p:spPr>
          <a:xfrm>
            <a:off x="5174952" y="5520351"/>
            <a:ext cx="2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Log in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4B4DA31-FCCF-475C-AA2F-A74E9F387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313" y="1325217"/>
            <a:ext cx="2134386" cy="4195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0C4144-80A0-48AE-915A-0EB42B224ACF}"/>
              </a:ext>
            </a:extLst>
          </p:cNvPr>
          <p:cNvSpPr txBox="1"/>
          <p:nvPr/>
        </p:nvSpPr>
        <p:spPr>
          <a:xfrm>
            <a:off x="8355695" y="5532783"/>
            <a:ext cx="2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Registo</a:t>
            </a:r>
          </a:p>
        </p:txBody>
      </p:sp>
    </p:spTree>
    <p:extLst>
      <p:ext uri="{BB962C8B-B14F-4D97-AF65-F5344CB8AC3E}">
        <p14:creationId xmlns:p14="http://schemas.microsoft.com/office/powerpoint/2010/main" val="243834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D979-4C41-495B-AE4D-8C929F5B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Protótipo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5F5015-8B74-40FC-BD15-3B490700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E35ACC-DE78-44D8-A8B7-66A066D5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2" y="1321904"/>
            <a:ext cx="2046728" cy="4214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3836A8-FB90-4F5C-A3A5-1AE6E724F449}"/>
              </a:ext>
            </a:extLst>
          </p:cNvPr>
          <p:cNvSpPr txBox="1"/>
          <p:nvPr/>
        </p:nvSpPr>
        <p:spPr>
          <a:xfrm>
            <a:off x="991164" y="5536095"/>
            <a:ext cx="230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Código de Verificação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C7EFCD1-C9D6-4981-AF3B-D83B15113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68" y="1321903"/>
            <a:ext cx="2069313" cy="4214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16B304-5CE1-4996-9DAF-ABA19458614E}"/>
              </a:ext>
            </a:extLst>
          </p:cNvPr>
          <p:cNvSpPr txBox="1"/>
          <p:nvPr/>
        </p:nvSpPr>
        <p:spPr>
          <a:xfrm>
            <a:off x="4307677" y="5536095"/>
            <a:ext cx="2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Sugestão do dia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74A3CC1-FB66-4C3E-90D3-8BCB50C42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81" y="1321903"/>
            <a:ext cx="2046729" cy="4168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F1CD69-3C12-4D6A-8227-B9594C83D9F5}"/>
              </a:ext>
            </a:extLst>
          </p:cNvPr>
          <p:cNvSpPr txBox="1"/>
          <p:nvPr/>
        </p:nvSpPr>
        <p:spPr>
          <a:xfrm>
            <a:off x="7750830" y="5489928"/>
            <a:ext cx="2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Menu Principal</a:t>
            </a:r>
          </a:p>
        </p:txBody>
      </p:sp>
    </p:spTree>
    <p:extLst>
      <p:ext uri="{BB962C8B-B14F-4D97-AF65-F5344CB8AC3E}">
        <p14:creationId xmlns:p14="http://schemas.microsoft.com/office/powerpoint/2010/main" val="399550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AF904-DF10-4072-BF3B-26876644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Protótipo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1C589D-CFBD-4370-A879-153E6B16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1DA3669-D77F-4A26-8C4A-520145D4D1EB}"/>
              </a:ext>
            </a:extLst>
          </p:cNvPr>
          <p:cNvSpPr txBox="1"/>
          <p:nvPr/>
        </p:nvSpPr>
        <p:spPr>
          <a:xfrm>
            <a:off x="990023" y="6035950"/>
            <a:ext cx="2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Escolha do Tipo de receita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893474-383E-40D3-847C-DD940DD8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7" y="1358616"/>
            <a:ext cx="2293763" cy="4671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AEFE43-A3B1-46CF-B84D-A65F884CA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58" y="1358616"/>
            <a:ext cx="2293763" cy="4671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E9969A-CDE5-431C-897F-806559A09C82}"/>
              </a:ext>
            </a:extLst>
          </p:cNvPr>
          <p:cNvSpPr txBox="1"/>
          <p:nvPr/>
        </p:nvSpPr>
        <p:spPr>
          <a:xfrm>
            <a:off x="4356034" y="6029904"/>
            <a:ext cx="236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Escolha da Receita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1DBC76-8A6F-4901-8FF8-98DD13F35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91" y="1279923"/>
            <a:ext cx="2293763" cy="4671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E4645B-9909-4688-8845-A759E1B7C5BA}"/>
              </a:ext>
            </a:extLst>
          </p:cNvPr>
          <p:cNvSpPr txBox="1"/>
          <p:nvPr/>
        </p:nvSpPr>
        <p:spPr>
          <a:xfrm>
            <a:off x="7924267" y="5989783"/>
            <a:ext cx="2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Informação da Receita</a:t>
            </a:r>
          </a:p>
        </p:txBody>
      </p:sp>
    </p:spTree>
    <p:extLst>
      <p:ext uri="{BB962C8B-B14F-4D97-AF65-F5344CB8AC3E}">
        <p14:creationId xmlns:p14="http://schemas.microsoft.com/office/powerpoint/2010/main" val="289924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AF904-DF10-4072-BF3B-26876644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Protótipo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1C589D-CFBD-4370-A879-153E6B16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BEEAEB8-EA90-47D9-AA79-91DA060D884C}"/>
              </a:ext>
            </a:extLst>
          </p:cNvPr>
          <p:cNvSpPr txBox="1"/>
          <p:nvPr/>
        </p:nvSpPr>
        <p:spPr>
          <a:xfrm>
            <a:off x="885629" y="5486400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Minhas receitas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15B05-BCD8-42C6-8925-5033545E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9" y="1546561"/>
            <a:ext cx="1934596" cy="3939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5D08F-2479-4121-B75F-AD947BC7D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73" y="1546560"/>
            <a:ext cx="1934597" cy="3939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2665D0-4762-4265-A2D9-E02702B85843}"/>
              </a:ext>
            </a:extLst>
          </p:cNvPr>
          <p:cNvSpPr txBox="1"/>
          <p:nvPr/>
        </p:nvSpPr>
        <p:spPr>
          <a:xfrm>
            <a:off x="4381173" y="5486399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Minhas Listas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DF42C80-F4C7-4964-87C7-79D5CD069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45" y="1546560"/>
            <a:ext cx="1934597" cy="3939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6D1BE0-3634-47D2-B6C4-D95C9E839FBE}"/>
              </a:ext>
            </a:extLst>
          </p:cNvPr>
          <p:cNvSpPr txBox="1"/>
          <p:nvPr/>
        </p:nvSpPr>
        <p:spPr>
          <a:xfrm>
            <a:off x="7682100" y="5486399"/>
            <a:ext cx="236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Escolha de uma das listas</a:t>
            </a:r>
          </a:p>
        </p:txBody>
      </p:sp>
    </p:spTree>
    <p:extLst>
      <p:ext uri="{BB962C8B-B14F-4D97-AF65-F5344CB8AC3E}">
        <p14:creationId xmlns:p14="http://schemas.microsoft.com/office/powerpoint/2010/main" val="1582037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AF904-DF10-4072-BF3B-26876644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Protótipo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1C589D-CFBD-4370-A879-153E6B16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CF0279-F51F-4481-B38A-1F50FB518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04" y="1347535"/>
            <a:ext cx="2189869" cy="44597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E806A7-3C42-4026-98C6-9021CC5D5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5" y="1347536"/>
            <a:ext cx="2189869" cy="44597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EAB08D-6FFF-45B9-9A5D-699E14D3E219}"/>
              </a:ext>
            </a:extLst>
          </p:cNvPr>
          <p:cNvSpPr txBox="1"/>
          <p:nvPr/>
        </p:nvSpPr>
        <p:spPr>
          <a:xfrm>
            <a:off x="3450731" y="5807240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Seguidores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07FDFB-5E79-4289-96D3-5BF8EB24CD14}"/>
              </a:ext>
            </a:extLst>
          </p:cNvPr>
          <p:cNvSpPr txBox="1"/>
          <p:nvPr/>
        </p:nvSpPr>
        <p:spPr>
          <a:xfrm>
            <a:off x="7682102" y="5807240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81101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10190-CF6C-4DFD-84DA-E017F87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Avaliação heurística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2134B6-710B-4A60-9B3C-2B71C464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4" name="Marcador de Posição de Conteúdo 13">
            <a:extLst>
              <a:ext uri="{FF2B5EF4-FFF2-40B4-BE49-F238E27FC236}">
                <a16:creationId xmlns:a16="http://schemas.microsoft.com/office/drawing/2014/main" id="{55751A08-FA40-4304-AA3F-8D07F39B3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49352"/>
              </p:ext>
            </p:extLst>
          </p:nvPr>
        </p:nvGraphicFramePr>
        <p:xfrm>
          <a:off x="1994263" y="1471747"/>
          <a:ext cx="7985760" cy="4707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4272">
                  <a:extLst>
                    <a:ext uri="{9D8B030D-6E8A-4147-A177-3AD203B41FA5}">
                      <a16:colId xmlns:a16="http://schemas.microsoft.com/office/drawing/2014/main" val="1690291633"/>
                    </a:ext>
                  </a:extLst>
                </a:gridCol>
                <a:gridCol w="1320744">
                  <a:extLst>
                    <a:ext uri="{9D8B030D-6E8A-4147-A177-3AD203B41FA5}">
                      <a16:colId xmlns:a16="http://schemas.microsoft.com/office/drawing/2014/main" val="1650372378"/>
                    </a:ext>
                  </a:extLst>
                </a:gridCol>
                <a:gridCol w="2050775">
                  <a:extLst>
                    <a:ext uri="{9D8B030D-6E8A-4147-A177-3AD203B41FA5}">
                      <a16:colId xmlns:a16="http://schemas.microsoft.com/office/drawing/2014/main" val="3772349627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2118048708"/>
                    </a:ext>
                  </a:extLst>
                </a:gridCol>
              </a:tblGrid>
              <a:tr h="280019"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Boa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Mais ou Menos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Horrivel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961509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Linguagem dos utilizadores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115791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Diálogos simples e naturais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906316"/>
                  </a:ext>
                </a:extLst>
              </a:tr>
              <a:tr h="506833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Minimiza sobrecarga da memória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6337226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Consistência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526543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FeedBack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737433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Navegação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409842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Atalhos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7741447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Boas menssagens de erros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263255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Prevenir erros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 dirty="0">
                          <a:effectLst/>
                        </a:rPr>
                        <a:t>X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568390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Ajuda e support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>
                          <a:effectLst/>
                        </a:rPr>
                        <a:t>X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348615"/>
                  </a:ext>
                </a:extLst>
              </a:tr>
              <a:tr h="2800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Próximas Atualizações do Sistema</a:t>
                      </a:r>
                      <a:endParaRPr lang="pt-PT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24774"/>
                  </a:ext>
                </a:extLst>
              </a:tr>
              <a:tr h="2800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 dirty="0">
                          <a:effectLst/>
                        </a:rPr>
                        <a:t>-&gt; Desenvolver a capacidade do sistema suportar modo offline;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52819"/>
                  </a:ext>
                </a:extLst>
              </a:tr>
              <a:tr h="2800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 dirty="0">
                          <a:effectLst/>
                        </a:rPr>
                        <a:t>-&gt; Melhoria da funcionalidade da parte social; 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77813"/>
                  </a:ext>
                </a:extLst>
              </a:tr>
              <a:tr h="2800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 dirty="0">
                          <a:effectLst/>
                        </a:rPr>
                        <a:t>-&gt; Desenvolver um sistema de filtros para a pesquisa das receitas;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45199"/>
                  </a:ext>
                </a:extLst>
              </a:tr>
              <a:tr h="2800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PT" sz="1100" u="none" strike="noStrike" dirty="0">
                          <a:effectLst/>
                        </a:rPr>
                        <a:t>-&gt; Sondagens de satisfação dos utilizadores.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6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5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B748C-A03A-4C12-8F8B-E8179B4D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Resultado do Inquérito (feito a 30 pessoas)</a:t>
            </a:r>
          </a:p>
        </p:txBody>
      </p:sp>
      <p:graphicFrame>
        <p:nvGraphicFramePr>
          <p:cNvPr id="12" name="Marcador de Posição de Conteúdo 12">
            <a:extLst>
              <a:ext uri="{FF2B5EF4-FFF2-40B4-BE49-F238E27FC236}">
                <a16:creationId xmlns:a16="http://schemas.microsoft.com/office/drawing/2014/main" id="{B6DE882A-38EE-4972-8C29-491707455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45784"/>
              </p:ext>
            </p:extLst>
          </p:nvPr>
        </p:nvGraphicFramePr>
        <p:xfrm>
          <a:off x="3023578" y="2062163"/>
          <a:ext cx="4649787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9A23E675-3DB0-4DEC-A771-765B502D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38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277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B748C-A03A-4C12-8F8B-E8179B4D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Resultado do Inquérito (feito a 30 pessoas)</a:t>
            </a:r>
          </a:p>
        </p:txBody>
      </p:sp>
      <p:graphicFrame>
        <p:nvGraphicFramePr>
          <p:cNvPr id="12" name="Marcador de Posição de Conteúdo 12">
            <a:extLst>
              <a:ext uri="{FF2B5EF4-FFF2-40B4-BE49-F238E27FC236}">
                <a16:creationId xmlns:a16="http://schemas.microsoft.com/office/drawing/2014/main" id="{B6DE882A-38EE-4972-8C29-491707455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491321"/>
              </p:ext>
            </p:extLst>
          </p:nvPr>
        </p:nvGraphicFramePr>
        <p:xfrm>
          <a:off x="3023578" y="2062163"/>
          <a:ext cx="4649787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ED3393C-0E50-4E2C-9B96-889A33F459C6}"/>
              </a:ext>
            </a:extLst>
          </p:cNvPr>
          <p:cNvSpPr txBox="1"/>
          <p:nvPr/>
        </p:nvSpPr>
        <p:spPr>
          <a:xfrm>
            <a:off x="4238625" y="2062163"/>
            <a:ext cx="512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Cozinha diariamente?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5D9300-7040-401A-87C9-C21DEEB52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38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94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2AC8D-8892-40A5-80ED-8476FF78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74" y="300318"/>
            <a:ext cx="10937692" cy="1400530"/>
          </a:xfrm>
        </p:spPr>
        <p:txBody>
          <a:bodyPr/>
          <a:lstStyle/>
          <a:p>
            <a:pPr algn="ctr"/>
            <a:r>
              <a:rPr lang="pt-PT" dirty="0"/>
              <a:t>Resultado do Inquérito (feito a 30 pessoas)</a:t>
            </a:r>
          </a:p>
        </p:txBody>
      </p:sp>
      <p:graphicFrame>
        <p:nvGraphicFramePr>
          <p:cNvPr id="13" name="Marcador de Posição de Conteúdo 12">
            <a:extLst>
              <a:ext uri="{FF2B5EF4-FFF2-40B4-BE49-F238E27FC236}">
                <a16:creationId xmlns:a16="http://schemas.microsoft.com/office/drawing/2014/main" id="{288CFDD3-4D45-4332-A00C-349894D81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12574"/>
              </p:ext>
            </p:extLst>
          </p:nvPr>
        </p:nvGraphicFramePr>
        <p:xfrm>
          <a:off x="327395" y="1914684"/>
          <a:ext cx="4194362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DC28786-E3F5-4D60-8D81-5E2CDD668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6F4C8AA-1828-49D0-ADFA-6D311093CDB2}"/>
              </a:ext>
            </a:extLst>
          </p:cNvPr>
          <p:cNvSpPr txBox="1"/>
          <p:nvPr/>
        </p:nvSpPr>
        <p:spPr>
          <a:xfrm>
            <a:off x="5348472" y="2185511"/>
            <a:ext cx="6235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(Algumas respostas):</a:t>
            </a:r>
          </a:p>
          <a:p>
            <a:r>
              <a:rPr lang="pt-PT" dirty="0"/>
              <a:t> - Não costumo cozinhar, por isso a aplicação não me ia dar jeito;</a:t>
            </a:r>
          </a:p>
          <a:p>
            <a:r>
              <a:rPr lang="pt-PT" dirty="0"/>
              <a:t>- Não tenho tempo para cozinhar algo elaborado, muito menos para estar a consultar uma aplicação.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649E92-A7FC-476D-925A-F81C804F438A}"/>
              </a:ext>
            </a:extLst>
          </p:cNvPr>
          <p:cNvSpPr txBox="1"/>
          <p:nvPr/>
        </p:nvSpPr>
        <p:spPr>
          <a:xfrm>
            <a:off x="5348471" y="3842861"/>
            <a:ext cx="623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Sim (Algumas respostas):</a:t>
            </a:r>
          </a:p>
          <a:p>
            <a:r>
              <a:rPr lang="pt-PT" dirty="0"/>
              <a:t> - Sim, Posso não cozinhar diariamente mas gosto de cozinhar e inventar;</a:t>
            </a:r>
          </a:p>
          <a:p>
            <a:r>
              <a:rPr lang="pt-PT" dirty="0"/>
              <a:t>- Sim e gosto de aprender mais sobre cozinha. </a:t>
            </a:r>
          </a:p>
        </p:txBody>
      </p:sp>
    </p:spTree>
    <p:extLst>
      <p:ext uri="{BB962C8B-B14F-4D97-AF65-F5344CB8AC3E}">
        <p14:creationId xmlns:p14="http://schemas.microsoft.com/office/powerpoint/2010/main" val="985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48C51-3698-4609-BEB4-E60E0830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Resultado do Inquérito (feito a 30 pessoas)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DFBF0F-1352-43E8-91F0-3FF25035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 maior parte das pessoas mostram – se interessadas na aplicação, frisando que aplicação não deve ter a mesma forma que os sites de receitas têm. Deve inovar no facto de ter o cuidado com a informação. Esta não deve ser muito cientifica, mas explicita que faça com que as pessoas que não percebem muito acerca de cozinha, se torne mais fácil fazer pratos específicos.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45CC58-7476-44E4-BAC7-A9C38BD6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38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47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E4569-7996-42E8-8CB0-8FA8AFAA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136506-AFBE-42E0-93FC-6E54B644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31481"/>
            <a:ext cx="6486114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Quem vai usar o sistema?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Que tarefas o sistema realiza atualmente?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Quais as tarefas desejáveis?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Relações Utilizador-Informação;</a:t>
            </a:r>
          </a:p>
          <a:p>
            <a:pPr marL="0" indent="0">
              <a:buNone/>
            </a:pPr>
            <a:r>
              <a:rPr lang="pt-PT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EB9453-68A0-4C3E-A18B-83FA285B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804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9C8AC-EB77-47BE-9B9D-E8ADD965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PT" dirty="0"/>
              <a:t>Quem vai usar o sistema?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D6E67A-2962-4AF0-980C-CB0AE3EC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466993"/>
            <a:ext cx="8572366" cy="1169676"/>
          </a:xfrm>
        </p:spPr>
        <p:txBody>
          <a:bodyPr/>
          <a:lstStyle/>
          <a:p>
            <a:pPr algn="just"/>
            <a:r>
              <a:rPr lang="pt-PT" dirty="0"/>
              <a:t>O sistema destina – se  a pessoas com idades entre 15-50 anos.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7D08BA-80E9-4993-AF24-AE67147B3E01}"/>
              </a:ext>
            </a:extLst>
          </p:cNvPr>
          <p:cNvSpPr txBox="1"/>
          <p:nvPr/>
        </p:nvSpPr>
        <p:spPr>
          <a:xfrm>
            <a:off x="1447061" y="1910534"/>
            <a:ext cx="590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Porque?</a:t>
            </a:r>
          </a:p>
          <a:p>
            <a:pPr algn="just"/>
            <a:r>
              <a:rPr lang="pt-PT" dirty="0"/>
              <a:t>Pois é a faixa etária que está mais presente no mundo tecnológico. Com o passar dos anos abranger novas faixas etárias.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9A760E-F333-4927-BAD1-AC71F1E3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87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9157-8FA9-42F3-B812-A2FC6CB1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PT" dirty="0"/>
              <a:t>Que tarefas o sistema realiza atualmente?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BE1046-8811-4A99-B38F-836B9CDB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sistema vai realizar tarefas simples. Desde o simples login ou registo, até a escolha de uma receita para ser realizada com funcionalidades extra pelo caminho caso o utilizador pretenda.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2ED919-00DF-4C49-BC37-9D669DFC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75" y="452718"/>
            <a:ext cx="636787" cy="6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1705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715</TotalTime>
  <Words>1514</Words>
  <Application>Microsoft Office PowerPoint</Application>
  <PresentationFormat>Ecrã Panorâmico</PresentationFormat>
  <Paragraphs>144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Ião</vt:lpstr>
      <vt:lpstr>Interfaces Pessoa-Máquina</vt:lpstr>
      <vt:lpstr>Sumário</vt:lpstr>
      <vt:lpstr>Resultado do Inquérito (feito a 30 pessoas)</vt:lpstr>
      <vt:lpstr>Resultado do Inquérito (feito a 30 pessoas)</vt:lpstr>
      <vt:lpstr>Resultado do Inquérito (feito a 30 pessoas)</vt:lpstr>
      <vt:lpstr>Resultado do Inquérito (feito a 30 pessoas)</vt:lpstr>
      <vt:lpstr>Análise de Tarefas</vt:lpstr>
      <vt:lpstr>Quem vai usar o sistema? </vt:lpstr>
      <vt:lpstr>Que tarefas o sistema realiza atualmente? </vt:lpstr>
      <vt:lpstr>Quais as tarefas desejáveis? </vt:lpstr>
      <vt:lpstr>Relações Utilizador-Informação 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Apresentação do PowerPoint</vt:lpstr>
      <vt:lpstr>Apresentação do PowerPoint</vt:lpstr>
      <vt:lpstr>Cenários </vt:lpstr>
      <vt:lpstr>Cenários</vt:lpstr>
      <vt:lpstr>Protótipo</vt:lpstr>
      <vt:lpstr>Protótipo</vt:lpstr>
      <vt:lpstr>Protótipo</vt:lpstr>
      <vt:lpstr>Protótipo</vt:lpstr>
      <vt:lpstr>Protótipo</vt:lpstr>
      <vt:lpstr>Avaliação heurística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Pessoa-Máquina</dc:title>
  <dc:creator>José Agostinho</dc:creator>
  <cp:lastModifiedBy>José Agostinho</cp:lastModifiedBy>
  <cp:revision>41</cp:revision>
  <dcterms:created xsi:type="dcterms:W3CDTF">2019-06-06T22:46:29Z</dcterms:created>
  <dcterms:modified xsi:type="dcterms:W3CDTF">2019-06-16T00:41:17Z</dcterms:modified>
</cp:coreProperties>
</file>