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9.wmf" ContentType="image/x-wmf"/>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1.png" ContentType="image/png"/>
  <Override PartName="/ppt/media/image20.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Arial"/>
            </a:endParaRPr>
          </a:p>
        </p:txBody>
      </p:sp>
      <p:sp>
        <p:nvSpPr>
          <p:cNvPr id="1"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2" name="PlaceHolder 3"/>
          <p:cNvSpPr>
            <a:spLocks noGrp="1"/>
          </p:cNvSpPr>
          <p:nvPr>
            <p:ph type="dt"/>
          </p:nvPr>
        </p:nvSpPr>
        <p:spPr>
          <a:xfrm>
            <a:off x="457200" y="6356520"/>
            <a:ext cx="2133360" cy="364680"/>
          </a:xfrm>
          <a:prstGeom prst="rect">
            <a:avLst/>
          </a:prstGeom>
        </p:spPr>
        <p:txBody>
          <a:bodyPr anchor="ctr"/>
          <a:p>
            <a:pPr>
              <a:lnSpc>
                <a:spcPct val="100000"/>
              </a:lnSpc>
            </a:pPr>
            <a:fld id="{2B5794E2-5E30-4D09-8A97-D6C18477D56D}" type="datetime">
              <a:rPr b="0" lang="es-ES" sz="1200" spc="-1" strike="noStrike">
                <a:solidFill>
                  <a:srgbClr val="8b8b8b"/>
                </a:solidFill>
                <a:latin typeface="Calibri"/>
              </a:rPr>
              <a:t>11/03/19</a:t>
            </a:fld>
            <a:endParaRPr b="0" lang="es-ES" sz="1200" spc="-1" strike="noStrike">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b="0" lang="es-ES" sz="2400" spc="-1" strike="noStrike">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69C24A18-36F1-475D-B968-8CF5FED9B763}" type="slidenum">
              <a:rPr b="0" lang="es-ES" sz="1200" spc="-1" strike="noStrike">
                <a:solidFill>
                  <a:srgbClr val="8b8b8b"/>
                </a:solidFill>
                <a:latin typeface="Calibri"/>
              </a:rPr>
              <a:t>&lt;número&gt;</a:t>
            </a:fld>
            <a:endParaRPr b="0" lang="es-E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hyperlink" Target="http://www.businessmodelgeneration.com/" TargetMode="External"/><Relationship Id="rId1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wmf"/><Relationship Id="rId11" Type="http://schemas.openxmlformats.org/officeDocument/2006/relationships/image" Target="../media/image20.png"/><Relationship Id="rId12" Type="http://schemas.openxmlformats.org/officeDocument/2006/relationships/hyperlink" Target="http://www.businessmodelgeneration.com/" TargetMode="External"/><Relationship Id="rId13" Type="http://schemas.openxmlformats.org/officeDocument/2006/relationships/image" Target="../media/image21.png"/><Relationship Id="rId1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Picture 13" descr=""/>
          <p:cNvPicPr/>
          <p:nvPr/>
        </p:nvPicPr>
        <p:blipFill>
          <a:blip r:embed="rId1"/>
          <a:stretch/>
        </p:blipFill>
        <p:spPr>
          <a:xfrm>
            <a:off x="7191360" y="469800"/>
            <a:ext cx="561600" cy="672840"/>
          </a:xfrm>
          <a:prstGeom prst="rect">
            <a:avLst/>
          </a:prstGeom>
          <a:ln w="9360">
            <a:noFill/>
          </a:ln>
        </p:spPr>
      </p:pic>
      <p:pic>
        <p:nvPicPr>
          <p:cNvPr id="42" name="Picture 14" descr=""/>
          <p:cNvPicPr/>
          <p:nvPr/>
        </p:nvPicPr>
        <p:blipFill>
          <a:blip r:embed="rId2"/>
          <a:stretch/>
        </p:blipFill>
        <p:spPr>
          <a:xfrm>
            <a:off x="3701880" y="412920"/>
            <a:ext cx="507600" cy="529920"/>
          </a:xfrm>
          <a:prstGeom prst="rect">
            <a:avLst/>
          </a:prstGeom>
          <a:ln w="9360">
            <a:noFill/>
          </a:ln>
        </p:spPr>
      </p:pic>
      <p:pic>
        <p:nvPicPr>
          <p:cNvPr id="43" name="Picture 15" descr=""/>
          <p:cNvPicPr/>
          <p:nvPr/>
        </p:nvPicPr>
        <p:blipFill>
          <a:blip r:embed="rId3"/>
          <a:stretch/>
        </p:blipFill>
        <p:spPr>
          <a:xfrm>
            <a:off x="5500800" y="2854440"/>
            <a:ext cx="498240" cy="514080"/>
          </a:xfrm>
          <a:prstGeom prst="rect">
            <a:avLst/>
          </a:prstGeom>
          <a:ln w="9360">
            <a:noFill/>
          </a:ln>
        </p:spPr>
      </p:pic>
      <p:pic>
        <p:nvPicPr>
          <p:cNvPr id="44" name="Picture 16" descr=""/>
          <p:cNvPicPr/>
          <p:nvPr/>
        </p:nvPicPr>
        <p:blipFill>
          <a:blip r:embed="rId4"/>
          <a:stretch/>
        </p:blipFill>
        <p:spPr>
          <a:xfrm>
            <a:off x="5381640" y="349200"/>
            <a:ext cx="558360" cy="572760"/>
          </a:xfrm>
          <a:prstGeom prst="rect">
            <a:avLst/>
          </a:prstGeom>
          <a:ln w="9360">
            <a:noFill/>
          </a:ln>
        </p:spPr>
      </p:pic>
      <p:pic>
        <p:nvPicPr>
          <p:cNvPr id="45" name="Picture 17" descr=""/>
          <p:cNvPicPr/>
          <p:nvPr/>
        </p:nvPicPr>
        <p:blipFill>
          <a:blip r:embed="rId5"/>
          <a:srcRect l="11197" t="0" r="0" b="0"/>
          <a:stretch/>
        </p:blipFill>
        <p:spPr>
          <a:xfrm>
            <a:off x="4633920" y="5446800"/>
            <a:ext cx="452160" cy="572760"/>
          </a:xfrm>
          <a:prstGeom prst="rect">
            <a:avLst/>
          </a:prstGeom>
          <a:ln w="9360">
            <a:noFill/>
          </a:ln>
        </p:spPr>
      </p:pic>
      <p:pic>
        <p:nvPicPr>
          <p:cNvPr id="46" name="Picture 18" descr=""/>
          <p:cNvPicPr/>
          <p:nvPr/>
        </p:nvPicPr>
        <p:blipFill>
          <a:blip r:embed="rId6"/>
          <a:srcRect l="0" t="0" r="0" b="6738"/>
          <a:stretch/>
        </p:blipFill>
        <p:spPr>
          <a:xfrm>
            <a:off x="1919160" y="2949480"/>
            <a:ext cx="671400" cy="593280"/>
          </a:xfrm>
          <a:prstGeom prst="rect">
            <a:avLst/>
          </a:prstGeom>
          <a:ln w="9360">
            <a:noFill/>
          </a:ln>
        </p:spPr>
      </p:pic>
      <p:pic>
        <p:nvPicPr>
          <p:cNvPr id="47" name="Picture 19" descr=""/>
          <p:cNvPicPr/>
          <p:nvPr/>
        </p:nvPicPr>
        <p:blipFill>
          <a:blip r:embed="rId7"/>
          <a:stretch/>
        </p:blipFill>
        <p:spPr>
          <a:xfrm>
            <a:off x="1778760" y="361800"/>
            <a:ext cx="766440" cy="719640"/>
          </a:xfrm>
          <a:prstGeom prst="rect">
            <a:avLst/>
          </a:prstGeom>
          <a:ln w="9360">
            <a:noFill/>
          </a:ln>
        </p:spPr>
      </p:pic>
      <p:pic>
        <p:nvPicPr>
          <p:cNvPr id="48" name="Picture 20" descr=""/>
          <p:cNvPicPr/>
          <p:nvPr/>
        </p:nvPicPr>
        <p:blipFill>
          <a:blip r:embed="rId8"/>
          <a:stretch/>
        </p:blipFill>
        <p:spPr>
          <a:xfrm>
            <a:off x="120600" y="384120"/>
            <a:ext cx="479160" cy="493200"/>
          </a:xfrm>
          <a:prstGeom prst="rect">
            <a:avLst/>
          </a:prstGeom>
          <a:ln w="9360">
            <a:noFill/>
          </a:ln>
        </p:spPr>
      </p:pic>
      <p:pic>
        <p:nvPicPr>
          <p:cNvPr id="49" name="Picture 21" descr=""/>
          <p:cNvPicPr/>
          <p:nvPr/>
        </p:nvPicPr>
        <p:blipFill>
          <a:blip r:embed="rId9"/>
          <a:srcRect l="0" t="8023" r="6842" b="0"/>
          <a:stretch/>
        </p:blipFill>
        <p:spPr>
          <a:xfrm>
            <a:off x="138240" y="5454720"/>
            <a:ext cx="534600" cy="515520"/>
          </a:xfrm>
          <a:prstGeom prst="rect">
            <a:avLst/>
          </a:prstGeom>
          <a:ln w="9360">
            <a:noFill/>
          </a:ln>
        </p:spPr>
      </p:pic>
      <p:graphicFrame>
        <p:nvGraphicFramePr>
          <p:cNvPr id="50" name="Table 1"/>
          <p:cNvGraphicFramePr/>
          <p:nvPr/>
        </p:nvGraphicFramePr>
        <p:xfrm>
          <a:off x="152280" y="457200"/>
          <a:ext cx="8838720" cy="6396480"/>
        </p:xfrm>
        <a:graphic>
          <a:graphicData uri="http://schemas.openxmlformats.org/drawingml/2006/table">
            <a:tbl>
              <a:tblPr/>
              <a:tblGrid>
                <a:gridCol w="1767600"/>
                <a:gridCol w="1767600"/>
                <a:gridCol w="883800"/>
                <a:gridCol w="883800"/>
                <a:gridCol w="1767600"/>
                <a:gridCol w="1768320"/>
              </a:tblGrid>
              <a:tr h="2680560">
                <a:tc rowSpan="2">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Key Partners</a:t>
                      </a:r>
                      <a:endParaRPr b="0" lang="es-ES" sz="1200" spc="-1" strike="noStrike">
                        <a:latin typeface="Arial"/>
                      </a:endParaRPr>
                    </a:p>
                    <a:p>
                      <a:pPr>
                        <a:lnSpc>
                          <a:spcPct val="100000"/>
                        </a:lnSpc>
                      </a:pPr>
                      <a:endParaRPr b="0" lang="es-ES" sz="1200" spc="-1" strike="noStrike">
                        <a:latin typeface="Arial"/>
                      </a:endParaRPr>
                    </a:p>
                    <a:p>
                      <a:pPr algn="just">
                        <a:lnSpc>
                          <a:spcPct val="100000"/>
                        </a:lnSpc>
                      </a:pPr>
                      <a:endParaRPr b="0" lang="es-ES" sz="1200" spc="-1" strike="noStrike">
                        <a:latin typeface="Arial"/>
                      </a:endParaRPr>
                    </a:p>
                    <a:p>
                      <a:pPr algn="just">
                        <a:lnSpc>
                          <a:spcPct val="100000"/>
                        </a:lnSpc>
                      </a:pPr>
                      <a:r>
                        <a:rPr b="0" lang="es-ES" sz="1400" spc="-1" strike="noStrike">
                          <a:solidFill>
                            <a:srgbClr val="000000"/>
                          </a:solidFill>
                          <a:latin typeface="Arial Narrow"/>
                        </a:rPr>
                        <a:t>Nuestras asociaciones claves serán las siguientes:</a:t>
                      </a:r>
                      <a:endParaRPr b="0" lang="es-ES" sz="1400" spc="-1" strike="noStrike">
                        <a:latin typeface="Arial"/>
                      </a:endParaRPr>
                    </a:p>
                    <a:p>
                      <a:pPr>
                        <a:lnSpc>
                          <a:spcPct val="100000"/>
                        </a:lnSpc>
                      </a:pPr>
                      <a:endParaRPr b="0" lang="es-ES" sz="1400" spc="-1" strike="noStrike">
                        <a:latin typeface="Arial"/>
                      </a:endParaRPr>
                    </a:p>
                    <a:p>
                      <a:pPr marL="171360" indent="-171000">
                        <a:lnSpc>
                          <a:spcPct val="100000"/>
                        </a:lnSpc>
                        <a:buClr>
                          <a:srgbClr val="000000"/>
                        </a:buClr>
                        <a:buFont typeface="Arial"/>
                        <a:buChar char="•"/>
                      </a:pPr>
                      <a:r>
                        <a:rPr b="0" lang="es-ES" sz="1400" spc="-1" strike="noStrike">
                          <a:solidFill>
                            <a:srgbClr val="000000"/>
                          </a:solidFill>
                          <a:latin typeface="Arial Narrow"/>
                        </a:rPr>
                        <a:t>Partidos Políticos</a:t>
                      </a:r>
                      <a:endParaRPr b="0" lang="es-ES" sz="1400" spc="-1" strike="noStrike">
                        <a:latin typeface="Arial"/>
                      </a:endParaRPr>
                    </a:p>
                    <a:p>
                      <a:pPr marL="171360" indent="-171000">
                        <a:lnSpc>
                          <a:spcPct val="100000"/>
                        </a:lnSpc>
                        <a:buClr>
                          <a:srgbClr val="000000"/>
                        </a:buClr>
                        <a:buFont typeface="Arial"/>
                        <a:buChar char="•"/>
                      </a:pPr>
                      <a:r>
                        <a:rPr b="0" lang="es-ES" sz="1400" spc="-1" strike="noStrike">
                          <a:solidFill>
                            <a:srgbClr val="000000"/>
                          </a:solidFill>
                          <a:latin typeface="Arial Narrow"/>
                        </a:rPr>
                        <a:t>Sindicatos</a:t>
                      </a:r>
                      <a:endParaRPr b="0" lang="es-ES" sz="1400" spc="-1" strike="noStrike">
                        <a:latin typeface="Arial"/>
                      </a:endParaRPr>
                    </a:p>
                    <a:p>
                      <a:pPr marL="171360" indent="-171000">
                        <a:lnSpc>
                          <a:spcPct val="100000"/>
                        </a:lnSpc>
                        <a:buClr>
                          <a:srgbClr val="000000"/>
                        </a:buClr>
                        <a:buFont typeface="Arial"/>
                        <a:buChar char="•"/>
                      </a:pPr>
                      <a:r>
                        <a:rPr b="0" lang="es-ES" sz="1400" spc="-1" strike="noStrike">
                          <a:solidFill>
                            <a:srgbClr val="000000"/>
                          </a:solidFill>
                          <a:latin typeface="Arial Narrow"/>
                        </a:rPr>
                        <a:t>Empresas de encuestas de opinion (Sigma-Dos, Celeste-Tel, Prisa…)</a:t>
                      </a:r>
                      <a:endParaRPr b="0" lang="es-ES" sz="1400" spc="-1" strike="noStrike">
                        <a:latin typeface="Arial"/>
                      </a:endParaRPr>
                    </a:p>
                    <a:p>
                      <a:pPr marL="171360" indent="-171000">
                        <a:lnSpc>
                          <a:spcPct val="100000"/>
                        </a:lnSpc>
                        <a:buClr>
                          <a:srgbClr val="000000"/>
                        </a:buClr>
                        <a:buFont typeface="Arial"/>
                        <a:buChar char="•"/>
                      </a:pPr>
                      <a:r>
                        <a:rPr b="0" lang="es-ES" sz="1400" spc="-1" strike="noStrike">
                          <a:solidFill>
                            <a:srgbClr val="000000"/>
                          </a:solidFill>
                          <a:latin typeface="Arial Narrow"/>
                        </a:rPr>
                        <a:t>Asociaciones de vecinos</a:t>
                      </a:r>
                      <a:endParaRPr b="0" lang="es-ES" sz="1400" spc="-1" strike="noStrike">
                        <a:latin typeface="Arial"/>
                      </a:endParaRPr>
                    </a:p>
                    <a:p>
                      <a:pPr marL="171360" indent="-171000">
                        <a:lnSpc>
                          <a:spcPct val="100000"/>
                        </a:lnSpc>
                        <a:buClr>
                          <a:srgbClr val="000000"/>
                        </a:buClr>
                        <a:buFont typeface="Arial"/>
                        <a:buChar char="•"/>
                      </a:pPr>
                      <a:r>
                        <a:rPr b="0" lang="es-ES" sz="1400" spc="-1" strike="noStrike">
                          <a:solidFill>
                            <a:srgbClr val="000000"/>
                          </a:solidFill>
                          <a:latin typeface="Arial Narrow"/>
                        </a:rPr>
                        <a:t>Politólogos</a:t>
                      </a:r>
                      <a:endParaRPr b="0" lang="es-ES" sz="1400" spc="-1" strike="noStrike">
                        <a:latin typeface="Arial"/>
                      </a:endParaRPr>
                    </a:p>
                    <a:p>
                      <a:pPr marL="171360" indent="-171000">
                        <a:lnSpc>
                          <a:spcPct val="100000"/>
                        </a:lnSpc>
                        <a:buClr>
                          <a:srgbClr val="000000"/>
                        </a:buClr>
                        <a:buFont typeface="Arial"/>
                        <a:buChar char="•"/>
                      </a:pPr>
                      <a:r>
                        <a:rPr b="0" lang="es-ES" sz="1400" spc="-1" strike="noStrike">
                          <a:solidFill>
                            <a:srgbClr val="000000"/>
                          </a:solidFill>
                          <a:latin typeface="Arial Narrow"/>
                        </a:rPr>
                        <a:t>Facultades de Ciencia Política</a:t>
                      </a:r>
                      <a:endParaRPr b="0" lang="es-ES" sz="1400" spc="-1" strike="noStrike">
                        <a:latin typeface="Arial"/>
                      </a:endParaRPr>
                    </a:p>
                    <a:p>
                      <a:pPr marL="171360" indent="-171000">
                        <a:lnSpc>
                          <a:spcPct val="100000"/>
                        </a:lnSpc>
                        <a:buClr>
                          <a:srgbClr val="000000"/>
                        </a:buClr>
                        <a:buFont typeface="Arial"/>
                        <a:buChar char="•"/>
                      </a:pPr>
                      <a:r>
                        <a:rPr b="0" lang="es-ES" sz="1400" spc="-1" strike="noStrike">
                          <a:solidFill>
                            <a:srgbClr val="000000"/>
                          </a:solidFill>
                          <a:latin typeface="Arial Narrow"/>
                        </a:rPr>
                        <a:t>Community Mánagers</a:t>
                      </a:r>
                      <a:endParaRPr b="0" lang="es-ES" sz="14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Key Activities</a:t>
                      </a:r>
                      <a:endParaRPr b="0" lang="es-ES" sz="1200" spc="-1" strike="noStrike">
                        <a:latin typeface="Arial"/>
                      </a:endParaRPr>
                    </a:p>
                    <a:p>
                      <a:pPr>
                        <a:lnSpc>
                          <a:spcPct val="100000"/>
                        </a:lnSpc>
                      </a:pPr>
                      <a:endParaRPr b="0" lang="es-ES" sz="1200" spc="-1" strike="noStrike">
                        <a:latin typeface="Arial"/>
                      </a:endParaRPr>
                    </a:p>
                    <a:p>
                      <a:pPr algn="just">
                        <a:lnSpc>
                          <a:spcPct val="100000"/>
                        </a:lnSpc>
                      </a:pPr>
                      <a:endParaRPr b="0" lang="es-ES" sz="1200" spc="-1" strike="noStrike">
                        <a:latin typeface="Arial"/>
                      </a:endParaRPr>
                    </a:p>
                    <a:p>
                      <a:pPr algn="just">
                        <a:lnSpc>
                          <a:spcPct val="100000"/>
                        </a:lnSpc>
                      </a:pPr>
                      <a:r>
                        <a:rPr b="0" lang="es-ES" sz="1200" spc="-1" strike="noStrike">
                          <a:solidFill>
                            <a:srgbClr val="000000"/>
                          </a:solidFill>
                          <a:latin typeface="Arial Narrow"/>
                        </a:rPr>
                        <a:t>Nuestras actividades claves son:</a:t>
                      </a:r>
                      <a:endParaRPr b="0" lang="es-ES" sz="1200" spc="-1" strike="noStrike">
                        <a:latin typeface="Arial"/>
                      </a:endParaRPr>
                    </a:p>
                    <a:p>
                      <a:pPr marL="171360" indent="-171000" algn="just">
                        <a:lnSpc>
                          <a:spcPct val="100000"/>
                        </a:lnSpc>
                        <a:buClr>
                          <a:srgbClr val="000000"/>
                        </a:buClr>
                        <a:buFont typeface="StarSymbol"/>
                        <a:buChar char="-"/>
                      </a:pPr>
                      <a:r>
                        <a:rPr b="0" lang="es-ES" sz="1200" spc="-1" strike="noStrike">
                          <a:solidFill>
                            <a:srgbClr val="000000"/>
                          </a:solidFill>
                          <a:latin typeface="Arial Narrow"/>
                        </a:rPr>
                        <a:t>Facilitar al ciudadano la información recogida en programas electorales de manera sencilla</a:t>
                      </a:r>
                      <a:endParaRPr b="0" lang="es-ES" sz="1200" spc="-1" strike="noStrike">
                        <a:latin typeface="Arial"/>
                      </a:endParaRPr>
                    </a:p>
                    <a:p>
                      <a:pPr algn="just">
                        <a:lnSpc>
                          <a:spcPct val="100000"/>
                        </a:lnSpc>
                      </a:pPr>
                      <a:endParaRPr b="0" lang="es-ES" sz="1200" spc="-1" strike="noStrike">
                        <a:latin typeface="Arial"/>
                      </a:endParaRPr>
                    </a:p>
                    <a:p>
                      <a:pPr marL="171360" indent="-171000" algn="just">
                        <a:lnSpc>
                          <a:spcPct val="100000"/>
                        </a:lnSpc>
                        <a:buClr>
                          <a:srgbClr val="000000"/>
                        </a:buClr>
                        <a:buFont typeface="StarSymbol"/>
                        <a:buChar char="-"/>
                      </a:pPr>
                      <a:r>
                        <a:rPr b="0" lang="es-ES" sz="1200" spc="-1" strike="noStrike">
                          <a:solidFill>
                            <a:srgbClr val="000000"/>
                          </a:solidFill>
                          <a:latin typeface="Arial Narrow"/>
                        </a:rPr>
                        <a:t>Orientar al ciudadano indeciso a que descubra su partido afín</a:t>
                      </a:r>
                      <a:endParaRPr b="0" lang="es-ES" sz="12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gridSpan="2" rowSpan="2">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Value Propositions</a:t>
                      </a: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p>
                      <a:pPr algn="just">
                        <a:lnSpc>
                          <a:spcPct val="100000"/>
                        </a:lnSpc>
                      </a:pPr>
                      <a:r>
                        <a:rPr b="0" lang="es-ES" sz="1200" spc="-1" strike="noStrike">
                          <a:solidFill>
                            <a:srgbClr val="000000"/>
                          </a:solidFill>
                          <a:latin typeface="Arial Narrow"/>
                        </a:rPr>
                        <a:t>¿Por qué nuestra empresa será</a:t>
                      </a:r>
                      <a:r>
                        <a:rPr b="0" lang="es-ES" sz="1200" spc="-1" strike="noStrike">
                          <a:solidFill>
                            <a:srgbClr val="000000"/>
                          </a:solidFill>
                          <a:latin typeface="Arial Narrow"/>
                        </a:rPr>
                        <a:t> apta para que muchos clientes estén interesados en nosotros y por tanto la publicidad sea rentable en nuestra app?</a:t>
                      </a:r>
                      <a:endParaRPr b="0" lang="es-ES" sz="1200" spc="-1" strike="noStrike">
                        <a:latin typeface="Arial"/>
                      </a:endParaRPr>
                    </a:p>
                    <a:p>
                      <a:pPr algn="just">
                        <a:lnSpc>
                          <a:spcPct val="100000"/>
                        </a:lnSpc>
                      </a:pPr>
                      <a:endParaRPr b="0" lang="es-ES" sz="1200" spc="-1" strike="noStrike">
                        <a:latin typeface="Arial"/>
                      </a:endParaRPr>
                    </a:p>
                    <a:p>
                      <a:pPr algn="just">
                        <a:lnSpc>
                          <a:spcPct val="100000"/>
                        </a:lnSpc>
                      </a:pPr>
                      <a:r>
                        <a:rPr b="0" lang="es-ES" sz="1200" spc="-1" strike="noStrike">
                          <a:solidFill>
                            <a:srgbClr val="000000"/>
                          </a:solidFill>
                          <a:latin typeface="Arial Narrow"/>
                        </a:rPr>
                        <a:t>Pues porque el porcentaje de votante indeciso no para de crecer en cada una de las últimas elecciones generales. Cualquier sorpresa es posible ya que hay una gran masa de ciudadanos que no tienen claro su voto, por lo tanto nuestra aplicación es muy útil y tiene muy buena previsión de descargas. Y sobre todo: AL ALCANCE DEL BOLSILLO.</a:t>
                      </a:r>
                      <a:endParaRPr b="0" lang="es-ES" sz="12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hMerge="1" rowSpan="1">
                  <a:tcPr>
                    <a:solidFill>
                      <a:srgbClr val="729fcf"/>
                    </a:solidFill>
                  </a:tcPr>
                </a:tc>
                <a:tc>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Customer </a:t>
                      </a:r>
                      <a:endParaRPr b="0" lang="es-ES" sz="1200" spc="-1" strike="noStrike">
                        <a:latin typeface="Arial"/>
                      </a:endParaRPr>
                    </a:p>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Relationships</a:t>
                      </a:r>
                      <a:endParaRPr b="0" lang="es-ES" sz="1200" spc="-1" strike="noStrike">
                        <a:latin typeface="Arial"/>
                      </a:endParaRPr>
                    </a:p>
                    <a:p>
                      <a:pPr>
                        <a:lnSpc>
                          <a:spcPct val="100000"/>
                        </a:lnSpc>
                      </a:pPr>
                      <a:endParaRPr b="0" lang="es-ES" sz="1200" spc="-1" strike="noStrike">
                        <a:latin typeface="Arial"/>
                      </a:endParaRPr>
                    </a:p>
                    <a:p>
                      <a:pPr algn="just">
                        <a:lnSpc>
                          <a:spcPct val="100000"/>
                        </a:lnSpc>
                      </a:pPr>
                      <a:r>
                        <a:rPr b="0" lang="es-ES" sz="1300" spc="-1" strike="noStrike">
                          <a:solidFill>
                            <a:srgbClr val="000000"/>
                          </a:solidFill>
                          <a:latin typeface="Arial Narrow"/>
                        </a:rPr>
                        <a:t>Nuestra relación con el cliente será automatizada (a través de la tecnología como e-mails o newsletter) y colectiva, enfocada a un gran número de población (difusión en redes sociales, promoción mediática…)</a:t>
                      </a:r>
                      <a:endParaRPr b="0" lang="es-ES" sz="13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rowSpan="2">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Customer Segments</a:t>
                      </a: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p>
                      <a:pPr algn="just">
                        <a:lnSpc>
                          <a:spcPct val="100000"/>
                        </a:lnSpc>
                      </a:pPr>
                      <a:r>
                        <a:rPr b="0" lang="es-ES" sz="1200" spc="-1" strike="noStrike">
                          <a:solidFill>
                            <a:srgbClr val="000000"/>
                          </a:solidFill>
                          <a:latin typeface="Arial Narrow"/>
                        </a:rPr>
                        <a:t>Nuestra segmentación de Mercado será la siguiente:</a:t>
                      </a:r>
                      <a:endParaRPr b="0" lang="es-ES" sz="1200" spc="-1" strike="noStrike">
                        <a:latin typeface="Arial"/>
                      </a:endParaRPr>
                    </a:p>
                    <a:p>
                      <a:pPr algn="just">
                        <a:lnSpc>
                          <a:spcPct val="100000"/>
                        </a:lnSpc>
                      </a:pPr>
                      <a:endParaRPr b="0" lang="es-ES" sz="1200" spc="-1" strike="noStrike">
                        <a:latin typeface="Arial"/>
                      </a:endParaRPr>
                    </a:p>
                    <a:p>
                      <a:pPr marL="171360" indent="-171000" algn="just">
                        <a:lnSpc>
                          <a:spcPct val="100000"/>
                        </a:lnSpc>
                        <a:buClr>
                          <a:srgbClr val="000000"/>
                        </a:buClr>
                        <a:buFont typeface="StarSymbol"/>
                        <a:buChar char="-"/>
                      </a:pPr>
                      <a:r>
                        <a:rPr b="0" lang="es-ES" sz="1200" spc="-1" strike="noStrike">
                          <a:solidFill>
                            <a:srgbClr val="000000"/>
                          </a:solidFill>
                          <a:latin typeface="Arial Narrow"/>
                        </a:rPr>
                        <a:t>Personas mayores de 18 años</a:t>
                      </a:r>
                      <a:endParaRPr b="0" lang="es-ES" sz="1200" spc="-1" strike="noStrike">
                        <a:latin typeface="Arial"/>
                      </a:endParaRPr>
                    </a:p>
                    <a:p>
                      <a:pPr marL="171360" indent="-171000" algn="just">
                        <a:lnSpc>
                          <a:spcPct val="100000"/>
                        </a:lnSpc>
                        <a:buClr>
                          <a:srgbClr val="000000"/>
                        </a:buClr>
                        <a:buFont typeface="StarSymbol"/>
                        <a:buChar char="-"/>
                      </a:pPr>
                      <a:r>
                        <a:rPr b="0" lang="es-ES" sz="1200" spc="-1" strike="noStrike">
                          <a:solidFill>
                            <a:srgbClr val="000000"/>
                          </a:solidFill>
                          <a:latin typeface="Arial Narrow"/>
                        </a:rPr>
                        <a:t>Con capacidad de obrar</a:t>
                      </a:r>
                      <a:endParaRPr b="0" lang="es-ES" sz="1200" spc="-1" strike="noStrike">
                        <a:latin typeface="Arial"/>
                      </a:endParaRPr>
                    </a:p>
                    <a:p>
                      <a:pPr marL="171360" indent="-171000" algn="just">
                        <a:lnSpc>
                          <a:spcPct val="100000"/>
                        </a:lnSpc>
                        <a:buClr>
                          <a:srgbClr val="000000"/>
                        </a:buClr>
                        <a:buFont typeface="StarSymbol"/>
                        <a:buChar char="-"/>
                      </a:pPr>
                      <a:r>
                        <a:rPr b="0" lang="es-ES" sz="1200" spc="-1" strike="noStrike">
                          <a:solidFill>
                            <a:srgbClr val="000000"/>
                          </a:solidFill>
                          <a:latin typeface="Arial Narrow"/>
                        </a:rPr>
                        <a:t>Con inquietud política</a:t>
                      </a:r>
                      <a:endParaRPr b="0" lang="es-ES" sz="1200" spc="-1" strike="noStrike">
                        <a:latin typeface="Arial"/>
                      </a:endParaRPr>
                    </a:p>
                    <a:p>
                      <a:pPr marL="171360" indent="-171000" algn="just">
                        <a:lnSpc>
                          <a:spcPct val="100000"/>
                        </a:lnSpc>
                        <a:buClr>
                          <a:srgbClr val="000000"/>
                        </a:buClr>
                        <a:buFont typeface="StarSymbol"/>
                        <a:buChar char="-"/>
                      </a:pPr>
                      <a:r>
                        <a:rPr b="0" lang="es-ES" sz="1200" spc="-1" strike="noStrike">
                          <a:solidFill>
                            <a:srgbClr val="000000"/>
                          </a:solidFill>
                          <a:latin typeface="Arial Narrow"/>
                        </a:rPr>
                        <a:t>Indecisos y no indecisos</a:t>
                      </a:r>
                      <a:endParaRPr b="0" lang="es-ES" sz="1200" spc="-1" strike="noStrike">
                        <a:latin typeface="Arial"/>
                      </a:endParaRPr>
                    </a:p>
                    <a:p>
                      <a:pPr marL="171360" indent="-171000" algn="just">
                        <a:lnSpc>
                          <a:spcPct val="100000"/>
                        </a:lnSpc>
                        <a:buClr>
                          <a:srgbClr val="000000"/>
                        </a:buClr>
                        <a:buFont typeface="StarSymbol"/>
                        <a:buChar char="-"/>
                      </a:pPr>
                      <a:r>
                        <a:rPr b="0" lang="es-ES" sz="1200" spc="-1" strike="noStrike">
                          <a:solidFill>
                            <a:srgbClr val="000000"/>
                          </a:solidFill>
                          <a:latin typeface="Arial Narrow"/>
                        </a:rPr>
                        <a:t>Con planteamientos políticos diversos</a:t>
                      </a:r>
                      <a:endParaRPr b="0" lang="es-ES" sz="1200" spc="-1" strike="noStrike">
                        <a:latin typeface="Arial"/>
                      </a:endParaRPr>
                    </a:p>
                    <a:p>
                      <a:pPr algn="just">
                        <a:lnSpc>
                          <a:spcPct val="100000"/>
                        </a:lnSpc>
                      </a:pPr>
                      <a:endParaRPr b="0" lang="es-ES" sz="1200" spc="-1" strike="noStrike">
                        <a:latin typeface="Arial"/>
                      </a:endParaRPr>
                    </a:p>
                    <a:p>
                      <a:pPr algn="just">
                        <a:lnSpc>
                          <a:spcPct val="100000"/>
                        </a:lnSpc>
                      </a:pPr>
                      <a:r>
                        <a:rPr b="0" lang="es-ES" sz="1200" spc="-1" strike="noStrike">
                          <a:solidFill>
                            <a:srgbClr val="000000"/>
                          </a:solidFill>
                          <a:latin typeface="Arial Narrow"/>
                        </a:rPr>
                        <a:t>Y además del ciudadano de a pie: </a:t>
                      </a:r>
                      <a:endParaRPr b="0" lang="es-ES" sz="1200" spc="-1" strike="noStrike">
                        <a:latin typeface="Arial"/>
                      </a:endParaRPr>
                    </a:p>
                    <a:p>
                      <a:pPr algn="just">
                        <a:lnSpc>
                          <a:spcPct val="100000"/>
                        </a:lnSpc>
                      </a:pPr>
                      <a:endParaRPr b="0" lang="es-ES" sz="1200" spc="-1" strike="noStrike">
                        <a:latin typeface="Arial"/>
                      </a:endParaRPr>
                    </a:p>
                    <a:p>
                      <a:pPr marL="171360" indent="-171000" algn="just">
                        <a:lnSpc>
                          <a:spcPct val="100000"/>
                        </a:lnSpc>
                        <a:buClr>
                          <a:srgbClr val="000000"/>
                        </a:buClr>
                        <a:buFont typeface="StarSymbol"/>
                        <a:buChar char="-"/>
                      </a:pPr>
                      <a:r>
                        <a:rPr b="0" lang="es-ES" sz="1200" spc="-1" strike="noStrike">
                          <a:solidFill>
                            <a:srgbClr val="000000"/>
                          </a:solidFill>
                          <a:latin typeface="Arial Narrow"/>
                        </a:rPr>
                        <a:t>Representantes de la sociedad adscritos a un partido político</a:t>
                      </a:r>
                      <a:endParaRPr b="0" lang="es-ES" sz="1200" spc="-1" strike="noStrike">
                        <a:latin typeface="Arial"/>
                      </a:endParaRPr>
                    </a:p>
                    <a:p>
                      <a:pPr marL="171360" indent="-171000" algn="just">
                        <a:lnSpc>
                          <a:spcPct val="100000"/>
                        </a:lnSpc>
                        <a:buClr>
                          <a:srgbClr val="000000"/>
                        </a:buClr>
                        <a:buFont typeface="StarSymbol"/>
                        <a:buChar char="-"/>
                      </a:pPr>
                      <a:r>
                        <a:rPr b="0" lang="es-ES" sz="1200" spc="-1" strike="noStrike">
                          <a:solidFill>
                            <a:srgbClr val="000000"/>
                          </a:solidFill>
                          <a:latin typeface="Arial Narrow"/>
                        </a:rPr>
                        <a:t>Periodistas, medios de comunicación</a:t>
                      </a:r>
                      <a:endParaRPr b="0" lang="es-ES" sz="12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r>
              <a:tr h="4487760">
                <a:tc vMerge="1">
                  <a:tcPr>
                    <a:solidFill>
                      <a:srgbClr val="729fcf"/>
                    </a:solidFill>
                  </a:tcPr>
                </a:tc>
                <a:tc>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Key Resources</a:t>
                      </a: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p>
                      <a:pPr marL="171360" indent="-171000" algn="just">
                        <a:lnSpc>
                          <a:spcPct val="100000"/>
                        </a:lnSpc>
                        <a:buClr>
                          <a:srgbClr val="000000"/>
                        </a:buClr>
                        <a:buFont typeface="StarSymbol"/>
                        <a:buChar char="-"/>
                      </a:pPr>
                      <a:r>
                        <a:rPr b="0" lang="es-ES" sz="1300" spc="-1" strike="noStrike">
                          <a:solidFill>
                            <a:srgbClr val="000000"/>
                          </a:solidFill>
                          <a:latin typeface="Arial Narrow"/>
                        </a:rPr>
                        <a:t>Local donde se desarrollará la actividad de la empresa</a:t>
                      </a:r>
                      <a:endParaRPr b="0" lang="es-ES" sz="1300" spc="-1" strike="noStrike">
                        <a:latin typeface="Arial"/>
                      </a:endParaRPr>
                    </a:p>
                    <a:p>
                      <a:pPr marL="171360" indent="-171000" algn="just">
                        <a:lnSpc>
                          <a:spcPct val="100000"/>
                        </a:lnSpc>
                        <a:buClr>
                          <a:srgbClr val="000000"/>
                        </a:buClr>
                        <a:buFont typeface="StarSymbol"/>
                        <a:buChar char="-"/>
                      </a:pPr>
                      <a:r>
                        <a:rPr b="0" lang="es-ES" sz="1300" spc="-1" strike="noStrike">
                          <a:solidFill>
                            <a:srgbClr val="000000"/>
                          </a:solidFill>
                          <a:latin typeface="Arial Narrow"/>
                        </a:rPr>
                        <a:t>Material informático para desarrollar y mantener la aplicación</a:t>
                      </a:r>
                      <a:endParaRPr b="0" lang="es-ES" sz="1300" spc="-1" strike="noStrike">
                        <a:latin typeface="Arial"/>
                      </a:endParaRPr>
                    </a:p>
                    <a:p>
                      <a:pPr algn="just">
                        <a:lnSpc>
                          <a:spcPct val="100000"/>
                        </a:lnSpc>
                      </a:pPr>
                      <a:endParaRPr b="0" lang="es-ES" sz="13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vMerge="1" gridSpan="1">
                  <a:tcPr>
                    <a:solidFill>
                      <a:srgbClr val="729fcf"/>
                    </a:solidFill>
                  </a:tcPr>
                </a:tc>
                <a:tc vMerge="1" hMerge="1">
                  <a:tcPr>
                    <a:solidFill>
                      <a:srgbClr val="729fcf"/>
                    </a:solidFill>
                  </a:tcPr>
                </a:tc>
                <a:tc>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Channels</a:t>
                      </a: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p>
                      <a:pPr algn="just">
                        <a:lnSpc>
                          <a:spcPct val="100000"/>
                        </a:lnSpc>
                      </a:pPr>
                      <a:r>
                        <a:rPr b="0" lang="es-ES" sz="1200" spc="-1" strike="noStrike">
                          <a:solidFill>
                            <a:srgbClr val="000000"/>
                          </a:solidFill>
                          <a:latin typeface="Arial Narrow"/>
                        </a:rPr>
                        <a:t>Los canales para la promoción de nuestro producto será principalmente la promoción online (Google AdSense, y promoción en redes sociales).</a:t>
                      </a:r>
                      <a:endParaRPr b="0" lang="es-ES" sz="1200" spc="-1" strike="noStrike">
                        <a:latin typeface="Arial"/>
                      </a:endParaRPr>
                    </a:p>
                    <a:p>
                      <a:pPr algn="just">
                        <a:lnSpc>
                          <a:spcPct val="100000"/>
                        </a:lnSpc>
                      </a:pPr>
                      <a:r>
                        <a:rPr b="0" lang="es-ES" sz="1200" spc="-1" strike="noStrike">
                          <a:solidFill>
                            <a:srgbClr val="000000"/>
                          </a:solidFill>
                          <a:latin typeface="Arial Narrow"/>
                        </a:rPr>
                        <a:t>También se contempla bolentines de Universidades, TV, radio…</a:t>
                      </a:r>
                      <a:endParaRPr b="0" lang="es-ES" sz="12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vMerge="1">
                  <a:tcPr>
                    <a:solidFill>
                      <a:srgbClr val="729fcf"/>
                    </a:solidFill>
                  </a:tcPr>
                </a:tc>
              </a:tr>
              <a:tr h="1428480">
                <a:tc gridSpan="3">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Cost Structure</a:t>
                      </a:r>
                      <a:endParaRPr b="0" lang="es-ES" sz="1200" spc="-1" strike="noStrike">
                        <a:latin typeface="Arial"/>
                      </a:endParaRPr>
                    </a:p>
                    <a:p>
                      <a:pPr>
                        <a:lnSpc>
                          <a:spcPct val="100000"/>
                        </a:lnSpc>
                      </a:pPr>
                      <a:endParaRPr b="0" lang="es-ES" sz="1200" spc="-1" strike="noStrike">
                        <a:latin typeface="Arial"/>
                      </a:endParaRPr>
                    </a:p>
                    <a:p>
                      <a:pPr algn="just">
                        <a:lnSpc>
                          <a:spcPct val="100000"/>
                        </a:lnSpc>
                      </a:pPr>
                      <a:r>
                        <a:rPr b="0" lang="es-ES" sz="1400" spc="-1" strike="noStrike">
                          <a:solidFill>
                            <a:srgbClr val="000000"/>
                          </a:solidFill>
                          <a:latin typeface="Arial Narrow"/>
                        </a:rPr>
                        <a:t>La estructura de costes será siguiendo el modelo “Mercadona”, es decir, lo que se gana de los clientes (publicidad) se realiza antes que pagar a los proveedores (host, servidores, mantenimiento, y por último trabajadores).</a:t>
                      </a:r>
                      <a:endParaRPr b="0" lang="es-ES" sz="1400" spc="-1" strike="noStrike">
                        <a:latin typeface="Arial"/>
                      </a:endParaRPr>
                    </a:p>
                    <a:p>
                      <a:pPr>
                        <a:lnSpc>
                          <a:spcPct val="100000"/>
                        </a:lnSpc>
                      </a:pPr>
                      <a:endParaRPr b="0" lang="es-ES" sz="14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hMerge="1">
                  <a:tcPr>
                    <a:solidFill>
                      <a:srgbClr val="729fcf"/>
                    </a:solidFill>
                  </a:tcPr>
                </a:tc>
                <a:tc hMerge="1">
                  <a:tcPr>
                    <a:solidFill>
                      <a:srgbClr val="729fcf"/>
                    </a:solidFill>
                  </a:tcPr>
                </a:tc>
                <a:tc gridSpan="3">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Revenue Streams</a:t>
                      </a:r>
                      <a:endParaRPr b="0" lang="es-ES" sz="1200" spc="-1" strike="noStrike">
                        <a:latin typeface="Arial"/>
                      </a:endParaRPr>
                    </a:p>
                    <a:p>
                      <a:pPr>
                        <a:lnSpc>
                          <a:spcPct val="100000"/>
                        </a:lnSpc>
                      </a:pPr>
                      <a:endParaRPr b="0" lang="es-ES" sz="1200" spc="-1" strike="noStrike">
                        <a:latin typeface="Arial"/>
                      </a:endParaRPr>
                    </a:p>
                    <a:p>
                      <a:pPr algn="just">
                        <a:lnSpc>
                          <a:spcPct val="100000"/>
                        </a:lnSpc>
                      </a:pPr>
                      <a:r>
                        <a:rPr b="0" lang="es-ES" sz="1200" spc="-1" strike="noStrike">
                          <a:solidFill>
                            <a:srgbClr val="000000"/>
                          </a:solidFill>
                          <a:latin typeface="Arial Narrow"/>
                        </a:rPr>
                        <a:t>Nuestra fuente de ingresos será en mayor medida gracias a la publicidad que se encontrará en la plataforma, mediante cuentas freemium que permitan la aparición de banners. También existirán subvenciones y ayudas al emprendedor para ayudar a desarrollar la aplicación.</a:t>
                      </a:r>
                      <a:endParaRPr b="0" lang="es-ES" sz="12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hMerge="1">
                  <a:tcPr>
                    <a:solidFill>
                      <a:srgbClr val="729fcf"/>
                    </a:solidFill>
                  </a:tcPr>
                </a:tc>
                <a:tc hMerge="1">
                  <a:tcPr>
                    <a:solidFill>
                      <a:srgbClr val="729fcf"/>
                    </a:solidFill>
                  </a:tcPr>
                </a:tc>
              </a:tr>
              <a:tr h="239760">
                <a:tc gridSpan="6">
                  <a:txBody>
                    <a:bodyPr lIns="82080" rIns="82080"/>
                    <a:p>
                      <a:pPr algn="r">
                        <a:lnSpc>
                          <a:spcPct val="100000"/>
                        </a:lnSpc>
                      </a:pPr>
                      <a:r>
                        <a:rPr b="0" lang="es-ES" sz="1000" spc="-1" strike="noStrike" u="sng">
                          <a:solidFill>
                            <a:srgbClr val="0000ff"/>
                          </a:solidFill>
                          <a:uFillTx/>
                          <a:latin typeface="Calibri"/>
                          <a:hlinkClick r:id="rId10"/>
                        </a:rPr>
                        <a:t>http://www.businessmodelgeneration.com</a:t>
                      </a:r>
                      <a:endParaRPr b="0" lang="es-ES" sz="1000" spc="-1" strike="noStrike">
                        <a:latin typeface="Arial"/>
                      </a:endParaRPr>
                    </a:p>
                  </a:txBody>
                  <a:tcPr marL="82080" marR="82080">
                    <a:lnL w="12240">
                      <a:noFill/>
                    </a:lnL>
                    <a:lnR w="12240">
                      <a:noFill/>
                    </a:lnR>
                    <a:lnT w="28080">
                      <a:solidFill>
                        <a:srgbClr val="000000"/>
                      </a:solidFill>
                    </a:lnT>
                    <a:lnB w="12240">
                      <a:noFill/>
                    </a:lnB>
                    <a:no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bl>
          </a:graphicData>
        </a:graphic>
      </p:graphicFrame>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 name="Picture 13" descr=""/>
          <p:cNvPicPr/>
          <p:nvPr/>
        </p:nvPicPr>
        <p:blipFill>
          <a:blip r:embed="rId1"/>
          <a:stretch/>
        </p:blipFill>
        <p:spPr>
          <a:xfrm>
            <a:off x="7191360" y="469800"/>
            <a:ext cx="561600" cy="672840"/>
          </a:xfrm>
          <a:prstGeom prst="rect">
            <a:avLst/>
          </a:prstGeom>
          <a:ln w="9360">
            <a:noFill/>
          </a:ln>
        </p:spPr>
      </p:pic>
      <p:pic>
        <p:nvPicPr>
          <p:cNvPr id="52" name="Picture 14" descr=""/>
          <p:cNvPicPr/>
          <p:nvPr/>
        </p:nvPicPr>
        <p:blipFill>
          <a:blip r:embed="rId2"/>
          <a:stretch/>
        </p:blipFill>
        <p:spPr>
          <a:xfrm>
            <a:off x="3701880" y="412920"/>
            <a:ext cx="507600" cy="529920"/>
          </a:xfrm>
          <a:prstGeom prst="rect">
            <a:avLst/>
          </a:prstGeom>
          <a:ln w="9360">
            <a:noFill/>
          </a:ln>
        </p:spPr>
      </p:pic>
      <p:pic>
        <p:nvPicPr>
          <p:cNvPr id="53" name="Picture 15" descr=""/>
          <p:cNvPicPr/>
          <p:nvPr/>
        </p:nvPicPr>
        <p:blipFill>
          <a:blip r:embed="rId3"/>
          <a:stretch/>
        </p:blipFill>
        <p:spPr>
          <a:xfrm>
            <a:off x="5500800" y="2390760"/>
            <a:ext cx="498240" cy="514080"/>
          </a:xfrm>
          <a:prstGeom prst="rect">
            <a:avLst/>
          </a:prstGeom>
          <a:ln w="9360">
            <a:noFill/>
          </a:ln>
        </p:spPr>
      </p:pic>
      <p:pic>
        <p:nvPicPr>
          <p:cNvPr id="54" name="Picture 16" descr=""/>
          <p:cNvPicPr/>
          <p:nvPr/>
        </p:nvPicPr>
        <p:blipFill>
          <a:blip r:embed="rId4"/>
          <a:stretch/>
        </p:blipFill>
        <p:spPr>
          <a:xfrm>
            <a:off x="5381640" y="349200"/>
            <a:ext cx="558360" cy="572760"/>
          </a:xfrm>
          <a:prstGeom prst="rect">
            <a:avLst/>
          </a:prstGeom>
          <a:ln w="9360">
            <a:noFill/>
          </a:ln>
        </p:spPr>
      </p:pic>
      <p:pic>
        <p:nvPicPr>
          <p:cNvPr id="55" name="Picture 17" descr=""/>
          <p:cNvPicPr/>
          <p:nvPr/>
        </p:nvPicPr>
        <p:blipFill>
          <a:blip r:embed="rId5"/>
          <a:srcRect l="11197" t="0" r="0" b="0"/>
          <a:stretch/>
        </p:blipFill>
        <p:spPr>
          <a:xfrm>
            <a:off x="4633920" y="4514760"/>
            <a:ext cx="452160" cy="572760"/>
          </a:xfrm>
          <a:prstGeom prst="rect">
            <a:avLst/>
          </a:prstGeom>
          <a:ln w="9360">
            <a:noFill/>
          </a:ln>
        </p:spPr>
      </p:pic>
      <p:pic>
        <p:nvPicPr>
          <p:cNvPr id="56" name="Picture 18" descr=""/>
          <p:cNvPicPr/>
          <p:nvPr/>
        </p:nvPicPr>
        <p:blipFill>
          <a:blip r:embed="rId6"/>
          <a:srcRect l="0" t="0" r="0" b="6738"/>
          <a:stretch/>
        </p:blipFill>
        <p:spPr>
          <a:xfrm>
            <a:off x="1919160" y="2486160"/>
            <a:ext cx="671400" cy="593280"/>
          </a:xfrm>
          <a:prstGeom prst="rect">
            <a:avLst/>
          </a:prstGeom>
          <a:ln w="9360">
            <a:noFill/>
          </a:ln>
        </p:spPr>
      </p:pic>
      <p:pic>
        <p:nvPicPr>
          <p:cNvPr id="57" name="Picture 19" descr=""/>
          <p:cNvPicPr/>
          <p:nvPr/>
        </p:nvPicPr>
        <p:blipFill>
          <a:blip r:embed="rId7"/>
          <a:stretch/>
        </p:blipFill>
        <p:spPr>
          <a:xfrm>
            <a:off x="1778760" y="361800"/>
            <a:ext cx="766440" cy="719640"/>
          </a:xfrm>
          <a:prstGeom prst="rect">
            <a:avLst/>
          </a:prstGeom>
          <a:ln w="9360">
            <a:noFill/>
          </a:ln>
        </p:spPr>
      </p:pic>
      <p:pic>
        <p:nvPicPr>
          <p:cNvPr id="58" name="Picture 20" descr=""/>
          <p:cNvPicPr/>
          <p:nvPr/>
        </p:nvPicPr>
        <p:blipFill>
          <a:blip r:embed="rId8"/>
          <a:stretch/>
        </p:blipFill>
        <p:spPr>
          <a:xfrm>
            <a:off x="120600" y="384120"/>
            <a:ext cx="479160" cy="493200"/>
          </a:xfrm>
          <a:prstGeom prst="rect">
            <a:avLst/>
          </a:prstGeom>
          <a:ln w="9360">
            <a:noFill/>
          </a:ln>
        </p:spPr>
      </p:pic>
      <p:pic>
        <p:nvPicPr>
          <p:cNvPr id="59" name="Picture 21" descr=""/>
          <p:cNvPicPr/>
          <p:nvPr/>
        </p:nvPicPr>
        <p:blipFill>
          <a:blip r:embed="rId9"/>
          <a:srcRect l="0" t="8023" r="6842" b="0"/>
          <a:stretch/>
        </p:blipFill>
        <p:spPr>
          <a:xfrm>
            <a:off x="138240" y="4522680"/>
            <a:ext cx="534600" cy="515520"/>
          </a:xfrm>
          <a:prstGeom prst="rect">
            <a:avLst/>
          </a:prstGeom>
          <a:ln w="9360">
            <a:noFill/>
          </a:ln>
        </p:spPr>
      </p:pic>
      <p:pic>
        <p:nvPicPr>
          <p:cNvPr id="60" name="Picture 220" descr=""/>
          <p:cNvPicPr/>
          <p:nvPr/>
        </p:nvPicPr>
        <p:blipFill>
          <a:blip r:embed="rId10"/>
          <a:stretch/>
        </p:blipFill>
        <p:spPr>
          <a:xfrm>
            <a:off x="162000" y="5743440"/>
            <a:ext cx="410400" cy="451440"/>
          </a:xfrm>
          <a:prstGeom prst="rect">
            <a:avLst/>
          </a:prstGeom>
          <a:ln>
            <a:noFill/>
          </a:ln>
        </p:spPr>
      </p:pic>
      <p:pic>
        <p:nvPicPr>
          <p:cNvPr id="61" name="Picture 223" descr=""/>
          <p:cNvPicPr/>
          <p:nvPr/>
        </p:nvPicPr>
        <p:blipFill>
          <a:blip r:embed="rId11"/>
          <a:stretch/>
        </p:blipFill>
        <p:spPr>
          <a:xfrm>
            <a:off x="4600440" y="5734440"/>
            <a:ext cx="456840" cy="513720"/>
          </a:xfrm>
          <a:prstGeom prst="rect">
            <a:avLst/>
          </a:prstGeom>
          <a:ln>
            <a:noFill/>
          </a:ln>
        </p:spPr>
      </p:pic>
      <p:sp>
        <p:nvSpPr>
          <p:cNvPr id="62" name="TextShape 1"/>
          <p:cNvSpPr txBox="1"/>
          <p:nvPr/>
        </p:nvSpPr>
        <p:spPr>
          <a:xfrm>
            <a:off x="152280" y="122400"/>
            <a:ext cx="8838720" cy="258480"/>
          </a:xfrm>
          <a:prstGeom prst="rect">
            <a:avLst/>
          </a:prstGeom>
          <a:noFill/>
          <a:ln w="9360">
            <a:noFill/>
          </a:ln>
        </p:spPr>
        <p:txBody>
          <a:bodyPr anchor="ctr"/>
          <a:p>
            <a:pPr>
              <a:lnSpc>
                <a:spcPct val="100000"/>
              </a:lnSpc>
            </a:pPr>
            <a:r>
              <a:rPr b="0" lang="en-US" sz="2000" spc="-1" strike="noStrike">
                <a:solidFill>
                  <a:srgbClr val="000000"/>
                </a:solidFill>
                <a:latin typeface="Calibri"/>
              </a:rPr>
              <a:t>Business Model Canvas - </a:t>
            </a:r>
            <a:endParaRPr b="0" lang="en-US" sz="2000" spc="-1" strike="noStrike">
              <a:solidFill>
                <a:srgbClr val="000000"/>
              </a:solidFill>
              <a:latin typeface="Arial"/>
            </a:endParaRPr>
          </a:p>
        </p:txBody>
      </p:sp>
      <p:graphicFrame>
        <p:nvGraphicFramePr>
          <p:cNvPr id="63" name="Table 2"/>
          <p:cNvGraphicFramePr/>
          <p:nvPr/>
        </p:nvGraphicFramePr>
        <p:xfrm>
          <a:off x="152280" y="457200"/>
          <a:ext cx="8838720" cy="6376320"/>
        </p:xfrm>
        <a:graphic>
          <a:graphicData uri="http://schemas.openxmlformats.org/drawingml/2006/table">
            <a:tbl>
              <a:tblPr/>
              <a:tblGrid>
                <a:gridCol w="1767600"/>
                <a:gridCol w="1767600"/>
                <a:gridCol w="883800"/>
                <a:gridCol w="883800"/>
                <a:gridCol w="1767600"/>
                <a:gridCol w="1768320"/>
              </a:tblGrid>
              <a:tr h="1950120">
                <a:tc rowSpan="2">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Key Partners</a:t>
                      </a: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Key Activities</a:t>
                      </a: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gridSpan="2" rowSpan="2">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Value Propositions</a:t>
                      </a: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hMerge="1" rowSpan="1">
                  <a:tcPr>
                    <a:solidFill>
                      <a:srgbClr val="729fcf"/>
                    </a:solidFill>
                  </a:tcPr>
                </a:tc>
                <a:tc>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Customer </a:t>
                      </a:r>
                      <a:endParaRPr b="0" lang="es-ES" sz="1200" spc="-1" strike="noStrike">
                        <a:latin typeface="Arial"/>
                      </a:endParaRPr>
                    </a:p>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Relationships</a:t>
                      </a: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rowSpan="2">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Customer Segments</a:t>
                      </a: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r>
              <a:tr h="1950120">
                <a:tc vMerge="1">
                  <a:tcPr>
                    <a:solidFill>
                      <a:srgbClr val="729fcf"/>
                    </a:solidFill>
                  </a:tcPr>
                </a:tc>
                <a:tc>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Key Resources</a:t>
                      </a: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vMerge="1" gridSpan="1">
                  <a:tcPr>
                    <a:solidFill>
                      <a:srgbClr val="729fcf"/>
                    </a:solidFill>
                  </a:tcPr>
                </a:tc>
                <a:tc vMerge="1" hMerge="1">
                  <a:tcPr>
                    <a:solidFill>
                      <a:srgbClr val="729fcf"/>
                    </a:solidFill>
                  </a:tcPr>
                </a:tc>
                <a:tc>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Channels</a:t>
                      </a: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vMerge="1">
                  <a:tcPr>
                    <a:solidFill>
                      <a:srgbClr val="729fcf"/>
                    </a:solidFill>
                  </a:tcPr>
                </a:tc>
              </a:tr>
              <a:tr h="956520">
                <a:tc gridSpan="3">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Cost Structure</a:t>
                      </a: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hMerge="1">
                  <a:tcPr>
                    <a:solidFill>
                      <a:srgbClr val="729fcf"/>
                    </a:solidFill>
                  </a:tcPr>
                </a:tc>
                <a:tc hMerge="1">
                  <a:tcPr>
                    <a:solidFill>
                      <a:srgbClr val="729fcf"/>
                    </a:solidFill>
                  </a:tcPr>
                </a:tc>
                <a:tc gridSpan="3">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Revenue Streams</a:t>
                      </a: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p>
                      <a:pPr>
                        <a:lnSpc>
                          <a:spcPct val="100000"/>
                        </a:lnSpc>
                      </a:pPr>
                      <a:endParaRPr b="0" lang="es-ES" sz="12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noFill/>
                  </a:tcPr>
                </a:tc>
                <a:tc hMerge="1">
                  <a:tcPr>
                    <a:solidFill>
                      <a:srgbClr val="729fcf"/>
                    </a:solidFill>
                  </a:tcPr>
                </a:tc>
                <a:tc hMerge="1">
                  <a:tcPr>
                    <a:solidFill>
                      <a:srgbClr val="729fcf"/>
                    </a:solidFill>
                  </a:tcPr>
                </a:tc>
              </a:tr>
              <a:tr h="428760">
                <a:tc gridSpan="6">
                  <a:tcPr marL="82080" marR="82080">
                    <a:lnL w="28080">
                      <a:noFill/>
                    </a:lnL>
                    <a:lnR w="28080">
                      <a:noFill/>
                    </a:lnR>
                    <a:lnT w="28080">
                      <a:solidFill>
                        <a:srgbClr val="000000"/>
                      </a:solidFill>
                    </a:lnT>
                    <a:lnB w="28080">
                      <a:solidFill>
                        <a:srgbClr val="000000"/>
                      </a:solidFill>
                    </a:lnB>
                    <a:no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r h="851760">
                <a:tc gridSpan="3">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Social &amp; Environmental Cost</a:t>
                      </a:r>
                      <a:endParaRPr b="0" lang="es-ES" sz="1200" spc="-1" strike="noStrike">
                        <a:latin typeface="Arial"/>
                      </a:endParaRPr>
                    </a:p>
                    <a:p>
                      <a:pPr>
                        <a:lnSpc>
                          <a:spcPct val="100000"/>
                        </a:lnSpc>
                      </a:pPr>
                      <a:r>
                        <a:rPr b="0" lang="es-ES" sz="1100" spc="-1" strike="noStrike">
                          <a:solidFill>
                            <a:srgbClr val="000000"/>
                          </a:solidFill>
                          <a:latin typeface="Comic Sans MS"/>
                        </a:rPr>
                        <a:t>          </a:t>
                      </a:r>
                      <a:endParaRPr b="0" lang="es-ES" sz="11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solidFill>
                      <a:srgbClr val="ff0000">
                        <a:alpha val="40000"/>
                      </a:srgbClr>
                    </a:solidFill>
                  </a:tcPr>
                </a:tc>
                <a:tc hMerge="1">
                  <a:tcPr>
                    <a:solidFill>
                      <a:srgbClr val="729fcf"/>
                    </a:solidFill>
                  </a:tcPr>
                </a:tc>
                <a:tc hMerge="1">
                  <a:tcPr>
                    <a:solidFill>
                      <a:srgbClr val="729fcf"/>
                    </a:solidFill>
                  </a:tcPr>
                </a:tc>
                <a:tc gridSpan="3">
                  <a:txBody>
                    <a:bodyPr lIns="82080" rIns="82080"/>
                    <a:p>
                      <a:pPr>
                        <a:lnSpc>
                          <a:spcPct val="100000"/>
                        </a:lnSpc>
                      </a:pPr>
                      <a:r>
                        <a:rPr b="1" lang="es-ES" sz="1200" spc="-1" strike="noStrike">
                          <a:solidFill>
                            <a:srgbClr val="000000"/>
                          </a:solidFill>
                          <a:latin typeface="Calibri"/>
                        </a:rPr>
                        <a:t>            </a:t>
                      </a:r>
                      <a:r>
                        <a:rPr b="1" lang="es-ES" sz="1200" spc="-1" strike="noStrike">
                          <a:solidFill>
                            <a:srgbClr val="000000"/>
                          </a:solidFill>
                          <a:latin typeface="Calibri"/>
                        </a:rPr>
                        <a:t>Social &amp; Environmental Benefit</a:t>
                      </a:r>
                      <a:endParaRPr b="0" lang="es-ES" sz="1200" spc="-1" strike="noStrike">
                        <a:latin typeface="Arial"/>
                      </a:endParaRPr>
                    </a:p>
                    <a:p>
                      <a:pPr>
                        <a:lnSpc>
                          <a:spcPct val="100000"/>
                        </a:lnSpc>
                      </a:pPr>
                      <a:r>
                        <a:rPr b="0" lang="es-ES" sz="1100" spc="-1" strike="noStrike">
                          <a:solidFill>
                            <a:srgbClr val="000000"/>
                          </a:solidFill>
                          <a:latin typeface="Comic Sans MS"/>
                        </a:rPr>
                        <a:t>          </a:t>
                      </a:r>
                      <a:endParaRPr b="0" lang="es-ES" sz="1100" spc="-1" strike="noStrike">
                        <a:latin typeface="Arial"/>
                      </a:endParaRPr>
                    </a:p>
                  </a:txBody>
                  <a:tcPr marL="82080" marR="82080">
                    <a:lnL w="28080">
                      <a:solidFill>
                        <a:srgbClr val="000000"/>
                      </a:solidFill>
                    </a:lnL>
                    <a:lnR w="28080">
                      <a:solidFill>
                        <a:srgbClr val="000000"/>
                      </a:solidFill>
                    </a:lnR>
                    <a:lnT w="28080">
                      <a:solidFill>
                        <a:srgbClr val="000000"/>
                      </a:solidFill>
                    </a:lnT>
                    <a:lnB w="28080">
                      <a:solidFill>
                        <a:srgbClr val="000000"/>
                      </a:solidFill>
                    </a:lnB>
                    <a:solidFill>
                      <a:srgbClr val="92d050">
                        <a:alpha val="40000"/>
                      </a:srgbClr>
                    </a:solidFill>
                  </a:tcPr>
                </a:tc>
                <a:tc hMerge="1">
                  <a:tcPr>
                    <a:solidFill>
                      <a:srgbClr val="729fcf"/>
                    </a:solidFill>
                  </a:tcPr>
                </a:tc>
                <a:tc hMerge="1">
                  <a:tcPr>
                    <a:solidFill>
                      <a:srgbClr val="729fcf"/>
                    </a:solidFill>
                  </a:tcPr>
                </a:tc>
              </a:tr>
              <a:tr h="239760">
                <a:tc gridSpan="6">
                  <a:txBody>
                    <a:bodyPr lIns="82080" rIns="82080"/>
                    <a:p>
                      <a:pPr algn="r">
                        <a:lnSpc>
                          <a:spcPct val="100000"/>
                        </a:lnSpc>
                      </a:pPr>
                      <a:r>
                        <a:rPr b="0" lang="es-ES" sz="1000" spc="-1" strike="noStrike" u="sng">
                          <a:solidFill>
                            <a:srgbClr val="0000ff"/>
                          </a:solidFill>
                          <a:uFillTx/>
                          <a:latin typeface="Calibri"/>
                          <a:hlinkClick r:id="rId12"/>
                        </a:rPr>
                        <a:t>http://www.businessmodelgeneration.com</a:t>
                      </a:r>
                      <a:endParaRPr b="0" lang="es-ES" sz="1000" spc="-1" strike="noStrike">
                        <a:latin typeface="Arial"/>
                      </a:endParaRPr>
                    </a:p>
                  </a:txBody>
                  <a:tcPr marL="82080" marR="82080">
                    <a:lnL w="12240">
                      <a:noFill/>
                    </a:lnL>
                    <a:lnR w="12240">
                      <a:noFill/>
                    </a:lnR>
                    <a:lnT w="28080">
                      <a:solidFill>
                        <a:srgbClr val="000000"/>
                      </a:solidFill>
                    </a:lnT>
                    <a:lnB w="12240">
                      <a:noFill/>
                    </a:lnB>
                    <a:no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bl>
          </a:graphicData>
        </a:graphic>
      </p:graphicFrame>
      <p:grpSp>
        <p:nvGrpSpPr>
          <p:cNvPr id="64" name="Group 3"/>
          <p:cNvGrpSpPr/>
          <p:nvPr/>
        </p:nvGrpSpPr>
        <p:grpSpPr>
          <a:xfrm>
            <a:off x="3809880" y="1828800"/>
            <a:ext cx="1507680" cy="1074240"/>
            <a:chOff x="3809880" y="1828800"/>
            <a:chExt cx="1507680" cy="1074240"/>
          </a:xfrm>
        </p:grpSpPr>
        <p:pic>
          <p:nvPicPr>
            <p:cNvPr id="65" name="Picture 43" descr=""/>
            <p:cNvPicPr/>
            <p:nvPr/>
          </p:nvPicPr>
          <p:blipFill>
            <a:blip r:embed="rId13"/>
            <a:stretch/>
          </p:blipFill>
          <p:spPr>
            <a:xfrm>
              <a:off x="3809880" y="1828800"/>
              <a:ext cx="1507680" cy="1074240"/>
            </a:xfrm>
            <a:prstGeom prst="rect">
              <a:avLst/>
            </a:prstGeom>
            <a:ln w="9360">
              <a:noFill/>
            </a:ln>
          </p:spPr>
        </p:pic>
        <p:sp>
          <p:nvSpPr>
            <p:cNvPr id="66" name="CustomShape 4"/>
            <p:cNvSpPr/>
            <p:nvPr/>
          </p:nvSpPr>
          <p:spPr>
            <a:xfrm rot="21423600">
              <a:off x="3838320" y="1865160"/>
              <a:ext cx="1447560" cy="990360"/>
            </a:xfrm>
            <a:prstGeom prst="rect">
              <a:avLst/>
            </a:prstGeom>
            <a:noFill/>
            <a:ln>
              <a:noFill/>
            </a:ln>
          </p:spPr>
          <p:style>
            <a:lnRef idx="0"/>
            <a:fillRef idx="0"/>
            <a:effectRef idx="0"/>
            <a:fontRef idx="minor"/>
          </p:style>
          <p:txBody>
            <a:bodyPr lIns="90000" rIns="90000" tIns="45000" bIns="45000">
              <a:normAutofit/>
            </a:bodyPr>
            <a:p>
              <a:pPr>
                <a:lnSpc>
                  <a:spcPct val="100000"/>
                </a:lnSpc>
              </a:pPr>
              <a:r>
                <a:rPr b="1" lang="es-ES" sz="1400" spc="-1" strike="noStrike">
                  <a:solidFill>
                    <a:srgbClr val="000000"/>
                  </a:solidFill>
                  <a:latin typeface="Bradley Hand ITC"/>
                </a:rPr>
                <a:t>Double click on the post-it to edit. Recolour it using the picture format tools.</a:t>
              </a:r>
              <a:endParaRPr b="0" lang="es-ES" sz="1400" spc="-1" strike="noStrike">
                <a:latin typeface="Arial"/>
              </a:endParaRPr>
            </a:p>
          </p:txBody>
        </p:sp>
      </p:gr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485</TotalTime>
  <Application>LibreOffice/6.0.7.3$Linux_X86_64 LibreOffice_project/00m0$Build-3</Application>
  <Words>468</Words>
  <Paragraphs>88</Paragraphs>
  <Company>World Vision Australia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2011-03-15T01:24:59Z</dcterms:created>
  <dc:creator>This version: James Cox</dc:creator>
  <dc:description>Full credit to  http://www.businessmodelgeneration.com and its users for this template. I have made enhancements to its useability by using a table as the underlying format.</dc:description>
  <dc:language>es-ES</dc:language>
  <cp:lastModifiedBy/>
  <dcterms:modified xsi:type="dcterms:W3CDTF">2019-03-11T08:58:24Z</dcterms:modified>
  <cp:revision>55</cp:revision>
  <dc:subject/>
  <dc:title>Business model canvas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World Vision Australia</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Presentación en pantalla (4:3)</vt:lpwstr>
  </property>
  <property fmtid="{D5CDD505-2E9C-101B-9397-08002B2CF9AE}" pid="10" name="ScaleCrop">
    <vt:bool>0</vt:bool>
  </property>
  <property fmtid="{D5CDD505-2E9C-101B-9397-08002B2CF9AE}" pid="11" name="ShareDoc">
    <vt:bool>0</vt:bool>
  </property>
  <property fmtid="{D5CDD505-2E9C-101B-9397-08002B2CF9AE}" pid="12" name="Slides">
    <vt:i4>2</vt:i4>
  </property>
</Properties>
</file>