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s-ES" sz="4400" spc="-1" strike="noStrike">
                <a:latin typeface="Arial"/>
              </a:rPr>
              <a:t>P</a:t>
            </a:r>
            <a:r>
              <a:rPr b="0" lang="es-ES" sz="4400" spc="-1" strike="noStrike">
                <a:latin typeface="Arial"/>
              </a:rPr>
              <a:t>u</a:t>
            </a:r>
            <a:r>
              <a:rPr b="0" lang="es-ES" sz="4400" spc="-1" strike="noStrike">
                <a:latin typeface="Arial"/>
              </a:rPr>
              <a:t>l</a:t>
            </a:r>
            <a:r>
              <a:rPr b="0" lang="es-ES" sz="4400" spc="-1" strike="noStrike">
                <a:latin typeface="Arial"/>
              </a:rPr>
              <a:t>s</a:t>
            </a:r>
            <a:r>
              <a:rPr b="0" lang="es-ES" sz="4400" spc="-1" strike="noStrike">
                <a:latin typeface="Arial"/>
              </a:rPr>
              <a:t>e</a:t>
            </a:r>
            <a:r>
              <a:rPr b="0" lang="es-ES" sz="4400" spc="-1" strike="noStrike">
                <a:latin typeface="Arial"/>
              </a:rPr>
              <a:t> </a:t>
            </a:r>
            <a:r>
              <a:rPr b="0" lang="es-ES" sz="4400" spc="-1" strike="noStrike">
                <a:latin typeface="Arial"/>
              </a:rPr>
              <a:t>p</a:t>
            </a:r>
            <a:r>
              <a:rPr b="0" lang="es-ES" sz="4400" spc="-1" strike="noStrike">
                <a:latin typeface="Arial"/>
              </a:rPr>
              <a:t>a</a:t>
            </a:r>
            <a:r>
              <a:rPr b="0" lang="es-ES" sz="4400" spc="-1" strike="noStrike">
                <a:latin typeface="Arial"/>
              </a:rPr>
              <a:t>r</a:t>
            </a:r>
            <a:r>
              <a:rPr b="0" lang="es-ES" sz="4400" spc="-1" strike="noStrike">
                <a:latin typeface="Arial"/>
              </a:rPr>
              <a:t>a</a:t>
            </a:r>
            <a:r>
              <a:rPr b="0" lang="es-ES" sz="4400" spc="-1" strike="noStrike">
                <a:latin typeface="Arial"/>
              </a:rPr>
              <a:t> </a:t>
            </a:r>
            <a:r>
              <a:rPr b="0" lang="es-ES" sz="4400" spc="-1" strike="noStrike">
                <a:latin typeface="Arial"/>
              </a:rPr>
              <a:t>e</a:t>
            </a:r>
            <a:r>
              <a:rPr b="0" lang="es-ES" sz="4400" spc="-1" strike="noStrike">
                <a:latin typeface="Arial"/>
              </a:rPr>
              <a:t>d</a:t>
            </a:r>
            <a:r>
              <a:rPr b="0" lang="es-ES" sz="4400" spc="-1" strike="noStrike">
                <a:latin typeface="Arial"/>
              </a:rPr>
              <a:t>it</a:t>
            </a:r>
            <a:r>
              <a:rPr b="0" lang="es-ES" sz="4400" spc="-1" strike="noStrike">
                <a:latin typeface="Arial"/>
              </a:rPr>
              <a:t>a</a:t>
            </a:r>
            <a:r>
              <a:rPr b="0" lang="es-ES" sz="4400" spc="-1" strike="noStrike">
                <a:latin typeface="Arial"/>
              </a:rPr>
              <a:t>r </a:t>
            </a:r>
            <a:r>
              <a:rPr b="0" lang="es-ES" sz="4400" spc="-1" strike="noStrike">
                <a:latin typeface="Arial"/>
              </a:rPr>
              <a:t>e</a:t>
            </a:r>
            <a:r>
              <a:rPr b="0" lang="es-ES" sz="4400" spc="-1" strike="noStrike">
                <a:latin typeface="Arial"/>
              </a:rPr>
              <a:t>l </a:t>
            </a:r>
            <a:r>
              <a:rPr b="0" lang="es-ES" sz="4400" spc="-1" strike="noStrike">
                <a:latin typeface="Arial"/>
              </a:rPr>
              <a:t>f</a:t>
            </a:r>
            <a:r>
              <a:rPr b="0" lang="es-ES" sz="4400" spc="-1" strike="noStrike">
                <a:latin typeface="Arial"/>
              </a:rPr>
              <a:t>o</a:t>
            </a:r>
            <a:r>
              <a:rPr b="0" lang="es-ES" sz="4400" spc="-1" strike="noStrike">
                <a:latin typeface="Arial"/>
              </a:rPr>
              <a:t>r</a:t>
            </a:r>
            <a:r>
              <a:rPr b="0" lang="es-ES" sz="4400" spc="-1" strike="noStrike">
                <a:latin typeface="Arial"/>
              </a:rPr>
              <a:t>m</a:t>
            </a:r>
            <a:r>
              <a:rPr b="0" lang="es-ES" sz="4400" spc="-1" strike="noStrike">
                <a:latin typeface="Arial"/>
              </a:rPr>
              <a:t>a</a:t>
            </a:r>
            <a:r>
              <a:rPr b="0" lang="es-ES" sz="4400" spc="-1" strike="noStrike">
                <a:latin typeface="Arial"/>
              </a:rPr>
              <a:t>t</a:t>
            </a:r>
            <a:r>
              <a:rPr b="0" lang="es-ES" sz="4400" spc="-1" strike="noStrike">
                <a:latin typeface="Arial"/>
              </a:rPr>
              <a:t>o</a:t>
            </a:r>
            <a:r>
              <a:rPr b="0" lang="es-ES" sz="4400" spc="-1" strike="noStrike">
                <a:latin typeface="Arial"/>
              </a:rPr>
              <a:t> </a:t>
            </a:r>
            <a:r>
              <a:rPr b="0" lang="es-ES" sz="4400" spc="-1" strike="noStrike">
                <a:latin typeface="Arial"/>
              </a:rPr>
              <a:t>d</a:t>
            </a:r>
            <a:r>
              <a:rPr b="0" lang="es-ES" sz="4400" spc="-1" strike="noStrike">
                <a:latin typeface="Arial"/>
              </a:rPr>
              <a:t>e</a:t>
            </a:r>
            <a:r>
              <a:rPr b="0" lang="es-ES" sz="4400" spc="-1" strike="noStrike">
                <a:latin typeface="Arial"/>
              </a:rPr>
              <a:t>l </a:t>
            </a:r>
            <a:r>
              <a:rPr b="0" lang="es-ES" sz="4400" spc="-1" strike="noStrike">
                <a:latin typeface="Arial"/>
              </a:rPr>
              <a:t>t</a:t>
            </a:r>
            <a:r>
              <a:rPr b="0" lang="es-ES" sz="4400" spc="-1" strike="noStrike">
                <a:latin typeface="Arial"/>
              </a:rPr>
              <a:t>e</a:t>
            </a:r>
            <a:r>
              <a:rPr b="0" lang="es-ES" sz="4400" spc="-1" strike="noStrike">
                <a:latin typeface="Arial"/>
              </a:rPr>
              <a:t>x</a:t>
            </a:r>
            <a:r>
              <a:rPr b="0" lang="es-ES" sz="4400" spc="-1" strike="noStrike">
                <a:latin typeface="Arial"/>
              </a:rPr>
              <a:t>t</a:t>
            </a:r>
            <a:r>
              <a:rPr b="0" lang="es-ES" sz="4400" spc="-1" strike="noStrike">
                <a:latin typeface="Arial"/>
              </a:rPr>
              <a:t>o</a:t>
            </a:r>
            <a:r>
              <a:rPr b="0" lang="es-ES" sz="4400" spc="-1" strike="noStrike">
                <a:latin typeface="Arial"/>
              </a:rPr>
              <a:t> </a:t>
            </a:r>
            <a:r>
              <a:rPr b="0" lang="es-ES" sz="4400" spc="-1" strike="noStrike">
                <a:latin typeface="Arial"/>
              </a:rPr>
              <a:t>d</a:t>
            </a:r>
            <a:r>
              <a:rPr b="0" lang="es-ES" sz="4400" spc="-1" strike="noStrike">
                <a:latin typeface="Arial"/>
              </a:rPr>
              <a:t>e</a:t>
            </a:r>
            <a:r>
              <a:rPr b="0" lang="es-ES" sz="4400" spc="-1" strike="noStrike">
                <a:latin typeface="Arial"/>
              </a:rPr>
              <a:t> </a:t>
            </a:r>
            <a:r>
              <a:rPr b="0" lang="es-ES" sz="4400" spc="-1" strike="noStrike">
                <a:latin typeface="Arial"/>
              </a:rPr>
              <a:t>t</a:t>
            </a:r>
            <a:r>
              <a:rPr b="0" lang="es-ES" sz="4400" spc="-1" strike="noStrike">
                <a:latin typeface="Arial"/>
              </a:rPr>
              <a:t>í</a:t>
            </a:r>
            <a:r>
              <a:rPr b="0" lang="es-ES" sz="4400" spc="-1" strike="noStrike">
                <a:latin typeface="Arial"/>
              </a:rPr>
              <a:t>t</a:t>
            </a:r>
            <a:r>
              <a:rPr b="0" lang="es-ES" sz="4400" spc="-1" strike="noStrike">
                <a:latin typeface="Arial"/>
              </a:rPr>
              <a:t>u</a:t>
            </a:r>
            <a:r>
              <a:rPr b="0" lang="es-ES" sz="4400" spc="-1" strike="noStrike">
                <a:latin typeface="Arial"/>
              </a:rPr>
              <a:t>l</a:t>
            </a:r>
            <a:r>
              <a:rPr b="0" lang="es-ES" sz="4400" spc="-1" strike="noStrike">
                <a:latin typeface="Arial"/>
              </a:rPr>
              <a:t>o</a:t>
            </a:r>
            <a:endParaRPr b="0" lang="es-E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hyperlink" Target="http://www.businessmodelgeneration.com/" TargetMode="External"/><Relationship Id="rId11" Type="http://schemas.openxmlformats.org/officeDocument/2006/relationships/hyperlink" Target="http://www.businessmodelgeneration.com/" TargetMode="External"/><Relationship Id="rId1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1"/>
          <a:stretch/>
        </p:blipFill>
        <p:spPr>
          <a:xfrm>
            <a:off x="2935080" y="144000"/>
            <a:ext cx="3472920" cy="3472920"/>
          </a:xfrm>
          <a:prstGeom prst="rect">
            <a:avLst/>
          </a:prstGeom>
          <a:ln>
            <a:noFill/>
          </a:ln>
        </p:spPr>
      </p:pic>
      <p:sp>
        <p:nvSpPr>
          <p:cNvPr id="39" name="TextShape 1"/>
          <p:cNvSpPr txBox="1"/>
          <p:nvPr/>
        </p:nvSpPr>
        <p:spPr>
          <a:xfrm>
            <a:off x="648000" y="3816000"/>
            <a:ext cx="7992000" cy="1395000"/>
          </a:xfrm>
          <a:prstGeom prst="rect">
            <a:avLst/>
          </a:prstGeom>
          <a:noFill/>
          <a:ln>
            <a:noFill/>
          </a:ln>
        </p:spPr>
        <p:txBody>
          <a:bodyPr lIns="90000" rIns="90000" tIns="45000" bIns="45000"/>
          <a:p>
            <a:pPr algn="ctr"/>
            <a:r>
              <a:rPr b="1" lang="es-ES" sz="4000" spc="-1" strike="noStrike">
                <a:latin typeface="Arial"/>
              </a:rPr>
              <a:t>TU VOTO CUENTA</a:t>
            </a:r>
            <a:endParaRPr b="0" lang="es-ES" sz="4000" spc="-1" strike="noStrike">
              <a:latin typeface="Arial"/>
            </a:endParaRPr>
          </a:p>
          <a:p>
            <a:pPr algn="ctr"/>
            <a:r>
              <a:rPr b="0" lang="es-ES" sz="1600" spc="-1" strike="noStrike">
                <a:latin typeface="Arial"/>
              </a:rPr>
              <a:t>Modelo CANVAS – Empresa e Iniciativa Emprendedora</a:t>
            </a:r>
            <a:endParaRPr b="0" lang="es-ES" sz="1600" spc="-1" strike="noStrike">
              <a:latin typeface="Arial"/>
            </a:endParaRPr>
          </a:p>
          <a:p>
            <a:pPr algn="ctr"/>
            <a:endParaRPr b="0" lang="es-ES" sz="1600" spc="-1" strike="noStrike">
              <a:latin typeface="Arial"/>
            </a:endParaRPr>
          </a:p>
          <a:p>
            <a:pPr algn="ctr"/>
            <a:r>
              <a:rPr b="0" lang="es-ES" sz="1800" spc="-1" strike="noStrike">
                <a:latin typeface="Arial"/>
              </a:rPr>
              <a:t>JOSÉ ALBERTO VÁZQUEZ LÓPEZ </a:t>
            </a:r>
            <a:endParaRPr b="0" lang="es-ES" sz="1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Picture 13" descr=""/>
          <p:cNvPicPr/>
          <p:nvPr/>
        </p:nvPicPr>
        <p:blipFill>
          <a:blip r:embed="rId1"/>
          <a:stretch/>
        </p:blipFill>
        <p:spPr>
          <a:xfrm>
            <a:off x="7191360" y="469800"/>
            <a:ext cx="561240" cy="672480"/>
          </a:xfrm>
          <a:prstGeom prst="rect">
            <a:avLst/>
          </a:prstGeom>
          <a:ln w="9360">
            <a:noFill/>
          </a:ln>
        </p:spPr>
      </p:pic>
      <p:pic>
        <p:nvPicPr>
          <p:cNvPr id="41" name="Picture 14" descr=""/>
          <p:cNvPicPr/>
          <p:nvPr/>
        </p:nvPicPr>
        <p:blipFill>
          <a:blip r:embed="rId2"/>
          <a:stretch/>
        </p:blipFill>
        <p:spPr>
          <a:xfrm>
            <a:off x="3701880" y="412920"/>
            <a:ext cx="507240" cy="529560"/>
          </a:xfrm>
          <a:prstGeom prst="rect">
            <a:avLst/>
          </a:prstGeom>
          <a:ln w="9360">
            <a:noFill/>
          </a:ln>
        </p:spPr>
      </p:pic>
      <p:pic>
        <p:nvPicPr>
          <p:cNvPr id="42" name="Picture 15" descr=""/>
          <p:cNvPicPr/>
          <p:nvPr/>
        </p:nvPicPr>
        <p:blipFill>
          <a:blip r:embed="rId3"/>
          <a:stretch/>
        </p:blipFill>
        <p:spPr>
          <a:xfrm>
            <a:off x="5500800" y="2854440"/>
            <a:ext cx="497880" cy="513720"/>
          </a:xfrm>
          <a:prstGeom prst="rect">
            <a:avLst/>
          </a:prstGeom>
          <a:ln w="9360">
            <a:noFill/>
          </a:ln>
        </p:spPr>
      </p:pic>
      <p:pic>
        <p:nvPicPr>
          <p:cNvPr id="43" name="Picture 16" descr=""/>
          <p:cNvPicPr/>
          <p:nvPr/>
        </p:nvPicPr>
        <p:blipFill>
          <a:blip r:embed="rId4"/>
          <a:stretch/>
        </p:blipFill>
        <p:spPr>
          <a:xfrm>
            <a:off x="5381640" y="349200"/>
            <a:ext cx="558000" cy="572400"/>
          </a:xfrm>
          <a:prstGeom prst="rect">
            <a:avLst/>
          </a:prstGeom>
          <a:ln w="9360">
            <a:noFill/>
          </a:ln>
        </p:spPr>
      </p:pic>
      <p:pic>
        <p:nvPicPr>
          <p:cNvPr id="44" name="Picture 17" descr=""/>
          <p:cNvPicPr/>
          <p:nvPr/>
        </p:nvPicPr>
        <p:blipFill>
          <a:blip r:embed="rId5"/>
          <a:srcRect l="11197" t="0" r="0" b="0"/>
          <a:stretch/>
        </p:blipFill>
        <p:spPr>
          <a:xfrm>
            <a:off x="4633920" y="5446800"/>
            <a:ext cx="451800" cy="572400"/>
          </a:xfrm>
          <a:prstGeom prst="rect">
            <a:avLst/>
          </a:prstGeom>
          <a:ln w="9360">
            <a:noFill/>
          </a:ln>
        </p:spPr>
      </p:pic>
      <p:pic>
        <p:nvPicPr>
          <p:cNvPr id="45" name="Picture 18" descr=""/>
          <p:cNvPicPr/>
          <p:nvPr/>
        </p:nvPicPr>
        <p:blipFill>
          <a:blip r:embed="rId6"/>
          <a:srcRect l="0" t="0" r="0" b="6738"/>
          <a:stretch/>
        </p:blipFill>
        <p:spPr>
          <a:xfrm>
            <a:off x="1919160" y="2949480"/>
            <a:ext cx="671040" cy="592920"/>
          </a:xfrm>
          <a:prstGeom prst="rect">
            <a:avLst/>
          </a:prstGeom>
          <a:ln w="9360">
            <a:noFill/>
          </a:ln>
        </p:spPr>
      </p:pic>
      <p:pic>
        <p:nvPicPr>
          <p:cNvPr id="46" name="Picture 19" descr=""/>
          <p:cNvPicPr/>
          <p:nvPr/>
        </p:nvPicPr>
        <p:blipFill>
          <a:blip r:embed="rId7"/>
          <a:stretch/>
        </p:blipFill>
        <p:spPr>
          <a:xfrm>
            <a:off x="1778760" y="361800"/>
            <a:ext cx="766080" cy="719280"/>
          </a:xfrm>
          <a:prstGeom prst="rect">
            <a:avLst/>
          </a:prstGeom>
          <a:ln w="9360">
            <a:noFill/>
          </a:ln>
        </p:spPr>
      </p:pic>
      <p:pic>
        <p:nvPicPr>
          <p:cNvPr id="47" name="Picture 20" descr=""/>
          <p:cNvPicPr/>
          <p:nvPr/>
        </p:nvPicPr>
        <p:blipFill>
          <a:blip r:embed="rId8"/>
          <a:stretch/>
        </p:blipFill>
        <p:spPr>
          <a:xfrm>
            <a:off x="120600" y="384120"/>
            <a:ext cx="478800" cy="492840"/>
          </a:xfrm>
          <a:prstGeom prst="rect">
            <a:avLst/>
          </a:prstGeom>
          <a:ln w="9360">
            <a:noFill/>
          </a:ln>
        </p:spPr>
      </p:pic>
      <p:pic>
        <p:nvPicPr>
          <p:cNvPr id="48" name="Picture 21" descr=""/>
          <p:cNvPicPr/>
          <p:nvPr/>
        </p:nvPicPr>
        <p:blipFill>
          <a:blip r:embed="rId9"/>
          <a:srcRect l="0" t="8023" r="6842" b="0"/>
          <a:stretch/>
        </p:blipFill>
        <p:spPr>
          <a:xfrm>
            <a:off x="138240" y="5454720"/>
            <a:ext cx="534240" cy="515160"/>
          </a:xfrm>
          <a:prstGeom prst="rect">
            <a:avLst/>
          </a:prstGeom>
          <a:ln w="9360">
            <a:noFill/>
          </a:ln>
        </p:spPr>
      </p:pic>
      <p:graphicFrame>
        <p:nvGraphicFramePr>
          <p:cNvPr id="49" name="Table 1"/>
          <p:cNvGraphicFramePr/>
          <p:nvPr/>
        </p:nvGraphicFramePr>
        <p:xfrm>
          <a:off x="37440" y="-1440"/>
          <a:ext cx="9106200" cy="8065440"/>
        </p:xfrm>
        <a:graphic>
          <a:graphicData uri="http://schemas.openxmlformats.org/drawingml/2006/table">
            <a:tbl>
              <a:tblPr/>
              <a:tblGrid>
                <a:gridCol w="1780560"/>
                <a:gridCol w="1817640"/>
                <a:gridCol w="853920"/>
                <a:gridCol w="890280"/>
                <a:gridCol w="1780560"/>
                <a:gridCol w="1983600"/>
              </a:tblGrid>
              <a:tr h="2499120">
                <a:tc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Partners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400" spc="-1" strike="noStrike">
                          <a:solidFill>
                            <a:srgbClr val="000000"/>
                          </a:solidFill>
                          <a:latin typeface="Arial Narrow"/>
                        </a:rPr>
                        <a:t>Nuestras asociaciones claves serán las siguientes:</a:t>
                      </a:r>
                      <a:endParaRPr b="0" lang="es-ES" sz="1400" spc="-1" strike="noStrike">
                        <a:latin typeface="Arial"/>
                      </a:endParaRPr>
                    </a:p>
                    <a:p>
                      <a:pPr>
                        <a:lnSpc>
                          <a:spcPct val="100000"/>
                        </a:lnSpc>
                      </a:pPr>
                      <a:endParaRPr b="0" lang="es-ES" sz="1400" spc="-1" strike="noStrike">
                        <a:latin typeface="Arial"/>
                      </a:endParaRPr>
                    </a:p>
                    <a:p>
                      <a:pPr marL="171360" indent="-170640">
                        <a:lnSpc>
                          <a:spcPct val="100000"/>
                        </a:lnSpc>
                        <a:buClr>
                          <a:srgbClr val="000000"/>
                        </a:buClr>
                        <a:buFont typeface="Arial"/>
                        <a:buChar char="•"/>
                      </a:pPr>
                      <a:r>
                        <a:rPr b="0" lang="es-ES" sz="1400" spc="-1" strike="noStrike">
                          <a:solidFill>
                            <a:srgbClr val="000000"/>
                          </a:solidFill>
                          <a:latin typeface="Arial Narrow"/>
                        </a:rPr>
                        <a:t>Partidos Políticos</a:t>
                      </a:r>
                      <a:endParaRPr b="0" lang="es-ES" sz="1400" spc="-1" strike="noStrike">
                        <a:latin typeface="Arial"/>
                      </a:endParaRPr>
                    </a:p>
                    <a:p>
                      <a:pPr marL="171360" indent="-170640">
                        <a:lnSpc>
                          <a:spcPct val="100000"/>
                        </a:lnSpc>
                        <a:buClr>
                          <a:srgbClr val="000000"/>
                        </a:buClr>
                        <a:buFont typeface="Arial"/>
                        <a:buChar char="•"/>
                      </a:pPr>
                      <a:r>
                        <a:rPr b="0" lang="es-ES" sz="1400" spc="-1" strike="noStrike">
                          <a:solidFill>
                            <a:srgbClr val="000000"/>
                          </a:solidFill>
                          <a:latin typeface="Arial Narrow"/>
                        </a:rPr>
                        <a:t>Sindicatos</a:t>
                      </a:r>
                      <a:endParaRPr b="0" lang="es-ES" sz="1400" spc="-1" strike="noStrike">
                        <a:latin typeface="Arial"/>
                      </a:endParaRPr>
                    </a:p>
                    <a:p>
                      <a:pPr marL="171360" indent="-170640">
                        <a:lnSpc>
                          <a:spcPct val="100000"/>
                        </a:lnSpc>
                        <a:buClr>
                          <a:srgbClr val="000000"/>
                        </a:buClr>
                        <a:buFont typeface="Arial"/>
                        <a:buChar char="•"/>
                      </a:pPr>
                      <a:r>
                        <a:rPr b="0" lang="es-ES" sz="1400" spc="-1" strike="noStrike">
                          <a:solidFill>
                            <a:srgbClr val="000000"/>
                          </a:solidFill>
                          <a:latin typeface="Arial Narrow"/>
                        </a:rPr>
                        <a:t>Empresas de encuestas de opinion (Sigma-Dos, Celeste-Tel, Prisa…)</a:t>
                      </a:r>
                      <a:endParaRPr b="0" lang="es-ES" sz="1400" spc="-1" strike="noStrike">
                        <a:latin typeface="Arial"/>
                      </a:endParaRPr>
                    </a:p>
                    <a:p>
                      <a:pPr marL="171360" indent="-170640">
                        <a:lnSpc>
                          <a:spcPct val="100000"/>
                        </a:lnSpc>
                        <a:buClr>
                          <a:srgbClr val="000000"/>
                        </a:buClr>
                        <a:buFont typeface="Arial"/>
                        <a:buChar char="•"/>
                      </a:pPr>
                      <a:r>
                        <a:rPr b="0" lang="es-ES" sz="1400" spc="-1" strike="noStrike">
                          <a:solidFill>
                            <a:srgbClr val="000000"/>
                          </a:solidFill>
                          <a:latin typeface="Arial Narrow"/>
                        </a:rPr>
                        <a:t>Asociaciones de vecinos</a:t>
                      </a:r>
                      <a:endParaRPr b="0" lang="es-ES" sz="1400" spc="-1" strike="noStrike">
                        <a:latin typeface="Arial"/>
                      </a:endParaRPr>
                    </a:p>
                    <a:p>
                      <a:pPr marL="171360" indent="-170640">
                        <a:lnSpc>
                          <a:spcPct val="100000"/>
                        </a:lnSpc>
                        <a:buClr>
                          <a:srgbClr val="000000"/>
                        </a:buClr>
                        <a:buFont typeface="Arial"/>
                        <a:buChar char="•"/>
                      </a:pPr>
                      <a:r>
                        <a:rPr b="0" lang="es-ES" sz="1400" spc="-1" strike="noStrike">
                          <a:solidFill>
                            <a:srgbClr val="000000"/>
                          </a:solidFill>
                          <a:latin typeface="Arial Narrow"/>
                        </a:rPr>
                        <a:t>Politólogos</a:t>
                      </a:r>
                      <a:endParaRPr b="0" lang="es-ES" sz="1400" spc="-1" strike="noStrike">
                        <a:latin typeface="Arial"/>
                      </a:endParaRPr>
                    </a:p>
                    <a:p>
                      <a:pPr marL="171360" indent="-170640">
                        <a:lnSpc>
                          <a:spcPct val="100000"/>
                        </a:lnSpc>
                        <a:buClr>
                          <a:srgbClr val="000000"/>
                        </a:buClr>
                        <a:buFont typeface="Arial"/>
                        <a:buChar char="•"/>
                      </a:pPr>
                      <a:r>
                        <a:rPr b="0" lang="es-ES" sz="1400" spc="-1" strike="noStrike">
                          <a:solidFill>
                            <a:srgbClr val="000000"/>
                          </a:solidFill>
                          <a:latin typeface="Arial Narrow"/>
                        </a:rPr>
                        <a:t>Facultades de Ciencia Política</a:t>
                      </a:r>
                      <a:endParaRPr b="0" lang="es-ES" sz="1400" spc="-1" strike="noStrike">
                        <a:latin typeface="Arial"/>
                      </a:endParaRPr>
                    </a:p>
                    <a:p>
                      <a:pPr marL="171360" indent="-170640">
                        <a:lnSpc>
                          <a:spcPct val="100000"/>
                        </a:lnSpc>
                        <a:buClr>
                          <a:srgbClr val="000000"/>
                        </a:buClr>
                        <a:buFont typeface="Arial"/>
                        <a:buChar char="•"/>
                      </a:pPr>
                      <a:r>
                        <a:rPr b="0" lang="es-ES" sz="1400" spc="-1" strike="noStrike">
                          <a:solidFill>
                            <a:srgbClr val="000000"/>
                          </a:solidFill>
                          <a:latin typeface="Arial Narrow"/>
                        </a:rPr>
                        <a:t>Community Mánagers</a:t>
                      </a:r>
                      <a:endParaRPr b="0" lang="es-ES" sz="1400" spc="-1" strike="noStrike">
                        <a:latin typeface="Arial"/>
                      </a:endParaRPr>
                    </a:p>
                    <a:p>
                      <a:pPr marL="171360" indent="-170640">
                        <a:lnSpc>
                          <a:spcPct val="100000"/>
                        </a:lnSpc>
                        <a:buClr>
                          <a:srgbClr val="000000"/>
                        </a:buClr>
                        <a:buFont typeface="Arial"/>
                        <a:buChar char="•"/>
                      </a:pPr>
                      <a:endParaRPr b="0" lang="es-ES" sz="1400" spc="-1" strike="noStrike">
                        <a:latin typeface="Arial"/>
                      </a:endParaRPr>
                    </a:p>
                    <a:p>
                      <a:pPr marL="171360" indent="-170640">
                        <a:lnSpc>
                          <a:spcPct val="100000"/>
                        </a:lnSpc>
                        <a:buClr>
                          <a:srgbClr val="000000"/>
                        </a:buClr>
                        <a:buFont typeface="Arial"/>
                        <a:buChar char="•"/>
                      </a:pPr>
                      <a:r>
                        <a:rPr b="1" lang="es-ES" sz="1200" spc="-1" strike="noStrike">
                          <a:solidFill>
                            <a:srgbClr val="000000"/>
                          </a:solidFill>
                          <a:latin typeface="Calibri"/>
                        </a:rPr>
                        <a:t>Cost Structure</a:t>
                      </a:r>
                      <a:endParaRPr b="0" lang="es-ES" sz="1200" spc="-1" strike="noStrike">
                        <a:latin typeface="Arial"/>
                      </a:endParaRPr>
                    </a:p>
                    <a:p>
                      <a:pPr>
                        <a:lnSpc>
                          <a:spcPct val="100000"/>
                        </a:lnSpc>
                      </a:pPr>
                      <a:endParaRPr b="0" lang="es-ES" sz="1200" spc="-1" strike="noStrike">
                        <a:latin typeface="Arial"/>
                      </a:endParaRPr>
                    </a:p>
                    <a:p>
                      <a:pPr>
                        <a:lnSpc>
                          <a:spcPct val="100000"/>
                        </a:lnSpc>
                      </a:pPr>
                      <a:r>
                        <a:rPr b="0" lang="es-ES" sz="1400" spc="-1" strike="noStrike">
                          <a:solidFill>
                            <a:srgbClr val="000000"/>
                          </a:solidFill>
                          <a:latin typeface="Arial Narrow"/>
                        </a:rPr>
                        <a:t>La estructura de costes será siguiendo el modelo “Mercadona”, es decir, lo que se gana de los clientes (publicidad)                  se realiza antes que pagar a los proveedores (host, servidores, mantenimiento, y por último trabajadores).</a:t>
                      </a:r>
                      <a:endParaRPr b="0" lang="es-ES" sz="14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Activities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Nuestras actividades claves son:</a:t>
                      </a: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Facilitar al ciudadano la información recogida en programas electorales de manera sencilla</a:t>
                      </a:r>
                      <a:endParaRPr b="0" lang="es-ES" sz="1200" spc="-1" strike="noStrike">
                        <a:latin typeface="Arial"/>
                      </a:endParaRPr>
                    </a:p>
                    <a:p>
                      <a:pPr algn="just">
                        <a:lnSpc>
                          <a:spcPct val="100000"/>
                        </a:lnSpc>
                      </a:pP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Orientar al ciudadano indeciso a que descubra su partido afín</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gridSpan="2"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Value Propositions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¿Por qué nuestra empresa será apta para que muchos clientes estén interesados en nosotros y por tanto la publicidad sea rentable en nuestra app?</a:t>
                      </a: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Pues porque el porcentaje de votante indeciso no para de crecer en cada una de las últimas elecciones generales. Cualquier sorpresa es posible ya que hay una gran masa de ciudadanos que no tienen claro su voto, por lo tanto nuestra aplicación es muy útil y tiene muy buena previsión de descargas. Y sobre todo: AL ALCANCE DEL BOLSILLO.</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rowSpan="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Customer </a:t>
                      </a:r>
                      <a:endParaRPr b="0" lang="es-ES" sz="1200" spc="-1" strike="noStrike">
                        <a:latin typeface="Arial"/>
                      </a:endParaRPr>
                    </a:p>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Relationships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300" spc="-1" strike="noStrike">
                          <a:solidFill>
                            <a:srgbClr val="000000"/>
                          </a:solidFill>
                          <a:latin typeface="Arial Narrow"/>
                        </a:rPr>
                        <a:t>Nuestra relación con el cliente será automatizada (a través de la tecnología como e-mails o newsletter) y colectiva, enfocada a un gran número de población (difusión en redes sociales, promoción mediática…)</a:t>
                      </a:r>
                      <a:endParaRPr b="0" lang="es-ES" sz="13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Customer Segments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Nuestra segmentación de Mercado será la siguiente:</a:t>
                      </a:r>
                      <a:endParaRPr b="0" lang="es-ES" sz="1200" spc="-1" strike="noStrike">
                        <a:latin typeface="Arial"/>
                      </a:endParaRPr>
                    </a:p>
                    <a:p>
                      <a:pPr algn="just">
                        <a:lnSpc>
                          <a:spcPct val="100000"/>
                        </a:lnSpc>
                      </a:pP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Personas mayores de 18 años</a:t>
                      </a: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Con capacidad de obrar</a:t>
                      </a: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Con inquietud política</a:t>
                      </a: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Indecisos y no indecisos</a:t>
                      </a: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Con planteamientos políticos diversos</a:t>
                      </a: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Y además del ciudadano de a pie: </a:t>
                      </a:r>
                      <a:endParaRPr b="0" lang="es-ES" sz="1200" spc="-1" strike="noStrike">
                        <a:latin typeface="Arial"/>
                      </a:endParaRPr>
                    </a:p>
                    <a:p>
                      <a:pPr algn="just">
                        <a:lnSpc>
                          <a:spcPct val="100000"/>
                        </a:lnSpc>
                      </a:pP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Representantes de la sociedad adscritos a un partido político</a:t>
                      </a:r>
                      <a:endParaRPr b="0" lang="es-ES" sz="1200" spc="-1" strike="noStrike">
                        <a:latin typeface="Arial"/>
                      </a:endParaRPr>
                    </a:p>
                    <a:p>
                      <a:pPr marL="171360" indent="-170640" algn="just">
                        <a:lnSpc>
                          <a:spcPct val="100000"/>
                        </a:lnSpc>
                        <a:buClr>
                          <a:srgbClr val="000000"/>
                        </a:buClr>
                        <a:buFont typeface="StarSymbol"/>
                        <a:buChar char="-"/>
                      </a:pPr>
                      <a:r>
                        <a:rPr b="0" lang="es-ES" sz="1200" spc="-1" strike="noStrike">
                          <a:solidFill>
                            <a:srgbClr val="000000"/>
                          </a:solidFill>
                          <a:latin typeface="Arial Narrow"/>
                        </a:rPr>
                        <a:t>Periodistas, medios de comunicación</a:t>
                      </a:r>
                      <a:endParaRPr b="0" lang="es-ES" sz="1200" spc="-1" strike="noStrike">
                        <a:latin typeface="Arial"/>
                      </a:endParaRPr>
                    </a:p>
                    <a:p>
                      <a:pPr>
                        <a:lnSpc>
                          <a:spcPct val="100000"/>
                        </a:lnSpc>
                      </a:pPr>
                      <a:r>
                        <a:rPr b="1" lang="es-ES" sz="1200" spc="-1" strike="noStrike">
                          <a:solidFill>
                            <a:srgbClr val="000000"/>
                          </a:solidFill>
                          <a:latin typeface="Calibri"/>
                        </a:rPr>
                        <a:t> </a:t>
                      </a:r>
                      <a:endParaRPr b="0" lang="es-ES" sz="1200" spc="-1" strike="noStrike">
                        <a:latin typeface="Arial"/>
                      </a:endParaRPr>
                    </a:p>
                    <a:p>
                      <a:pPr>
                        <a:lnSpc>
                          <a:spcPct val="100000"/>
                        </a:lnSpc>
                      </a:pPr>
                      <a:endParaRPr b="0" lang="es-ES" sz="1200" spc="-1" strike="noStrike">
                        <a:latin typeface="Arial"/>
                      </a:endParaRPr>
                    </a:p>
                    <a:p>
                      <a:pPr>
                        <a:lnSpc>
                          <a:spcPct val="100000"/>
                        </a:lnSpc>
                      </a:pPr>
                      <a:r>
                        <a:rPr b="1" lang="es-ES" sz="1200" spc="-1" strike="noStrike">
                          <a:solidFill>
                            <a:srgbClr val="000000"/>
                          </a:solidFill>
                          <a:latin typeface="Calibri"/>
                        </a:rPr>
                        <a:t>Revenue Streams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Nuestra fuente de ingresos será en mayor medida gracias a la publicidad que se encontrará en la plataforma, mediante cuentas freemium que permitan la aparición de banners. También existirán subvenciones y ayudas al emprendedor</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r>
              <a:tr h="4467240">
                <a:tc vMerge="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Resources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marL="171360" indent="-170640" algn="just">
                        <a:lnSpc>
                          <a:spcPct val="100000"/>
                        </a:lnSpc>
                        <a:buClr>
                          <a:srgbClr val="000000"/>
                        </a:buClr>
                        <a:buFont typeface="StarSymbol"/>
                        <a:buChar char="-"/>
                      </a:pPr>
                      <a:r>
                        <a:rPr b="0" lang="es-ES" sz="1300" spc="-1" strike="noStrike">
                          <a:solidFill>
                            <a:srgbClr val="000000"/>
                          </a:solidFill>
                          <a:latin typeface="Arial Narrow"/>
                        </a:rPr>
                        <a:t>Local donde se desarrollará la actividad de la empresa</a:t>
                      </a:r>
                      <a:endParaRPr b="0" lang="es-ES" sz="1300" spc="-1" strike="noStrike">
                        <a:latin typeface="Arial"/>
                      </a:endParaRPr>
                    </a:p>
                    <a:p>
                      <a:pPr marL="171360" indent="-170640" algn="just">
                        <a:lnSpc>
                          <a:spcPct val="100000"/>
                        </a:lnSpc>
                        <a:buClr>
                          <a:srgbClr val="000000"/>
                        </a:buClr>
                        <a:buFont typeface="StarSymbol"/>
                        <a:buChar char="-"/>
                      </a:pPr>
                      <a:r>
                        <a:rPr b="0" lang="es-ES" sz="1300" spc="-1" strike="noStrike">
                          <a:solidFill>
                            <a:srgbClr val="000000"/>
                          </a:solidFill>
                          <a:latin typeface="Arial Narrow"/>
                        </a:rPr>
                        <a:t>Material informático para desarrollar y mantener la aplicación</a:t>
                      </a:r>
                      <a:endParaRPr b="0" lang="es-ES" sz="1300" spc="-1" strike="noStrike">
                        <a:latin typeface="Arial"/>
                      </a:endParaRPr>
                    </a:p>
                    <a:p>
                      <a:pPr algn="just">
                        <a:lnSpc>
                          <a:spcPct val="100000"/>
                        </a:lnSpc>
                      </a:pPr>
                      <a:endParaRPr b="0" lang="es-ES" sz="13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vMerge="1" gridSpan="1">
                  <a:tcPr>
                    <a:solidFill>
                      <a:srgbClr val="729fcf"/>
                    </a:solidFill>
                  </a:tcPr>
                </a:tc>
                <a:tc vMerge="1" hMerge="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Channels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Los canales para la promoción de nuestro producto será principalmente la promoción online (Google AdSense, y promoción en redes sociales).</a:t>
                      </a:r>
                      <a:endParaRPr b="0" lang="es-ES" sz="1200" spc="-1" strike="noStrike">
                        <a:latin typeface="Arial"/>
                      </a:endParaRPr>
                    </a:p>
                    <a:p>
                      <a:pPr algn="just">
                        <a:lnSpc>
                          <a:spcPct val="100000"/>
                        </a:lnSpc>
                      </a:pPr>
                      <a:r>
                        <a:rPr b="0" lang="es-ES" sz="1200" spc="-1" strike="noStrike">
                          <a:solidFill>
                            <a:srgbClr val="000000"/>
                          </a:solidFill>
                          <a:latin typeface="Arial Narrow"/>
                        </a:rPr>
                        <a:t>También se contempla bolentines de Universidades, TV, radio…</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vMerge="1">
                  <a:tcPr>
                    <a:solidFill>
                      <a:srgbClr val="729fcf"/>
                    </a:solidFill>
                  </a:tcPr>
                </a:tc>
              </a:tr>
              <a:tr h="1457280">
                <a:tc gridSpan="3">
                  <a:txBody>
                    <a:bodyPr lIns="82080" rIns="82080"/>
                    <a:p>
                      <a:pPr>
                        <a:lnSpc>
                          <a:spcPct val="100000"/>
                        </a:lnSpc>
                      </a:pPr>
                      <a:r>
                        <a:rPr b="1" lang="es-ES" sz="1200" spc="-1" strike="noStrike">
                          <a:solidFill>
                            <a:srgbClr val="000000"/>
                          </a:solidFill>
                          <a:latin typeface="Calibri"/>
                        </a:rPr>
                        <a:t>    </a:t>
                      </a: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a:tcPr>
                    <a:solidFill>
                      <a:srgbClr val="729fcf"/>
                    </a:solidFill>
                  </a:tcPr>
                </a:tc>
                <a:tc hMerge="1">
                  <a:tcPr>
                    <a:solidFill>
                      <a:srgbClr val="729fcf"/>
                    </a:solidFill>
                  </a:tcPr>
                </a:tc>
                <a:tc gridSpan="3">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Revenue Streams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Nuestra fuente de ingresos será en mayor medida gracias a la publicidad que se encontrará en la plataforma, mediante cuentas freemium que permitan la aparición de banners. También existirán subvenciones y ayudas al emprendedor para ayudar a desarrollar la aplicación.</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a:tcPr>
                    <a:solidFill>
                      <a:srgbClr val="729fcf"/>
                    </a:solidFill>
                  </a:tcPr>
                </a:tc>
                <a:tc hMerge="1">
                  <a:tcPr>
                    <a:solidFill>
                      <a:srgbClr val="729fcf"/>
                    </a:solidFill>
                  </a:tcPr>
                </a:tc>
              </a:tr>
              <a:tr h="239760">
                <a:tc gridSpan="6">
                  <a:txBody>
                    <a:bodyPr lIns="82080" rIns="82080"/>
                    <a:p>
                      <a:pPr algn="r">
                        <a:lnSpc>
                          <a:spcPct val="100000"/>
                        </a:lnSpc>
                      </a:pPr>
                      <a:r>
                        <a:rPr b="0" lang="es-ES" sz="1000" spc="-1" strike="noStrike" u="sng">
                          <a:solidFill>
                            <a:srgbClr val="0000ff"/>
                          </a:solidFill>
                          <a:uFillTx/>
                          <a:latin typeface="Calibri"/>
                          <a:hlinkClick r:id="rId10"/>
                        </a:rPr>
                        <a:t>http://www.businessmodelgeneration.com</a:t>
                      </a:r>
                      <a:endParaRPr b="0" lang="es-ES" sz="1000" spc="-1" strike="noStrike">
                        <a:latin typeface="Arial"/>
                      </a:endParaRPr>
                    </a:p>
                  </a:txBody>
                  <a:tcPr marL="82080" marR="82080">
                    <a:lnL w="12240">
                      <a:noFill/>
                    </a:lnL>
                    <a:lnR w="12240">
                      <a:noFill/>
                    </a:lnR>
                    <a:lnT w="28080">
                      <a:solidFill>
                        <a:srgbClr val="000000"/>
                      </a:solidFill>
                    </a:lnT>
                    <a:lnB w="12240">
                      <a:no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bl>
          </a:graphicData>
        </a:graphic>
      </p:graphicFrame>
      <p:sp>
        <p:nvSpPr>
          <p:cNvPr id="50" name="TextShape 2"/>
          <p:cNvSpPr txBox="1"/>
          <p:nvPr/>
        </p:nvSpPr>
        <p:spPr>
          <a:xfrm>
            <a:off x="3096000" y="7262640"/>
            <a:ext cx="2856960" cy="238680"/>
          </a:xfrm>
          <a:prstGeom prst="rect">
            <a:avLst/>
          </a:prstGeom>
          <a:noFill/>
          <a:ln>
            <a:noFill/>
          </a:ln>
        </p:spPr>
        <p:txBody>
          <a:bodyPr lIns="90000" rIns="90000" tIns="45000" bIns="45000"/>
          <a:p>
            <a:r>
              <a:rPr b="0" lang="es-ES" sz="1000" spc="-1" strike="noStrike" u="sng">
                <a:solidFill>
                  <a:srgbClr val="0000ff"/>
                </a:solidFill>
                <a:uFillTx/>
                <a:latin typeface="Calibri"/>
                <a:hlinkClick r:id="rId11"/>
              </a:rPr>
              <a:t>http://www.businessmodelgeneration.com</a:t>
            </a:r>
            <a:endParaRPr b="0" lang="es-ES" sz="1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491</TotalTime>
  <Application>LibreOffice/6.0.7.3$Linux_X86_64 LibreOffice_project/00m0$Build-3</Application>
  <Words>468</Words>
  <Paragraphs>88</Paragraphs>
  <Company>World Vision Australia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2011-03-15T01:24:59Z</dcterms:created>
  <dc:creator>This version: James Cox</dc:creator>
  <dc:description>Full credit to  http://www.businessmodelgeneration.com and its users for this template. I have made enhancements to its useability by using a table as the underlying format.</dc:description>
  <dc:language>es-ES</dc:language>
  <cp:lastModifiedBy/>
  <dcterms:modified xsi:type="dcterms:W3CDTF">2019-03-20T12:58:23Z</dcterms:modified>
  <cp:revision>56</cp:revision>
  <dc:subject/>
  <dc:title>Business model canvas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World Vision Australia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Presentación en pantalla (4:3)</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