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sldIdLst>
    <p:sldId id="256" r:id="rId2"/>
    <p:sldId id="259" r:id="rId3"/>
    <p:sldId id="257" r:id="rId4"/>
    <p:sldId id="258" r:id="rId5"/>
    <p:sldId id="260" r:id="rId6"/>
    <p:sldId id="320" r:id="rId7"/>
    <p:sldId id="321" r:id="rId8"/>
    <p:sldId id="319" r:id="rId9"/>
    <p:sldId id="261" r:id="rId10"/>
    <p:sldId id="298" r:id="rId11"/>
    <p:sldId id="310" r:id="rId12"/>
    <p:sldId id="301" r:id="rId13"/>
    <p:sldId id="262" r:id="rId14"/>
    <p:sldId id="269" r:id="rId15"/>
    <p:sldId id="311" r:id="rId16"/>
    <p:sldId id="322" r:id="rId17"/>
    <p:sldId id="323" r:id="rId18"/>
    <p:sldId id="312" r:id="rId19"/>
    <p:sldId id="313" r:id="rId20"/>
    <p:sldId id="263" r:id="rId21"/>
    <p:sldId id="314" r:id="rId22"/>
    <p:sldId id="264" r:id="rId23"/>
    <p:sldId id="265" r:id="rId24"/>
    <p:sldId id="266" r:id="rId25"/>
    <p:sldId id="270" r:id="rId26"/>
    <p:sldId id="271" r:id="rId27"/>
    <p:sldId id="267" r:id="rId28"/>
    <p:sldId id="268" r:id="rId29"/>
    <p:sldId id="324" r:id="rId30"/>
    <p:sldId id="272" r:id="rId31"/>
    <p:sldId id="273" r:id="rId32"/>
    <p:sldId id="280" r:id="rId33"/>
    <p:sldId id="315" r:id="rId34"/>
    <p:sldId id="283" r:id="rId35"/>
    <p:sldId id="275" r:id="rId36"/>
    <p:sldId id="281" r:id="rId37"/>
    <p:sldId id="308" r:id="rId38"/>
    <p:sldId id="274" r:id="rId39"/>
    <p:sldId id="282" r:id="rId40"/>
    <p:sldId id="316" r:id="rId41"/>
    <p:sldId id="309" r:id="rId42"/>
    <p:sldId id="325" r:id="rId43"/>
    <p:sldId id="277" r:id="rId44"/>
    <p:sldId id="326" r:id="rId45"/>
    <p:sldId id="278" r:id="rId46"/>
    <p:sldId id="318" r:id="rId47"/>
    <p:sldId id="327" r:id="rId48"/>
    <p:sldId id="334" r:id="rId49"/>
    <p:sldId id="328" r:id="rId50"/>
    <p:sldId id="330" r:id="rId51"/>
    <p:sldId id="329" r:id="rId52"/>
    <p:sldId id="331" r:id="rId53"/>
    <p:sldId id="332" r:id="rId54"/>
    <p:sldId id="333"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C0C0C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4478" autoAdjust="0"/>
    <p:restoredTop sz="90929"/>
  </p:normalViewPr>
  <p:slideViewPr>
    <p:cSldViewPr>
      <p:cViewPr varScale="1">
        <p:scale>
          <a:sx n="75" d="100"/>
          <a:sy n="75" d="100"/>
        </p:scale>
        <p:origin x="1560" y="5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962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CDC558D-6FA7-454A-96C1-F87AA1575C04}"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mn-ea"/>
        <a:cs typeface="+mn-cs"/>
      </a:defRPr>
    </a:lvl1pPr>
    <a:lvl2pPr marL="457200" algn="l" rtl="0" fontAlgn="base">
      <a:spcBef>
        <a:spcPct val="30000"/>
      </a:spcBef>
      <a:spcAft>
        <a:spcPct val="0"/>
      </a:spcAft>
      <a:defRPr kumimoji="1" sz="1200" kern="1200">
        <a:solidFill>
          <a:schemeClr val="tx1"/>
        </a:solidFill>
        <a:latin typeface="Times New Roman" charset="0"/>
        <a:ea typeface="+mn-ea"/>
        <a:cs typeface="+mn-cs"/>
      </a:defRPr>
    </a:lvl2pPr>
    <a:lvl3pPr marL="914400" algn="l" rtl="0" fontAlgn="base">
      <a:spcBef>
        <a:spcPct val="30000"/>
      </a:spcBef>
      <a:spcAft>
        <a:spcPct val="0"/>
      </a:spcAft>
      <a:defRPr kumimoji="1" sz="1200" kern="1200">
        <a:solidFill>
          <a:schemeClr val="tx1"/>
        </a:solidFill>
        <a:latin typeface="Times New Roman" charset="0"/>
        <a:ea typeface="+mn-ea"/>
        <a:cs typeface="+mn-cs"/>
      </a:defRPr>
    </a:lvl3pPr>
    <a:lvl4pPr marL="1371600" algn="l" rtl="0" fontAlgn="base">
      <a:spcBef>
        <a:spcPct val="30000"/>
      </a:spcBef>
      <a:spcAft>
        <a:spcPct val="0"/>
      </a:spcAft>
      <a:defRPr kumimoji="1" sz="1200" kern="1200">
        <a:solidFill>
          <a:schemeClr val="tx1"/>
        </a:solidFill>
        <a:latin typeface="Times New Roman" charset="0"/>
        <a:ea typeface="+mn-ea"/>
        <a:cs typeface="+mn-cs"/>
      </a:defRPr>
    </a:lvl4pPr>
    <a:lvl5pPr marL="1828800" algn="l" rtl="0" fontAlgn="base">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709E95-E77F-4B92-9B0A-0AE7008FDFDE}" type="slidenum">
              <a:rPr lang="es-ES"/>
              <a:pPr/>
              <a:t>1</a:t>
            </a:fld>
            <a:endParaRPr lang="es-E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4101"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2"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4103"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4104"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4105"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06"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4107"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8"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4109"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4110"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4111"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2"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4113"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4114"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4115"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4116"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4117"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8"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4119"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endParaRPr lang="es-MX"/>
            </a:p>
          </p:txBody>
        </p:sp>
        <p:sp>
          <p:nvSpPr>
            <p:cNvPr id="4120"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endParaRPr lang="es-MX"/>
            </a:p>
          </p:txBody>
        </p:sp>
      </p:grpSp>
      <p:sp>
        <p:nvSpPr>
          <p:cNvPr id="4121" name="Rectangle 25"/>
          <p:cNvSpPr>
            <a:spLocks noGrp="1" noChangeArrowheads="1"/>
          </p:cNvSpPr>
          <p:nvPr>
            <p:ph type="ctrTitle"/>
          </p:nvPr>
        </p:nvSpPr>
        <p:spPr>
          <a:xfrm>
            <a:off x="1173163" y="-74613"/>
            <a:ext cx="7772400" cy="2559051"/>
          </a:xfrm>
        </p:spPr>
        <p:txBody>
          <a:bodyPr anchor="b">
            <a:spAutoFit/>
          </a:bodyPr>
          <a:lstStyle>
            <a:lvl1pPr>
              <a:defRPr sz="5400"/>
            </a:lvl1pPr>
          </a:lstStyle>
          <a:p>
            <a:r>
              <a:rPr lang="es-ES"/>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a:defRPr sz="3600"/>
            </a:lvl1pPr>
          </a:lstStyle>
          <a:p>
            <a:r>
              <a:rPr lang="es-ES"/>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s-ES"/>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s-ES"/>
          </a:p>
        </p:txBody>
      </p:sp>
      <p:sp>
        <p:nvSpPr>
          <p:cNvPr id="4125" name="Rectangle 29"/>
          <p:cNvSpPr>
            <a:spLocks noGrp="1" noChangeArrowheads="1"/>
          </p:cNvSpPr>
          <p:nvPr>
            <p:ph type="sldNum" sz="quarter" idx="4"/>
          </p:nvPr>
        </p:nvSpPr>
        <p:spPr>
          <a:xfrm>
            <a:off x="7010400" y="6248400"/>
            <a:ext cx="1905000" cy="457200"/>
          </a:xfrm>
        </p:spPr>
        <p:txBody>
          <a:bodyPr/>
          <a:lstStyle>
            <a:lvl1pPr>
              <a:defRPr sz="1400" b="0">
                <a:solidFill>
                  <a:srgbClr val="000000"/>
                </a:solidFill>
              </a:defRPr>
            </a:lvl1pPr>
          </a:lstStyle>
          <a:p>
            <a:fld id="{8DB9E4FF-E0B3-46FA-8406-94DE67C6BA6F}"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1D1BF984-B077-4650-B3FA-BF221E3073F1}"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38963" y="112713"/>
            <a:ext cx="2006600" cy="6592887"/>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914400" y="112713"/>
            <a:ext cx="5872163" cy="65928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977126A9-10D9-4B7E-B6BE-70E3B5B6B350}"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BFA8B72E-2E4F-42EB-B80D-EBAB54B23F2A}"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27D4EC5E-FE42-4812-AA7A-FE27736CB199}"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914400" y="1447800"/>
            <a:ext cx="39385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005388" y="1447800"/>
            <a:ext cx="39401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3A3E58BC-8EE7-4112-A0CC-271383B6C62D}"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30D46537-14B5-4F47-9FA5-1A766FAFEFFB}"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6F6C51CA-DE23-4DAB-82EE-BB0AB2CA0AF6}"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7B7EDFE2-7A27-48F7-8AB2-5BD744D09A4C}"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33C206A-33DC-46F6-A6E9-97B9B88F0878}"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8BDB3128-2633-4592-B888-5A5BDD8B8946}"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88900" y="-4763"/>
            <a:ext cx="1008063" cy="6858001"/>
            <a:chOff x="0" y="-3"/>
            <a:chExt cx="670" cy="4320"/>
          </a:xfrm>
        </p:grpSpPr>
        <p:grpSp>
          <p:nvGrpSpPr>
            <p:cNvPr id="3075"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78"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3079"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3080"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3081"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2"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3083"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84"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3085"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3086"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3087"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8"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3089"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3090"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3091"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3093"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94"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es-MX"/>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es-MX"/>
            </a:p>
          </p:txBody>
        </p:sp>
      </p:grpSp>
      <p:sp>
        <p:nvSpPr>
          <p:cNvPr id="3097" name="Rectangle 25"/>
          <p:cNvSpPr>
            <a:spLocks noGrp="1" noChangeArrowheads="1"/>
          </p:cNvSpPr>
          <p:nvPr>
            <p:ph type="title"/>
          </p:nvPr>
        </p:nvSpPr>
        <p:spPr bwMode="auto">
          <a:xfrm>
            <a:off x="914400" y="112713"/>
            <a:ext cx="80311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3098" name="Rectangle 26"/>
          <p:cNvSpPr>
            <a:spLocks noGrp="1" noChangeArrowheads="1"/>
          </p:cNvSpPr>
          <p:nvPr>
            <p:ph type="body" idx="1"/>
          </p:nvPr>
        </p:nvSpPr>
        <p:spPr bwMode="auto">
          <a:xfrm>
            <a:off x="914400" y="1447800"/>
            <a:ext cx="8031163"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s-E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s-ES"/>
          </a:p>
        </p:txBody>
      </p:sp>
      <p:sp>
        <p:nvSpPr>
          <p:cNvPr id="3101" name="Rectangle 29"/>
          <p:cNvSpPr>
            <a:spLocks noGrp="1" noChangeArrowheads="1"/>
          </p:cNvSpPr>
          <p:nvPr>
            <p:ph type="sldNum" sz="quarter" idx="4"/>
          </p:nvPr>
        </p:nvSpPr>
        <p:spPr bwMode="auto">
          <a:xfrm>
            <a:off x="7043738" y="6592888"/>
            <a:ext cx="1905000" cy="239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000" b="1">
                <a:latin typeface="+mn-lt"/>
              </a:defRPr>
            </a:lvl1pPr>
          </a:lstStyle>
          <a:p>
            <a:fld id="{0C7491B2-5DD3-418F-AE28-BA75E92F490A}" type="slidenum">
              <a:rPr lang="es-ES"/>
              <a:pPr/>
              <a:t>‹Nº›</a:t>
            </a:fld>
            <a:endParaRPr lang="es-ES"/>
          </a:p>
        </p:txBody>
      </p:sp>
      <p:sp>
        <p:nvSpPr>
          <p:cNvPr id="3102" name="Rectangle 30"/>
          <p:cNvSpPr>
            <a:spLocks noChangeArrowheads="1"/>
          </p:cNvSpPr>
          <p:nvPr userDrawn="1"/>
        </p:nvSpPr>
        <p:spPr bwMode="auto">
          <a:xfrm>
            <a:off x="914400" y="1296988"/>
            <a:ext cx="8077200" cy="74612"/>
          </a:xfrm>
          <a:prstGeom prst="rect">
            <a:avLst/>
          </a:prstGeom>
          <a:solidFill>
            <a:schemeClr val="accent1"/>
          </a:solidFill>
          <a:ln w="9525">
            <a:noFill/>
            <a:miter lim="800000"/>
            <a:headEnd/>
            <a:tailEnd/>
          </a:ln>
          <a:effectLst/>
        </p:spPr>
        <p:txBody>
          <a:bodyPr wrap="none" anchor="ctr"/>
          <a:lstStyle/>
          <a:p>
            <a:endParaRPr lang="es-MX"/>
          </a:p>
        </p:txBody>
      </p:sp>
      <p:sp>
        <p:nvSpPr>
          <p:cNvPr id="3104" name="Text Box 32"/>
          <p:cNvSpPr txBox="1">
            <a:spLocks noChangeArrowheads="1"/>
          </p:cNvSpPr>
          <p:nvPr userDrawn="1"/>
        </p:nvSpPr>
        <p:spPr bwMode="auto">
          <a:xfrm>
            <a:off x="930275" y="6624638"/>
            <a:ext cx="2590800" cy="244475"/>
          </a:xfrm>
          <a:prstGeom prst="rect">
            <a:avLst/>
          </a:prstGeom>
          <a:noFill/>
          <a:ln w="9525">
            <a:noFill/>
            <a:miter lim="800000"/>
            <a:headEnd/>
            <a:tailEnd/>
          </a:ln>
          <a:effectLst/>
        </p:spPr>
        <p:txBody>
          <a:bodyPr>
            <a:spAutoFit/>
          </a:bodyPr>
          <a:lstStyle/>
          <a:p>
            <a:pPr>
              <a:spcBef>
                <a:spcPct val="50000"/>
              </a:spcBef>
            </a:pPr>
            <a:r>
              <a:rPr lang="es-MX" sz="1000" b="1">
                <a:solidFill>
                  <a:srgbClr val="777777"/>
                </a:solidFill>
                <a:latin typeface="Verdana" pitchFamily="34" charset="0"/>
              </a:rPr>
              <a:t>M.C. Daniel Esparza Soto</a:t>
            </a:r>
            <a:endParaRPr lang="es-ES" sz="1000" b="1">
              <a:solidFill>
                <a:srgbClr val="777777"/>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algn="l" rtl="0" fontAlgn="base">
        <a:spcBef>
          <a:spcPct val="20000"/>
        </a:spcBef>
        <a:spcAft>
          <a:spcPct val="0"/>
        </a:spcAft>
        <a:buClr>
          <a:schemeClr val="accent1"/>
        </a:buClr>
        <a:buSzPct val="80000"/>
        <a:buFont typeface="Wingdings" pitchFamily="2" charset="2"/>
        <a:defRPr sz="2800">
          <a:solidFill>
            <a:schemeClr val="tx1"/>
          </a:solidFill>
          <a:latin typeface="+mn-lt"/>
          <a:ea typeface="+mn-ea"/>
          <a:cs typeface="+mn-cs"/>
        </a:defRPr>
      </a:lvl1pPr>
      <a:lvl2pPr marL="760413" indent="-285750" algn="l" rtl="0" fontAlgn="base">
        <a:spcBef>
          <a:spcPct val="20000"/>
        </a:spcBef>
        <a:spcAft>
          <a:spcPct val="0"/>
        </a:spcAft>
        <a:buChar char="–"/>
        <a:defRPr sz="2000">
          <a:solidFill>
            <a:schemeClr val="tx1"/>
          </a:solidFill>
          <a:latin typeface="+mn-lt"/>
        </a:defRPr>
      </a:lvl2pPr>
      <a:lvl3pPr marL="1179513"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sldNum" sz="quarter" idx="4"/>
          </p:nvPr>
        </p:nvSpPr>
        <p:spPr/>
        <p:txBody>
          <a:bodyPr/>
          <a:lstStyle/>
          <a:p>
            <a:fld id="{99EFF88A-3E33-455F-8E43-5BD72E368484}" type="slidenum">
              <a:rPr lang="es-ES"/>
              <a:pPr/>
              <a:t>1</a:t>
            </a:fld>
            <a:endParaRPr lang="es-ES"/>
          </a:p>
        </p:txBody>
      </p:sp>
      <p:sp>
        <p:nvSpPr>
          <p:cNvPr id="24578" name="Rectangle 2"/>
          <p:cNvSpPr>
            <a:spLocks noGrp="1" noChangeArrowheads="1"/>
          </p:cNvSpPr>
          <p:nvPr>
            <p:ph type="ctrTitle"/>
          </p:nvPr>
        </p:nvSpPr>
        <p:spPr>
          <a:xfrm>
            <a:off x="1173163" y="747713"/>
            <a:ext cx="7772400" cy="1736725"/>
          </a:xfrm>
        </p:spPr>
        <p:txBody>
          <a:bodyPr/>
          <a:lstStyle/>
          <a:p>
            <a:r>
              <a:rPr lang="es-MX"/>
              <a:t>Diseño de Base de Datos Relacionales</a:t>
            </a:r>
            <a:endParaRPr lang="es-ES"/>
          </a:p>
        </p:txBody>
      </p:sp>
      <p:sp>
        <p:nvSpPr>
          <p:cNvPr id="24579" name="Rectangle 3"/>
          <p:cNvSpPr>
            <a:spLocks noGrp="1" noChangeArrowheads="1"/>
          </p:cNvSpPr>
          <p:nvPr>
            <p:ph type="subTitle" idx="1"/>
          </p:nvPr>
        </p:nvSpPr>
        <p:spPr>
          <a:xfrm>
            <a:off x="228600" y="3657600"/>
            <a:ext cx="8662988" cy="2362200"/>
          </a:xfrm>
        </p:spPr>
        <p:txBody>
          <a:bodyPr/>
          <a:lstStyle/>
          <a:p>
            <a:pPr fontAlgn="t"/>
            <a:endParaRPr lang="es-E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C96CF51F-9C7F-4DAD-805E-B96E45F04856}" type="slidenum">
              <a:rPr lang="es-ES"/>
              <a:pPr/>
              <a:t>10</a:t>
            </a:fld>
            <a:endParaRPr lang="es-ES"/>
          </a:p>
        </p:txBody>
      </p:sp>
      <p:sp>
        <p:nvSpPr>
          <p:cNvPr id="112642" name="Rectangle 2"/>
          <p:cNvSpPr>
            <a:spLocks noGrp="1" noChangeArrowheads="1"/>
          </p:cNvSpPr>
          <p:nvPr>
            <p:ph type="title"/>
          </p:nvPr>
        </p:nvSpPr>
        <p:spPr/>
        <p:txBody>
          <a:bodyPr/>
          <a:lstStyle/>
          <a:p>
            <a:r>
              <a:rPr lang="es-MX" dirty="0"/>
              <a:t>Espacio del problema:</a:t>
            </a:r>
            <a:br>
              <a:rPr lang="es-MX" dirty="0"/>
            </a:br>
            <a:r>
              <a:rPr lang="es-MX" dirty="0" err="1"/>
              <a:t>Ferreteria</a:t>
            </a:r>
            <a:endParaRPr lang="es-ES" dirty="0"/>
          </a:p>
        </p:txBody>
      </p:sp>
      <p:sp>
        <p:nvSpPr>
          <p:cNvPr id="112643" name="Rectangle 3"/>
          <p:cNvSpPr>
            <a:spLocks noGrp="1" noChangeArrowheads="1"/>
          </p:cNvSpPr>
          <p:nvPr>
            <p:ph type="body" idx="1"/>
          </p:nvPr>
        </p:nvSpPr>
        <p:spPr/>
        <p:txBody>
          <a:bodyPr/>
          <a:lstStyle/>
          <a:p>
            <a:r>
              <a:rPr lang="es-MX" dirty="0"/>
              <a:t>Administrar las ventas de una </a:t>
            </a:r>
            <a:r>
              <a:rPr lang="es-MX" dirty="0" smtClean="0"/>
              <a:t>ferretería  </a:t>
            </a:r>
            <a:r>
              <a:rPr lang="es-MX" dirty="0"/>
              <a:t>llevando el control de </a:t>
            </a:r>
            <a:r>
              <a:rPr lang="es-MX" dirty="0" smtClean="0"/>
              <a:t>artículos </a:t>
            </a:r>
            <a:r>
              <a:rPr lang="es-MX" dirty="0"/>
              <a:t>agrupados por familias. Las ventas deben llevar el registro del cliente y el empleado que realiza la venta.</a:t>
            </a:r>
          </a:p>
          <a:p>
            <a:r>
              <a:rPr lang="es-MX" dirty="0"/>
              <a:t>Es necesario reportes:</a:t>
            </a:r>
          </a:p>
          <a:p>
            <a:r>
              <a:rPr lang="es-MX" dirty="0"/>
              <a:t>De Ventas Por municipio y colonia.</a:t>
            </a:r>
          </a:p>
          <a:p>
            <a:r>
              <a:rPr lang="es-MX" dirty="0"/>
              <a:t>De ventas por zonas de empleado.</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C96CF51F-9C7F-4DAD-805E-B96E45F04856}" type="slidenum">
              <a:rPr lang="es-ES"/>
              <a:pPr/>
              <a:t>11</a:t>
            </a:fld>
            <a:endParaRPr lang="es-ES"/>
          </a:p>
        </p:txBody>
      </p:sp>
      <p:sp>
        <p:nvSpPr>
          <p:cNvPr id="112642" name="Rectangle 2"/>
          <p:cNvSpPr>
            <a:spLocks noGrp="1" noChangeArrowheads="1"/>
          </p:cNvSpPr>
          <p:nvPr>
            <p:ph type="title"/>
          </p:nvPr>
        </p:nvSpPr>
        <p:spPr/>
        <p:txBody>
          <a:bodyPr/>
          <a:lstStyle/>
          <a:p>
            <a:r>
              <a:rPr lang="es-MX"/>
              <a:t>Espacio del problema:</a:t>
            </a:r>
            <a:br>
              <a:rPr lang="es-MX"/>
            </a:br>
            <a:r>
              <a:rPr lang="es-MX"/>
              <a:t>Ferreteria</a:t>
            </a:r>
            <a:endParaRPr lang="es-ES"/>
          </a:p>
        </p:txBody>
      </p:sp>
      <p:sp>
        <p:nvSpPr>
          <p:cNvPr id="112643" name="Rectangle 3"/>
          <p:cNvSpPr>
            <a:spLocks noGrp="1" noChangeArrowheads="1"/>
          </p:cNvSpPr>
          <p:nvPr>
            <p:ph type="body" idx="1"/>
          </p:nvPr>
        </p:nvSpPr>
        <p:spPr/>
        <p:txBody>
          <a:bodyPr/>
          <a:lstStyle/>
          <a:p>
            <a:r>
              <a:rPr lang="es-MX" dirty="0"/>
              <a:t>Administrar las </a:t>
            </a:r>
            <a:r>
              <a:rPr lang="es-MX" dirty="0">
                <a:solidFill>
                  <a:schemeClr val="hlink"/>
                </a:solidFill>
              </a:rPr>
              <a:t>ventas</a:t>
            </a:r>
            <a:r>
              <a:rPr lang="es-MX" dirty="0"/>
              <a:t> de una </a:t>
            </a:r>
            <a:r>
              <a:rPr lang="es-MX" dirty="0" smtClean="0">
                <a:solidFill>
                  <a:schemeClr val="hlink"/>
                </a:solidFill>
              </a:rPr>
              <a:t>ferretería  </a:t>
            </a:r>
            <a:r>
              <a:rPr lang="es-MX" dirty="0"/>
              <a:t>llevando el control de </a:t>
            </a:r>
            <a:r>
              <a:rPr lang="es-MX" dirty="0" smtClean="0">
                <a:solidFill>
                  <a:schemeClr val="hlink"/>
                </a:solidFill>
              </a:rPr>
              <a:t>artículos </a:t>
            </a:r>
            <a:r>
              <a:rPr lang="es-MX" dirty="0"/>
              <a:t>agrupados por </a:t>
            </a:r>
            <a:r>
              <a:rPr lang="es-MX" dirty="0">
                <a:solidFill>
                  <a:schemeClr val="hlink"/>
                </a:solidFill>
              </a:rPr>
              <a:t>familias</a:t>
            </a:r>
            <a:r>
              <a:rPr lang="es-MX" dirty="0"/>
              <a:t>. Las ventas deben llevar el registro del </a:t>
            </a:r>
            <a:r>
              <a:rPr lang="es-MX" dirty="0">
                <a:solidFill>
                  <a:schemeClr val="hlink"/>
                </a:solidFill>
              </a:rPr>
              <a:t>cliente </a:t>
            </a:r>
            <a:r>
              <a:rPr lang="es-MX" dirty="0"/>
              <a:t>y el </a:t>
            </a:r>
            <a:r>
              <a:rPr lang="es-MX" dirty="0">
                <a:solidFill>
                  <a:schemeClr val="hlink"/>
                </a:solidFill>
              </a:rPr>
              <a:t>empleado </a:t>
            </a:r>
            <a:r>
              <a:rPr lang="es-MX" dirty="0"/>
              <a:t>que realiza la venta.</a:t>
            </a:r>
          </a:p>
          <a:p>
            <a:r>
              <a:rPr lang="es-MX" dirty="0"/>
              <a:t>Es necesario reportes:</a:t>
            </a:r>
          </a:p>
          <a:p>
            <a:r>
              <a:rPr lang="es-MX" dirty="0"/>
              <a:t>De </a:t>
            </a:r>
            <a:r>
              <a:rPr lang="es-MX" dirty="0" smtClean="0"/>
              <a:t>ventas </a:t>
            </a:r>
            <a:r>
              <a:rPr lang="es-MX" dirty="0"/>
              <a:t>Por </a:t>
            </a:r>
            <a:r>
              <a:rPr lang="es-MX" dirty="0">
                <a:solidFill>
                  <a:schemeClr val="hlink"/>
                </a:solidFill>
              </a:rPr>
              <a:t>municipio </a:t>
            </a:r>
            <a:r>
              <a:rPr lang="es-MX" dirty="0"/>
              <a:t>y </a:t>
            </a:r>
            <a:r>
              <a:rPr lang="es-MX" dirty="0">
                <a:solidFill>
                  <a:schemeClr val="hlink"/>
                </a:solidFill>
              </a:rPr>
              <a:t>colonia</a:t>
            </a:r>
            <a:r>
              <a:rPr lang="es-MX" dirty="0"/>
              <a:t>.</a:t>
            </a:r>
          </a:p>
          <a:p>
            <a:r>
              <a:rPr lang="es-MX" dirty="0"/>
              <a:t>De ventas por </a:t>
            </a:r>
            <a:r>
              <a:rPr lang="es-MX" dirty="0">
                <a:solidFill>
                  <a:schemeClr val="hlink"/>
                </a:solidFill>
              </a:rPr>
              <a:t>zonas </a:t>
            </a:r>
            <a:r>
              <a:rPr lang="es-MX" dirty="0"/>
              <a:t>de </a:t>
            </a:r>
            <a:r>
              <a:rPr lang="es-MX" dirty="0">
                <a:solidFill>
                  <a:schemeClr val="hlink"/>
                </a:solidFill>
              </a:rPr>
              <a:t>empleado</a:t>
            </a:r>
            <a:r>
              <a:rPr lang="es-MX" dirty="0"/>
              <a:t>.</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6A9CAC39-77B3-4A73-8D03-0A58C0D3D826}" type="slidenum">
              <a:rPr lang="es-ES"/>
              <a:pPr/>
              <a:t>12</a:t>
            </a:fld>
            <a:endParaRPr lang="es-ES"/>
          </a:p>
        </p:txBody>
      </p:sp>
      <p:sp>
        <p:nvSpPr>
          <p:cNvPr id="115714" name="Rectangle 2"/>
          <p:cNvSpPr>
            <a:spLocks noGrp="1" noChangeArrowheads="1"/>
          </p:cNvSpPr>
          <p:nvPr>
            <p:ph type="title"/>
          </p:nvPr>
        </p:nvSpPr>
        <p:spPr/>
        <p:txBody>
          <a:bodyPr/>
          <a:lstStyle/>
          <a:p>
            <a:r>
              <a:rPr lang="es-MX"/>
              <a:t>Entidades</a:t>
            </a:r>
            <a:endParaRPr lang="es-ES"/>
          </a:p>
        </p:txBody>
      </p:sp>
      <p:sp>
        <p:nvSpPr>
          <p:cNvPr id="115716" name="Rectangle 4"/>
          <p:cNvSpPr>
            <a:spLocks noChangeArrowheads="1"/>
          </p:cNvSpPr>
          <p:nvPr/>
        </p:nvSpPr>
        <p:spPr bwMode="auto">
          <a:xfrm>
            <a:off x="947928" y="1371600"/>
            <a:ext cx="2209800" cy="5257800"/>
          </a:xfrm>
          <a:prstGeom prst="rect">
            <a:avLst/>
          </a:prstGeom>
          <a:noFill/>
          <a:ln w="9525">
            <a:noFill/>
            <a:miter lim="800000"/>
            <a:headEnd/>
            <a:tailEnd/>
          </a:ln>
        </p:spPr>
        <p:txBody>
          <a:bodyPr/>
          <a:lstStyle/>
          <a:p>
            <a:pPr>
              <a:spcBef>
                <a:spcPct val="20000"/>
              </a:spcBef>
              <a:buClr>
                <a:schemeClr val="accent1"/>
              </a:buClr>
              <a:buSzPct val="80000"/>
              <a:buFont typeface="Wingdings" pitchFamily="2" charset="2"/>
              <a:buNone/>
            </a:pPr>
            <a:r>
              <a:rPr lang="es-MX" sz="2800" b="1" dirty="0" smtClean="0">
                <a:latin typeface="Arial" charset="0"/>
              </a:rPr>
              <a:t>Ferretería</a:t>
            </a:r>
            <a:r>
              <a:rPr lang="es-MX" sz="2800" dirty="0" smtClean="0">
                <a:latin typeface="Arial" charset="0"/>
              </a:rPr>
              <a:t>:</a:t>
            </a:r>
            <a:endParaRPr lang="es-MX" sz="2800" dirty="0">
              <a:latin typeface="Arial" charset="0"/>
            </a:endParaRPr>
          </a:p>
          <a:p>
            <a:pPr>
              <a:spcBef>
                <a:spcPct val="20000"/>
              </a:spcBef>
              <a:buClr>
                <a:schemeClr val="accent1"/>
              </a:buClr>
              <a:buSzPct val="80000"/>
              <a:buFont typeface="Wingdings" pitchFamily="2" charset="2"/>
              <a:buChar char="n"/>
            </a:pPr>
            <a:r>
              <a:rPr lang="es-MX" sz="2800" dirty="0" smtClean="0">
                <a:latin typeface="Arial" charset="0"/>
              </a:rPr>
              <a:t>Artículos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Familias</a:t>
            </a:r>
          </a:p>
          <a:p>
            <a:pPr>
              <a:spcBef>
                <a:spcPct val="20000"/>
              </a:spcBef>
              <a:buClr>
                <a:schemeClr val="accent1"/>
              </a:buClr>
              <a:buSzPct val="80000"/>
              <a:buFont typeface="Wingdings" pitchFamily="2" charset="2"/>
              <a:buChar char="n"/>
            </a:pPr>
            <a:r>
              <a:rPr lang="es-MX" sz="2800" dirty="0" smtClean="0">
                <a:latin typeface="Arial" charset="0"/>
              </a:rPr>
              <a:t>Ferreterías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Empleados</a:t>
            </a:r>
          </a:p>
          <a:p>
            <a:pPr>
              <a:spcBef>
                <a:spcPct val="20000"/>
              </a:spcBef>
              <a:buClr>
                <a:schemeClr val="accent1"/>
              </a:buClr>
              <a:buSzPct val="80000"/>
              <a:buFont typeface="Wingdings" pitchFamily="2" charset="2"/>
              <a:buChar char="n"/>
            </a:pPr>
            <a:r>
              <a:rPr lang="es-MX" sz="2800" dirty="0">
                <a:latin typeface="Arial" charset="0"/>
              </a:rPr>
              <a:t>Clientes</a:t>
            </a:r>
          </a:p>
          <a:p>
            <a:pPr>
              <a:spcBef>
                <a:spcPct val="20000"/>
              </a:spcBef>
              <a:buClr>
                <a:schemeClr val="accent1"/>
              </a:buClr>
              <a:buSzPct val="80000"/>
              <a:buFont typeface="Wingdings" pitchFamily="2" charset="2"/>
              <a:buChar char="n"/>
            </a:pPr>
            <a:r>
              <a:rPr lang="es-MX" sz="2800" dirty="0">
                <a:latin typeface="Arial" charset="0"/>
              </a:rPr>
              <a:t>Zonas</a:t>
            </a:r>
          </a:p>
          <a:p>
            <a:pPr>
              <a:spcBef>
                <a:spcPct val="20000"/>
              </a:spcBef>
              <a:buClr>
                <a:schemeClr val="accent1"/>
              </a:buClr>
              <a:buSzPct val="80000"/>
              <a:buFont typeface="Wingdings" pitchFamily="2" charset="2"/>
              <a:buChar char="n"/>
            </a:pPr>
            <a:r>
              <a:rPr lang="es-MX" sz="2800" dirty="0">
                <a:latin typeface="Arial" charset="0"/>
              </a:rPr>
              <a:t>Colonias</a:t>
            </a:r>
          </a:p>
          <a:p>
            <a:pPr>
              <a:spcBef>
                <a:spcPct val="20000"/>
              </a:spcBef>
              <a:buClr>
                <a:schemeClr val="accent1"/>
              </a:buClr>
              <a:buSzPct val="80000"/>
              <a:buFont typeface="Wingdings" pitchFamily="2" charset="2"/>
              <a:buChar char="n"/>
            </a:pPr>
            <a:r>
              <a:rPr lang="es-MX" sz="2800" dirty="0" smtClean="0">
                <a:latin typeface="Arial" charset="0"/>
              </a:rPr>
              <a:t>Municipio</a:t>
            </a:r>
          </a:p>
          <a:p>
            <a:pPr>
              <a:spcBef>
                <a:spcPct val="20000"/>
              </a:spcBef>
              <a:buClr>
                <a:schemeClr val="accent1"/>
              </a:buClr>
              <a:buSzPct val="80000"/>
              <a:buFont typeface="Wingdings" pitchFamily="2" charset="2"/>
              <a:buChar char="n"/>
            </a:pPr>
            <a:r>
              <a:rPr lang="es-MX" sz="2800" dirty="0" smtClean="0">
                <a:latin typeface="Arial" charset="0"/>
              </a:rPr>
              <a:t>Ventas</a:t>
            </a:r>
          </a:p>
          <a:p>
            <a:pPr>
              <a:spcBef>
                <a:spcPct val="20000"/>
              </a:spcBef>
              <a:buClr>
                <a:schemeClr val="accent1"/>
              </a:buClr>
              <a:buSzPct val="80000"/>
              <a:buFont typeface="Wingdings" pitchFamily="2" charset="2"/>
              <a:buNone/>
            </a:pPr>
            <a:endParaRPr lang="es-ES" sz="2800" dirty="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576EEBA5-7A49-4C61-9C87-EABE71BBEDD9}" type="slidenum">
              <a:rPr lang="es-ES"/>
              <a:pPr/>
              <a:t>13</a:t>
            </a:fld>
            <a:endParaRPr lang="es-ES"/>
          </a:p>
        </p:txBody>
      </p:sp>
      <p:sp>
        <p:nvSpPr>
          <p:cNvPr id="72706" name="Rectangle 2"/>
          <p:cNvSpPr>
            <a:spLocks noGrp="1" noChangeArrowheads="1"/>
          </p:cNvSpPr>
          <p:nvPr>
            <p:ph type="title"/>
          </p:nvPr>
        </p:nvSpPr>
        <p:spPr/>
        <p:txBody>
          <a:bodyPr/>
          <a:lstStyle/>
          <a:p>
            <a:r>
              <a:rPr lang="es-MX"/>
              <a:t>Atributos</a:t>
            </a:r>
            <a:endParaRPr lang="es-ES"/>
          </a:p>
        </p:txBody>
      </p:sp>
      <p:sp>
        <p:nvSpPr>
          <p:cNvPr id="72707" name="Rectangle 3"/>
          <p:cNvSpPr>
            <a:spLocks noGrp="1" noChangeArrowheads="1"/>
          </p:cNvSpPr>
          <p:nvPr>
            <p:ph type="body" idx="1"/>
          </p:nvPr>
        </p:nvSpPr>
        <p:spPr/>
        <p:txBody>
          <a:bodyPr/>
          <a:lstStyle/>
          <a:p>
            <a:pPr>
              <a:lnSpc>
                <a:spcPct val="90000"/>
              </a:lnSpc>
            </a:pPr>
            <a:r>
              <a:rPr lang="es-MX"/>
              <a:t>El sistema tendrá que plasmar ciertos hechos de cada entidad. Esos hechos se refieren como los atributos de la entidad. </a:t>
            </a:r>
          </a:p>
          <a:p>
            <a:pPr>
              <a:lnSpc>
                <a:spcPct val="90000"/>
              </a:lnSpc>
            </a:pPr>
            <a:r>
              <a:rPr lang="es-MX"/>
              <a:t>La determinación de los atributos que hay que incluir en cada entidad es un proceso semántico, se deben tomar descisiones basadas en el significado de los datos y en cómo se utilizarán. </a:t>
            </a:r>
          </a:p>
          <a:p>
            <a:pPr>
              <a:lnSpc>
                <a:spcPct val="90000"/>
              </a:lnSpc>
            </a:pPr>
            <a:r>
              <a:rPr lang="es-MX"/>
              <a:t>Con el estado actual de la tecnología no hay forma de desarrollar un diseño de BD que se pueda demostrar que es correcto. Se puede probar que algunos diseños tienen fallas, pero no se puede probar que uno concreto no las tenga.</a:t>
            </a:r>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3BEBE64F-5582-4FE1-9F28-0F4347008D81}" type="slidenum">
              <a:rPr lang="es-ES"/>
              <a:pPr/>
              <a:t>14</a:t>
            </a:fld>
            <a:endParaRPr lang="es-ES"/>
          </a:p>
        </p:txBody>
      </p:sp>
      <p:sp>
        <p:nvSpPr>
          <p:cNvPr id="80898" name="Rectangle 2"/>
          <p:cNvSpPr>
            <a:spLocks noGrp="1" noChangeArrowheads="1"/>
          </p:cNvSpPr>
          <p:nvPr>
            <p:ph type="title"/>
          </p:nvPr>
        </p:nvSpPr>
        <p:spPr/>
        <p:txBody>
          <a:bodyPr/>
          <a:lstStyle/>
          <a:p>
            <a:r>
              <a:rPr lang="es-MX"/>
              <a:t>Atributo identificador o clave principal</a:t>
            </a:r>
            <a:endParaRPr lang="es-ES"/>
          </a:p>
        </p:txBody>
      </p:sp>
      <p:sp>
        <p:nvSpPr>
          <p:cNvPr id="80899" name="Rectangle 3"/>
          <p:cNvSpPr>
            <a:spLocks noGrp="1" noChangeArrowheads="1"/>
          </p:cNvSpPr>
          <p:nvPr>
            <p:ph type="body" idx="1"/>
          </p:nvPr>
        </p:nvSpPr>
        <p:spPr>
          <a:xfrm>
            <a:off x="914400" y="1339552"/>
            <a:ext cx="8031163" cy="5257800"/>
          </a:xfrm>
        </p:spPr>
        <p:txBody>
          <a:bodyPr/>
          <a:lstStyle/>
          <a:p>
            <a:r>
              <a:rPr lang="es-MX" sz="2600" dirty="0"/>
              <a:t>Una vez definidas las entidades y sus respectivos atributos debemos considerar dentro de cada entidad, un atributo principal que identifique cada elemento de la entidad, a este atributo se le </a:t>
            </a:r>
            <a:r>
              <a:rPr lang="es-MX" sz="2600" dirty="0" smtClean="0"/>
              <a:t>conocerá </a:t>
            </a:r>
            <a:r>
              <a:rPr lang="es-MX" sz="2600" dirty="0"/>
              <a:t>como </a:t>
            </a:r>
            <a:r>
              <a:rPr lang="es-MX" sz="2600" b="1" dirty="0"/>
              <a:t>identificador, clave candidata </a:t>
            </a:r>
            <a:r>
              <a:rPr lang="es-MX" sz="2600" dirty="0"/>
              <a:t>o </a:t>
            </a:r>
            <a:r>
              <a:rPr lang="es-MX" sz="2600" b="1" dirty="0"/>
              <a:t>clave principal </a:t>
            </a:r>
            <a:r>
              <a:rPr lang="es-MX" sz="2600" dirty="0"/>
              <a:t>de la entidad.</a:t>
            </a:r>
          </a:p>
          <a:p>
            <a:endParaRPr lang="es-MX" sz="2600" dirty="0" smtClean="0"/>
          </a:p>
          <a:p>
            <a:r>
              <a:rPr lang="es-MX" sz="2600" dirty="0" smtClean="0"/>
              <a:t>Gráficamente es el primer elemento de la lista de atributos y se subraya para identificarla como clave principal.</a:t>
            </a:r>
          </a:p>
          <a:p>
            <a:endParaRPr lang="es-MX" sz="2600" dirty="0"/>
          </a:p>
          <a:p>
            <a:r>
              <a:rPr lang="es-MX" sz="2600" dirty="0"/>
              <a:t>Esta </a:t>
            </a:r>
            <a:r>
              <a:rPr lang="es-MX" sz="2600" b="1" dirty="0"/>
              <a:t>clave principal </a:t>
            </a:r>
            <a:r>
              <a:rPr lang="es-MX" sz="2600" dirty="0"/>
              <a:t>posteriormente se convertirá en la </a:t>
            </a:r>
            <a:r>
              <a:rPr lang="es-MX" sz="2600" b="1" dirty="0"/>
              <a:t>llave primaria </a:t>
            </a:r>
            <a:r>
              <a:rPr lang="es-MX" sz="2600" dirty="0"/>
              <a:t>de la tabla</a:t>
            </a:r>
            <a:r>
              <a:rPr lang="es-MX" sz="2600" dirty="0" smtClean="0"/>
              <a:t>.</a:t>
            </a:r>
          </a:p>
          <a:p>
            <a:endParaRPr lang="es-ES" sz="2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Representación gráfica</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15</a:t>
            </a:fld>
            <a:endParaRPr lang="es-ES"/>
          </a:p>
        </p:txBody>
      </p:sp>
      <p:grpSp>
        <p:nvGrpSpPr>
          <p:cNvPr id="13" name="12 Grupo"/>
          <p:cNvGrpSpPr/>
          <p:nvPr/>
        </p:nvGrpSpPr>
        <p:grpSpPr>
          <a:xfrm>
            <a:off x="3563888" y="1700808"/>
            <a:ext cx="2592288" cy="2664296"/>
            <a:chOff x="899592" y="1628800"/>
            <a:chExt cx="2592288" cy="2664296"/>
          </a:xfrm>
          <a:solidFill>
            <a:schemeClr val="accent3"/>
          </a:solidFill>
        </p:grpSpPr>
        <p:sp>
          <p:nvSpPr>
            <p:cNvPr id="5" name="Rectangle 4"/>
            <p:cNvSpPr>
              <a:spLocks noChangeArrowheads="1"/>
            </p:cNvSpPr>
            <p:nvPr/>
          </p:nvSpPr>
          <p:spPr bwMode="auto">
            <a:xfrm>
              <a:off x="899592" y="1628800"/>
              <a:ext cx="2592288" cy="2664296"/>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Artículos</a:t>
              </a:r>
            </a:p>
            <a:p>
              <a:pPr>
                <a:spcBef>
                  <a:spcPct val="20000"/>
                </a:spcBef>
                <a:buClr>
                  <a:schemeClr val="accent1"/>
                </a:buClr>
                <a:buSzPct val="80000"/>
              </a:pPr>
              <a:r>
                <a:rPr lang="es-MX" sz="2800" u="sng" dirty="0" err="1" smtClean="0">
                  <a:latin typeface="Arial" charset="0"/>
                </a:rPr>
                <a:t>ArtID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ArtNombre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ArtDescripción</a:t>
              </a:r>
              <a:endParaRPr lang="es-ES" sz="2800" dirty="0" smtClean="0">
                <a:latin typeface="Arial" charset="0"/>
              </a:endParaRPr>
            </a:p>
            <a:p>
              <a:pPr>
                <a:spcBef>
                  <a:spcPct val="20000"/>
                </a:spcBef>
                <a:buClr>
                  <a:schemeClr val="accent1"/>
                </a:buClr>
                <a:buSzPct val="80000"/>
              </a:pPr>
              <a:r>
                <a:rPr lang="es-ES" sz="2800" dirty="0" err="1" smtClean="0">
                  <a:latin typeface="Arial" charset="0"/>
                </a:rPr>
                <a:t>ArtPrecio</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8" name="7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sp>
        <p:nvSpPr>
          <p:cNvPr id="17" name="16 CuadroTexto"/>
          <p:cNvSpPr txBox="1"/>
          <p:nvPr/>
        </p:nvSpPr>
        <p:spPr>
          <a:xfrm>
            <a:off x="760152" y="1469160"/>
            <a:ext cx="2304256" cy="2308324"/>
          </a:xfrm>
          <a:prstGeom prst="rect">
            <a:avLst/>
          </a:prstGeom>
          <a:noFill/>
        </p:spPr>
        <p:txBody>
          <a:bodyPr wrap="square" rtlCol="0">
            <a:spAutoFit/>
          </a:bodyPr>
          <a:lstStyle/>
          <a:p>
            <a:pPr algn="ctr"/>
            <a:r>
              <a:rPr lang="es-MX" dirty="0" smtClean="0">
                <a:latin typeface="+mn-lt"/>
              </a:rPr>
              <a:t>Nombre de la Entidad</a:t>
            </a:r>
          </a:p>
          <a:p>
            <a:pPr algn="ctr"/>
            <a:endParaRPr lang="es-MX" dirty="0" smtClean="0">
              <a:latin typeface="+mn-lt"/>
            </a:endParaRPr>
          </a:p>
          <a:p>
            <a:pPr algn="ctr"/>
            <a:endParaRPr lang="es-MX" dirty="0" smtClean="0">
              <a:latin typeface="+mn-lt"/>
            </a:endParaRPr>
          </a:p>
          <a:p>
            <a:pPr algn="ctr"/>
            <a:r>
              <a:rPr lang="es-MX" dirty="0" smtClean="0">
                <a:latin typeface="+mn-lt"/>
              </a:rPr>
              <a:t>Listado de atributos</a:t>
            </a:r>
            <a:endParaRPr lang="es-MX" dirty="0">
              <a:latin typeface="+mn-lt"/>
            </a:endParaRPr>
          </a:p>
        </p:txBody>
      </p:sp>
      <p:sp>
        <p:nvSpPr>
          <p:cNvPr id="18" name="17 Abrir llave"/>
          <p:cNvSpPr/>
          <p:nvPr/>
        </p:nvSpPr>
        <p:spPr bwMode="auto">
          <a:xfrm>
            <a:off x="2879240" y="2204864"/>
            <a:ext cx="576064" cy="216024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19" name="18 CuadroTexto"/>
          <p:cNvSpPr txBox="1"/>
          <p:nvPr/>
        </p:nvSpPr>
        <p:spPr>
          <a:xfrm>
            <a:off x="6725768" y="2211728"/>
            <a:ext cx="2304256" cy="461665"/>
          </a:xfrm>
          <a:prstGeom prst="rect">
            <a:avLst/>
          </a:prstGeom>
          <a:noFill/>
        </p:spPr>
        <p:txBody>
          <a:bodyPr wrap="square" rtlCol="0">
            <a:spAutoFit/>
          </a:bodyPr>
          <a:lstStyle/>
          <a:p>
            <a:pPr algn="ctr"/>
            <a:r>
              <a:rPr lang="es-MX" dirty="0" smtClean="0">
                <a:latin typeface="+mn-lt"/>
              </a:rPr>
              <a:t>Clave Principal</a:t>
            </a:r>
            <a:endParaRPr lang="es-MX" dirty="0">
              <a:latin typeface="+mn-lt"/>
            </a:endParaRPr>
          </a:p>
        </p:txBody>
      </p:sp>
      <p:cxnSp>
        <p:nvCxnSpPr>
          <p:cNvPr id="21" name="20 Conector recto de flecha"/>
          <p:cNvCxnSpPr/>
          <p:nvPr/>
        </p:nvCxnSpPr>
        <p:spPr bwMode="auto">
          <a:xfrm>
            <a:off x="2987824" y="1916832"/>
            <a:ext cx="432048"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2" name="21 Conector recto de flecha"/>
          <p:cNvCxnSpPr/>
          <p:nvPr/>
        </p:nvCxnSpPr>
        <p:spPr bwMode="auto">
          <a:xfrm rot="10800000">
            <a:off x="5110344" y="2468512"/>
            <a:ext cx="1584176"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Atributos</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16</a:t>
            </a:fld>
            <a:endParaRPr lang="es-ES"/>
          </a:p>
        </p:txBody>
      </p:sp>
      <p:grpSp>
        <p:nvGrpSpPr>
          <p:cNvPr id="3" name="12 Grupo"/>
          <p:cNvGrpSpPr/>
          <p:nvPr/>
        </p:nvGrpSpPr>
        <p:grpSpPr>
          <a:xfrm>
            <a:off x="272472" y="1559080"/>
            <a:ext cx="2592288" cy="2664296"/>
            <a:chOff x="899592" y="1628800"/>
            <a:chExt cx="2592288" cy="2664296"/>
          </a:xfrm>
          <a:solidFill>
            <a:schemeClr val="accent3"/>
          </a:solidFill>
        </p:grpSpPr>
        <p:sp>
          <p:nvSpPr>
            <p:cNvPr id="5" name="Rectangle 4"/>
            <p:cNvSpPr>
              <a:spLocks noChangeArrowheads="1"/>
            </p:cNvSpPr>
            <p:nvPr/>
          </p:nvSpPr>
          <p:spPr bwMode="auto">
            <a:xfrm>
              <a:off x="899592" y="1628800"/>
              <a:ext cx="2592288" cy="2664296"/>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Artículos</a:t>
              </a:r>
            </a:p>
            <a:p>
              <a:pPr>
                <a:spcBef>
                  <a:spcPct val="20000"/>
                </a:spcBef>
                <a:buClr>
                  <a:schemeClr val="accent1"/>
                </a:buClr>
                <a:buSzPct val="80000"/>
              </a:pPr>
              <a:r>
                <a:rPr lang="es-MX" sz="2800" u="sng" dirty="0" err="1" smtClean="0">
                  <a:latin typeface="Arial" charset="0"/>
                </a:rPr>
                <a:t>ArtID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ArtNombre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ArtDescripción</a:t>
              </a:r>
              <a:endParaRPr lang="es-ES" sz="2800" dirty="0" smtClean="0">
                <a:latin typeface="Arial" charset="0"/>
              </a:endParaRPr>
            </a:p>
            <a:p>
              <a:pPr>
                <a:spcBef>
                  <a:spcPct val="20000"/>
                </a:spcBef>
                <a:buClr>
                  <a:schemeClr val="accent1"/>
                </a:buClr>
                <a:buSzPct val="80000"/>
              </a:pPr>
              <a:r>
                <a:rPr lang="es-ES" sz="2800" dirty="0" smtClean="0">
                  <a:latin typeface="Arial" charset="0"/>
                </a:rPr>
                <a:t>Precio</a:t>
              </a: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8" name="7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grpSp>
        <p:nvGrpSpPr>
          <p:cNvPr id="6" name="11 Grupo"/>
          <p:cNvGrpSpPr/>
          <p:nvPr/>
        </p:nvGrpSpPr>
        <p:grpSpPr>
          <a:xfrm>
            <a:off x="3246896" y="1570128"/>
            <a:ext cx="2808312" cy="2088232"/>
            <a:chOff x="3779912" y="1556792"/>
            <a:chExt cx="2808312" cy="2088232"/>
          </a:xfrm>
        </p:grpSpPr>
        <p:sp>
          <p:nvSpPr>
            <p:cNvPr id="9" name="Rectangle 4"/>
            <p:cNvSpPr>
              <a:spLocks noChangeArrowheads="1"/>
            </p:cNvSpPr>
            <p:nvPr/>
          </p:nvSpPr>
          <p:spPr bwMode="auto">
            <a:xfrm>
              <a:off x="3779912" y="1556792"/>
              <a:ext cx="2808312" cy="2088232"/>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Familias</a:t>
              </a:r>
            </a:p>
            <a:p>
              <a:pPr>
                <a:spcBef>
                  <a:spcPct val="20000"/>
                </a:spcBef>
                <a:buClr>
                  <a:schemeClr val="accent1"/>
                </a:buClr>
                <a:buSzPct val="80000"/>
              </a:pPr>
              <a:r>
                <a:rPr lang="es-MX" sz="2800" u="sng" dirty="0" err="1" smtClean="0">
                  <a:latin typeface="Arial" charset="0"/>
                </a:rPr>
                <a:t>FamID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FamNombre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FamDescripción</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0" name="9 Conector recto"/>
            <p:cNvCxnSpPr/>
            <p:nvPr/>
          </p:nvCxnSpPr>
          <p:spPr bwMode="auto">
            <a:xfrm flipV="1">
              <a:off x="3779912" y="2060848"/>
              <a:ext cx="2808312" cy="110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7" name="12 Grupo"/>
          <p:cNvGrpSpPr/>
          <p:nvPr/>
        </p:nvGrpSpPr>
        <p:grpSpPr>
          <a:xfrm>
            <a:off x="6356640" y="1556792"/>
            <a:ext cx="2592288" cy="2664296"/>
            <a:chOff x="899592" y="1628800"/>
            <a:chExt cx="2592288" cy="2664296"/>
          </a:xfrm>
          <a:solidFill>
            <a:schemeClr val="accent3"/>
          </a:solidFill>
        </p:grpSpPr>
        <p:sp>
          <p:nvSpPr>
            <p:cNvPr id="15" name="Rectangle 4"/>
            <p:cNvSpPr>
              <a:spLocks noChangeArrowheads="1"/>
            </p:cNvSpPr>
            <p:nvPr/>
          </p:nvSpPr>
          <p:spPr bwMode="auto">
            <a:xfrm>
              <a:off x="899592" y="1628800"/>
              <a:ext cx="2592288" cy="2664296"/>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err="1" smtClean="0">
                  <a:latin typeface="Arial" charset="0"/>
                </a:rPr>
                <a:t>Ferreterias</a:t>
              </a:r>
              <a:endParaRPr lang="es-MX" sz="2800" dirty="0" smtClean="0">
                <a:latin typeface="Arial" charset="0"/>
              </a:endParaRPr>
            </a:p>
            <a:p>
              <a:pPr>
                <a:spcBef>
                  <a:spcPct val="20000"/>
                </a:spcBef>
                <a:buClr>
                  <a:schemeClr val="accent1"/>
                </a:buClr>
                <a:buSzPct val="80000"/>
              </a:pPr>
              <a:r>
                <a:rPr lang="es-MX" sz="2800" u="sng" dirty="0" err="1" smtClean="0">
                  <a:latin typeface="Arial" charset="0"/>
                </a:rPr>
                <a:t>FerrID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FerrNombre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FerrDomicilio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FerrTelefono</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6" name="15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6A9CAC39-77B3-4A73-8D03-0A58C0D3D826}" type="slidenum">
              <a:rPr lang="es-ES"/>
              <a:pPr/>
              <a:t>17</a:t>
            </a:fld>
            <a:endParaRPr lang="es-ES"/>
          </a:p>
        </p:txBody>
      </p:sp>
      <p:sp>
        <p:nvSpPr>
          <p:cNvPr id="115714" name="Rectangle 2"/>
          <p:cNvSpPr>
            <a:spLocks noGrp="1" noChangeArrowheads="1"/>
          </p:cNvSpPr>
          <p:nvPr>
            <p:ph type="title"/>
          </p:nvPr>
        </p:nvSpPr>
        <p:spPr/>
        <p:txBody>
          <a:bodyPr/>
          <a:lstStyle/>
          <a:p>
            <a:r>
              <a:rPr lang="es-MX"/>
              <a:t>Entidades</a:t>
            </a:r>
            <a:endParaRPr lang="es-ES"/>
          </a:p>
        </p:txBody>
      </p:sp>
      <p:sp>
        <p:nvSpPr>
          <p:cNvPr id="115716" name="Rectangle 4"/>
          <p:cNvSpPr>
            <a:spLocks noChangeArrowheads="1"/>
          </p:cNvSpPr>
          <p:nvPr/>
        </p:nvSpPr>
        <p:spPr bwMode="auto">
          <a:xfrm>
            <a:off x="947928" y="1371600"/>
            <a:ext cx="2209800" cy="5257800"/>
          </a:xfrm>
          <a:prstGeom prst="rect">
            <a:avLst/>
          </a:prstGeom>
          <a:noFill/>
          <a:ln w="9525">
            <a:noFill/>
            <a:miter lim="800000"/>
            <a:headEnd/>
            <a:tailEnd/>
          </a:ln>
        </p:spPr>
        <p:txBody>
          <a:bodyPr/>
          <a:lstStyle/>
          <a:p>
            <a:pPr>
              <a:spcBef>
                <a:spcPct val="20000"/>
              </a:spcBef>
              <a:buClr>
                <a:schemeClr val="accent1"/>
              </a:buClr>
              <a:buSzPct val="80000"/>
              <a:buFont typeface="Wingdings" pitchFamily="2" charset="2"/>
              <a:buNone/>
            </a:pPr>
            <a:r>
              <a:rPr lang="es-MX" sz="2800" b="1" dirty="0" smtClean="0">
                <a:latin typeface="Arial" charset="0"/>
              </a:rPr>
              <a:t>Ferretería</a:t>
            </a:r>
            <a:r>
              <a:rPr lang="es-MX" sz="2800" dirty="0" smtClean="0">
                <a:latin typeface="Arial" charset="0"/>
              </a:rPr>
              <a:t>:</a:t>
            </a:r>
            <a:endParaRPr lang="es-MX" sz="2800" dirty="0">
              <a:latin typeface="Arial" charset="0"/>
            </a:endParaRPr>
          </a:p>
          <a:p>
            <a:pPr>
              <a:spcBef>
                <a:spcPct val="20000"/>
              </a:spcBef>
              <a:buClr>
                <a:schemeClr val="accent1"/>
              </a:buClr>
              <a:buSzPct val="80000"/>
              <a:buFont typeface="Wingdings" pitchFamily="2" charset="2"/>
              <a:buChar char="n"/>
            </a:pPr>
            <a:r>
              <a:rPr lang="es-MX" sz="2800" dirty="0" smtClean="0">
                <a:latin typeface="Arial" charset="0"/>
              </a:rPr>
              <a:t>Artículos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Familias</a:t>
            </a:r>
          </a:p>
          <a:p>
            <a:pPr>
              <a:spcBef>
                <a:spcPct val="20000"/>
              </a:spcBef>
              <a:buClr>
                <a:schemeClr val="accent1"/>
              </a:buClr>
              <a:buSzPct val="80000"/>
              <a:buFont typeface="Wingdings" pitchFamily="2" charset="2"/>
              <a:buChar char="n"/>
            </a:pPr>
            <a:r>
              <a:rPr lang="es-MX" sz="2800" dirty="0" smtClean="0">
                <a:latin typeface="Arial" charset="0"/>
              </a:rPr>
              <a:t>Ferreterías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Empleados</a:t>
            </a:r>
          </a:p>
          <a:p>
            <a:pPr>
              <a:spcBef>
                <a:spcPct val="20000"/>
              </a:spcBef>
              <a:buClr>
                <a:schemeClr val="accent1"/>
              </a:buClr>
              <a:buSzPct val="80000"/>
              <a:buFont typeface="Wingdings" pitchFamily="2" charset="2"/>
              <a:buChar char="n"/>
            </a:pPr>
            <a:r>
              <a:rPr lang="es-MX" sz="2800" dirty="0">
                <a:latin typeface="Arial" charset="0"/>
              </a:rPr>
              <a:t>Clientes</a:t>
            </a:r>
          </a:p>
          <a:p>
            <a:pPr>
              <a:spcBef>
                <a:spcPct val="20000"/>
              </a:spcBef>
              <a:buClr>
                <a:schemeClr val="accent1"/>
              </a:buClr>
              <a:buSzPct val="80000"/>
              <a:buFont typeface="Wingdings" pitchFamily="2" charset="2"/>
              <a:buChar char="n"/>
            </a:pPr>
            <a:r>
              <a:rPr lang="es-MX" sz="2800" dirty="0">
                <a:latin typeface="Arial" charset="0"/>
              </a:rPr>
              <a:t>Zonas</a:t>
            </a:r>
          </a:p>
          <a:p>
            <a:pPr>
              <a:spcBef>
                <a:spcPct val="20000"/>
              </a:spcBef>
              <a:buClr>
                <a:schemeClr val="accent1"/>
              </a:buClr>
              <a:buSzPct val="80000"/>
              <a:buFont typeface="Wingdings" pitchFamily="2" charset="2"/>
              <a:buChar char="n"/>
            </a:pPr>
            <a:r>
              <a:rPr lang="es-MX" sz="2800" dirty="0">
                <a:latin typeface="Arial" charset="0"/>
              </a:rPr>
              <a:t>Colonias</a:t>
            </a:r>
          </a:p>
          <a:p>
            <a:pPr>
              <a:spcBef>
                <a:spcPct val="20000"/>
              </a:spcBef>
              <a:buClr>
                <a:schemeClr val="accent1"/>
              </a:buClr>
              <a:buSzPct val="80000"/>
              <a:buFont typeface="Wingdings" pitchFamily="2" charset="2"/>
              <a:buChar char="n"/>
            </a:pPr>
            <a:r>
              <a:rPr lang="es-MX" sz="2800" dirty="0" smtClean="0">
                <a:latin typeface="Arial" charset="0"/>
              </a:rPr>
              <a:t>Municipio</a:t>
            </a:r>
          </a:p>
          <a:p>
            <a:pPr>
              <a:spcBef>
                <a:spcPct val="20000"/>
              </a:spcBef>
              <a:buClr>
                <a:schemeClr val="accent1"/>
              </a:buClr>
              <a:buSzPct val="80000"/>
              <a:buFont typeface="Wingdings" pitchFamily="2" charset="2"/>
              <a:buChar char="n"/>
            </a:pPr>
            <a:r>
              <a:rPr lang="es-MX" sz="2800" dirty="0" smtClean="0">
                <a:latin typeface="Arial" charset="0"/>
              </a:rPr>
              <a:t>Ventas</a:t>
            </a:r>
          </a:p>
          <a:p>
            <a:pPr>
              <a:spcBef>
                <a:spcPct val="20000"/>
              </a:spcBef>
              <a:buClr>
                <a:schemeClr val="accent1"/>
              </a:buClr>
              <a:buSzPct val="80000"/>
              <a:buFont typeface="Wingdings" pitchFamily="2" charset="2"/>
              <a:buNone/>
            </a:pPr>
            <a:endParaRPr lang="es-ES" sz="2800" dirty="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18</a:t>
            </a:fld>
            <a:endParaRPr lang="es-ES"/>
          </a:p>
        </p:txBody>
      </p:sp>
      <p:grpSp>
        <p:nvGrpSpPr>
          <p:cNvPr id="16" name="15 Grupo"/>
          <p:cNvGrpSpPr/>
          <p:nvPr/>
        </p:nvGrpSpPr>
        <p:grpSpPr>
          <a:xfrm>
            <a:off x="81584" y="73152"/>
            <a:ext cx="3482304" cy="6555016"/>
            <a:chOff x="776528" y="73152"/>
            <a:chExt cx="3003384" cy="6555016"/>
          </a:xfrm>
        </p:grpSpPr>
        <p:sp>
          <p:nvSpPr>
            <p:cNvPr id="5" name="Rectangle 4"/>
            <p:cNvSpPr>
              <a:spLocks noChangeArrowheads="1"/>
            </p:cNvSpPr>
            <p:nvPr/>
          </p:nvSpPr>
          <p:spPr bwMode="auto">
            <a:xfrm>
              <a:off x="776528" y="73152"/>
              <a:ext cx="3003384" cy="6555016"/>
            </a:xfrm>
            <a:prstGeom prst="rect">
              <a:avLst/>
            </a:prstGeom>
            <a:solidFill>
              <a:schemeClr val="accent3"/>
            </a:solid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Empleados</a:t>
              </a:r>
            </a:p>
            <a:p>
              <a:pPr>
                <a:spcBef>
                  <a:spcPct val="20000"/>
                </a:spcBef>
                <a:buClr>
                  <a:schemeClr val="accent1"/>
                </a:buClr>
                <a:buSzPct val="80000"/>
              </a:pPr>
              <a:r>
                <a:rPr lang="es-MX" sz="2800" u="sng" dirty="0" err="1" smtClean="0">
                  <a:latin typeface="Arial" charset="0"/>
                </a:rPr>
                <a:t>EmpID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EmpNombre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EmpApePat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EmpApeMat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EmpDomicilio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EmpTelefono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EmpCelular</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EmpRFC</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EmpCurp</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EmpFechaIngreso</a:t>
              </a:r>
              <a:endParaRPr lang="es-ES" sz="2800" dirty="0" smtClean="0">
                <a:latin typeface="Arial" charset="0"/>
              </a:endParaRPr>
            </a:p>
            <a:p>
              <a:pPr>
                <a:spcBef>
                  <a:spcPct val="20000"/>
                </a:spcBef>
                <a:buClr>
                  <a:schemeClr val="accent1"/>
                </a:buClr>
                <a:buSzPct val="80000"/>
              </a:pPr>
              <a:r>
                <a:rPr lang="es-ES" dirty="0" err="1" smtClean="0">
                  <a:latin typeface="Arial" charset="0"/>
                </a:rPr>
                <a:t>EmpFechaNacimiento</a:t>
              </a:r>
              <a:endParaRPr lang="es-ES" dirty="0">
                <a:latin typeface="Arial" charset="0"/>
              </a:endParaRPr>
            </a:p>
          </p:txBody>
        </p:sp>
        <p:cxnSp>
          <p:nvCxnSpPr>
            <p:cNvPr id="8" name="7 Conector recto"/>
            <p:cNvCxnSpPr/>
            <p:nvPr/>
          </p:nvCxnSpPr>
          <p:spPr bwMode="auto">
            <a:xfrm>
              <a:off x="803200" y="620688"/>
              <a:ext cx="29767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7" name="16 Grupo"/>
          <p:cNvGrpSpPr/>
          <p:nvPr/>
        </p:nvGrpSpPr>
        <p:grpSpPr>
          <a:xfrm>
            <a:off x="3757424" y="60960"/>
            <a:ext cx="3622888" cy="6555016"/>
            <a:chOff x="1280584" y="73152"/>
            <a:chExt cx="3622888" cy="6555016"/>
          </a:xfrm>
        </p:grpSpPr>
        <p:sp>
          <p:nvSpPr>
            <p:cNvPr id="18" name="Rectangle 4"/>
            <p:cNvSpPr>
              <a:spLocks noChangeArrowheads="1"/>
            </p:cNvSpPr>
            <p:nvPr/>
          </p:nvSpPr>
          <p:spPr bwMode="auto">
            <a:xfrm>
              <a:off x="1280584" y="73152"/>
              <a:ext cx="3622888" cy="6555016"/>
            </a:xfrm>
            <a:prstGeom prst="rect">
              <a:avLst/>
            </a:prstGeom>
            <a:solidFill>
              <a:schemeClr val="accent3"/>
            </a:solid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Clientes</a:t>
              </a:r>
            </a:p>
            <a:p>
              <a:pPr>
                <a:spcBef>
                  <a:spcPct val="20000"/>
                </a:spcBef>
                <a:buClr>
                  <a:schemeClr val="accent1"/>
                </a:buClr>
                <a:buSzPct val="80000"/>
              </a:pPr>
              <a:r>
                <a:rPr lang="es-MX" sz="2800" u="sng" dirty="0" err="1" smtClean="0">
                  <a:latin typeface="Arial" charset="0"/>
                </a:rPr>
                <a:t>CteID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CteNombre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CteApePat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CteApeMat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CteDom</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CteTel</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CteCel</a:t>
              </a:r>
              <a:r>
                <a:rPr lang="es-ES" sz="2800" dirty="0" smtClean="0">
                  <a:latin typeface="Arial" charset="0"/>
                </a:rPr>
                <a:t> </a:t>
              </a:r>
            </a:p>
            <a:p>
              <a:pPr>
                <a:spcBef>
                  <a:spcPct val="20000"/>
                </a:spcBef>
                <a:buClr>
                  <a:schemeClr val="accent1"/>
                </a:buClr>
                <a:buSzPct val="80000"/>
              </a:pPr>
              <a:r>
                <a:rPr lang="es-ES" sz="2800" dirty="0" err="1" smtClean="0">
                  <a:latin typeface="Arial" charset="0"/>
                </a:rPr>
                <a:t>CteRFC</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CteCurp</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CteFechaNacimiento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CteSexo</a:t>
              </a: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9" name="18 Conector recto"/>
            <p:cNvCxnSpPr/>
            <p:nvPr/>
          </p:nvCxnSpPr>
          <p:spPr bwMode="auto">
            <a:xfrm>
              <a:off x="1303072" y="620688"/>
              <a:ext cx="3596216" cy="1219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Atributos</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19</a:t>
            </a:fld>
            <a:endParaRPr lang="es-ES"/>
          </a:p>
        </p:txBody>
      </p:sp>
      <p:grpSp>
        <p:nvGrpSpPr>
          <p:cNvPr id="3" name="12 Grupo"/>
          <p:cNvGrpSpPr/>
          <p:nvPr/>
        </p:nvGrpSpPr>
        <p:grpSpPr>
          <a:xfrm>
            <a:off x="272472" y="1559080"/>
            <a:ext cx="2592288" cy="2157952"/>
            <a:chOff x="899592" y="1628800"/>
            <a:chExt cx="2592288" cy="2664296"/>
          </a:xfrm>
          <a:solidFill>
            <a:schemeClr val="accent3"/>
          </a:solidFill>
        </p:grpSpPr>
        <p:sp>
          <p:nvSpPr>
            <p:cNvPr id="5" name="Rectangle 4"/>
            <p:cNvSpPr>
              <a:spLocks noChangeArrowheads="1"/>
            </p:cNvSpPr>
            <p:nvPr/>
          </p:nvSpPr>
          <p:spPr bwMode="auto">
            <a:xfrm>
              <a:off x="899592" y="1628800"/>
              <a:ext cx="2592288" cy="2664296"/>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Zonas</a:t>
              </a:r>
            </a:p>
            <a:p>
              <a:pPr>
                <a:spcBef>
                  <a:spcPct val="20000"/>
                </a:spcBef>
                <a:buClr>
                  <a:schemeClr val="accent1"/>
                </a:buClr>
                <a:buSzPct val="80000"/>
              </a:pPr>
              <a:r>
                <a:rPr lang="es-MX" sz="2800" u="sng" dirty="0" err="1" smtClean="0">
                  <a:latin typeface="Arial" charset="0"/>
                </a:rPr>
                <a:t>ZonaID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ZonaNombre</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8" name="7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grpSp>
        <p:nvGrpSpPr>
          <p:cNvPr id="6" name="11 Grupo"/>
          <p:cNvGrpSpPr/>
          <p:nvPr/>
        </p:nvGrpSpPr>
        <p:grpSpPr>
          <a:xfrm>
            <a:off x="3246896" y="1570128"/>
            <a:ext cx="2808312" cy="2146904"/>
            <a:chOff x="3779912" y="1556792"/>
            <a:chExt cx="2808312" cy="2146904"/>
          </a:xfrm>
        </p:grpSpPr>
        <p:sp>
          <p:nvSpPr>
            <p:cNvPr id="9" name="Rectangle 4"/>
            <p:cNvSpPr>
              <a:spLocks noChangeArrowheads="1"/>
            </p:cNvSpPr>
            <p:nvPr/>
          </p:nvSpPr>
          <p:spPr bwMode="auto">
            <a:xfrm>
              <a:off x="3779912" y="1556792"/>
              <a:ext cx="2808312" cy="2146904"/>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Colonias</a:t>
              </a:r>
            </a:p>
            <a:p>
              <a:pPr>
                <a:spcBef>
                  <a:spcPct val="20000"/>
                </a:spcBef>
                <a:buClr>
                  <a:schemeClr val="accent1"/>
                </a:buClr>
                <a:buSzPct val="80000"/>
              </a:pPr>
              <a:r>
                <a:rPr lang="es-MX" sz="2800" u="sng" dirty="0" err="1" smtClean="0">
                  <a:latin typeface="Arial" charset="0"/>
                </a:rPr>
                <a:t>ColID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ColNombre</a:t>
              </a:r>
              <a:endParaRPr lang="es-ES" sz="2800" dirty="0" smtClean="0">
                <a:latin typeface="Arial" charset="0"/>
              </a:endParaRPr>
            </a:p>
            <a:p>
              <a:pPr>
                <a:spcBef>
                  <a:spcPct val="20000"/>
                </a:spcBef>
                <a:buClr>
                  <a:schemeClr val="accent1"/>
                </a:buClr>
                <a:buSzPct val="80000"/>
              </a:pPr>
              <a:r>
                <a:rPr lang="es-ES" sz="2800" dirty="0" smtClean="0">
                  <a:latin typeface="Arial" charset="0"/>
                </a:rPr>
                <a:t>CP</a:t>
              </a: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0" name="9 Conector recto"/>
            <p:cNvCxnSpPr/>
            <p:nvPr/>
          </p:nvCxnSpPr>
          <p:spPr bwMode="auto">
            <a:xfrm flipV="1">
              <a:off x="3779912" y="2060848"/>
              <a:ext cx="2808312" cy="110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7" name="12 Grupo"/>
          <p:cNvGrpSpPr/>
          <p:nvPr/>
        </p:nvGrpSpPr>
        <p:grpSpPr>
          <a:xfrm>
            <a:off x="6356640" y="1556792"/>
            <a:ext cx="2592288" cy="2160240"/>
            <a:chOff x="899592" y="1628800"/>
            <a:chExt cx="2592288" cy="2448272"/>
          </a:xfrm>
          <a:solidFill>
            <a:schemeClr val="accent3"/>
          </a:solidFill>
        </p:grpSpPr>
        <p:sp>
          <p:nvSpPr>
            <p:cNvPr id="15" name="Rectangle 4"/>
            <p:cNvSpPr>
              <a:spLocks noChangeArrowheads="1"/>
            </p:cNvSpPr>
            <p:nvPr/>
          </p:nvSpPr>
          <p:spPr bwMode="auto">
            <a:xfrm>
              <a:off x="899592" y="1628800"/>
              <a:ext cx="2592288" cy="2448272"/>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Municipios</a:t>
              </a:r>
            </a:p>
            <a:p>
              <a:pPr>
                <a:spcBef>
                  <a:spcPct val="20000"/>
                </a:spcBef>
                <a:buClr>
                  <a:schemeClr val="accent1"/>
                </a:buClr>
                <a:buSzPct val="80000"/>
              </a:pPr>
              <a:r>
                <a:rPr lang="es-MX" sz="2800" u="sng" dirty="0" err="1" smtClean="0">
                  <a:latin typeface="Arial" charset="0"/>
                </a:rPr>
                <a:t>MunID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MunNombre</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6" name="15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grpSp>
        <p:nvGrpSpPr>
          <p:cNvPr id="19" name="11 Grupo"/>
          <p:cNvGrpSpPr/>
          <p:nvPr/>
        </p:nvGrpSpPr>
        <p:grpSpPr>
          <a:xfrm>
            <a:off x="3262520" y="4005064"/>
            <a:ext cx="2808312" cy="2146904"/>
            <a:chOff x="3779912" y="1556792"/>
            <a:chExt cx="2808312" cy="2146904"/>
          </a:xfrm>
        </p:grpSpPr>
        <p:sp>
          <p:nvSpPr>
            <p:cNvPr id="20" name="Rectangle 4"/>
            <p:cNvSpPr>
              <a:spLocks noChangeArrowheads="1"/>
            </p:cNvSpPr>
            <p:nvPr/>
          </p:nvSpPr>
          <p:spPr bwMode="auto">
            <a:xfrm>
              <a:off x="3779912" y="1556792"/>
              <a:ext cx="2808312" cy="2146904"/>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Ventas</a:t>
              </a:r>
            </a:p>
            <a:p>
              <a:pPr>
                <a:spcBef>
                  <a:spcPct val="20000"/>
                </a:spcBef>
                <a:buClr>
                  <a:schemeClr val="accent1"/>
                </a:buClr>
                <a:buSzPct val="80000"/>
              </a:pPr>
              <a:r>
                <a:rPr lang="es-MX" sz="2800" u="sng" dirty="0" smtClean="0">
                  <a:latin typeface="Arial" charset="0"/>
                </a:rPr>
                <a:t>Folio</a:t>
              </a:r>
            </a:p>
            <a:p>
              <a:pPr>
                <a:spcBef>
                  <a:spcPct val="20000"/>
                </a:spcBef>
                <a:buClr>
                  <a:schemeClr val="accent1"/>
                </a:buClr>
                <a:buSzPct val="80000"/>
              </a:pPr>
              <a:r>
                <a:rPr lang="es-ES" sz="2800" dirty="0" smtClean="0">
                  <a:latin typeface="Arial" charset="0"/>
                </a:rPr>
                <a:t>Fecha</a:t>
              </a: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21" name="20 Conector recto"/>
            <p:cNvCxnSpPr/>
            <p:nvPr/>
          </p:nvCxnSpPr>
          <p:spPr bwMode="auto">
            <a:xfrm flipV="1">
              <a:off x="3779912" y="2060848"/>
              <a:ext cx="2808312" cy="110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Marcador de número de diapositiva"/>
          <p:cNvSpPr>
            <a:spLocks noGrp="1"/>
          </p:cNvSpPr>
          <p:nvPr>
            <p:ph type="sldNum" sz="quarter" idx="12"/>
          </p:nvPr>
        </p:nvSpPr>
        <p:spPr/>
        <p:txBody>
          <a:bodyPr/>
          <a:lstStyle/>
          <a:p>
            <a:fld id="{B5D75B0A-224B-4D84-ABFB-CDA0A0FF1C52}" type="slidenum">
              <a:rPr lang="es-ES"/>
              <a:pPr/>
              <a:t>2</a:t>
            </a:fld>
            <a:endParaRPr lang="es-ES"/>
          </a:p>
        </p:txBody>
      </p:sp>
      <p:sp>
        <p:nvSpPr>
          <p:cNvPr id="69634" name="Rectangle 2"/>
          <p:cNvSpPr>
            <a:spLocks noGrp="1" noChangeArrowheads="1"/>
          </p:cNvSpPr>
          <p:nvPr>
            <p:ph type="title"/>
          </p:nvPr>
        </p:nvSpPr>
        <p:spPr/>
        <p:txBody>
          <a:bodyPr/>
          <a:lstStyle/>
          <a:p>
            <a:r>
              <a:rPr lang="es-MX"/>
              <a:t>Diseño de una Base de Datos</a:t>
            </a:r>
            <a:endParaRPr lang="es-ES"/>
          </a:p>
        </p:txBody>
      </p:sp>
      <p:sp>
        <p:nvSpPr>
          <p:cNvPr id="69636" name="Text Box 4"/>
          <p:cNvSpPr txBox="1">
            <a:spLocks noChangeArrowheads="1"/>
          </p:cNvSpPr>
          <p:nvPr/>
        </p:nvSpPr>
        <p:spPr bwMode="auto">
          <a:xfrm>
            <a:off x="2743200" y="1524000"/>
            <a:ext cx="39624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Espacio del problema</a:t>
            </a:r>
            <a:endParaRPr lang="es-ES" b="1">
              <a:latin typeface="Arial" charset="0"/>
            </a:endParaRPr>
          </a:p>
        </p:txBody>
      </p:sp>
      <p:sp>
        <p:nvSpPr>
          <p:cNvPr id="69637" name="Text Box 5"/>
          <p:cNvSpPr txBox="1">
            <a:spLocks noChangeArrowheads="1"/>
          </p:cNvSpPr>
          <p:nvPr/>
        </p:nvSpPr>
        <p:spPr bwMode="auto">
          <a:xfrm>
            <a:off x="2483768" y="2679700"/>
            <a:ext cx="4536504" cy="830997"/>
          </a:xfrm>
          <a:prstGeom prst="rect">
            <a:avLst/>
          </a:prstGeom>
          <a:noFill/>
          <a:ln w="38100" cmpd="dbl">
            <a:solidFill>
              <a:schemeClr val="tx2"/>
            </a:solidFill>
            <a:miter lim="800000"/>
            <a:headEnd/>
            <a:tailEnd/>
          </a:ln>
          <a:effectLst/>
        </p:spPr>
        <p:txBody>
          <a:bodyPr wrap="square">
            <a:spAutoFit/>
          </a:bodyPr>
          <a:lstStyle/>
          <a:p>
            <a:pPr algn="ctr">
              <a:spcBef>
                <a:spcPct val="50000"/>
              </a:spcBef>
            </a:pPr>
            <a:r>
              <a:rPr lang="es-MX" b="1" dirty="0">
                <a:latin typeface="Arial" charset="0"/>
              </a:rPr>
              <a:t>Modelo de Datos: </a:t>
            </a:r>
            <a:r>
              <a:rPr lang="es-MX" b="1" dirty="0" smtClean="0">
                <a:latin typeface="Arial" charset="0"/>
              </a:rPr>
              <a:t>        Modelo de datos conceptual</a:t>
            </a:r>
            <a:endParaRPr lang="es-ES" b="1" dirty="0">
              <a:latin typeface="Arial" charset="0"/>
            </a:endParaRPr>
          </a:p>
        </p:txBody>
      </p:sp>
      <p:sp>
        <p:nvSpPr>
          <p:cNvPr id="69638" name="Text Box 6"/>
          <p:cNvSpPr txBox="1">
            <a:spLocks noChangeArrowheads="1"/>
          </p:cNvSpPr>
          <p:nvPr/>
        </p:nvSpPr>
        <p:spPr bwMode="auto">
          <a:xfrm>
            <a:off x="2411760" y="4241800"/>
            <a:ext cx="4608512" cy="860425"/>
          </a:xfrm>
          <a:prstGeom prst="rect">
            <a:avLst/>
          </a:prstGeom>
          <a:noFill/>
          <a:ln w="38100" cmpd="dbl">
            <a:solidFill>
              <a:schemeClr val="tx2"/>
            </a:solidFill>
            <a:miter lim="800000"/>
            <a:headEnd/>
            <a:tailEnd/>
          </a:ln>
          <a:effectLst/>
        </p:spPr>
        <p:txBody>
          <a:bodyPr wrap="square">
            <a:spAutoFit/>
          </a:bodyPr>
          <a:lstStyle/>
          <a:p>
            <a:pPr algn="ctr">
              <a:spcBef>
                <a:spcPct val="50000"/>
              </a:spcBef>
            </a:pPr>
            <a:r>
              <a:rPr lang="es-MX" b="1" dirty="0">
                <a:latin typeface="Arial" charset="0"/>
              </a:rPr>
              <a:t>Esquema de BD: </a:t>
            </a:r>
            <a:r>
              <a:rPr lang="es-MX" b="1" dirty="0" smtClean="0">
                <a:latin typeface="Arial" charset="0"/>
              </a:rPr>
              <a:t>           Modelo de datos lógico</a:t>
            </a:r>
            <a:endParaRPr lang="es-ES" b="1" dirty="0">
              <a:latin typeface="Arial" charset="0"/>
            </a:endParaRPr>
          </a:p>
        </p:txBody>
      </p:sp>
      <p:sp>
        <p:nvSpPr>
          <p:cNvPr id="69639" name="Text Box 7"/>
          <p:cNvSpPr txBox="1">
            <a:spLocks noChangeArrowheads="1"/>
          </p:cNvSpPr>
          <p:nvPr/>
        </p:nvSpPr>
        <p:spPr bwMode="auto">
          <a:xfrm>
            <a:off x="2411760" y="5880100"/>
            <a:ext cx="4608512" cy="830997"/>
          </a:xfrm>
          <a:prstGeom prst="rect">
            <a:avLst/>
          </a:prstGeom>
          <a:noFill/>
          <a:ln w="38100" cmpd="dbl">
            <a:solidFill>
              <a:schemeClr val="tx2"/>
            </a:solidFill>
            <a:miter lim="800000"/>
            <a:headEnd/>
            <a:tailEnd/>
          </a:ln>
          <a:effectLst/>
        </p:spPr>
        <p:txBody>
          <a:bodyPr wrap="square">
            <a:spAutoFit/>
          </a:bodyPr>
          <a:lstStyle/>
          <a:p>
            <a:pPr algn="ctr">
              <a:spcBef>
                <a:spcPct val="50000"/>
              </a:spcBef>
            </a:pPr>
            <a:r>
              <a:rPr lang="es-MX" b="1" dirty="0">
                <a:latin typeface="Arial" charset="0"/>
              </a:rPr>
              <a:t>Implementación en la </a:t>
            </a:r>
            <a:r>
              <a:rPr lang="es-MX" b="1" dirty="0" smtClean="0">
                <a:latin typeface="Arial" charset="0"/>
              </a:rPr>
              <a:t>BD: modelo de datos físico</a:t>
            </a:r>
            <a:endParaRPr lang="es-ES" b="1" dirty="0">
              <a:latin typeface="Arial" charset="0"/>
            </a:endParaRPr>
          </a:p>
        </p:txBody>
      </p:sp>
      <p:sp>
        <p:nvSpPr>
          <p:cNvPr id="69640" name="AutoShape 8"/>
          <p:cNvSpPr>
            <a:spLocks noChangeArrowheads="1"/>
          </p:cNvSpPr>
          <p:nvPr/>
        </p:nvSpPr>
        <p:spPr bwMode="auto">
          <a:xfrm rot="5400000">
            <a:off x="4419600" y="2095500"/>
            <a:ext cx="609600" cy="533400"/>
          </a:xfrm>
          <a:prstGeom prst="chevron">
            <a:avLst>
              <a:gd name="adj" fmla="val 28571"/>
            </a:avLst>
          </a:prstGeom>
          <a:solidFill>
            <a:schemeClr val="accent1"/>
          </a:solidFill>
          <a:ln w="9525">
            <a:solidFill>
              <a:schemeClr val="tx1"/>
            </a:solidFill>
            <a:miter lim="800000"/>
            <a:headEnd/>
            <a:tailEnd/>
          </a:ln>
          <a:effectLst/>
        </p:spPr>
        <p:txBody>
          <a:bodyPr wrap="none" anchor="ctr"/>
          <a:lstStyle/>
          <a:p>
            <a:endParaRPr lang="es-MX"/>
          </a:p>
        </p:txBody>
      </p:sp>
      <p:sp>
        <p:nvSpPr>
          <p:cNvPr id="69641" name="AutoShape 9"/>
          <p:cNvSpPr>
            <a:spLocks noChangeArrowheads="1"/>
          </p:cNvSpPr>
          <p:nvPr/>
        </p:nvSpPr>
        <p:spPr bwMode="auto">
          <a:xfrm rot="5400000">
            <a:off x="4419600" y="3632200"/>
            <a:ext cx="609600" cy="533400"/>
          </a:xfrm>
          <a:prstGeom prst="chevron">
            <a:avLst>
              <a:gd name="adj" fmla="val 28571"/>
            </a:avLst>
          </a:prstGeom>
          <a:solidFill>
            <a:schemeClr val="accent1"/>
          </a:solidFill>
          <a:ln w="9525">
            <a:solidFill>
              <a:schemeClr val="tx1"/>
            </a:solidFill>
            <a:miter lim="800000"/>
            <a:headEnd/>
            <a:tailEnd/>
          </a:ln>
          <a:effectLst/>
        </p:spPr>
        <p:txBody>
          <a:bodyPr rot="10800000" vert="eaVert" wrap="none" anchor="ctr"/>
          <a:lstStyle/>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ES"/>
          </a:p>
        </p:txBody>
      </p:sp>
      <p:sp>
        <p:nvSpPr>
          <p:cNvPr id="69642" name="AutoShape 10"/>
          <p:cNvSpPr>
            <a:spLocks noChangeArrowheads="1"/>
          </p:cNvSpPr>
          <p:nvPr/>
        </p:nvSpPr>
        <p:spPr bwMode="auto">
          <a:xfrm rot="5400000">
            <a:off x="4419600" y="5207000"/>
            <a:ext cx="609600" cy="533400"/>
          </a:xfrm>
          <a:prstGeom prst="chevron">
            <a:avLst>
              <a:gd name="adj" fmla="val 28571"/>
            </a:avLst>
          </a:prstGeom>
          <a:solidFill>
            <a:schemeClr val="accent1"/>
          </a:solidFill>
          <a:ln w="9525">
            <a:solidFill>
              <a:schemeClr val="tx1"/>
            </a:solidFill>
            <a:miter lim="800000"/>
            <a:headEnd/>
            <a:tailEnd/>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B1F57CA9-492D-4042-AA64-E62140BAE70B}" type="slidenum">
              <a:rPr lang="es-ES"/>
              <a:pPr/>
              <a:t>20</a:t>
            </a:fld>
            <a:endParaRPr lang="es-ES"/>
          </a:p>
        </p:txBody>
      </p:sp>
      <p:sp>
        <p:nvSpPr>
          <p:cNvPr id="73730" name="Rectangle 2"/>
          <p:cNvSpPr>
            <a:spLocks noGrp="1" noChangeArrowheads="1"/>
          </p:cNvSpPr>
          <p:nvPr>
            <p:ph type="title"/>
          </p:nvPr>
        </p:nvSpPr>
        <p:spPr/>
        <p:txBody>
          <a:bodyPr/>
          <a:lstStyle/>
          <a:p>
            <a:r>
              <a:rPr lang="es-MX"/>
              <a:t>Dominios</a:t>
            </a:r>
            <a:endParaRPr lang="es-ES"/>
          </a:p>
        </p:txBody>
      </p:sp>
      <p:sp>
        <p:nvSpPr>
          <p:cNvPr id="73731" name="Rectangle 3"/>
          <p:cNvSpPr>
            <a:spLocks noGrp="1" noChangeArrowheads="1"/>
          </p:cNvSpPr>
          <p:nvPr>
            <p:ph type="body" idx="1"/>
          </p:nvPr>
        </p:nvSpPr>
        <p:spPr/>
        <p:txBody>
          <a:bodyPr/>
          <a:lstStyle/>
          <a:p>
            <a:r>
              <a:rPr lang="es-MX" dirty="0"/>
              <a:t>El dominio establece el conjunto de valores posibles que el atributo puede contener para hacer considerado como válido. A menudo se confunden los dominios con los tipos de datos, aunque no son exactamente lo mismo. </a:t>
            </a:r>
            <a:endParaRPr lang="es-MX" dirty="0" smtClean="0"/>
          </a:p>
          <a:p>
            <a:endParaRPr lang="es-MX" dirty="0" smtClean="0"/>
          </a:p>
          <a:p>
            <a:r>
              <a:rPr lang="es-MX" dirty="0" smtClean="0"/>
              <a:t>Tipo </a:t>
            </a:r>
            <a:r>
              <a:rPr lang="es-MX" dirty="0"/>
              <a:t>de dato es el </a:t>
            </a:r>
            <a:r>
              <a:rPr lang="es-MX" b="1" dirty="0"/>
              <a:t>concepto físico</a:t>
            </a:r>
            <a:r>
              <a:rPr lang="es-MX" dirty="0"/>
              <a:t>, mientras que dominio es un </a:t>
            </a:r>
            <a:r>
              <a:rPr lang="es-MX" b="1" dirty="0"/>
              <a:t>concepto lógico</a:t>
            </a:r>
            <a:r>
              <a:rPr lang="es-MX" dirty="0"/>
              <a:t>. El concepto de dominio es más amplio que el tipo de datos, un dominio establece una descripción más especifica de datos que son válidos.</a:t>
            </a:r>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B1F57CA9-492D-4042-AA64-E62140BAE70B}" type="slidenum">
              <a:rPr lang="es-ES"/>
              <a:pPr/>
              <a:t>21</a:t>
            </a:fld>
            <a:endParaRPr lang="es-ES"/>
          </a:p>
        </p:txBody>
      </p:sp>
      <p:sp>
        <p:nvSpPr>
          <p:cNvPr id="73730" name="Rectangle 2"/>
          <p:cNvSpPr>
            <a:spLocks noGrp="1" noChangeArrowheads="1"/>
          </p:cNvSpPr>
          <p:nvPr>
            <p:ph type="title"/>
          </p:nvPr>
        </p:nvSpPr>
        <p:spPr/>
        <p:txBody>
          <a:bodyPr/>
          <a:lstStyle/>
          <a:p>
            <a:r>
              <a:rPr lang="es-MX"/>
              <a:t>Dominios</a:t>
            </a:r>
            <a:endParaRPr lang="es-ES"/>
          </a:p>
        </p:txBody>
      </p:sp>
      <p:sp>
        <p:nvSpPr>
          <p:cNvPr id="73731" name="Rectangle 3"/>
          <p:cNvSpPr>
            <a:spLocks noGrp="1" noChangeArrowheads="1"/>
          </p:cNvSpPr>
          <p:nvPr>
            <p:ph type="body" idx="1"/>
          </p:nvPr>
        </p:nvSpPr>
        <p:spPr>
          <a:xfrm>
            <a:off x="768912" y="1386840"/>
            <a:ext cx="8460432" cy="5257800"/>
          </a:xfrm>
        </p:spPr>
        <p:txBody>
          <a:bodyPr/>
          <a:lstStyle/>
          <a:p>
            <a:r>
              <a:rPr lang="es-MX" u="sng" dirty="0" smtClean="0"/>
              <a:t>Atributo	Tipo dato		Dominio</a:t>
            </a:r>
          </a:p>
          <a:p>
            <a:r>
              <a:rPr lang="es-MX" dirty="0" smtClean="0"/>
              <a:t>Sexo		</a:t>
            </a:r>
            <a:r>
              <a:rPr lang="es-MX" dirty="0" err="1" smtClean="0"/>
              <a:t>char</a:t>
            </a:r>
            <a:r>
              <a:rPr lang="es-MX" dirty="0" smtClean="0"/>
              <a:t>			F/M</a:t>
            </a:r>
          </a:p>
          <a:p>
            <a:r>
              <a:rPr lang="es-MX" dirty="0" smtClean="0"/>
              <a:t>Edad		</a:t>
            </a:r>
            <a:r>
              <a:rPr lang="es-MX" dirty="0" err="1" smtClean="0"/>
              <a:t>Int</a:t>
            </a:r>
            <a:r>
              <a:rPr lang="es-MX" dirty="0" smtClean="0"/>
              <a:t>			18-55</a:t>
            </a:r>
          </a:p>
          <a:p>
            <a:r>
              <a:rPr lang="es-MX" dirty="0" err="1" smtClean="0"/>
              <a:t>TipoPer</a:t>
            </a:r>
            <a:r>
              <a:rPr lang="es-MX" dirty="0" smtClean="0"/>
              <a:t>	</a:t>
            </a:r>
            <a:r>
              <a:rPr lang="es-MX" dirty="0" err="1" smtClean="0"/>
              <a:t>char</a:t>
            </a:r>
            <a:r>
              <a:rPr lang="es-MX" dirty="0" smtClean="0"/>
              <a:t>			M/F</a:t>
            </a:r>
          </a:p>
          <a:p>
            <a:r>
              <a:rPr lang="es-MX" dirty="0" smtClean="0"/>
              <a:t>Precio	Decimal		mayor a cero</a:t>
            </a:r>
          </a:p>
          <a:p>
            <a:r>
              <a:rPr lang="es-MX" dirty="0" err="1" smtClean="0"/>
              <a:t>FechaNac</a:t>
            </a:r>
            <a:r>
              <a:rPr lang="es-MX" dirty="0" smtClean="0"/>
              <a:t>	Fecha		nacidos antes de 1985</a:t>
            </a:r>
          </a:p>
          <a:p>
            <a:endParaRPr lang="es-MX" dirty="0" smtClean="0"/>
          </a:p>
        </p:txBody>
      </p:sp>
      <p:cxnSp>
        <p:nvCxnSpPr>
          <p:cNvPr id="6" name="5 Conector recto"/>
          <p:cNvCxnSpPr/>
          <p:nvPr/>
        </p:nvCxnSpPr>
        <p:spPr bwMode="auto">
          <a:xfrm rot="5400000">
            <a:off x="1140000" y="2924944"/>
            <a:ext cx="288032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6 Conector recto"/>
          <p:cNvCxnSpPr/>
          <p:nvPr/>
        </p:nvCxnSpPr>
        <p:spPr bwMode="auto">
          <a:xfrm rot="5400000">
            <a:off x="3635896" y="2949328"/>
            <a:ext cx="288032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222C21A-5079-42CC-9066-2D50E58F8520}" type="slidenum">
              <a:rPr lang="es-ES"/>
              <a:pPr/>
              <a:t>22</a:t>
            </a:fld>
            <a:endParaRPr lang="es-ES"/>
          </a:p>
        </p:txBody>
      </p:sp>
      <p:sp>
        <p:nvSpPr>
          <p:cNvPr id="74754" name="Rectangle 2"/>
          <p:cNvSpPr>
            <a:spLocks noGrp="1" noChangeArrowheads="1"/>
          </p:cNvSpPr>
          <p:nvPr>
            <p:ph type="title"/>
          </p:nvPr>
        </p:nvSpPr>
        <p:spPr/>
        <p:txBody>
          <a:bodyPr/>
          <a:lstStyle/>
          <a:p>
            <a:r>
              <a:rPr lang="es-MX"/>
              <a:t>Asociaciones</a:t>
            </a:r>
            <a:endParaRPr lang="es-ES"/>
          </a:p>
        </p:txBody>
      </p:sp>
      <p:sp>
        <p:nvSpPr>
          <p:cNvPr id="74755" name="Rectangle 3"/>
          <p:cNvSpPr>
            <a:spLocks noGrp="1" noChangeArrowheads="1"/>
          </p:cNvSpPr>
          <p:nvPr>
            <p:ph type="body" idx="1"/>
          </p:nvPr>
        </p:nvSpPr>
        <p:spPr/>
        <p:txBody>
          <a:bodyPr/>
          <a:lstStyle/>
          <a:p>
            <a:r>
              <a:rPr lang="es-MX" dirty="0"/>
              <a:t>Además de los atributos de cada entidad, un modelo </a:t>
            </a:r>
            <a:r>
              <a:rPr lang="es-MX" dirty="0" smtClean="0"/>
              <a:t>entidad/relación debe </a:t>
            </a:r>
            <a:r>
              <a:rPr lang="es-MX" dirty="0"/>
              <a:t>especificar las asociaciones existentes entre las entidades. En el nivel conceptual, las asociaciones son simplemente relaciones existentes entre entidades. Las entidades se clasifican en :</a:t>
            </a:r>
          </a:p>
          <a:p>
            <a:endParaRPr lang="es-MX" dirty="0"/>
          </a:p>
          <a:p>
            <a:r>
              <a:rPr lang="es-MX" dirty="0"/>
              <a:t>- Entidades participantes.</a:t>
            </a:r>
          </a:p>
          <a:p>
            <a:r>
              <a:rPr lang="es-MX" dirty="0"/>
              <a:t>- Grado de una asociación.</a:t>
            </a:r>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2F80C8EB-2257-41AE-BB37-AAC8999F3FDD}" type="slidenum">
              <a:rPr lang="es-ES"/>
              <a:pPr/>
              <a:t>23</a:t>
            </a:fld>
            <a:endParaRPr lang="es-ES"/>
          </a:p>
        </p:txBody>
      </p:sp>
      <p:sp>
        <p:nvSpPr>
          <p:cNvPr id="75778" name="Rectangle 2"/>
          <p:cNvSpPr>
            <a:spLocks noGrp="1" noChangeArrowheads="1"/>
          </p:cNvSpPr>
          <p:nvPr>
            <p:ph type="title"/>
          </p:nvPr>
        </p:nvSpPr>
        <p:spPr/>
        <p:txBody>
          <a:bodyPr/>
          <a:lstStyle/>
          <a:p>
            <a:r>
              <a:rPr lang="es-MX"/>
              <a:t>Entidades participantes</a:t>
            </a:r>
            <a:endParaRPr lang="es-ES"/>
          </a:p>
        </p:txBody>
      </p:sp>
      <p:sp>
        <p:nvSpPr>
          <p:cNvPr id="75779" name="Rectangle 3"/>
          <p:cNvSpPr>
            <a:spLocks noGrp="1" noChangeArrowheads="1"/>
          </p:cNvSpPr>
          <p:nvPr>
            <p:ph type="body" idx="1"/>
          </p:nvPr>
        </p:nvSpPr>
        <p:spPr/>
        <p:txBody>
          <a:bodyPr/>
          <a:lstStyle/>
          <a:p>
            <a:pPr>
              <a:lnSpc>
                <a:spcPct val="90000"/>
              </a:lnSpc>
            </a:pPr>
            <a:r>
              <a:rPr lang="es-MX" dirty="0"/>
              <a:t>Son las entidades que participan en una asociación. Se </a:t>
            </a:r>
            <a:r>
              <a:rPr lang="es-MX" dirty="0" smtClean="0"/>
              <a:t>clasifican </a:t>
            </a:r>
            <a:r>
              <a:rPr lang="es-MX" dirty="0"/>
              <a:t>en :</a:t>
            </a:r>
          </a:p>
          <a:p>
            <a:pPr>
              <a:lnSpc>
                <a:spcPct val="90000"/>
              </a:lnSpc>
            </a:pPr>
            <a:r>
              <a:rPr lang="es-MX" dirty="0" smtClean="0"/>
              <a:t>1.- </a:t>
            </a:r>
            <a:r>
              <a:rPr lang="es-MX" b="1" dirty="0" smtClean="0"/>
              <a:t>Entidad normal</a:t>
            </a:r>
            <a:r>
              <a:rPr lang="es-MX" dirty="0" smtClean="0"/>
              <a:t>: Es la entidad que puede existir por si misma en la asociación. También se le conoce como </a:t>
            </a:r>
            <a:r>
              <a:rPr lang="es-MX" b="1" dirty="0" smtClean="0"/>
              <a:t>entidad con participación parcial</a:t>
            </a:r>
            <a:r>
              <a:rPr lang="es-MX" dirty="0" smtClean="0"/>
              <a:t>.</a:t>
            </a:r>
            <a:endParaRPr lang="es-ES" dirty="0" smtClean="0"/>
          </a:p>
          <a:p>
            <a:pPr>
              <a:lnSpc>
                <a:spcPct val="90000"/>
              </a:lnSpc>
            </a:pPr>
            <a:endParaRPr lang="es-MX" dirty="0" smtClean="0"/>
          </a:p>
          <a:p>
            <a:pPr>
              <a:lnSpc>
                <a:spcPct val="90000"/>
              </a:lnSpc>
            </a:pPr>
            <a:r>
              <a:rPr lang="es-MX" dirty="0" smtClean="0"/>
              <a:t>2.- </a:t>
            </a:r>
            <a:r>
              <a:rPr lang="es-MX" b="1" dirty="0"/>
              <a:t>Entidades débil</a:t>
            </a:r>
            <a:r>
              <a:rPr lang="es-MX" dirty="0"/>
              <a:t>: Es la entidad que sólo puede existir en relación a otra entidad. También se le conoce como </a:t>
            </a:r>
            <a:r>
              <a:rPr lang="es-MX" b="1" dirty="0"/>
              <a:t>entidad con participación total</a:t>
            </a:r>
            <a:r>
              <a:rPr lang="es-MX" dirty="0"/>
              <a:t> en la </a:t>
            </a:r>
            <a:r>
              <a:rPr lang="es-MX" dirty="0" smtClean="0"/>
              <a:t>asociación </a:t>
            </a:r>
            <a:r>
              <a:rPr lang="es-MX" dirty="0"/>
              <a:t>debido a que sólo existe si existe la asociación.</a:t>
            </a:r>
          </a:p>
          <a:p>
            <a:pPr>
              <a:lnSpc>
                <a:spcPct val="90000"/>
              </a:lnSpc>
            </a:pPr>
            <a:endParaRPr lang="es-MX"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 Marcador de número de diapositiva"/>
          <p:cNvSpPr>
            <a:spLocks noGrp="1"/>
          </p:cNvSpPr>
          <p:nvPr>
            <p:ph type="sldNum" sz="quarter" idx="12"/>
          </p:nvPr>
        </p:nvSpPr>
        <p:spPr/>
        <p:txBody>
          <a:bodyPr/>
          <a:lstStyle/>
          <a:p>
            <a:fld id="{33C82996-D0F1-45FC-AE95-3CB7920B6396}" type="slidenum">
              <a:rPr lang="es-ES"/>
              <a:pPr/>
              <a:t>24</a:t>
            </a:fld>
            <a:endParaRPr lang="es-ES"/>
          </a:p>
        </p:txBody>
      </p:sp>
      <p:sp>
        <p:nvSpPr>
          <p:cNvPr id="76802" name="Rectangle 2"/>
          <p:cNvSpPr>
            <a:spLocks noGrp="1" noChangeArrowheads="1"/>
          </p:cNvSpPr>
          <p:nvPr>
            <p:ph type="title"/>
          </p:nvPr>
        </p:nvSpPr>
        <p:spPr/>
        <p:txBody>
          <a:bodyPr/>
          <a:lstStyle/>
          <a:p>
            <a:r>
              <a:rPr lang="es-MX"/>
              <a:t>Entidades participantes</a:t>
            </a:r>
            <a:endParaRPr lang="es-ES"/>
          </a:p>
        </p:txBody>
      </p:sp>
      <p:grpSp>
        <p:nvGrpSpPr>
          <p:cNvPr id="25" name="24 Grupo"/>
          <p:cNvGrpSpPr/>
          <p:nvPr/>
        </p:nvGrpSpPr>
        <p:grpSpPr>
          <a:xfrm>
            <a:off x="2336800" y="1676400"/>
            <a:ext cx="4495800" cy="990600"/>
            <a:chOff x="2336800" y="1676400"/>
            <a:chExt cx="4495800" cy="990600"/>
          </a:xfrm>
        </p:grpSpPr>
        <p:sp>
          <p:nvSpPr>
            <p:cNvPr id="76803" name="Text Box 3"/>
            <p:cNvSpPr txBox="1">
              <a:spLocks noChangeArrowheads="1"/>
            </p:cNvSpPr>
            <p:nvPr/>
          </p:nvSpPr>
          <p:spPr bwMode="auto">
            <a:xfrm>
              <a:off x="5029200" y="1676400"/>
              <a:ext cx="16764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a:latin typeface="Arial" charset="0"/>
                </a:rPr>
                <a:t>Pedidos</a:t>
              </a:r>
              <a:endParaRPr lang="es-ES" b="1" dirty="0">
                <a:latin typeface="Arial" charset="0"/>
              </a:endParaRPr>
            </a:p>
          </p:txBody>
        </p:sp>
        <p:sp>
          <p:nvSpPr>
            <p:cNvPr id="76804" name="Text Box 4"/>
            <p:cNvSpPr txBox="1">
              <a:spLocks noChangeArrowheads="1"/>
            </p:cNvSpPr>
            <p:nvPr/>
          </p:nvSpPr>
          <p:spPr bwMode="auto">
            <a:xfrm>
              <a:off x="2514600" y="1676400"/>
              <a:ext cx="16764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Clientes</a:t>
              </a:r>
              <a:endParaRPr lang="es-ES" b="1">
                <a:latin typeface="Arial" charset="0"/>
              </a:endParaRPr>
            </a:p>
          </p:txBody>
        </p:sp>
        <p:sp>
          <p:nvSpPr>
            <p:cNvPr id="76805" name="Line 5"/>
            <p:cNvSpPr>
              <a:spLocks noChangeShapeType="1"/>
            </p:cNvSpPr>
            <p:nvPr/>
          </p:nvSpPr>
          <p:spPr bwMode="auto">
            <a:xfrm>
              <a:off x="4191000" y="1905000"/>
              <a:ext cx="838200" cy="0"/>
            </a:xfrm>
            <a:prstGeom prst="line">
              <a:avLst/>
            </a:prstGeom>
            <a:noFill/>
            <a:ln w="9525">
              <a:solidFill>
                <a:schemeClr val="tx1"/>
              </a:solidFill>
              <a:round/>
              <a:headEnd/>
              <a:tailEnd/>
            </a:ln>
            <a:effectLst/>
          </p:spPr>
          <p:txBody>
            <a:bodyPr wrap="none"/>
            <a:lstStyle/>
            <a:p>
              <a:endParaRPr lang="es-MX"/>
            </a:p>
          </p:txBody>
        </p:sp>
        <p:sp>
          <p:nvSpPr>
            <p:cNvPr id="76806" name="Text Box 6"/>
            <p:cNvSpPr txBox="1">
              <a:spLocks noChangeArrowheads="1"/>
            </p:cNvSpPr>
            <p:nvPr/>
          </p:nvSpPr>
          <p:spPr bwMode="auto">
            <a:xfrm>
              <a:off x="2336800" y="2209800"/>
              <a:ext cx="4495800" cy="457200"/>
            </a:xfrm>
            <a:prstGeom prst="rect">
              <a:avLst/>
            </a:prstGeom>
            <a:noFill/>
            <a:ln w="28575">
              <a:noFill/>
              <a:miter lim="800000"/>
              <a:headEnd/>
              <a:tailEnd/>
            </a:ln>
            <a:effectLst/>
          </p:spPr>
          <p:txBody>
            <a:bodyPr>
              <a:spAutoFit/>
            </a:bodyPr>
            <a:lstStyle/>
            <a:p>
              <a:pPr algn="ctr">
                <a:spcBef>
                  <a:spcPct val="50000"/>
                </a:spcBef>
              </a:pPr>
              <a:r>
                <a:rPr lang="es-MX" b="1" dirty="0">
                  <a:latin typeface="Arial" charset="0"/>
                </a:rPr>
                <a:t>E. Normal            E. débil</a:t>
              </a:r>
              <a:endParaRPr lang="es-ES" b="1" dirty="0">
                <a:latin typeface="Arial" charset="0"/>
              </a:endParaRPr>
            </a:p>
          </p:txBody>
        </p:sp>
        <p:sp>
          <p:nvSpPr>
            <p:cNvPr id="76811" name="Line 11"/>
            <p:cNvSpPr>
              <a:spLocks noChangeShapeType="1"/>
            </p:cNvSpPr>
            <p:nvPr/>
          </p:nvSpPr>
          <p:spPr bwMode="auto">
            <a:xfrm flipV="1">
              <a:off x="4876800" y="1752600"/>
              <a:ext cx="152400" cy="152400"/>
            </a:xfrm>
            <a:prstGeom prst="line">
              <a:avLst/>
            </a:prstGeom>
            <a:noFill/>
            <a:ln w="9525">
              <a:solidFill>
                <a:schemeClr val="tx1"/>
              </a:solidFill>
              <a:round/>
              <a:headEnd/>
              <a:tailEnd/>
            </a:ln>
            <a:effectLst/>
          </p:spPr>
          <p:txBody>
            <a:bodyPr wrap="none"/>
            <a:lstStyle/>
            <a:p>
              <a:endParaRPr lang="es-MX"/>
            </a:p>
          </p:txBody>
        </p:sp>
        <p:sp>
          <p:nvSpPr>
            <p:cNvPr id="76812" name="Line 12"/>
            <p:cNvSpPr>
              <a:spLocks noChangeShapeType="1"/>
            </p:cNvSpPr>
            <p:nvPr/>
          </p:nvSpPr>
          <p:spPr bwMode="auto">
            <a:xfrm>
              <a:off x="4876800" y="1905000"/>
              <a:ext cx="152400" cy="152400"/>
            </a:xfrm>
            <a:prstGeom prst="line">
              <a:avLst/>
            </a:prstGeom>
            <a:noFill/>
            <a:ln w="9525">
              <a:solidFill>
                <a:schemeClr val="tx1"/>
              </a:solidFill>
              <a:round/>
              <a:headEnd/>
              <a:tailEnd/>
            </a:ln>
            <a:effectLst/>
          </p:spPr>
          <p:txBody>
            <a:bodyPr wrap="none"/>
            <a:lstStyle/>
            <a:p>
              <a:endParaRPr lang="es-MX"/>
            </a:p>
          </p:txBody>
        </p:sp>
        <p:sp>
          <p:nvSpPr>
            <p:cNvPr id="76813" name="Line 13"/>
            <p:cNvSpPr>
              <a:spLocks noChangeShapeType="1"/>
            </p:cNvSpPr>
            <p:nvPr/>
          </p:nvSpPr>
          <p:spPr bwMode="auto">
            <a:xfrm>
              <a:off x="4343400" y="1828800"/>
              <a:ext cx="0" cy="152400"/>
            </a:xfrm>
            <a:prstGeom prst="line">
              <a:avLst/>
            </a:prstGeom>
            <a:noFill/>
            <a:ln w="9525">
              <a:solidFill>
                <a:schemeClr val="tx1"/>
              </a:solidFill>
              <a:round/>
              <a:headEnd/>
              <a:tailEnd/>
            </a:ln>
            <a:effectLst/>
          </p:spPr>
          <p:txBody>
            <a:bodyPr wrap="none"/>
            <a:lstStyle/>
            <a:p>
              <a:endParaRPr lang="es-MX"/>
            </a:p>
          </p:txBody>
        </p:sp>
      </p:grpSp>
      <p:grpSp>
        <p:nvGrpSpPr>
          <p:cNvPr id="26" name="25 Grupo"/>
          <p:cNvGrpSpPr/>
          <p:nvPr/>
        </p:nvGrpSpPr>
        <p:grpSpPr>
          <a:xfrm>
            <a:off x="2336800" y="3606800"/>
            <a:ext cx="4597400" cy="1003300"/>
            <a:chOff x="2336800" y="3606800"/>
            <a:chExt cx="4597400" cy="1003300"/>
          </a:xfrm>
        </p:grpSpPr>
        <p:sp>
          <p:nvSpPr>
            <p:cNvPr id="76807" name="Text Box 7"/>
            <p:cNvSpPr txBox="1">
              <a:spLocks noChangeArrowheads="1"/>
            </p:cNvSpPr>
            <p:nvPr/>
          </p:nvSpPr>
          <p:spPr bwMode="auto">
            <a:xfrm>
              <a:off x="5029200" y="3606800"/>
              <a:ext cx="19050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Productos</a:t>
              </a:r>
              <a:endParaRPr lang="es-ES" b="1">
                <a:latin typeface="Arial" charset="0"/>
              </a:endParaRPr>
            </a:p>
          </p:txBody>
        </p:sp>
        <p:sp>
          <p:nvSpPr>
            <p:cNvPr id="76808" name="Text Box 8"/>
            <p:cNvSpPr txBox="1">
              <a:spLocks noChangeArrowheads="1"/>
            </p:cNvSpPr>
            <p:nvPr/>
          </p:nvSpPr>
          <p:spPr bwMode="auto">
            <a:xfrm>
              <a:off x="2514600" y="3606800"/>
              <a:ext cx="16764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Familias</a:t>
              </a:r>
              <a:endParaRPr lang="es-ES" b="1">
                <a:latin typeface="Arial" charset="0"/>
              </a:endParaRPr>
            </a:p>
          </p:txBody>
        </p:sp>
        <p:sp>
          <p:nvSpPr>
            <p:cNvPr id="76809" name="Line 9"/>
            <p:cNvSpPr>
              <a:spLocks noChangeShapeType="1"/>
            </p:cNvSpPr>
            <p:nvPr/>
          </p:nvSpPr>
          <p:spPr bwMode="auto">
            <a:xfrm>
              <a:off x="4191000" y="3848100"/>
              <a:ext cx="838200" cy="0"/>
            </a:xfrm>
            <a:prstGeom prst="line">
              <a:avLst/>
            </a:prstGeom>
            <a:noFill/>
            <a:ln w="9525">
              <a:solidFill>
                <a:schemeClr val="tx1"/>
              </a:solidFill>
              <a:round/>
              <a:headEnd/>
              <a:tailEnd/>
            </a:ln>
            <a:effectLst/>
          </p:spPr>
          <p:txBody>
            <a:bodyPr wrap="none"/>
            <a:lstStyle/>
            <a:p>
              <a:endParaRPr lang="es-MX"/>
            </a:p>
          </p:txBody>
        </p:sp>
        <p:sp>
          <p:nvSpPr>
            <p:cNvPr id="76810" name="Text Box 10"/>
            <p:cNvSpPr txBox="1">
              <a:spLocks noChangeArrowheads="1"/>
            </p:cNvSpPr>
            <p:nvPr/>
          </p:nvSpPr>
          <p:spPr bwMode="auto">
            <a:xfrm>
              <a:off x="2336800" y="41529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Normal            E. débil</a:t>
              </a:r>
              <a:endParaRPr lang="es-ES" b="1">
                <a:latin typeface="Arial" charset="0"/>
              </a:endParaRPr>
            </a:p>
          </p:txBody>
        </p:sp>
        <p:sp>
          <p:nvSpPr>
            <p:cNvPr id="76814" name="Line 14"/>
            <p:cNvSpPr>
              <a:spLocks noChangeShapeType="1"/>
            </p:cNvSpPr>
            <p:nvPr/>
          </p:nvSpPr>
          <p:spPr bwMode="auto">
            <a:xfrm flipV="1">
              <a:off x="4876800" y="3695700"/>
              <a:ext cx="152400" cy="152400"/>
            </a:xfrm>
            <a:prstGeom prst="line">
              <a:avLst/>
            </a:prstGeom>
            <a:noFill/>
            <a:ln w="9525">
              <a:solidFill>
                <a:schemeClr val="tx1"/>
              </a:solidFill>
              <a:round/>
              <a:headEnd/>
              <a:tailEnd/>
            </a:ln>
            <a:effectLst/>
          </p:spPr>
          <p:txBody>
            <a:bodyPr wrap="none"/>
            <a:lstStyle/>
            <a:p>
              <a:endParaRPr lang="es-MX"/>
            </a:p>
          </p:txBody>
        </p:sp>
        <p:sp>
          <p:nvSpPr>
            <p:cNvPr id="76815" name="Line 15"/>
            <p:cNvSpPr>
              <a:spLocks noChangeShapeType="1"/>
            </p:cNvSpPr>
            <p:nvPr/>
          </p:nvSpPr>
          <p:spPr bwMode="auto">
            <a:xfrm>
              <a:off x="4876800" y="3848100"/>
              <a:ext cx="152400" cy="152400"/>
            </a:xfrm>
            <a:prstGeom prst="line">
              <a:avLst/>
            </a:prstGeom>
            <a:noFill/>
            <a:ln w="9525">
              <a:solidFill>
                <a:schemeClr val="tx1"/>
              </a:solidFill>
              <a:round/>
              <a:headEnd/>
              <a:tailEnd/>
            </a:ln>
            <a:effectLst/>
          </p:spPr>
          <p:txBody>
            <a:bodyPr wrap="none"/>
            <a:lstStyle/>
            <a:p>
              <a:endParaRPr lang="es-MX"/>
            </a:p>
          </p:txBody>
        </p:sp>
        <p:sp>
          <p:nvSpPr>
            <p:cNvPr id="76816" name="Line 16"/>
            <p:cNvSpPr>
              <a:spLocks noChangeShapeType="1"/>
            </p:cNvSpPr>
            <p:nvPr/>
          </p:nvSpPr>
          <p:spPr bwMode="auto">
            <a:xfrm>
              <a:off x="4343400" y="3771900"/>
              <a:ext cx="0" cy="152400"/>
            </a:xfrm>
            <a:prstGeom prst="line">
              <a:avLst/>
            </a:prstGeom>
            <a:noFill/>
            <a:ln w="9525">
              <a:solidFill>
                <a:schemeClr val="tx1"/>
              </a:solidFill>
              <a:round/>
              <a:headEnd/>
              <a:tailEnd/>
            </a:ln>
            <a:effectLst/>
          </p:spPr>
          <p:txBody>
            <a:bodyPr wrap="none"/>
            <a:lstStyle/>
            <a:p>
              <a:endParaRPr lang="es-MX"/>
            </a:p>
          </p:txBody>
        </p:sp>
      </p:grpSp>
      <p:grpSp>
        <p:nvGrpSpPr>
          <p:cNvPr id="27" name="26 Grupo"/>
          <p:cNvGrpSpPr/>
          <p:nvPr/>
        </p:nvGrpSpPr>
        <p:grpSpPr>
          <a:xfrm>
            <a:off x="2342896" y="5234432"/>
            <a:ext cx="4597400" cy="1003300"/>
            <a:chOff x="2342896" y="5234432"/>
            <a:chExt cx="4597400" cy="1003300"/>
          </a:xfrm>
        </p:grpSpPr>
        <p:sp>
          <p:nvSpPr>
            <p:cNvPr id="18" name="Text Box 7"/>
            <p:cNvSpPr txBox="1">
              <a:spLocks noChangeArrowheads="1"/>
            </p:cNvSpPr>
            <p:nvPr/>
          </p:nvSpPr>
          <p:spPr bwMode="auto">
            <a:xfrm>
              <a:off x="5035296" y="5234432"/>
              <a:ext cx="1905000" cy="461665"/>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smtClean="0">
                  <a:latin typeface="Arial" charset="0"/>
                </a:rPr>
                <a:t>Municipios</a:t>
              </a:r>
              <a:endParaRPr lang="es-ES" b="1" dirty="0">
                <a:latin typeface="Arial" charset="0"/>
              </a:endParaRPr>
            </a:p>
          </p:txBody>
        </p:sp>
        <p:sp>
          <p:nvSpPr>
            <p:cNvPr id="19" name="Text Box 8"/>
            <p:cNvSpPr txBox="1">
              <a:spLocks noChangeArrowheads="1"/>
            </p:cNvSpPr>
            <p:nvPr/>
          </p:nvSpPr>
          <p:spPr bwMode="auto">
            <a:xfrm>
              <a:off x="2520696" y="5234432"/>
              <a:ext cx="1676400" cy="461665"/>
            </a:xfrm>
            <a:prstGeom prst="rect">
              <a:avLst/>
            </a:prstGeom>
            <a:noFill/>
            <a:ln w="28575">
              <a:solidFill>
                <a:schemeClr val="tx2"/>
              </a:solidFill>
              <a:miter lim="800000"/>
              <a:headEnd/>
              <a:tailEnd/>
            </a:ln>
            <a:effectLst/>
          </p:spPr>
          <p:txBody>
            <a:bodyPr>
              <a:spAutoFit/>
            </a:bodyPr>
            <a:lstStyle/>
            <a:p>
              <a:pPr algn="ctr">
                <a:spcBef>
                  <a:spcPct val="50000"/>
                </a:spcBef>
              </a:pPr>
              <a:r>
                <a:rPr lang="es-MX" b="1" dirty="0" smtClean="0">
                  <a:latin typeface="Arial" charset="0"/>
                </a:rPr>
                <a:t>Estados</a:t>
              </a:r>
              <a:endParaRPr lang="es-ES" b="1" dirty="0">
                <a:latin typeface="Arial" charset="0"/>
              </a:endParaRPr>
            </a:p>
          </p:txBody>
        </p:sp>
        <p:sp>
          <p:nvSpPr>
            <p:cNvPr id="20" name="Line 9"/>
            <p:cNvSpPr>
              <a:spLocks noChangeShapeType="1"/>
            </p:cNvSpPr>
            <p:nvPr/>
          </p:nvSpPr>
          <p:spPr bwMode="auto">
            <a:xfrm>
              <a:off x="4197096" y="5475732"/>
              <a:ext cx="838200" cy="0"/>
            </a:xfrm>
            <a:prstGeom prst="line">
              <a:avLst/>
            </a:prstGeom>
            <a:noFill/>
            <a:ln w="9525">
              <a:solidFill>
                <a:schemeClr val="tx1"/>
              </a:solidFill>
              <a:round/>
              <a:headEnd/>
              <a:tailEnd/>
            </a:ln>
            <a:effectLst/>
          </p:spPr>
          <p:txBody>
            <a:bodyPr wrap="none"/>
            <a:lstStyle/>
            <a:p>
              <a:endParaRPr lang="es-MX"/>
            </a:p>
          </p:txBody>
        </p:sp>
        <p:sp>
          <p:nvSpPr>
            <p:cNvPr id="21" name="Text Box 10"/>
            <p:cNvSpPr txBox="1">
              <a:spLocks noChangeArrowheads="1"/>
            </p:cNvSpPr>
            <p:nvPr/>
          </p:nvSpPr>
          <p:spPr bwMode="auto">
            <a:xfrm>
              <a:off x="2342896" y="5780532"/>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Normal            E. débil</a:t>
              </a:r>
              <a:endParaRPr lang="es-ES" b="1">
                <a:latin typeface="Arial" charset="0"/>
              </a:endParaRPr>
            </a:p>
          </p:txBody>
        </p:sp>
        <p:sp>
          <p:nvSpPr>
            <p:cNvPr id="22" name="Line 14"/>
            <p:cNvSpPr>
              <a:spLocks noChangeShapeType="1"/>
            </p:cNvSpPr>
            <p:nvPr/>
          </p:nvSpPr>
          <p:spPr bwMode="auto">
            <a:xfrm flipV="1">
              <a:off x="4882896" y="5323332"/>
              <a:ext cx="152400" cy="152400"/>
            </a:xfrm>
            <a:prstGeom prst="line">
              <a:avLst/>
            </a:prstGeom>
            <a:noFill/>
            <a:ln w="9525">
              <a:solidFill>
                <a:schemeClr val="tx1"/>
              </a:solidFill>
              <a:round/>
              <a:headEnd/>
              <a:tailEnd/>
            </a:ln>
            <a:effectLst/>
          </p:spPr>
          <p:txBody>
            <a:bodyPr wrap="none"/>
            <a:lstStyle/>
            <a:p>
              <a:endParaRPr lang="es-MX"/>
            </a:p>
          </p:txBody>
        </p:sp>
        <p:sp>
          <p:nvSpPr>
            <p:cNvPr id="23" name="Line 15"/>
            <p:cNvSpPr>
              <a:spLocks noChangeShapeType="1"/>
            </p:cNvSpPr>
            <p:nvPr/>
          </p:nvSpPr>
          <p:spPr bwMode="auto">
            <a:xfrm>
              <a:off x="4882896" y="5475732"/>
              <a:ext cx="152400" cy="152400"/>
            </a:xfrm>
            <a:prstGeom prst="line">
              <a:avLst/>
            </a:prstGeom>
            <a:noFill/>
            <a:ln w="9525">
              <a:solidFill>
                <a:schemeClr val="tx1"/>
              </a:solidFill>
              <a:round/>
              <a:headEnd/>
              <a:tailEnd/>
            </a:ln>
            <a:effectLst/>
          </p:spPr>
          <p:txBody>
            <a:bodyPr wrap="none"/>
            <a:lstStyle/>
            <a:p>
              <a:endParaRPr lang="es-MX"/>
            </a:p>
          </p:txBody>
        </p:sp>
        <p:sp>
          <p:nvSpPr>
            <p:cNvPr id="24" name="Line 16"/>
            <p:cNvSpPr>
              <a:spLocks noChangeShapeType="1"/>
            </p:cNvSpPr>
            <p:nvPr/>
          </p:nvSpPr>
          <p:spPr bwMode="auto">
            <a:xfrm>
              <a:off x="4349496" y="5399532"/>
              <a:ext cx="0" cy="152400"/>
            </a:xfrm>
            <a:prstGeom prst="line">
              <a:avLst/>
            </a:prstGeom>
            <a:noFill/>
            <a:ln w="9525">
              <a:solidFill>
                <a:schemeClr val="tx1"/>
              </a:solidFill>
              <a:round/>
              <a:headEnd/>
              <a:tailEnd/>
            </a:ln>
            <a:effectLst/>
          </p:spPr>
          <p:txBody>
            <a:bodyPr wrap="none"/>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amond(in)">
                                      <p:cBhvr>
                                        <p:cTn id="18"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70468260-F945-4951-AB78-0546916FCE3E}" type="slidenum">
              <a:rPr lang="es-ES"/>
              <a:pPr/>
              <a:t>25</a:t>
            </a:fld>
            <a:endParaRPr lang="es-ES"/>
          </a:p>
        </p:txBody>
      </p:sp>
      <p:sp>
        <p:nvSpPr>
          <p:cNvPr id="81922" name="Rectangle 2"/>
          <p:cNvSpPr>
            <a:spLocks noGrp="1" noChangeArrowheads="1"/>
          </p:cNvSpPr>
          <p:nvPr>
            <p:ph type="title"/>
          </p:nvPr>
        </p:nvSpPr>
        <p:spPr/>
        <p:txBody>
          <a:bodyPr/>
          <a:lstStyle/>
          <a:p>
            <a:r>
              <a:rPr lang="es-MX"/>
              <a:t>Clasificación de entidades</a:t>
            </a:r>
            <a:endParaRPr lang="es-ES"/>
          </a:p>
        </p:txBody>
      </p:sp>
      <p:sp>
        <p:nvSpPr>
          <p:cNvPr id="81926" name="Rectangle 6"/>
          <p:cNvSpPr>
            <a:spLocks noChangeArrowheads="1"/>
          </p:cNvSpPr>
          <p:nvPr/>
        </p:nvSpPr>
        <p:spPr bwMode="auto">
          <a:xfrm>
            <a:off x="914400" y="1447800"/>
            <a:ext cx="8031163" cy="5257800"/>
          </a:xfrm>
          <a:prstGeom prst="rect">
            <a:avLst/>
          </a:prstGeom>
          <a:noFill/>
          <a:ln w="9525">
            <a:noFill/>
            <a:miter lim="800000"/>
            <a:headEnd/>
            <a:tailEnd/>
          </a:ln>
        </p:spPr>
        <p:txBody>
          <a:bodyPr/>
          <a:lstStyle/>
          <a:p>
            <a:pPr>
              <a:spcBef>
                <a:spcPct val="20000"/>
              </a:spcBef>
              <a:buClr>
                <a:schemeClr val="accent1"/>
              </a:buClr>
              <a:buSzPct val="80000"/>
              <a:buFont typeface="Wingdings" pitchFamily="2" charset="2"/>
              <a:buNone/>
            </a:pPr>
            <a:r>
              <a:rPr lang="es-MX" sz="2800" b="1">
                <a:latin typeface="Arial" charset="0"/>
              </a:rPr>
              <a:t>1.- Entidad Principal</a:t>
            </a:r>
            <a:r>
              <a:rPr lang="es-MX" sz="2800">
                <a:latin typeface="Arial" charset="0"/>
              </a:rPr>
              <a:t>: Es la entidad que compartirá su clave principal con la otra entidad la cual se le conocerá como entidad externa. La entidad principal siempre es la </a:t>
            </a:r>
            <a:r>
              <a:rPr lang="es-MX" sz="2800" b="1">
                <a:latin typeface="Arial" charset="0"/>
              </a:rPr>
              <a:t>entidad normal</a:t>
            </a:r>
            <a:r>
              <a:rPr lang="es-MX" sz="2800">
                <a:latin typeface="Arial" charset="0"/>
              </a:rPr>
              <a:t>.</a:t>
            </a:r>
          </a:p>
          <a:p>
            <a:pPr>
              <a:spcBef>
                <a:spcPct val="20000"/>
              </a:spcBef>
              <a:buClr>
                <a:schemeClr val="accent1"/>
              </a:buClr>
              <a:buSzPct val="80000"/>
              <a:buFont typeface="Wingdings" pitchFamily="2" charset="2"/>
              <a:buNone/>
            </a:pPr>
            <a:endParaRPr lang="es-MX" sz="2800">
              <a:latin typeface="Arial" charset="0"/>
            </a:endParaRPr>
          </a:p>
          <a:p>
            <a:pPr>
              <a:spcBef>
                <a:spcPct val="20000"/>
              </a:spcBef>
              <a:buClr>
                <a:schemeClr val="accent1"/>
              </a:buClr>
              <a:buSzPct val="80000"/>
              <a:buFont typeface="Wingdings" pitchFamily="2" charset="2"/>
              <a:buNone/>
            </a:pPr>
            <a:r>
              <a:rPr lang="es-MX" sz="2800" b="1">
                <a:latin typeface="Arial" charset="0"/>
              </a:rPr>
              <a:t>2.- Entidad Externa</a:t>
            </a:r>
            <a:r>
              <a:rPr lang="es-MX" sz="2800">
                <a:latin typeface="Arial" charset="0"/>
              </a:rPr>
              <a:t>: Es la entidad que contendrá la clave principal de la entidad principal. Generalmente es la </a:t>
            </a:r>
            <a:r>
              <a:rPr lang="es-MX" sz="2800" b="1">
                <a:latin typeface="Arial" charset="0"/>
              </a:rPr>
              <a:t>entidad débil</a:t>
            </a:r>
            <a:r>
              <a:rPr lang="es-MX" sz="2800">
                <a:latin typeface="Arial" charset="0"/>
              </a:rPr>
              <a:t>.</a:t>
            </a:r>
            <a:endParaRPr lang="es-ES" sz="280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4 Marcador de número de diapositiva"/>
          <p:cNvSpPr>
            <a:spLocks noGrp="1"/>
          </p:cNvSpPr>
          <p:nvPr>
            <p:ph type="sldNum" sz="quarter" idx="12"/>
          </p:nvPr>
        </p:nvSpPr>
        <p:spPr/>
        <p:txBody>
          <a:bodyPr/>
          <a:lstStyle/>
          <a:p>
            <a:fld id="{4F3419FB-30A6-4FCE-983B-23CD536662C2}" type="slidenum">
              <a:rPr lang="es-ES"/>
              <a:pPr/>
              <a:t>26</a:t>
            </a:fld>
            <a:endParaRPr lang="es-ES"/>
          </a:p>
        </p:txBody>
      </p:sp>
      <p:sp>
        <p:nvSpPr>
          <p:cNvPr id="82946" name="Rectangle 2"/>
          <p:cNvSpPr>
            <a:spLocks noGrp="1" noChangeArrowheads="1"/>
          </p:cNvSpPr>
          <p:nvPr>
            <p:ph type="title"/>
          </p:nvPr>
        </p:nvSpPr>
        <p:spPr/>
        <p:txBody>
          <a:bodyPr/>
          <a:lstStyle/>
          <a:p>
            <a:r>
              <a:rPr lang="es-MX"/>
              <a:t>Entidades participantes</a:t>
            </a:r>
            <a:endParaRPr lang="es-ES"/>
          </a:p>
        </p:txBody>
      </p:sp>
      <p:sp>
        <p:nvSpPr>
          <p:cNvPr id="82950" name="Text Box 6"/>
          <p:cNvSpPr txBox="1">
            <a:spLocks noChangeArrowheads="1"/>
          </p:cNvSpPr>
          <p:nvPr/>
        </p:nvSpPr>
        <p:spPr bwMode="auto">
          <a:xfrm>
            <a:off x="2336800" y="22098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Normal            E. débil</a:t>
            </a:r>
            <a:endParaRPr lang="es-ES" b="1">
              <a:latin typeface="Arial" charset="0"/>
            </a:endParaRPr>
          </a:p>
        </p:txBody>
      </p:sp>
      <p:grpSp>
        <p:nvGrpSpPr>
          <p:cNvPr id="82963" name="Group 19"/>
          <p:cNvGrpSpPr>
            <a:grpSpLocks/>
          </p:cNvGrpSpPr>
          <p:nvPr/>
        </p:nvGrpSpPr>
        <p:grpSpPr bwMode="auto">
          <a:xfrm>
            <a:off x="2514600" y="1676400"/>
            <a:ext cx="4191000" cy="495300"/>
            <a:chOff x="1584" y="1056"/>
            <a:chExt cx="2640" cy="312"/>
          </a:xfrm>
        </p:grpSpPr>
        <p:sp>
          <p:nvSpPr>
            <p:cNvPr id="82947" name="Text Box 3"/>
            <p:cNvSpPr txBox="1">
              <a:spLocks noChangeArrowheads="1"/>
            </p:cNvSpPr>
            <p:nvPr/>
          </p:nvSpPr>
          <p:spPr bwMode="auto">
            <a:xfrm>
              <a:off x="3168" y="1056"/>
              <a:ext cx="1056" cy="312"/>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Pedidos</a:t>
              </a:r>
              <a:endParaRPr lang="es-ES" b="1">
                <a:latin typeface="Arial" charset="0"/>
              </a:endParaRPr>
            </a:p>
          </p:txBody>
        </p:sp>
        <p:sp>
          <p:nvSpPr>
            <p:cNvPr id="82948" name="Text Box 4"/>
            <p:cNvSpPr txBox="1">
              <a:spLocks noChangeArrowheads="1"/>
            </p:cNvSpPr>
            <p:nvPr/>
          </p:nvSpPr>
          <p:spPr bwMode="auto">
            <a:xfrm>
              <a:off x="1584" y="1056"/>
              <a:ext cx="1056" cy="306"/>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Clientes</a:t>
              </a:r>
              <a:endParaRPr lang="es-ES" b="1">
                <a:latin typeface="Arial" charset="0"/>
              </a:endParaRPr>
            </a:p>
          </p:txBody>
        </p:sp>
        <p:sp>
          <p:nvSpPr>
            <p:cNvPr id="82949" name="Line 5"/>
            <p:cNvSpPr>
              <a:spLocks noChangeShapeType="1"/>
            </p:cNvSpPr>
            <p:nvPr/>
          </p:nvSpPr>
          <p:spPr bwMode="auto">
            <a:xfrm>
              <a:off x="2640" y="1200"/>
              <a:ext cx="528" cy="0"/>
            </a:xfrm>
            <a:prstGeom prst="line">
              <a:avLst/>
            </a:prstGeom>
            <a:noFill/>
            <a:ln w="9525">
              <a:solidFill>
                <a:schemeClr val="tx1"/>
              </a:solidFill>
              <a:round/>
              <a:headEnd/>
              <a:tailEnd/>
            </a:ln>
            <a:effectLst/>
          </p:spPr>
          <p:txBody>
            <a:bodyPr wrap="none"/>
            <a:lstStyle/>
            <a:p>
              <a:endParaRPr lang="es-MX"/>
            </a:p>
          </p:txBody>
        </p:sp>
        <p:sp>
          <p:nvSpPr>
            <p:cNvPr id="82955" name="Line 11"/>
            <p:cNvSpPr>
              <a:spLocks noChangeShapeType="1"/>
            </p:cNvSpPr>
            <p:nvPr/>
          </p:nvSpPr>
          <p:spPr bwMode="auto">
            <a:xfrm flipV="1">
              <a:off x="3072" y="1104"/>
              <a:ext cx="96" cy="96"/>
            </a:xfrm>
            <a:prstGeom prst="line">
              <a:avLst/>
            </a:prstGeom>
            <a:noFill/>
            <a:ln w="9525">
              <a:solidFill>
                <a:schemeClr val="tx1"/>
              </a:solidFill>
              <a:round/>
              <a:headEnd/>
              <a:tailEnd/>
            </a:ln>
            <a:effectLst/>
          </p:spPr>
          <p:txBody>
            <a:bodyPr wrap="none"/>
            <a:lstStyle/>
            <a:p>
              <a:endParaRPr lang="es-MX"/>
            </a:p>
          </p:txBody>
        </p:sp>
        <p:sp>
          <p:nvSpPr>
            <p:cNvPr id="82956" name="Line 12"/>
            <p:cNvSpPr>
              <a:spLocks noChangeShapeType="1"/>
            </p:cNvSpPr>
            <p:nvPr/>
          </p:nvSpPr>
          <p:spPr bwMode="auto">
            <a:xfrm>
              <a:off x="3072" y="1200"/>
              <a:ext cx="96" cy="96"/>
            </a:xfrm>
            <a:prstGeom prst="line">
              <a:avLst/>
            </a:prstGeom>
            <a:noFill/>
            <a:ln w="9525">
              <a:solidFill>
                <a:schemeClr val="tx1"/>
              </a:solidFill>
              <a:round/>
              <a:headEnd/>
              <a:tailEnd/>
            </a:ln>
            <a:effectLst/>
          </p:spPr>
          <p:txBody>
            <a:bodyPr wrap="none"/>
            <a:lstStyle/>
            <a:p>
              <a:endParaRPr lang="es-MX"/>
            </a:p>
          </p:txBody>
        </p:sp>
        <p:sp>
          <p:nvSpPr>
            <p:cNvPr id="82957" name="Line 13"/>
            <p:cNvSpPr>
              <a:spLocks noChangeShapeType="1"/>
            </p:cNvSpPr>
            <p:nvPr/>
          </p:nvSpPr>
          <p:spPr bwMode="auto">
            <a:xfrm>
              <a:off x="2736" y="1152"/>
              <a:ext cx="0" cy="96"/>
            </a:xfrm>
            <a:prstGeom prst="line">
              <a:avLst/>
            </a:prstGeom>
            <a:noFill/>
            <a:ln w="9525">
              <a:solidFill>
                <a:schemeClr val="tx1"/>
              </a:solidFill>
              <a:round/>
              <a:headEnd/>
              <a:tailEnd/>
            </a:ln>
            <a:effectLst/>
          </p:spPr>
          <p:txBody>
            <a:bodyPr wrap="none"/>
            <a:lstStyle/>
            <a:p>
              <a:endParaRPr lang="es-MX"/>
            </a:p>
          </p:txBody>
        </p:sp>
      </p:grpSp>
      <p:sp>
        <p:nvSpPr>
          <p:cNvPr id="82961" name="Text Box 17"/>
          <p:cNvSpPr txBox="1">
            <a:spLocks noChangeArrowheads="1"/>
          </p:cNvSpPr>
          <p:nvPr/>
        </p:nvSpPr>
        <p:spPr bwMode="auto">
          <a:xfrm>
            <a:off x="2336800" y="25400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Principal            E. Externa</a:t>
            </a:r>
            <a:endParaRPr lang="es-ES" b="1">
              <a:latin typeface="Arial" charset="0"/>
            </a:endParaRPr>
          </a:p>
        </p:txBody>
      </p:sp>
      <p:grpSp>
        <p:nvGrpSpPr>
          <p:cNvPr id="28" name="27 Grupo"/>
          <p:cNvGrpSpPr/>
          <p:nvPr/>
        </p:nvGrpSpPr>
        <p:grpSpPr>
          <a:xfrm>
            <a:off x="2336800" y="3606800"/>
            <a:ext cx="4597400" cy="1295400"/>
            <a:chOff x="2336800" y="3606800"/>
            <a:chExt cx="4597400" cy="1295400"/>
          </a:xfrm>
        </p:grpSpPr>
        <p:sp>
          <p:nvSpPr>
            <p:cNvPr id="82951" name="Text Box 7"/>
            <p:cNvSpPr txBox="1">
              <a:spLocks noChangeArrowheads="1"/>
            </p:cNvSpPr>
            <p:nvPr/>
          </p:nvSpPr>
          <p:spPr bwMode="auto">
            <a:xfrm>
              <a:off x="5029200" y="3606800"/>
              <a:ext cx="19050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a:latin typeface="Arial" charset="0"/>
                </a:rPr>
                <a:t>Productos</a:t>
              </a:r>
              <a:endParaRPr lang="es-ES" b="1" dirty="0">
                <a:latin typeface="Arial" charset="0"/>
              </a:endParaRPr>
            </a:p>
          </p:txBody>
        </p:sp>
        <p:sp>
          <p:nvSpPr>
            <p:cNvPr id="82952" name="Text Box 8"/>
            <p:cNvSpPr txBox="1">
              <a:spLocks noChangeArrowheads="1"/>
            </p:cNvSpPr>
            <p:nvPr/>
          </p:nvSpPr>
          <p:spPr bwMode="auto">
            <a:xfrm>
              <a:off x="2514600" y="3606800"/>
              <a:ext cx="16764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Familias</a:t>
              </a:r>
              <a:endParaRPr lang="es-ES" b="1">
                <a:latin typeface="Arial" charset="0"/>
              </a:endParaRPr>
            </a:p>
          </p:txBody>
        </p:sp>
        <p:sp>
          <p:nvSpPr>
            <p:cNvPr id="82953" name="Line 9"/>
            <p:cNvSpPr>
              <a:spLocks noChangeShapeType="1"/>
            </p:cNvSpPr>
            <p:nvPr/>
          </p:nvSpPr>
          <p:spPr bwMode="auto">
            <a:xfrm>
              <a:off x="4191000" y="3848100"/>
              <a:ext cx="838200" cy="0"/>
            </a:xfrm>
            <a:prstGeom prst="line">
              <a:avLst/>
            </a:prstGeom>
            <a:noFill/>
            <a:ln w="9525">
              <a:solidFill>
                <a:schemeClr val="tx1"/>
              </a:solidFill>
              <a:round/>
              <a:headEnd/>
              <a:tailEnd/>
            </a:ln>
            <a:effectLst/>
          </p:spPr>
          <p:txBody>
            <a:bodyPr wrap="none"/>
            <a:lstStyle/>
            <a:p>
              <a:endParaRPr lang="es-MX"/>
            </a:p>
          </p:txBody>
        </p:sp>
        <p:sp>
          <p:nvSpPr>
            <p:cNvPr id="82954" name="Text Box 10"/>
            <p:cNvSpPr txBox="1">
              <a:spLocks noChangeArrowheads="1"/>
            </p:cNvSpPr>
            <p:nvPr/>
          </p:nvSpPr>
          <p:spPr bwMode="auto">
            <a:xfrm>
              <a:off x="2336800" y="41529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Normal            E. débil</a:t>
              </a:r>
              <a:endParaRPr lang="es-ES" b="1">
                <a:latin typeface="Arial" charset="0"/>
              </a:endParaRPr>
            </a:p>
          </p:txBody>
        </p:sp>
        <p:sp>
          <p:nvSpPr>
            <p:cNvPr id="82958" name="Line 14"/>
            <p:cNvSpPr>
              <a:spLocks noChangeShapeType="1"/>
            </p:cNvSpPr>
            <p:nvPr/>
          </p:nvSpPr>
          <p:spPr bwMode="auto">
            <a:xfrm flipV="1">
              <a:off x="4876800" y="3695700"/>
              <a:ext cx="152400" cy="152400"/>
            </a:xfrm>
            <a:prstGeom prst="line">
              <a:avLst/>
            </a:prstGeom>
            <a:noFill/>
            <a:ln w="9525">
              <a:solidFill>
                <a:schemeClr val="tx1"/>
              </a:solidFill>
              <a:round/>
              <a:headEnd/>
              <a:tailEnd/>
            </a:ln>
            <a:effectLst/>
          </p:spPr>
          <p:txBody>
            <a:bodyPr wrap="none"/>
            <a:lstStyle/>
            <a:p>
              <a:endParaRPr lang="es-MX"/>
            </a:p>
          </p:txBody>
        </p:sp>
        <p:sp>
          <p:nvSpPr>
            <p:cNvPr id="82959" name="Line 15"/>
            <p:cNvSpPr>
              <a:spLocks noChangeShapeType="1"/>
            </p:cNvSpPr>
            <p:nvPr/>
          </p:nvSpPr>
          <p:spPr bwMode="auto">
            <a:xfrm>
              <a:off x="4876800" y="3848100"/>
              <a:ext cx="152400" cy="152400"/>
            </a:xfrm>
            <a:prstGeom prst="line">
              <a:avLst/>
            </a:prstGeom>
            <a:noFill/>
            <a:ln w="9525">
              <a:solidFill>
                <a:schemeClr val="tx1"/>
              </a:solidFill>
              <a:round/>
              <a:headEnd/>
              <a:tailEnd/>
            </a:ln>
            <a:effectLst/>
          </p:spPr>
          <p:txBody>
            <a:bodyPr wrap="none"/>
            <a:lstStyle/>
            <a:p>
              <a:endParaRPr lang="es-MX"/>
            </a:p>
          </p:txBody>
        </p:sp>
        <p:sp>
          <p:nvSpPr>
            <p:cNvPr id="82960" name="Line 16"/>
            <p:cNvSpPr>
              <a:spLocks noChangeShapeType="1"/>
            </p:cNvSpPr>
            <p:nvPr/>
          </p:nvSpPr>
          <p:spPr bwMode="auto">
            <a:xfrm>
              <a:off x="4343400" y="3771900"/>
              <a:ext cx="0" cy="152400"/>
            </a:xfrm>
            <a:prstGeom prst="line">
              <a:avLst/>
            </a:prstGeom>
            <a:noFill/>
            <a:ln w="9525">
              <a:solidFill>
                <a:schemeClr val="tx1"/>
              </a:solidFill>
              <a:round/>
              <a:headEnd/>
              <a:tailEnd/>
            </a:ln>
            <a:effectLst/>
          </p:spPr>
          <p:txBody>
            <a:bodyPr wrap="none"/>
            <a:lstStyle/>
            <a:p>
              <a:endParaRPr lang="es-MX"/>
            </a:p>
          </p:txBody>
        </p:sp>
        <p:sp>
          <p:nvSpPr>
            <p:cNvPr id="82962" name="Text Box 18"/>
            <p:cNvSpPr txBox="1">
              <a:spLocks noChangeArrowheads="1"/>
            </p:cNvSpPr>
            <p:nvPr/>
          </p:nvSpPr>
          <p:spPr bwMode="auto">
            <a:xfrm>
              <a:off x="2362200" y="44450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Principal            E. Externa</a:t>
              </a:r>
              <a:endParaRPr lang="es-ES" b="1">
                <a:latin typeface="Arial" charset="0"/>
              </a:endParaRPr>
            </a:p>
          </p:txBody>
        </p:sp>
      </p:grpSp>
      <p:grpSp>
        <p:nvGrpSpPr>
          <p:cNvPr id="29" name="28 Grupo"/>
          <p:cNvGrpSpPr/>
          <p:nvPr/>
        </p:nvGrpSpPr>
        <p:grpSpPr>
          <a:xfrm>
            <a:off x="2535560" y="5311364"/>
            <a:ext cx="4419600" cy="461665"/>
            <a:chOff x="2535560" y="5311364"/>
            <a:chExt cx="4419600" cy="461665"/>
          </a:xfrm>
        </p:grpSpPr>
        <p:sp>
          <p:nvSpPr>
            <p:cNvPr id="22" name="Text Box 7"/>
            <p:cNvSpPr txBox="1">
              <a:spLocks noChangeArrowheads="1"/>
            </p:cNvSpPr>
            <p:nvPr/>
          </p:nvSpPr>
          <p:spPr bwMode="auto">
            <a:xfrm>
              <a:off x="5050160" y="5311364"/>
              <a:ext cx="1905000" cy="461665"/>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smtClean="0">
                  <a:latin typeface="Arial" charset="0"/>
                </a:rPr>
                <a:t>Municipios</a:t>
              </a:r>
              <a:endParaRPr lang="es-ES" b="1" dirty="0">
                <a:latin typeface="Arial" charset="0"/>
              </a:endParaRPr>
            </a:p>
          </p:txBody>
        </p:sp>
        <p:sp>
          <p:nvSpPr>
            <p:cNvPr id="23" name="Text Box 8"/>
            <p:cNvSpPr txBox="1">
              <a:spLocks noChangeArrowheads="1"/>
            </p:cNvSpPr>
            <p:nvPr/>
          </p:nvSpPr>
          <p:spPr bwMode="auto">
            <a:xfrm>
              <a:off x="2535560" y="5311364"/>
              <a:ext cx="1676400" cy="461665"/>
            </a:xfrm>
            <a:prstGeom prst="rect">
              <a:avLst/>
            </a:prstGeom>
            <a:noFill/>
            <a:ln w="28575">
              <a:solidFill>
                <a:schemeClr val="tx2"/>
              </a:solidFill>
              <a:miter lim="800000"/>
              <a:headEnd/>
              <a:tailEnd/>
            </a:ln>
            <a:effectLst/>
          </p:spPr>
          <p:txBody>
            <a:bodyPr>
              <a:spAutoFit/>
            </a:bodyPr>
            <a:lstStyle/>
            <a:p>
              <a:pPr algn="ctr">
                <a:spcBef>
                  <a:spcPct val="50000"/>
                </a:spcBef>
              </a:pPr>
              <a:r>
                <a:rPr lang="es-MX" b="1" dirty="0" smtClean="0">
                  <a:latin typeface="Arial" charset="0"/>
                </a:rPr>
                <a:t>Estados</a:t>
              </a:r>
              <a:endParaRPr lang="es-ES" b="1" dirty="0">
                <a:latin typeface="Arial" charset="0"/>
              </a:endParaRPr>
            </a:p>
          </p:txBody>
        </p:sp>
        <p:sp>
          <p:nvSpPr>
            <p:cNvPr id="24" name="Line 9"/>
            <p:cNvSpPr>
              <a:spLocks noChangeShapeType="1"/>
            </p:cNvSpPr>
            <p:nvPr/>
          </p:nvSpPr>
          <p:spPr bwMode="auto">
            <a:xfrm>
              <a:off x="4211960" y="5552664"/>
              <a:ext cx="838200" cy="0"/>
            </a:xfrm>
            <a:prstGeom prst="line">
              <a:avLst/>
            </a:prstGeom>
            <a:noFill/>
            <a:ln w="9525">
              <a:solidFill>
                <a:schemeClr val="tx1"/>
              </a:solidFill>
              <a:round/>
              <a:headEnd/>
              <a:tailEnd/>
            </a:ln>
            <a:effectLst/>
          </p:spPr>
          <p:txBody>
            <a:bodyPr wrap="none"/>
            <a:lstStyle/>
            <a:p>
              <a:endParaRPr lang="es-MX"/>
            </a:p>
          </p:txBody>
        </p:sp>
        <p:sp>
          <p:nvSpPr>
            <p:cNvPr id="25" name="Line 14"/>
            <p:cNvSpPr>
              <a:spLocks noChangeShapeType="1"/>
            </p:cNvSpPr>
            <p:nvPr/>
          </p:nvSpPr>
          <p:spPr bwMode="auto">
            <a:xfrm flipV="1">
              <a:off x="4897760" y="5400264"/>
              <a:ext cx="152400" cy="152400"/>
            </a:xfrm>
            <a:prstGeom prst="line">
              <a:avLst/>
            </a:prstGeom>
            <a:noFill/>
            <a:ln w="9525">
              <a:solidFill>
                <a:schemeClr val="tx1"/>
              </a:solidFill>
              <a:round/>
              <a:headEnd/>
              <a:tailEnd/>
            </a:ln>
            <a:effectLst/>
          </p:spPr>
          <p:txBody>
            <a:bodyPr wrap="none"/>
            <a:lstStyle/>
            <a:p>
              <a:endParaRPr lang="es-MX"/>
            </a:p>
          </p:txBody>
        </p:sp>
        <p:sp>
          <p:nvSpPr>
            <p:cNvPr id="26" name="Line 15"/>
            <p:cNvSpPr>
              <a:spLocks noChangeShapeType="1"/>
            </p:cNvSpPr>
            <p:nvPr/>
          </p:nvSpPr>
          <p:spPr bwMode="auto">
            <a:xfrm>
              <a:off x="4897760" y="5552664"/>
              <a:ext cx="152400" cy="152400"/>
            </a:xfrm>
            <a:prstGeom prst="line">
              <a:avLst/>
            </a:prstGeom>
            <a:noFill/>
            <a:ln w="9525">
              <a:solidFill>
                <a:schemeClr val="tx1"/>
              </a:solidFill>
              <a:round/>
              <a:headEnd/>
              <a:tailEnd/>
            </a:ln>
            <a:effectLst/>
          </p:spPr>
          <p:txBody>
            <a:bodyPr wrap="none"/>
            <a:lstStyle/>
            <a:p>
              <a:endParaRPr lang="es-MX"/>
            </a:p>
          </p:txBody>
        </p:sp>
        <p:sp>
          <p:nvSpPr>
            <p:cNvPr id="27" name="Line 16"/>
            <p:cNvSpPr>
              <a:spLocks noChangeShapeType="1"/>
            </p:cNvSpPr>
            <p:nvPr/>
          </p:nvSpPr>
          <p:spPr bwMode="auto">
            <a:xfrm>
              <a:off x="4364360" y="5476464"/>
              <a:ext cx="0" cy="152400"/>
            </a:xfrm>
            <a:prstGeom prst="line">
              <a:avLst/>
            </a:prstGeom>
            <a:noFill/>
            <a:ln w="9525">
              <a:solidFill>
                <a:schemeClr val="tx1"/>
              </a:solidFill>
              <a:round/>
              <a:headEnd/>
              <a:tailEnd/>
            </a:ln>
            <a:effectLst/>
          </p:spPr>
          <p:txBody>
            <a:bodyPr wrap="none"/>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2963"/>
                                        </p:tgtEl>
                                        <p:attrNameLst>
                                          <p:attrName>style.visibility</p:attrName>
                                        </p:attrNameLst>
                                      </p:cBhvr>
                                      <p:to>
                                        <p:strVal val="visible"/>
                                      </p:to>
                                    </p:set>
                                    <p:animEffect transition="in" filter="diamond(in)">
                                      <p:cBhvr>
                                        <p:cTn id="7" dur="2000"/>
                                        <p:tgtEl>
                                          <p:spTgt spid="8296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2961"/>
                                        </p:tgtEl>
                                        <p:attrNameLst>
                                          <p:attrName>style.visibility</p:attrName>
                                        </p:attrNameLst>
                                      </p:cBhvr>
                                      <p:to>
                                        <p:strVal val="visible"/>
                                      </p:to>
                                    </p:set>
                                    <p:animEffect transition="in" filter="diamond(in)">
                                      <p:cBhvr>
                                        <p:cTn id="10" dur="2000"/>
                                        <p:tgtEl>
                                          <p:spTgt spid="82961"/>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82950"/>
                                        </p:tgtEl>
                                        <p:attrNameLst>
                                          <p:attrName>style.visibility</p:attrName>
                                        </p:attrNameLst>
                                      </p:cBhvr>
                                      <p:to>
                                        <p:strVal val="visible"/>
                                      </p:to>
                                    </p:set>
                                    <p:animEffect transition="in" filter="diamond(in)">
                                      <p:cBhvr>
                                        <p:cTn id="13" dur="2000"/>
                                        <p:tgtEl>
                                          <p:spTgt spid="8295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ox(in)">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A2CFB14F-73A7-4646-AA8E-D03B2E2C3FF9}" type="slidenum">
              <a:rPr lang="es-ES"/>
              <a:pPr/>
              <a:t>27</a:t>
            </a:fld>
            <a:endParaRPr lang="es-ES"/>
          </a:p>
        </p:txBody>
      </p:sp>
      <p:sp>
        <p:nvSpPr>
          <p:cNvPr id="78850" name="Rectangle 2"/>
          <p:cNvSpPr>
            <a:spLocks noGrp="1" noChangeArrowheads="1"/>
          </p:cNvSpPr>
          <p:nvPr>
            <p:ph type="title"/>
          </p:nvPr>
        </p:nvSpPr>
        <p:spPr>
          <a:xfrm>
            <a:off x="914400" y="0"/>
            <a:ext cx="8031163" cy="1143000"/>
          </a:xfrm>
        </p:spPr>
        <p:txBody>
          <a:bodyPr/>
          <a:lstStyle/>
          <a:p>
            <a:r>
              <a:rPr lang="es-MX"/>
              <a:t>Grado de una asociación</a:t>
            </a:r>
            <a:endParaRPr lang="es-ES"/>
          </a:p>
        </p:txBody>
      </p:sp>
      <p:sp>
        <p:nvSpPr>
          <p:cNvPr id="78851" name="Rectangle 3"/>
          <p:cNvSpPr>
            <a:spLocks noGrp="1" noChangeArrowheads="1"/>
          </p:cNvSpPr>
          <p:nvPr>
            <p:ph type="body" idx="1"/>
          </p:nvPr>
        </p:nvSpPr>
        <p:spPr/>
        <p:txBody>
          <a:bodyPr/>
          <a:lstStyle/>
          <a:p>
            <a:r>
              <a:rPr lang="es-MX" dirty="0"/>
              <a:t>Es el numero de entidades participantes en una asociación, se clasifican en :</a:t>
            </a:r>
          </a:p>
          <a:p>
            <a:endParaRPr lang="es-MX" dirty="0"/>
          </a:p>
          <a:p>
            <a:r>
              <a:rPr lang="es-MX" b="1" dirty="0"/>
              <a:t>1.- Asociación unaria:</a:t>
            </a:r>
            <a:r>
              <a:rPr lang="es-MX" dirty="0"/>
              <a:t> Es una asociación de una entidad consigo misma.</a:t>
            </a:r>
          </a:p>
          <a:p>
            <a:r>
              <a:rPr lang="es-MX" b="1" dirty="0"/>
              <a:t>2.- Asociación binaria:</a:t>
            </a:r>
            <a:r>
              <a:rPr lang="es-MX" dirty="0"/>
              <a:t> Es una asociación entre 2 entidades, este es el tipo de asociación más común.</a:t>
            </a:r>
          </a:p>
          <a:p>
            <a:r>
              <a:rPr lang="es-MX" b="1" dirty="0"/>
              <a:t>3.- Asociaciones ternarias: </a:t>
            </a:r>
            <a:r>
              <a:rPr lang="es-MX" dirty="0"/>
              <a:t>Es una asociación donde intervienen 3 entidades, este tipo de asociación es el menos conocido.</a:t>
            </a:r>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5 Marcador de número de diapositiva"/>
          <p:cNvSpPr>
            <a:spLocks noGrp="1"/>
          </p:cNvSpPr>
          <p:nvPr>
            <p:ph type="sldNum" sz="quarter" idx="12"/>
          </p:nvPr>
        </p:nvSpPr>
        <p:spPr/>
        <p:txBody>
          <a:bodyPr/>
          <a:lstStyle/>
          <a:p>
            <a:fld id="{FFAE0B53-DEC3-4B0E-912A-102B5361A178}" type="slidenum">
              <a:rPr lang="es-ES"/>
              <a:pPr/>
              <a:t>28</a:t>
            </a:fld>
            <a:endParaRPr lang="es-ES"/>
          </a:p>
        </p:txBody>
      </p:sp>
      <p:sp>
        <p:nvSpPr>
          <p:cNvPr id="79875" name="Rectangle 3"/>
          <p:cNvSpPr>
            <a:spLocks noGrp="1" noChangeArrowheads="1"/>
          </p:cNvSpPr>
          <p:nvPr>
            <p:ph type="body" idx="1"/>
          </p:nvPr>
        </p:nvSpPr>
        <p:spPr/>
        <p:txBody>
          <a:bodyPr/>
          <a:lstStyle/>
          <a:p>
            <a:r>
              <a:rPr lang="es-MX"/>
              <a:t>Es el número máximo de ejemplares de una entidad que se pueden asociar con un ejemplar de otra entidad. Hay 3 variaciones:</a:t>
            </a:r>
          </a:p>
          <a:p>
            <a:endParaRPr lang="es-MX"/>
          </a:p>
          <a:p>
            <a:r>
              <a:rPr lang="es-MX"/>
              <a:t>1.- Asociación uno-a-uno.</a:t>
            </a:r>
          </a:p>
          <a:p>
            <a:r>
              <a:rPr lang="es-MX"/>
              <a:t>2.- Asociación uno-a-muchos.</a:t>
            </a:r>
          </a:p>
          <a:p>
            <a:r>
              <a:rPr lang="es-MX"/>
              <a:t>3.- Asociación muchos-a-muchos.</a:t>
            </a:r>
            <a:endParaRPr lang="es-ES"/>
          </a:p>
        </p:txBody>
      </p:sp>
      <p:sp>
        <p:nvSpPr>
          <p:cNvPr id="79874" name="Rectangle 2"/>
          <p:cNvSpPr>
            <a:spLocks noGrp="1" noChangeArrowheads="1"/>
          </p:cNvSpPr>
          <p:nvPr>
            <p:ph type="title"/>
          </p:nvPr>
        </p:nvSpPr>
        <p:spPr/>
        <p:txBody>
          <a:bodyPr/>
          <a:lstStyle/>
          <a:p>
            <a:r>
              <a:rPr lang="es-MX"/>
              <a:t>Cardinalidad de la asociación</a:t>
            </a:r>
            <a:endParaRPr lang="es-ES"/>
          </a:p>
        </p:txBody>
      </p:sp>
      <p:sp>
        <p:nvSpPr>
          <p:cNvPr id="79877" name="Line 5"/>
          <p:cNvSpPr>
            <a:spLocks noChangeShapeType="1"/>
          </p:cNvSpPr>
          <p:nvPr/>
        </p:nvSpPr>
        <p:spPr bwMode="auto">
          <a:xfrm flipV="1">
            <a:off x="5283200" y="3581400"/>
            <a:ext cx="1193800" cy="0"/>
          </a:xfrm>
          <a:prstGeom prst="line">
            <a:avLst/>
          </a:prstGeom>
          <a:noFill/>
          <a:ln w="9525">
            <a:solidFill>
              <a:schemeClr val="tx1"/>
            </a:solidFill>
            <a:round/>
            <a:headEnd/>
            <a:tailEnd/>
          </a:ln>
          <a:effectLst/>
        </p:spPr>
        <p:txBody>
          <a:bodyPr wrap="none"/>
          <a:lstStyle/>
          <a:p>
            <a:endParaRPr lang="es-MX"/>
          </a:p>
        </p:txBody>
      </p:sp>
      <p:sp>
        <p:nvSpPr>
          <p:cNvPr id="79878" name="Line 6"/>
          <p:cNvSpPr>
            <a:spLocks noChangeShapeType="1"/>
          </p:cNvSpPr>
          <p:nvPr/>
        </p:nvSpPr>
        <p:spPr bwMode="auto">
          <a:xfrm flipV="1">
            <a:off x="5969000" y="4038600"/>
            <a:ext cx="1193800" cy="0"/>
          </a:xfrm>
          <a:prstGeom prst="line">
            <a:avLst/>
          </a:prstGeom>
          <a:noFill/>
          <a:ln w="9525">
            <a:solidFill>
              <a:schemeClr val="tx1"/>
            </a:solidFill>
            <a:round/>
            <a:headEnd/>
            <a:tailEnd/>
          </a:ln>
          <a:effectLst/>
        </p:spPr>
        <p:txBody>
          <a:bodyPr wrap="none"/>
          <a:lstStyle/>
          <a:p>
            <a:endParaRPr lang="es-MX"/>
          </a:p>
        </p:txBody>
      </p:sp>
      <p:sp>
        <p:nvSpPr>
          <p:cNvPr id="79879" name="Line 7"/>
          <p:cNvSpPr>
            <a:spLocks noChangeShapeType="1"/>
          </p:cNvSpPr>
          <p:nvPr/>
        </p:nvSpPr>
        <p:spPr bwMode="auto">
          <a:xfrm flipV="1">
            <a:off x="6629400" y="4610100"/>
            <a:ext cx="1193800" cy="0"/>
          </a:xfrm>
          <a:prstGeom prst="line">
            <a:avLst/>
          </a:prstGeom>
          <a:noFill/>
          <a:ln w="9525">
            <a:solidFill>
              <a:schemeClr val="tx1"/>
            </a:solidFill>
            <a:round/>
            <a:headEnd/>
            <a:tailEnd/>
          </a:ln>
          <a:effectLst/>
        </p:spPr>
        <p:txBody>
          <a:bodyPr wrap="none"/>
          <a:lstStyle/>
          <a:p>
            <a:endParaRPr lang="es-MX"/>
          </a:p>
        </p:txBody>
      </p:sp>
      <p:sp>
        <p:nvSpPr>
          <p:cNvPr id="79880" name="Line 8"/>
          <p:cNvSpPr>
            <a:spLocks noChangeShapeType="1"/>
          </p:cNvSpPr>
          <p:nvPr/>
        </p:nvSpPr>
        <p:spPr bwMode="auto">
          <a:xfrm>
            <a:off x="5486400" y="3429000"/>
            <a:ext cx="0" cy="304800"/>
          </a:xfrm>
          <a:prstGeom prst="line">
            <a:avLst/>
          </a:prstGeom>
          <a:noFill/>
          <a:ln w="9525">
            <a:solidFill>
              <a:schemeClr val="tx1"/>
            </a:solidFill>
            <a:round/>
            <a:headEnd/>
            <a:tailEnd/>
          </a:ln>
          <a:effectLst/>
        </p:spPr>
        <p:txBody>
          <a:bodyPr wrap="none"/>
          <a:lstStyle/>
          <a:p>
            <a:endParaRPr lang="es-MX"/>
          </a:p>
        </p:txBody>
      </p:sp>
      <p:sp>
        <p:nvSpPr>
          <p:cNvPr id="79881" name="Line 9"/>
          <p:cNvSpPr>
            <a:spLocks noChangeShapeType="1"/>
          </p:cNvSpPr>
          <p:nvPr/>
        </p:nvSpPr>
        <p:spPr bwMode="auto">
          <a:xfrm>
            <a:off x="6299200" y="3429000"/>
            <a:ext cx="0" cy="304800"/>
          </a:xfrm>
          <a:prstGeom prst="line">
            <a:avLst/>
          </a:prstGeom>
          <a:noFill/>
          <a:ln w="9525">
            <a:solidFill>
              <a:schemeClr val="tx1"/>
            </a:solidFill>
            <a:round/>
            <a:headEnd/>
            <a:tailEnd/>
          </a:ln>
          <a:effectLst/>
        </p:spPr>
        <p:txBody>
          <a:bodyPr wrap="none"/>
          <a:lstStyle/>
          <a:p>
            <a:endParaRPr lang="es-MX"/>
          </a:p>
        </p:txBody>
      </p:sp>
      <p:sp>
        <p:nvSpPr>
          <p:cNvPr id="79882" name="Line 10"/>
          <p:cNvSpPr>
            <a:spLocks noChangeShapeType="1"/>
          </p:cNvSpPr>
          <p:nvPr/>
        </p:nvSpPr>
        <p:spPr bwMode="auto">
          <a:xfrm>
            <a:off x="6121400" y="3886200"/>
            <a:ext cx="0" cy="304800"/>
          </a:xfrm>
          <a:prstGeom prst="line">
            <a:avLst/>
          </a:prstGeom>
          <a:noFill/>
          <a:ln w="9525">
            <a:solidFill>
              <a:schemeClr val="tx1"/>
            </a:solidFill>
            <a:round/>
            <a:headEnd/>
            <a:tailEnd/>
          </a:ln>
          <a:effectLst/>
        </p:spPr>
        <p:txBody>
          <a:bodyPr wrap="none"/>
          <a:lstStyle/>
          <a:p>
            <a:endParaRPr lang="es-MX"/>
          </a:p>
        </p:txBody>
      </p:sp>
      <p:sp>
        <p:nvSpPr>
          <p:cNvPr id="79883" name="Line 11"/>
          <p:cNvSpPr>
            <a:spLocks noChangeShapeType="1"/>
          </p:cNvSpPr>
          <p:nvPr/>
        </p:nvSpPr>
        <p:spPr bwMode="auto">
          <a:xfrm flipH="1">
            <a:off x="6883400" y="3810000"/>
            <a:ext cx="228600" cy="228600"/>
          </a:xfrm>
          <a:prstGeom prst="line">
            <a:avLst/>
          </a:prstGeom>
          <a:noFill/>
          <a:ln w="9525">
            <a:solidFill>
              <a:schemeClr val="tx1"/>
            </a:solidFill>
            <a:round/>
            <a:headEnd/>
            <a:tailEnd/>
          </a:ln>
          <a:effectLst/>
        </p:spPr>
        <p:txBody>
          <a:bodyPr wrap="none"/>
          <a:lstStyle/>
          <a:p>
            <a:endParaRPr lang="es-MX"/>
          </a:p>
        </p:txBody>
      </p:sp>
      <p:sp>
        <p:nvSpPr>
          <p:cNvPr id="79884" name="Line 12"/>
          <p:cNvSpPr>
            <a:spLocks noChangeShapeType="1"/>
          </p:cNvSpPr>
          <p:nvPr/>
        </p:nvSpPr>
        <p:spPr bwMode="auto">
          <a:xfrm flipH="1">
            <a:off x="7505700" y="4394200"/>
            <a:ext cx="228600" cy="228600"/>
          </a:xfrm>
          <a:prstGeom prst="line">
            <a:avLst/>
          </a:prstGeom>
          <a:noFill/>
          <a:ln w="9525">
            <a:solidFill>
              <a:schemeClr val="tx1"/>
            </a:solidFill>
            <a:round/>
            <a:headEnd/>
            <a:tailEnd/>
          </a:ln>
          <a:effectLst/>
        </p:spPr>
        <p:txBody>
          <a:bodyPr wrap="none"/>
          <a:lstStyle/>
          <a:p>
            <a:endParaRPr lang="es-MX"/>
          </a:p>
        </p:txBody>
      </p:sp>
      <p:sp>
        <p:nvSpPr>
          <p:cNvPr id="79885" name="Line 13"/>
          <p:cNvSpPr>
            <a:spLocks noChangeShapeType="1"/>
          </p:cNvSpPr>
          <p:nvPr/>
        </p:nvSpPr>
        <p:spPr bwMode="auto">
          <a:xfrm flipH="1" flipV="1">
            <a:off x="7505700" y="4597400"/>
            <a:ext cx="228600" cy="228600"/>
          </a:xfrm>
          <a:prstGeom prst="line">
            <a:avLst/>
          </a:prstGeom>
          <a:noFill/>
          <a:ln w="9525">
            <a:solidFill>
              <a:schemeClr val="tx1"/>
            </a:solidFill>
            <a:round/>
            <a:headEnd/>
            <a:tailEnd/>
          </a:ln>
          <a:effectLst/>
        </p:spPr>
        <p:txBody>
          <a:bodyPr wrap="none"/>
          <a:lstStyle/>
          <a:p>
            <a:endParaRPr lang="es-MX"/>
          </a:p>
        </p:txBody>
      </p:sp>
      <p:sp>
        <p:nvSpPr>
          <p:cNvPr id="79886" name="Line 14"/>
          <p:cNvSpPr>
            <a:spLocks noChangeShapeType="1"/>
          </p:cNvSpPr>
          <p:nvPr/>
        </p:nvSpPr>
        <p:spPr bwMode="auto">
          <a:xfrm flipH="1" flipV="1">
            <a:off x="6896100" y="4038600"/>
            <a:ext cx="228600" cy="228600"/>
          </a:xfrm>
          <a:prstGeom prst="line">
            <a:avLst/>
          </a:prstGeom>
          <a:noFill/>
          <a:ln w="9525">
            <a:solidFill>
              <a:schemeClr val="tx1"/>
            </a:solidFill>
            <a:round/>
            <a:headEnd/>
            <a:tailEnd/>
          </a:ln>
          <a:effectLst/>
        </p:spPr>
        <p:txBody>
          <a:bodyPr wrap="none"/>
          <a:lstStyle/>
          <a:p>
            <a:endParaRPr lang="es-MX"/>
          </a:p>
        </p:txBody>
      </p:sp>
      <p:sp>
        <p:nvSpPr>
          <p:cNvPr id="79887" name="Line 15"/>
          <p:cNvSpPr>
            <a:spLocks noChangeShapeType="1"/>
          </p:cNvSpPr>
          <p:nvPr/>
        </p:nvSpPr>
        <p:spPr bwMode="auto">
          <a:xfrm>
            <a:off x="6642100" y="4381500"/>
            <a:ext cx="228600" cy="228600"/>
          </a:xfrm>
          <a:prstGeom prst="line">
            <a:avLst/>
          </a:prstGeom>
          <a:noFill/>
          <a:ln w="9525">
            <a:solidFill>
              <a:schemeClr val="tx1"/>
            </a:solidFill>
            <a:round/>
            <a:headEnd/>
            <a:tailEnd/>
          </a:ln>
          <a:effectLst/>
        </p:spPr>
        <p:txBody>
          <a:bodyPr wrap="none"/>
          <a:lstStyle/>
          <a:p>
            <a:endParaRPr lang="es-MX"/>
          </a:p>
        </p:txBody>
      </p:sp>
      <p:sp>
        <p:nvSpPr>
          <p:cNvPr id="79888" name="Line 16"/>
          <p:cNvSpPr>
            <a:spLocks noChangeShapeType="1"/>
          </p:cNvSpPr>
          <p:nvPr/>
        </p:nvSpPr>
        <p:spPr bwMode="auto">
          <a:xfrm flipV="1">
            <a:off x="6642100" y="4610100"/>
            <a:ext cx="228600" cy="228600"/>
          </a:xfrm>
          <a:prstGeom prst="line">
            <a:avLst/>
          </a:prstGeom>
          <a:noFill/>
          <a:ln w="9525">
            <a:solidFill>
              <a:schemeClr val="tx1"/>
            </a:solidFill>
            <a:round/>
            <a:headEnd/>
            <a:tailEnd/>
          </a:ln>
          <a:effectLst/>
        </p:spPr>
        <p:txBody>
          <a:bodyPr wrap="none"/>
          <a:lstStyle/>
          <a:p>
            <a:endParaRPr lang="es-MX"/>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endParaRPr lang="es-MX" dirty="0"/>
          </a:p>
        </p:txBody>
      </p:sp>
      <p:graphicFrame>
        <p:nvGraphicFramePr>
          <p:cNvPr id="5" name="4 Marcador de contenido"/>
          <p:cNvGraphicFramePr>
            <a:graphicFrameLocks noGrp="1"/>
          </p:cNvGraphicFramePr>
          <p:nvPr>
            <p:ph idx="1"/>
          </p:nvPr>
        </p:nvGraphicFramePr>
        <p:xfrm>
          <a:off x="914400" y="1447800"/>
          <a:ext cx="8031164" cy="1752600"/>
        </p:xfrm>
        <a:graphic>
          <a:graphicData uri="http://schemas.openxmlformats.org/drawingml/2006/table">
            <a:tbl>
              <a:tblPr firstRow="1" bandRow="1">
                <a:tableStyleId>{5C22544A-7EE6-4342-B048-85BDC9FD1C3A}</a:tableStyleId>
              </a:tblPr>
              <a:tblGrid>
                <a:gridCol w="2217440">
                  <a:extLst>
                    <a:ext uri="{9D8B030D-6E8A-4147-A177-3AD203B41FA5}">
                      <a16:colId xmlns:a16="http://schemas.microsoft.com/office/drawing/2014/main" val="20000"/>
                    </a:ext>
                  </a:extLst>
                </a:gridCol>
                <a:gridCol w="1798142">
                  <a:extLst>
                    <a:ext uri="{9D8B030D-6E8A-4147-A177-3AD203B41FA5}">
                      <a16:colId xmlns:a16="http://schemas.microsoft.com/office/drawing/2014/main" val="20001"/>
                    </a:ext>
                  </a:extLst>
                </a:gridCol>
                <a:gridCol w="2007791">
                  <a:extLst>
                    <a:ext uri="{9D8B030D-6E8A-4147-A177-3AD203B41FA5}">
                      <a16:colId xmlns:a16="http://schemas.microsoft.com/office/drawing/2014/main" val="20002"/>
                    </a:ext>
                  </a:extLst>
                </a:gridCol>
                <a:gridCol w="2007791">
                  <a:extLst>
                    <a:ext uri="{9D8B030D-6E8A-4147-A177-3AD203B41FA5}">
                      <a16:colId xmlns:a16="http://schemas.microsoft.com/office/drawing/2014/main" val="20003"/>
                    </a:ext>
                  </a:extLst>
                </a:gridCol>
              </a:tblGrid>
              <a:tr h="370840">
                <a:tc>
                  <a:txBody>
                    <a:bodyPr/>
                    <a:lstStyle/>
                    <a:p>
                      <a:r>
                        <a:rPr lang="es-MX" dirty="0" smtClean="0"/>
                        <a:t>Grado de la</a:t>
                      </a:r>
                      <a:r>
                        <a:rPr lang="es-MX" baseline="0" dirty="0" smtClean="0"/>
                        <a:t> </a:t>
                      </a:r>
                      <a:r>
                        <a:rPr lang="es-MX" baseline="0" dirty="0" err="1" smtClean="0"/>
                        <a:t>asoc</a:t>
                      </a:r>
                      <a:r>
                        <a:rPr lang="es-MX" baseline="0" dirty="0" smtClean="0"/>
                        <a:t>.</a:t>
                      </a:r>
                      <a:endParaRPr lang="es-MX" dirty="0" smtClean="0"/>
                    </a:p>
                    <a:p>
                      <a:r>
                        <a:rPr lang="es-MX" dirty="0" err="1" smtClean="0"/>
                        <a:t>Cardinalidad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Unaria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Binaria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Ternaria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s-MX" dirty="0" smtClean="0"/>
                        <a:t>Uno-a-uno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s-MX" dirty="0" smtClean="0"/>
                        <a:t>Uno-a-muchos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MX" dirty="0" smtClean="0"/>
                        <a:t>Muchos-a-muchos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3 Marcador de número de diapositiva"/>
          <p:cNvSpPr>
            <a:spLocks noGrp="1"/>
          </p:cNvSpPr>
          <p:nvPr>
            <p:ph type="sldNum" sz="quarter" idx="12"/>
          </p:nvPr>
        </p:nvSpPr>
        <p:spPr/>
        <p:txBody>
          <a:bodyPr/>
          <a:lstStyle/>
          <a:p>
            <a:fld id="{BFA8B72E-2E4F-42EB-B80D-EBAB54B23F2A}" type="slidenum">
              <a:rPr lang="es-ES" smtClean="0"/>
              <a:pPr/>
              <a:t>29</a:t>
            </a:fld>
            <a:endParaRPr lang="es-ES"/>
          </a:p>
        </p:txBody>
      </p:sp>
      <p:cxnSp>
        <p:nvCxnSpPr>
          <p:cNvPr id="7" name="6 Conector recto"/>
          <p:cNvCxnSpPr/>
          <p:nvPr/>
        </p:nvCxnSpPr>
        <p:spPr bwMode="auto">
          <a:xfrm>
            <a:off x="899592" y="1772816"/>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Conector recto"/>
          <p:cNvCxnSpPr/>
          <p:nvPr/>
        </p:nvCxnSpPr>
        <p:spPr bwMode="auto">
          <a:xfrm>
            <a:off x="2483768" y="1772816"/>
            <a:ext cx="648072"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553394EB-86E4-4614-A26D-0D4A96394EB4}" type="slidenum">
              <a:rPr lang="es-ES"/>
              <a:pPr/>
              <a:t>3</a:t>
            </a:fld>
            <a:endParaRPr lang="es-ES"/>
          </a:p>
        </p:txBody>
      </p:sp>
      <p:sp>
        <p:nvSpPr>
          <p:cNvPr id="67586" name="Rectangle 2"/>
          <p:cNvSpPr>
            <a:spLocks noGrp="1" noChangeArrowheads="1"/>
          </p:cNvSpPr>
          <p:nvPr>
            <p:ph type="title"/>
          </p:nvPr>
        </p:nvSpPr>
        <p:spPr/>
        <p:txBody>
          <a:bodyPr/>
          <a:lstStyle/>
          <a:p>
            <a:r>
              <a:rPr lang="es-MX"/>
              <a:t>Espacio del problema</a:t>
            </a:r>
            <a:endParaRPr lang="es-ES"/>
          </a:p>
        </p:txBody>
      </p:sp>
      <p:sp>
        <p:nvSpPr>
          <p:cNvPr id="67587" name="Rectangle 3"/>
          <p:cNvSpPr>
            <a:spLocks noGrp="1" noChangeArrowheads="1"/>
          </p:cNvSpPr>
          <p:nvPr>
            <p:ph type="body" idx="1"/>
          </p:nvPr>
        </p:nvSpPr>
        <p:spPr/>
        <p:txBody>
          <a:bodyPr/>
          <a:lstStyle/>
          <a:p>
            <a:r>
              <a:rPr lang="es-MX"/>
              <a:t>El espacio del problema define características con que contará la BD que se desea desarrollar. Generalmente la definición del espacio del problema se ha realizado de manera textual y en ella se define las necesidades requeridas por la BD.</a:t>
            </a:r>
          </a:p>
          <a:p>
            <a:endParaRPr lang="es-MX"/>
          </a:p>
          <a:p>
            <a:r>
              <a:rPr lang="es-MX"/>
              <a:t>Una buena definición del espacio del problema se lleva a cabo analizando todos los procesos en donde se desarrollará la BD.</a:t>
            </a:r>
            <a:endParaRPr lang="es-E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71959DDA-6506-481F-9C29-0B6680BBF8FD}" type="slidenum">
              <a:rPr lang="es-ES"/>
              <a:pPr/>
              <a:t>30</a:t>
            </a:fld>
            <a:endParaRPr lang="es-ES"/>
          </a:p>
        </p:txBody>
      </p:sp>
      <p:sp>
        <p:nvSpPr>
          <p:cNvPr id="83970" name="Rectangle 2"/>
          <p:cNvSpPr>
            <a:spLocks noGrp="1" noChangeArrowheads="1"/>
          </p:cNvSpPr>
          <p:nvPr>
            <p:ph type="title"/>
          </p:nvPr>
        </p:nvSpPr>
        <p:spPr/>
        <p:txBody>
          <a:bodyPr/>
          <a:lstStyle/>
          <a:p>
            <a:r>
              <a:rPr lang="es-MX"/>
              <a:t>Asociación uno-a-uno</a:t>
            </a:r>
            <a:endParaRPr lang="es-ES"/>
          </a:p>
        </p:txBody>
      </p:sp>
      <p:sp>
        <p:nvSpPr>
          <p:cNvPr id="83971" name="Rectangle 3"/>
          <p:cNvSpPr>
            <a:spLocks noGrp="1" noChangeArrowheads="1"/>
          </p:cNvSpPr>
          <p:nvPr>
            <p:ph type="body" idx="1"/>
          </p:nvPr>
        </p:nvSpPr>
        <p:spPr/>
        <p:txBody>
          <a:bodyPr/>
          <a:lstStyle/>
          <a:p>
            <a:pPr>
              <a:lnSpc>
                <a:spcPct val="90000"/>
              </a:lnSpc>
            </a:pPr>
            <a:r>
              <a:rPr lang="es-MX"/>
              <a:t>Este tipo de asociaciones ocurre cuando un ejemplar de la entidad X se puede asociar tan solo con un ejemplar de la entidad Y. Cuando se eligen las asociaciones uno-a-uno entre entidades hay que asegurarse de que la asociación se mantiene en todo momento y en caso de que cambie no nos interesan los valores pasados.</a:t>
            </a:r>
          </a:p>
          <a:p>
            <a:pPr>
              <a:lnSpc>
                <a:spcPct val="90000"/>
              </a:lnSpc>
            </a:pPr>
            <a:r>
              <a:rPr lang="es-MX"/>
              <a:t>Estas asociaciones son raras en el mundo real, pero son muy comunes y útiles como concepto abstracto. Se utilizan principalmente para reducir el numero de atributos de una relación o para modelar las subclases de las entidades.</a:t>
            </a:r>
            <a:endParaRPr lang="es-E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5B76D3F2-C144-45E2-AD35-6FB1C0F14F00}" type="slidenum">
              <a:rPr lang="es-ES"/>
              <a:pPr/>
              <a:t>31</a:t>
            </a:fld>
            <a:endParaRPr lang="es-ES"/>
          </a:p>
        </p:txBody>
      </p:sp>
      <p:sp>
        <p:nvSpPr>
          <p:cNvPr id="84994" name="Rectangle 2"/>
          <p:cNvSpPr>
            <a:spLocks noGrp="1" noChangeArrowheads="1"/>
          </p:cNvSpPr>
          <p:nvPr>
            <p:ph type="title"/>
          </p:nvPr>
        </p:nvSpPr>
        <p:spPr/>
        <p:txBody>
          <a:bodyPr/>
          <a:lstStyle/>
          <a:p>
            <a:r>
              <a:rPr lang="es-MX"/>
              <a:t>Asociaciones uno-a-uno</a:t>
            </a:r>
            <a:endParaRPr lang="es-ES"/>
          </a:p>
        </p:txBody>
      </p:sp>
      <p:sp>
        <p:nvSpPr>
          <p:cNvPr id="84995" name="Rectangle 3"/>
          <p:cNvSpPr>
            <a:spLocks noGrp="1" noChangeArrowheads="1"/>
          </p:cNvSpPr>
          <p:nvPr>
            <p:ph type="body" idx="1"/>
          </p:nvPr>
        </p:nvSpPr>
        <p:spPr/>
        <p:txBody>
          <a:bodyPr/>
          <a:lstStyle/>
          <a:p>
            <a:r>
              <a:rPr lang="es-MX" dirty="0"/>
              <a:t>En estas asociación cualquiera de las 2 entidades puede ser la </a:t>
            </a:r>
            <a:r>
              <a:rPr lang="es-MX" b="1" dirty="0"/>
              <a:t>entidad principal </a:t>
            </a:r>
            <a:r>
              <a:rPr lang="es-MX" dirty="0"/>
              <a:t>o la </a:t>
            </a:r>
            <a:r>
              <a:rPr lang="es-MX" b="1" dirty="0"/>
              <a:t>entidad externa</a:t>
            </a:r>
            <a:r>
              <a:rPr lang="es-MX" dirty="0"/>
              <a:t>. La elección depende de las especificaciones del espacio del problema.</a:t>
            </a:r>
          </a:p>
          <a:p>
            <a:endParaRPr lang="es-MX" dirty="0"/>
          </a:p>
          <a:p>
            <a:r>
              <a:rPr lang="es-MX" dirty="0"/>
              <a:t>Una vez elegida cada una de ellas, se procede a copiar la </a:t>
            </a:r>
            <a:r>
              <a:rPr lang="es-MX" b="1" dirty="0"/>
              <a:t>clave principal</a:t>
            </a:r>
            <a:r>
              <a:rPr lang="es-MX" dirty="0"/>
              <a:t> que pertenece a la entidad principal a los atributos de la </a:t>
            </a:r>
            <a:r>
              <a:rPr lang="es-MX" b="1" dirty="0"/>
              <a:t>entidad externa</a:t>
            </a:r>
            <a:r>
              <a:rPr lang="es-MX" dirty="0"/>
              <a:t>. Este nuevo atributo dentro de la entidad externa se deberá marcar como </a:t>
            </a:r>
            <a:r>
              <a:rPr lang="es-MX" b="1" dirty="0"/>
              <a:t>entidad única </a:t>
            </a:r>
            <a:r>
              <a:rPr lang="es-MX" dirty="0"/>
              <a:t>o </a:t>
            </a:r>
            <a:r>
              <a:rPr lang="es-MX" b="1" dirty="0"/>
              <a:t>campo único</a:t>
            </a:r>
            <a:r>
              <a:rPr lang="es-MX" dirty="0"/>
              <a:t>.</a:t>
            </a:r>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5 Marcador de número de diapositiva"/>
          <p:cNvSpPr>
            <a:spLocks noGrp="1"/>
          </p:cNvSpPr>
          <p:nvPr>
            <p:ph type="sldNum" sz="quarter" idx="12"/>
          </p:nvPr>
        </p:nvSpPr>
        <p:spPr/>
        <p:txBody>
          <a:bodyPr/>
          <a:lstStyle/>
          <a:p>
            <a:fld id="{032F945F-6AA6-41C8-B411-DF6726BE9F09}" type="slidenum">
              <a:rPr lang="es-ES"/>
              <a:pPr/>
              <a:t>32</a:t>
            </a:fld>
            <a:endParaRPr lang="es-ES"/>
          </a:p>
        </p:txBody>
      </p:sp>
      <p:sp>
        <p:nvSpPr>
          <p:cNvPr id="92162" name="Rectangle 2"/>
          <p:cNvSpPr>
            <a:spLocks noGrp="1" noChangeArrowheads="1"/>
          </p:cNvSpPr>
          <p:nvPr>
            <p:ph type="title"/>
          </p:nvPr>
        </p:nvSpPr>
        <p:spPr/>
        <p:txBody>
          <a:bodyPr/>
          <a:lstStyle/>
          <a:p>
            <a:r>
              <a:rPr lang="es-MX" dirty="0"/>
              <a:t>Ejemplo: asociaciones uno-a-uno</a:t>
            </a:r>
            <a:endParaRPr lang="es-ES" dirty="0"/>
          </a:p>
        </p:txBody>
      </p:sp>
      <p:sp>
        <p:nvSpPr>
          <p:cNvPr id="92163" name="Rectangle 3"/>
          <p:cNvSpPr>
            <a:spLocks noGrp="1" noChangeArrowheads="1"/>
          </p:cNvSpPr>
          <p:nvPr>
            <p:ph type="body" idx="1"/>
          </p:nvPr>
        </p:nvSpPr>
        <p:spPr/>
        <p:txBody>
          <a:bodyPr/>
          <a:lstStyle/>
          <a:p>
            <a:r>
              <a:rPr lang="es-MX" dirty="0"/>
              <a:t>Modelar la asociación que existe entre empleados y despachos en un edificio en donde en cada despacho solamente puede trabajar un empleado.</a:t>
            </a:r>
          </a:p>
          <a:p>
            <a:endParaRPr lang="es-MX" dirty="0"/>
          </a:p>
          <a:p>
            <a:r>
              <a:rPr lang="es-MX" dirty="0"/>
              <a:t>        </a:t>
            </a:r>
            <a:endParaRPr lang="es-ES" dirty="0"/>
          </a:p>
        </p:txBody>
      </p:sp>
      <p:grpSp>
        <p:nvGrpSpPr>
          <p:cNvPr id="22" name="21 Grupo"/>
          <p:cNvGrpSpPr/>
          <p:nvPr/>
        </p:nvGrpSpPr>
        <p:grpSpPr>
          <a:xfrm>
            <a:off x="2209800" y="3795268"/>
            <a:ext cx="5473700" cy="1028700"/>
            <a:chOff x="2209800" y="2832100"/>
            <a:chExt cx="5473700" cy="1028700"/>
          </a:xfrm>
        </p:grpSpPr>
        <p:sp>
          <p:nvSpPr>
            <p:cNvPr id="92164" name="Text Box 4"/>
            <p:cNvSpPr txBox="1">
              <a:spLocks noChangeArrowheads="1"/>
            </p:cNvSpPr>
            <p:nvPr/>
          </p:nvSpPr>
          <p:spPr bwMode="auto">
            <a:xfrm>
              <a:off x="5029200" y="3365500"/>
              <a:ext cx="19812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Empleados</a:t>
              </a:r>
              <a:endParaRPr lang="es-ES" b="1">
                <a:latin typeface="Arial" charset="0"/>
              </a:endParaRPr>
            </a:p>
          </p:txBody>
        </p:sp>
        <p:sp>
          <p:nvSpPr>
            <p:cNvPr id="92165" name="Text Box 5"/>
            <p:cNvSpPr txBox="1">
              <a:spLocks noChangeArrowheads="1"/>
            </p:cNvSpPr>
            <p:nvPr/>
          </p:nvSpPr>
          <p:spPr bwMode="auto">
            <a:xfrm>
              <a:off x="2209800" y="3365500"/>
              <a:ext cx="19812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despachos</a:t>
              </a:r>
              <a:endParaRPr lang="es-ES" b="1">
                <a:latin typeface="Arial" charset="0"/>
              </a:endParaRPr>
            </a:p>
          </p:txBody>
        </p:sp>
        <p:sp>
          <p:nvSpPr>
            <p:cNvPr id="92168" name="Line 8"/>
            <p:cNvSpPr>
              <a:spLocks noChangeShapeType="1"/>
            </p:cNvSpPr>
            <p:nvPr/>
          </p:nvSpPr>
          <p:spPr bwMode="auto">
            <a:xfrm>
              <a:off x="4343400" y="3517900"/>
              <a:ext cx="0" cy="152400"/>
            </a:xfrm>
            <a:prstGeom prst="line">
              <a:avLst/>
            </a:prstGeom>
            <a:noFill/>
            <a:ln w="9525">
              <a:solidFill>
                <a:schemeClr val="tx1"/>
              </a:solidFill>
              <a:round/>
              <a:headEnd/>
              <a:tailEnd/>
            </a:ln>
            <a:effectLst/>
          </p:spPr>
          <p:txBody>
            <a:bodyPr wrap="none"/>
            <a:lstStyle/>
            <a:p>
              <a:endParaRPr lang="es-MX"/>
            </a:p>
          </p:txBody>
        </p:sp>
        <p:sp>
          <p:nvSpPr>
            <p:cNvPr id="92169" name="Line 9"/>
            <p:cNvSpPr>
              <a:spLocks noChangeShapeType="1"/>
            </p:cNvSpPr>
            <p:nvPr/>
          </p:nvSpPr>
          <p:spPr bwMode="auto">
            <a:xfrm flipH="1">
              <a:off x="4191000" y="3581400"/>
              <a:ext cx="838200" cy="0"/>
            </a:xfrm>
            <a:prstGeom prst="line">
              <a:avLst/>
            </a:prstGeom>
            <a:noFill/>
            <a:ln w="9525">
              <a:solidFill>
                <a:schemeClr val="tx1"/>
              </a:solidFill>
              <a:round/>
              <a:headEnd/>
              <a:tailEnd/>
            </a:ln>
            <a:effectLst/>
          </p:spPr>
          <p:txBody>
            <a:bodyPr wrap="none"/>
            <a:lstStyle/>
            <a:p>
              <a:endParaRPr lang="es-MX"/>
            </a:p>
          </p:txBody>
        </p:sp>
        <p:sp>
          <p:nvSpPr>
            <p:cNvPr id="92170" name="Line 10"/>
            <p:cNvSpPr>
              <a:spLocks noChangeShapeType="1"/>
            </p:cNvSpPr>
            <p:nvPr/>
          </p:nvSpPr>
          <p:spPr bwMode="auto">
            <a:xfrm>
              <a:off x="4895850" y="3514725"/>
              <a:ext cx="0" cy="152400"/>
            </a:xfrm>
            <a:prstGeom prst="line">
              <a:avLst/>
            </a:prstGeom>
            <a:noFill/>
            <a:ln w="9525">
              <a:solidFill>
                <a:schemeClr val="tx1"/>
              </a:solidFill>
              <a:round/>
              <a:headEnd/>
              <a:tailEnd/>
            </a:ln>
            <a:effectLst/>
          </p:spPr>
          <p:txBody>
            <a:bodyPr wrap="none"/>
            <a:lstStyle/>
            <a:p>
              <a:endParaRPr lang="es-MX"/>
            </a:p>
          </p:txBody>
        </p:sp>
        <p:sp>
          <p:nvSpPr>
            <p:cNvPr id="92173" name="Text Box 13"/>
            <p:cNvSpPr txBox="1">
              <a:spLocks noChangeArrowheads="1"/>
            </p:cNvSpPr>
            <p:nvPr/>
          </p:nvSpPr>
          <p:spPr bwMode="auto">
            <a:xfrm>
              <a:off x="2654300" y="2832100"/>
              <a:ext cx="5029200" cy="457200"/>
            </a:xfrm>
            <a:prstGeom prst="rect">
              <a:avLst/>
            </a:prstGeom>
            <a:noFill/>
            <a:ln w="28575">
              <a:noFill/>
              <a:miter lim="800000"/>
              <a:headEnd/>
              <a:tailEnd/>
            </a:ln>
            <a:effectLst/>
          </p:spPr>
          <p:txBody>
            <a:bodyPr>
              <a:spAutoFit/>
            </a:bodyPr>
            <a:lstStyle/>
            <a:p>
              <a:pPr>
                <a:spcBef>
                  <a:spcPct val="50000"/>
                </a:spcBef>
              </a:pPr>
              <a:r>
                <a:rPr lang="es-MX" b="1">
                  <a:latin typeface="Arial" charset="0"/>
                </a:rPr>
                <a:t>E. principal        E. Externa</a:t>
              </a:r>
              <a:endParaRPr lang="es-ES" b="1">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ox(in)">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12" dur="500"/>
                                        <p:tgtEl>
                                          <p:spTgt spid="921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7" dur="500"/>
                                        <p:tgtEl>
                                          <p:spTgt spid="92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5 Marcador de número de diapositiva"/>
          <p:cNvSpPr>
            <a:spLocks noGrp="1"/>
          </p:cNvSpPr>
          <p:nvPr>
            <p:ph type="sldNum" sz="quarter" idx="12"/>
          </p:nvPr>
        </p:nvSpPr>
        <p:spPr/>
        <p:txBody>
          <a:bodyPr/>
          <a:lstStyle/>
          <a:p>
            <a:fld id="{032F945F-6AA6-41C8-B411-DF6726BE9F09}" type="slidenum">
              <a:rPr lang="es-ES"/>
              <a:pPr/>
              <a:t>33</a:t>
            </a:fld>
            <a:endParaRPr lang="es-ES"/>
          </a:p>
        </p:txBody>
      </p:sp>
      <p:sp>
        <p:nvSpPr>
          <p:cNvPr id="92162" name="Rectangle 2"/>
          <p:cNvSpPr>
            <a:spLocks noGrp="1" noChangeArrowheads="1"/>
          </p:cNvSpPr>
          <p:nvPr>
            <p:ph type="title"/>
          </p:nvPr>
        </p:nvSpPr>
        <p:spPr/>
        <p:txBody>
          <a:bodyPr/>
          <a:lstStyle/>
          <a:p>
            <a:r>
              <a:rPr lang="es-MX" dirty="0"/>
              <a:t>Ejemplo: asociaciones uno-a-uno</a:t>
            </a:r>
            <a:endParaRPr lang="es-ES" dirty="0"/>
          </a:p>
        </p:txBody>
      </p:sp>
      <p:sp>
        <p:nvSpPr>
          <p:cNvPr id="92163" name="Rectangle 3"/>
          <p:cNvSpPr>
            <a:spLocks noGrp="1" noChangeArrowheads="1"/>
          </p:cNvSpPr>
          <p:nvPr>
            <p:ph type="body" idx="1"/>
          </p:nvPr>
        </p:nvSpPr>
        <p:spPr/>
        <p:txBody>
          <a:bodyPr/>
          <a:lstStyle/>
          <a:p>
            <a:r>
              <a:rPr lang="es-MX" dirty="0" smtClean="0"/>
              <a:t>Solución I :</a:t>
            </a:r>
            <a:endParaRPr lang="es-MX" dirty="0"/>
          </a:p>
          <a:p>
            <a:endParaRPr lang="es-MX" dirty="0"/>
          </a:p>
          <a:p>
            <a:r>
              <a:rPr lang="es-MX" dirty="0"/>
              <a:t>        </a:t>
            </a:r>
            <a:endParaRPr lang="es-ES" dirty="0"/>
          </a:p>
        </p:txBody>
      </p:sp>
      <p:grpSp>
        <p:nvGrpSpPr>
          <p:cNvPr id="2" name="21 Grupo"/>
          <p:cNvGrpSpPr/>
          <p:nvPr/>
        </p:nvGrpSpPr>
        <p:grpSpPr>
          <a:xfrm>
            <a:off x="2195736" y="2060848"/>
            <a:ext cx="5473700" cy="1028700"/>
            <a:chOff x="2209800" y="2832100"/>
            <a:chExt cx="5473700" cy="1028700"/>
          </a:xfrm>
        </p:grpSpPr>
        <p:sp>
          <p:nvSpPr>
            <p:cNvPr id="92164" name="Text Box 4"/>
            <p:cNvSpPr txBox="1">
              <a:spLocks noChangeArrowheads="1"/>
            </p:cNvSpPr>
            <p:nvPr/>
          </p:nvSpPr>
          <p:spPr bwMode="auto">
            <a:xfrm>
              <a:off x="5029200" y="3365500"/>
              <a:ext cx="19812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Empleados</a:t>
              </a:r>
              <a:endParaRPr lang="es-ES" b="1">
                <a:latin typeface="Arial" charset="0"/>
              </a:endParaRPr>
            </a:p>
          </p:txBody>
        </p:sp>
        <p:sp>
          <p:nvSpPr>
            <p:cNvPr id="92165" name="Text Box 5"/>
            <p:cNvSpPr txBox="1">
              <a:spLocks noChangeArrowheads="1"/>
            </p:cNvSpPr>
            <p:nvPr/>
          </p:nvSpPr>
          <p:spPr bwMode="auto">
            <a:xfrm>
              <a:off x="2209800" y="3365500"/>
              <a:ext cx="19812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despachos</a:t>
              </a:r>
              <a:endParaRPr lang="es-ES" b="1">
                <a:latin typeface="Arial" charset="0"/>
              </a:endParaRPr>
            </a:p>
          </p:txBody>
        </p:sp>
        <p:sp>
          <p:nvSpPr>
            <p:cNvPr id="92168" name="Line 8"/>
            <p:cNvSpPr>
              <a:spLocks noChangeShapeType="1"/>
            </p:cNvSpPr>
            <p:nvPr/>
          </p:nvSpPr>
          <p:spPr bwMode="auto">
            <a:xfrm>
              <a:off x="4343400" y="3517900"/>
              <a:ext cx="0" cy="152400"/>
            </a:xfrm>
            <a:prstGeom prst="line">
              <a:avLst/>
            </a:prstGeom>
            <a:noFill/>
            <a:ln w="9525">
              <a:solidFill>
                <a:schemeClr val="tx1"/>
              </a:solidFill>
              <a:round/>
              <a:headEnd/>
              <a:tailEnd/>
            </a:ln>
            <a:effectLst/>
          </p:spPr>
          <p:txBody>
            <a:bodyPr wrap="none"/>
            <a:lstStyle/>
            <a:p>
              <a:endParaRPr lang="es-MX"/>
            </a:p>
          </p:txBody>
        </p:sp>
        <p:sp>
          <p:nvSpPr>
            <p:cNvPr id="92169" name="Line 9"/>
            <p:cNvSpPr>
              <a:spLocks noChangeShapeType="1"/>
            </p:cNvSpPr>
            <p:nvPr/>
          </p:nvSpPr>
          <p:spPr bwMode="auto">
            <a:xfrm flipH="1">
              <a:off x="4191000" y="3581400"/>
              <a:ext cx="838200" cy="0"/>
            </a:xfrm>
            <a:prstGeom prst="line">
              <a:avLst/>
            </a:prstGeom>
            <a:noFill/>
            <a:ln w="9525">
              <a:solidFill>
                <a:schemeClr val="tx1"/>
              </a:solidFill>
              <a:round/>
              <a:headEnd/>
              <a:tailEnd/>
            </a:ln>
            <a:effectLst/>
          </p:spPr>
          <p:txBody>
            <a:bodyPr wrap="none"/>
            <a:lstStyle/>
            <a:p>
              <a:endParaRPr lang="es-MX"/>
            </a:p>
          </p:txBody>
        </p:sp>
        <p:sp>
          <p:nvSpPr>
            <p:cNvPr id="92170" name="Line 10"/>
            <p:cNvSpPr>
              <a:spLocks noChangeShapeType="1"/>
            </p:cNvSpPr>
            <p:nvPr/>
          </p:nvSpPr>
          <p:spPr bwMode="auto">
            <a:xfrm>
              <a:off x="4895850" y="3514725"/>
              <a:ext cx="0" cy="152400"/>
            </a:xfrm>
            <a:prstGeom prst="line">
              <a:avLst/>
            </a:prstGeom>
            <a:noFill/>
            <a:ln w="9525">
              <a:solidFill>
                <a:schemeClr val="tx1"/>
              </a:solidFill>
              <a:round/>
              <a:headEnd/>
              <a:tailEnd/>
            </a:ln>
            <a:effectLst/>
          </p:spPr>
          <p:txBody>
            <a:bodyPr wrap="none"/>
            <a:lstStyle/>
            <a:p>
              <a:endParaRPr lang="es-MX"/>
            </a:p>
          </p:txBody>
        </p:sp>
        <p:sp>
          <p:nvSpPr>
            <p:cNvPr id="92173" name="Text Box 13"/>
            <p:cNvSpPr txBox="1">
              <a:spLocks noChangeArrowheads="1"/>
            </p:cNvSpPr>
            <p:nvPr/>
          </p:nvSpPr>
          <p:spPr bwMode="auto">
            <a:xfrm>
              <a:off x="2654300" y="2832100"/>
              <a:ext cx="5029200" cy="457200"/>
            </a:xfrm>
            <a:prstGeom prst="rect">
              <a:avLst/>
            </a:prstGeom>
            <a:noFill/>
            <a:ln w="28575">
              <a:noFill/>
              <a:miter lim="800000"/>
              <a:headEnd/>
              <a:tailEnd/>
            </a:ln>
            <a:effectLst/>
          </p:spPr>
          <p:txBody>
            <a:bodyPr>
              <a:spAutoFit/>
            </a:bodyPr>
            <a:lstStyle/>
            <a:p>
              <a:pPr>
                <a:spcBef>
                  <a:spcPct val="50000"/>
                </a:spcBef>
              </a:pPr>
              <a:r>
                <a:rPr lang="es-MX" b="1">
                  <a:latin typeface="Arial" charset="0"/>
                </a:rPr>
                <a:t>E. principal        E. Externa</a:t>
              </a:r>
              <a:endParaRPr lang="es-ES" b="1">
                <a:latin typeface="Arial" charset="0"/>
              </a:endParaRPr>
            </a:p>
          </p:txBody>
        </p:sp>
      </p:grpSp>
      <p:grpSp>
        <p:nvGrpSpPr>
          <p:cNvPr id="3" name="24 Grupo"/>
          <p:cNvGrpSpPr/>
          <p:nvPr/>
        </p:nvGrpSpPr>
        <p:grpSpPr>
          <a:xfrm>
            <a:off x="1835696" y="3501008"/>
            <a:ext cx="6468528" cy="2708434"/>
            <a:chOff x="1847888" y="4081717"/>
            <a:chExt cx="6468528" cy="2708434"/>
          </a:xfrm>
        </p:grpSpPr>
        <p:grpSp>
          <p:nvGrpSpPr>
            <p:cNvPr id="4" name="17 Grupo"/>
            <p:cNvGrpSpPr/>
            <p:nvPr/>
          </p:nvGrpSpPr>
          <p:grpSpPr>
            <a:xfrm>
              <a:off x="1847888" y="4276789"/>
              <a:ext cx="2348891" cy="2246769"/>
              <a:chOff x="1835696" y="4118293"/>
              <a:chExt cx="2348891" cy="2246769"/>
            </a:xfrm>
          </p:grpSpPr>
          <p:sp>
            <p:nvSpPr>
              <p:cNvPr id="92172" name="Text Box 12"/>
              <p:cNvSpPr txBox="1">
                <a:spLocks noChangeArrowheads="1"/>
              </p:cNvSpPr>
              <p:nvPr/>
            </p:nvSpPr>
            <p:spPr bwMode="auto">
              <a:xfrm>
                <a:off x="1868424" y="4118293"/>
                <a:ext cx="2316163" cy="2246769"/>
              </a:xfrm>
              <a:prstGeom prst="rect">
                <a:avLst/>
              </a:prstGeom>
              <a:no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Despachos</a:t>
                </a:r>
              </a:p>
              <a:p>
                <a:pPr>
                  <a:spcBef>
                    <a:spcPct val="50000"/>
                  </a:spcBef>
                </a:pPr>
                <a:r>
                  <a:rPr lang="es-MX" sz="2000" b="1" u="sng" dirty="0" err="1" smtClean="0">
                    <a:latin typeface="Arial" charset="0"/>
                  </a:rPr>
                  <a:t>NumeroDesp</a:t>
                </a:r>
                <a:endParaRPr lang="es-MX" sz="2000" b="1" u="sng" dirty="0">
                  <a:latin typeface="Arial" charset="0"/>
                </a:endParaRPr>
              </a:p>
              <a:p>
                <a:pPr>
                  <a:spcBef>
                    <a:spcPct val="50000"/>
                  </a:spcBef>
                </a:pPr>
                <a:r>
                  <a:rPr lang="es-MX" sz="2000" b="1" dirty="0">
                    <a:latin typeface="Arial" charset="0"/>
                  </a:rPr>
                  <a:t>Dimensiones</a:t>
                </a:r>
              </a:p>
              <a:p>
                <a:pPr>
                  <a:spcBef>
                    <a:spcPct val="50000"/>
                  </a:spcBef>
                </a:pPr>
                <a:r>
                  <a:rPr lang="es-MX" sz="2000" b="1" dirty="0">
                    <a:latin typeface="Arial" charset="0"/>
                  </a:rPr>
                  <a:t>Baños</a:t>
                </a:r>
              </a:p>
              <a:p>
                <a:pPr>
                  <a:spcBef>
                    <a:spcPct val="50000"/>
                  </a:spcBef>
                </a:pPr>
                <a:r>
                  <a:rPr lang="es-MX" sz="2000" b="1" dirty="0">
                    <a:latin typeface="Arial" charset="0"/>
                  </a:rPr>
                  <a:t>Ventanas</a:t>
                </a:r>
                <a:endParaRPr lang="es-ES" sz="2000" b="1" dirty="0">
                  <a:latin typeface="Arial" charset="0"/>
                </a:endParaRPr>
              </a:p>
            </p:txBody>
          </p:sp>
          <p:cxnSp>
            <p:nvCxnSpPr>
              <p:cNvPr id="14" name="13 Conector recto"/>
              <p:cNvCxnSpPr/>
              <p:nvPr/>
            </p:nvCxnSpPr>
            <p:spPr bwMode="auto">
              <a:xfrm>
                <a:off x="1835696" y="4509120"/>
                <a:ext cx="23042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5" name="16 Grupo"/>
            <p:cNvGrpSpPr/>
            <p:nvPr/>
          </p:nvGrpSpPr>
          <p:grpSpPr>
            <a:xfrm>
              <a:off x="5059363" y="4081717"/>
              <a:ext cx="3257053" cy="2708434"/>
              <a:chOff x="5059363" y="4240213"/>
              <a:chExt cx="3257053" cy="2708434"/>
            </a:xfrm>
          </p:grpSpPr>
          <p:sp>
            <p:nvSpPr>
              <p:cNvPr id="92171" name="Text Box 11"/>
              <p:cNvSpPr txBox="1">
                <a:spLocks noChangeArrowheads="1"/>
              </p:cNvSpPr>
              <p:nvPr/>
            </p:nvSpPr>
            <p:spPr bwMode="auto">
              <a:xfrm>
                <a:off x="5059363" y="4240213"/>
                <a:ext cx="3246437" cy="2708434"/>
              </a:xfrm>
              <a:prstGeom prst="rect">
                <a:avLst/>
              </a:prstGeom>
              <a:noFill/>
              <a:ln w="38100" cmpd="dbl">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Empleados</a:t>
                </a:r>
              </a:p>
              <a:p>
                <a:pPr>
                  <a:spcBef>
                    <a:spcPct val="50000"/>
                  </a:spcBef>
                </a:pPr>
                <a:r>
                  <a:rPr lang="es-MX" sz="2000" b="1" u="sng" dirty="0" smtClean="0">
                    <a:latin typeface="Arial" charset="0"/>
                  </a:rPr>
                  <a:t>Clave</a:t>
                </a:r>
                <a:endParaRPr lang="es-MX" sz="2000" b="1" u="sng" dirty="0">
                  <a:latin typeface="Arial" charset="0"/>
                </a:endParaRPr>
              </a:p>
              <a:p>
                <a:pPr>
                  <a:spcBef>
                    <a:spcPct val="50000"/>
                  </a:spcBef>
                </a:pPr>
                <a:r>
                  <a:rPr lang="es-MX" sz="2000" b="1" dirty="0">
                    <a:latin typeface="Arial" charset="0"/>
                  </a:rPr>
                  <a:t>Nombre</a:t>
                </a:r>
              </a:p>
              <a:p>
                <a:pPr>
                  <a:spcBef>
                    <a:spcPct val="50000"/>
                  </a:spcBef>
                </a:pPr>
                <a:r>
                  <a:rPr lang="es-MX" sz="2000" b="1" dirty="0">
                    <a:latin typeface="Arial" charset="0"/>
                  </a:rPr>
                  <a:t>Domicilio</a:t>
                </a:r>
              </a:p>
              <a:p>
                <a:pPr>
                  <a:spcBef>
                    <a:spcPct val="50000"/>
                  </a:spcBef>
                </a:pPr>
                <a:r>
                  <a:rPr lang="es-MX" sz="2000" b="1" dirty="0">
                    <a:latin typeface="Arial" charset="0"/>
                  </a:rPr>
                  <a:t>Fecha </a:t>
                </a:r>
                <a:r>
                  <a:rPr lang="es-MX" sz="2000" b="1" dirty="0" err="1">
                    <a:latin typeface="Arial" charset="0"/>
                  </a:rPr>
                  <a:t>Nac</a:t>
                </a:r>
                <a:r>
                  <a:rPr lang="es-MX" sz="2000" b="1" dirty="0" smtClean="0">
                    <a:latin typeface="Arial" charset="0"/>
                  </a:rPr>
                  <a:t>.</a:t>
                </a:r>
              </a:p>
              <a:p>
                <a:pPr>
                  <a:spcBef>
                    <a:spcPct val="50000"/>
                  </a:spcBef>
                </a:pPr>
                <a:endParaRPr lang="es-MX" sz="2000" b="1" dirty="0">
                  <a:latin typeface="Arial" charset="0"/>
                </a:endParaRPr>
              </a:p>
            </p:txBody>
          </p:sp>
          <p:cxnSp>
            <p:nvCxnSpPr>
              <p:cNvPr id="15" name="14 Conector recto"/>
              <p:cNvCxnSpPr/>
              <p:nvPr/>
            </p:nvCxnSpPr>
            <p:spPr bwMode="auto">
              <a:xfrm>
                <a:off x="5076056" y="4653136"/>
                <a:ext cx="32403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9" name="Line 8"/>
            <p:cNvSpPr>
              <a:spLocks noChangeShapeType="1"/>
            </p:cNvSpPr>
            <p:nvPr/>
          </p:nvSpPr>
          <p:spPr bwMode="auto">
            <a:xfrm>
              <a:off x="4353312" y="4949676"/>
              <a:ext cx="0" cy="152400"/>
            </a:xfrm>
            <a:prstGeom prst="line">
              <a:avLst/>
            </a:prstGeom>
            <a:noFill/>
            <a:ln w="9525">
              <a:solidFill>
                <a:schemeClr val="tx1"/>
              </a:solidFill>
              <a:round/>
              <a:headEnd/>
              <a:tailEnd/>
            </a:ln>
            <a:effectLst/>
          </p:spPr>
          <p:txBody>
            <a:bodyPr wrap="none"/>
            <a:lstStyle/>
            <a:p>
              <a:endParaRPr lang="es-MX"/>
            </a:p>
          </p:txBody>
        </p:sp>
        <p:sp>
          <p:nvSpPr>
            <p:cNvPr id="20" name="Line 9"/>
            <p:cNvSpPr>
              <a:spLocks noChangeShapeType="1"/>
            </p:cNvSpPr>
            <p:nvPr/>
          </p:nvSpPr>
          <p:spPr bwMode="auto">
            <a:xfrm flipH="1">
              <a:off x="4200912" y="5013176"/>
              <a:ext cx="838200" cy="0"/>
            </a:xfrm>
            <a:prstGeom prst="line">
              <a:avLst/>
            </a:prstGeom>
            <a:noFill/>
            <a:ln w="9525">
              <a:solidFill>
                <a:schemeClr val="tx1"/>
              </a:solidFill>
              <a:round/>
              <a:headEnd/>
              <a:tailEnd/>
            </a:ln>
            <a:effectLst/>
          </p:spPr>
          <p:txBody>
            <a:bodyPr wrap="none"/>
            <a:lstStyle/>
            <a:p>
              <a:endParaRPr lang="es-MX"/>
            </a:p>
          </p:txBody>
        </p:sp>
        <p:sp>
          <p:nvSpPr>
            <p:cNvPr id="21" name="Line 10"/>
            <p:cNvSpPr>
              <a:spLocks noChangeShapeType="1"/>
            </p:cNvSpPr>
            <p:nvPr/>
          </p:nvSpPr>
          <p:spPr bwMode="auto">
            <a:xfrm>
              <a:off x="4905762" y="4946501"/>
              <a:ext cx="0" cy="152400"/>
            </a:xfrm>
            <a:prstGeom prst="line">
              <a:avLst/>
            </a:prstGeom>
            <a:noFill/>
            <a:ln w="9525">
              <a:solidFill>
                <a:schemeClr val="tx1"/>
              </a:solidFill>
              <a:round/>
              <a:headEnd/>
              <a:tailEnd/>
            </a:ln>
            <a:effectLst/>
          </p:spPr>
          <p:txBody>
            <a:bodyPr wrap="none"/>
            <a:lstStyle/>
            <a:p>
              <a:endParaRPr lang="es-MX"/>
            </a:p>
          </p:txBody>
        </p:sp>
      </p:grpSp>
      <p:sp>
        <p:nvSpPr>
          <p:cNvPr id="24" name="23 CuadroTexto"/>
          <p:cNvSpPr txBox="1"/>
          <p:nvPr/>
        </p:nvSpPr>
        <p:spPr>
          <a:xfrm>
            <a:off x="5074912" y="5664288"/>
            <a:ext cx="3211135" cy="461665"/>
          </a:xfrm>
          <a:prstGeom prst="rect">
            <a:avLst/>
          </a:prstGeom>
          <a:noFill/>
        </p:spPr>
        <p:txBody>
          <a:bodyPr wrap="square" rtlCol="0">
            <a:spAutoFit/>
          </a:bodyPr>
          <a:lstStyle/>
          <a:p>
            <a:r>
              <a:rPr lang="es-MX" b="1" dirty="0" err="1" smtClean="0">
                <a:solidFill>
                  <a:srgbClr val="CC0000"/>
                </a:solidFill>
                <a:latin typeface="Arial" charset="0"/>
              </a:rPr>
              <a:t>NumeroDesp</a:t>
            </a:r>
            <a:r>
              <a:rPr lang="es-MX" b="1" dirty="0" smtClean="0">
                <a:solidFill>
                  <a:srgbClr val="CC0000"/>
                </a:solidFill>
                <a:latin typeface="Arial" charset="0"/>
              </a:rPr>
              <a:t> (</a:t>
            </a:r>
            <a:r>
              <a:rPr lang="es-MX" b="1" dirty="0" err="1" smtClean="0">
                <a:solidFill>
                  <a:srgbClr val="CC0000"/>
                </a:solidFill>
                <a:latin typeface="Arial" charset="0"/>
              </a:rPr>
              <a:t>unico</a:t>
            </a:r>
            <a:r>
              <a:rPr lang="es-MX" b="1" dirty="0" smtClean="0">
                <a:solidFill>
                  <a:srgbClr val="CC0000"/>
                </a:solidFill>
                <a:latin typeface="Arial" charset="0"/>
              </a:rPr>
              <a:t>)</a:t>
            </a:r>
            <a:endParaRPr lang="es-MX"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ox(in)">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12" dur="500"/>
                                        <p:tgtEl>
                                          <p:spTgt spid="921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7" dur="500"/>
                                        <p:tgtEl>
                                          <p:spTgt spid="92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ox(i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build="p"/>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28 Grupo"/>
          <p:cNvGrpSpPr/>
          <p:nvPr/>
        </p:nvGrpSpPr>
        <p:grpSpPr>
          <a:xfrm>
            <a:off x="1835696" y="3429000"/>
            <a:ext cx="6468528" cy="2720626"/>
            <a:chOff x="1835696" y="3429000"/>
            <a:chExt cx="6468528" cy="2720626"/>
          </a:xfrm>
        </p:grpSpPr>
        <p:grpSp>
          <p:nvGrpSpPr>
            <p:cNvPr id="28" name="27 Grupo"/>
            <p:cNvGrpSpPr/>
            <p:nvPr/>
          </p:nvGrpSpPr>
          <p:grpSpPr>
            <a:xfrm>
              <a:off x="1835696" y="3441192"/>
              <a:ext cx="2348891" cy="2708434"/>
              <a:chOff x="1835696" y="3441192"/>
              <a:chExt cx="2348891" cy="2708434"/>
            </a:xfrm>
          </p:grpSpPr>
          <p:sp>
            <p:nvSpPr>
              <p:cNvPr id="22" name="Text Box 12"/>
              <p:cNvSpPr txBox="1">
                <a:spLocks noChangeArrowheads="1"/>
              </p:cNvSpPr>
              <p:nvPr/>
            </p:nvSpPr>
            <p:spPr bwMode="auto">
              <a:xfrm>
                <a:off x="1868424" y="3441192"/>
                <a:ext cx="2316163" cy="2708434"/>
              </a:xfrm>
              <a:prstGeom prst="rect">
                <a:avLst/>
              </a:prstGeom>
              <a:noFill/>
              <a:ln w="41275" cmpd="dbl">
                <a:solidFill>
                  <a:schemeClr val="tx1"/>
                </a:solidFill>
                <a:miter lim="800000"/>
                <a:headEnd/>
                <a:tailEnd/>
              </a:ln>
              <a:effectLst/>
            </p:spPr>
            <p:txBody>
              <a:bodyPr>
                <a:spAutoFit/>
              </a:bodyPr>
              <a:lstStyle/>
              <a:p>
                <a:pPr>
                  <a:spcBef>
                    <a:spcPct val="50000"/>
                  </a:spcBef>
                </a:pPr>
                <a:r>
                  <a:rPr lang="es-MX" sz="2000" b="1" dirty="0" smtClean="0">
                    <a:latin typeface="Arial" charset="0"/>
                  </a:rPr>
                  <a:t>Despachos</a:t>
                </a:r>
              </a:p>
              <a:p>
                <a:pPr>
                  <a:spcBef>
                    <a:spcPct val="50000"/>
                  </a:spcBef>
                </a:pPr>
                <a:r>
                  <a:rPr lang="es-MX" sz="2000" b="1" u="sng" dirty="0" err="1" smtClean="0">
                    <a:latin typeface="Arial" charset="0"/>
                  </a:rPr>
                  <a:t>NumeroDesp</a:t>
                </a:r>
                <a:endParaRPr lang="es-MX" sz="2000" b="1" u="sng" dirty="0">
                  <a:latin typeface="Arial" charset="0"/>
                </a:endParaRPr>
              </a:p>
              <a:p>
                <a:pPr>
                  <a:spcBef>
                    <a:spcPct val="50000"/>
                  </a:spcBef>
                </a:pPr>
                <a:r>
                  <a:rPr lang="es-MX" sz="2000" b="1" dirty="0">
                    <a:latin typeface="Arial" charset="0"/>
                  </a:rPr>
                  <a:t>Dimensiones</a:t>
                </a:r>
              </a:p>
              <a:p>
                <a:pPr>
                  <a:spcBef>
                    <a:spcPct val="50000"/>
                  </a:spcBef>
                </a:pPr>
                <a:r>
                  <a:rPr lang="es-MX" sz="2000" b="1" dirty="0">
                    <a:latin typeface="Arial" charset="0"/>
                  </a:rPr>
                  <a:t>Baños</a:t>
                </a:r>
              </a:p>
              <a:p>
                <a:pPr>
                  <a:spcBef>
                    <a:spcPct val="50000"/>
                  </a:spcBef>
                </a:pPr>
                <a:r>
                  <a:rPr lang="es-MX" sz="2000" b="1" dirty="0" smtClean="0">
                    <a:latin typeface="Arial" charset="0"/>
                  </a:rPr>
                  <a:t>Ventanas</a:t>
                </a:r>
              </a:p>
              <a:p>
                <a:pPr>
                  <a:spcBef>
                    <a:spcPct val="50000"/>
                  </a:spcBef>
                </a:pPr>
                <a:endParaRPr lang="es-ES" sz="2000" b="1" dirty="0">
                  <a:latin typeface="Arial" charset="0"/>
                </a:endParaRPr>
              </a:p>
            </p:txBody>
          </p:sp>
          <p:cxnSp>
            <p:nvCxnSpPr>
              <p:cNvPr id="23" name="22 Conector recto"/>
              <p:cNvCxnSpPr/>
              <p:nvPr/>
            </p:nvCxnSpPr>
            <p:spPr bwMode="auto">
              <a:xfrm>
                <a:off x="1835696" y="3868595"/>
                <a:ext cx="2304256" cy="0"/>
              </a:xfrm>
              <a:prstGeom prst="line">
                <a:avLst/>
              </a:prstGeom>
              <a:solidFill>
                <a:schemeClr val="accent1"/>
              </a:solidFill>
              <a:ln w="9525" cap="flat" cmpd="dbl" algn="ctr">
                <a:solidFill>
                  <a:schemeClr val="tx1"/>
                </a:solidFill>
                <a:prstDash val="solid"/>
                <a:round/>
                <a:headEnd type="none" w="med" len="med"/>
                <a:tailEnd type="none" w="med" len="med"/>
              </a:ln>
              <a:effectLst/>
            </p:spPr>
          </p:cxnSp>
        </p:grpSp>
        <p:grpSp>
          <p:nvGrpSpPr>
            <p:cNvPr id="16" name="16 Grupo"/>
            <p:cNvGrpSpPr/>
            <p:nvPr/>
          </p:nvGrpSpPr>
          <p:grpSpPr>
            <a:xfrm>
              <a:off x="5047171" y="3429000"/>
              <a:ext cx="3257053" cy="2708434"/>
              <a:chOff x="5059363" y="4240213"/>
              <a:chExt cx="3257053" cy="2708434"/>
            </a:xfrm>
          </p:grpSpPr>
          <p:sp>
            <p:nvSpPr>
              <p:cNvPr id="20" name="Text Box 11"/>
              <p:cNvSpPr txBox="1">
                <a:spLocks noChangeArrowheads="1"/>
              </p:cNvSpPr>
              <p:nvPr/>
            </p:nvSpPr>
            <p:spPr bwMode="auto">
              <a:xfrm>
                <a:off x="5059363" y="4240213"/>
                <a:ext cx="3246437" cy="2708434"/>
              </a:xfrm>
              <a:prstGeom prst="rect">
                <a:avLst/>
              </a:prstGeom>
              <a:noFill/>
              <a:ln w="15875" cmpd="sng">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Empleados</a:t>
                </a:r>
              </a:p>
              <a:p>
                <a:pPr>
                  <a:spcBef>
                    <a:spcPct val="50000"/>
                  </a:spcBef>
                </a:pPr>
                <a:r>
                  <a:rPr lang="es-MX" sz="2000" b="1" u="sng" dirty="0" smtClean="0">
                    <a:latin typeface="Arial" charset="0"/>
                  </a:rPr>
                  <a:t>Clave</a:t>
                </a:r>
                <a:endParaRPr lang="es-MX" sz="2000" b="1" u="sng" dirty="0">
                  <a:latin typeface="Arial" charset="0"/>
                </a:endParaRPr>
              </a:p>
              <a:p>
                <a:pPr>
                  <a:spcBef>
                    <a:spcPct val="50000"/>
                  </a:spcBef>
                </a:pPr>
                <a:r>
                  <a:rPr lang="es-MX" sz="2000" b="1" dirty="0">
                    <a:latin typeface="Arial" charset="0"/>
                  </a:rPr>
                  <a:t>Nombre</a:t>
                </a:r>
              </a:p>
              <a:p>
                <a:pPr>
                  <a:spcBef>
                    <a:spcPct val="50000"/>
                  </a:spcBef>
                </a:pPr>
                <a:r>
                  <a:rPr lang="es-MX" sz="2000" b="1" dirty="0">
                    <a:latin typeface="Arial" charset="0"/>
                  </a:rPr>
                  <a:t>Domicilio</a:t>
                </a:r>
              </a:p>
              <a:p>
                <a:pPr>
                  <a:spcBef>
                    <a:spcPct val="50000"/>
                  </a:spcBef>
                </a:pPr>
                <a:r>
                  <a:rPr lang="es-MX" sz="2000" b="1" dirty="0">
                    <a:latin typeface="Arial" charset="0"/>
                  </a:rPr>
                  <a:t>Fecha </a:t>
                </a:r>
                <a:r>
                  <a:rPr lang="es-MX" sz="2000" b="1" dirty="0" err="1">
                    <a:latin typeface="Arial" charset="0"/>
                  </a:rPr>
                  <a:t>Nac</a:t>
                </a:r>
                <a:r>
                  <a:rPr lang="es-MX" sz="2000" b="1" dirty="0" smtClean="0">
                    <a:latin typeface="Arial" charset="0"/>
                  </a:rPr>
                  <a:t>.</a:t>
                </a:r>
              </a:p>
              <a:p>
                <a:pPr>
                  <a:spcBef>
                    <a:spcPct val="50000"/>
                  </a:spcBef>
                </a:pPr>
                <a:endParaRPr lang="es-MX" sz="2000" b="1" dirty="0">
                  <a:latin typeface="Arial" charset="0"/>
                </a:endParaRPr>
              </a:p>
            </p:txBody>
          </p:sp>
          <p:cxnSp>
            <p:nvCxnSpPr>
              <p:cNvPr id="21" name="20 Conector recto"/>
              <p:cNvCxnSpPr/>
              <p:nvPr/>
            </p:nvCxnSpPr>
            <p:spPr bwMode="auto">
              <a:xfrm>
                <a:off x="5076056" y="4653136"/>
                <a:ext cx="3240360"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grpSp>
        <p:sp>
          <p:nvSpPr>
            <p:cNvPr id="17" name="Line 8"/>
            <p:cNvSpPr>
              <a:spLocks noChangeShapeType="1"/>
            </p:cNvSpPr>
            <p:nvPr/>
          </p:nvSpPr>
          <p:spPr bwMode="auto">
            <a:xfrm>
              <a:off x="4341120" y="4296959"/>
              <a:ext cx="0" cy="152400"/>
            </a:xfrm>
            <a:prstGeom prst="line">
              <a:avLst/>
            </a:prstGeom>
            <a:noFill/>
            <a:ln w="9525">
              <a:solidFill>
                <a:schemeClr val="tx1"/>
              </a:solidFill>
              <a:round/>
              <a:headEnd/>
              <a:tailEnd/>
            </a:ln>
            <a:effectLst/>
          </p:spPr>
          <p:txBody>
            <a:bodyPr wrap="none"/>
            <a:lstStyle/>
            <a:p>
              <a:endParaRPr lang="es-MX"/>
            </a:p>
          </p:txBody>
        </p:sp>
        <p:sp>
          <p:nvSpPr>
            <p:cNvPr id="18" name="Line 9"/>
            <p:cNvSpPr>
              <a:spLocks noChangeShapeType="1"/>
            </p:cNvSpPr>
            <p:nvPr/>
          </p:nvSpPr>
          <p:spPr bwMode="auto">
            <a:xfrm flipH="1">
              <a:off x="4188720" y="4360459"/>
              <a:ext cx="838200" cy="0"/>
            </a:xfrm>
            <a:prstGeom prst="line">
              <a:avLst/>
            </a:prstGeom>
            <a:noFill/>
            <a:ln w="952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a:off x="4893570" y="4293784"/>
              <a:ext cx="0" cy="152400"/>
            </a:xfrm>
            <a:prstGeom prst="line">
              <a:avLst/>
            </a:prstGeom>
            <a:noFill/>
            <a:ln w="9525">
              <a:solidFill>
                <a:schemeClr val="tx1"/>
              </a:solidFill>
              <a:round/>
              <a:headEnd/>
              <a:tailEnd/>
            </a:ln>
            <a:effectLst/>
          </p:spPr>
          <p:txBody>
            <a:bodyPr wrap="none"/>
            <a:lstStyle/>
            <a:p>
              <a:endParaRPr lang="es-MX"/>
            </a:p>
          </p:txBody>
        </p:sp>
      </p:grpSp>
      <p:sp>
        <p:nvSpPr>
          <p:cNvPr id="12" name="5 Marcador de número de diapositiva"/>
          <p:cNvSpPr>
            <a:spLocks noGrp="1"/>
          </p:cNvSpPr>
          <p:nvPr>
            <p:ph type="sldNum" sz="quarter" idx="12"/>
          </p:nvPr>
        </p:nvSpPr>
        <p:spPr/>
        <p:txBody>
          <a:bodyPr/>
          <a:lstStyle/>
          <a:p>
            <a:fld id="{8AD57194-7BD9-404D-B1DA-D649888CAF57}" type="slidenum">
              <a:rPr lang="es-ES"/>
              <a:pPr/>
              <a:t>34</a:t>
            </a:fld>
            <a:endParaRPr lang="es-ES"/>
          </a:p>
        </p:txBody>
      </p:sp>
      <p:sp>
        <p:nvSpPr>
          <p:cNvPr id="95234" name="Rectangle 2"/>
          <p:cNvSpPr>
            <a:spLocks noGrp="1" noChangeArrowheads="1"/>
          </p:cNvSpPr>
          <p:nvPr>
            <p:ph type="title"/>
          </p:nvPr>
        </p:nvSpPr>
        <p:spPr/>
        <p:txBody>
          <a:bodyPr/>
          <a:lstStyle/>
          <a:p>
            <a:r>
              <a:rPr lang="es-MX" dirty="0" smtClean="0"/>
              <a:t>Solución II</a:t>
            </a:r>
            <a:endParaRPr lang="es-MX" dirty="0"/>
          </a:p>
        </p:txBody>
      </p:sp>
      <p:grpSp>
        <p:nvGrpSpPr>
          <p:cNvPr id="13" name="12 Grupo"/>
          <p:cNvGrpSpPr/>
          <p:nvPr/>
        </p:nvGrpSpPr>
        <p:grpSpPr>
          <a:xfrm>
            <a:off x="2209800" y="2009775"/>
            <a:ext cx="5295900" cy="1025525"/>
            <a:chOff x="2209800" y="2009775"/>
            <a:chExt cx="5295900" cy="1025525"/>
          </a:xfrm>
        </p:grpSpPr>
        <p:sp>
          <p:nvSpPr>
            <p:cNvPr id="95236" name="Text Box 4"/>
            <p:cNvSpPr txBox="1">
              <a:spLocks noChangeArrowheads="1"/>
            </p:cNvSpPr>
            <p:nvPr/>
          </p:nvSpPr>
          <p:spPr bwMode="auto">
            <a:xfrm>
              <a:off x="5029200" y="2009775"/>
              <a:ext cx="19812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dirty="0">
                  <a:latin typeface="Arial" charset="0"/>
                </a:rPr>
                <a:t>Empleados</a:t>
              </a:r>
              <a:endParaRPr lang="es-ES" b="1" dirty="0">
                <a:latin typeface="Arial" charset="0"/>
              </a:endParaRPr>
            </a:p>
          </p:txBody>
        </p:sp>
        <p:sp>
          <p:nvSpPr>
            <p:cNvPr id="95237" name="Text Box 5"/>
            <p:cNvSpPr txBox="1">
              <a:spLocks noChangeArrowheads="1"/>
            </p:cNvSpPr>
            <p:nvPr/>
          </p:nvSpPr>
          <p:spPr bwMode="auto">
            <a:xfrm>
              <a:off x="2209800" y="2009775"/>
              <a:ext cx="19812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despachos</a:t>
              </a:r>
              <a:endParaRPr lang="es-ES" b="1">
                <a:latin typeface="Arial" charset="0"/>
              </a:endParaRPr>
            </a:p>
          </p:txBody>
        </p:sp>
        <p:sp>
          <p:nvSpPr>
            <p:cNvPr id="95238" name="Line 6"/>
            <p:cNvSpPr>
              <a:spLocks noChangeShapeType="1"/>
            </p:cNvSpPr>
            <p:nvPr/>
          </p:nvSpPr>
          <p:spPr bwMode="auto">
            <a:xfrm>
              <a:off x="4343400" y="2162175"/>
              <a:ext cx="0" cy="152400"/>
            </a:xfrm>
            <a:prstGeom prst="line">
              <a:avLst/>
            </a:prstGeom>
            <a:noFill/>
            <a:ln w="9525">
              <a:solidFill>
                <a:schemeClr val="tx1"/>
              </a:solidFill>
              <a:round/>
              <a:headEnd/>
              <a:tailEnd/>
            </a:ln>
            <a:effectLst/>
          </p:spPr>
          <p:txBody>
            <a:bodyPr wrap="none"/>
            <a:lstStyle/>
            <a:p>
              <a:endParaRPr lang="es-MX"/>
            </a:p>
          </p:txBody>
        </p:sp>
        <p:sp>
          <p:nvSpPr>
            <p:cNvPr id="95239" name="Line 7"/>
            <p:cNvSpPr>
              <a:spLocks noChangeShapeType="1"/>
            </p:cNvSpPr>
            <p:nvPr/>
          </p:nvSpPr>
          <p:spPr bwMode="auto">
            <a:xfrm flipH="1">
              <a:off x="4191000" y="2225675"/>
              <a:ext cx="838200" cy="0"/>
            </a:xfrm>
            <a:prstGeom prst="line">
              <a:avLst/>
            </a:prstGeom>
            <a:noFill/>
            <a:ln w="9525">
              <a:solidFill>
                <a:schemeClr val="tx1"/>
              </a:solidFill>
              <a:round/>
              <a:headEnd/>
              <a:tailEnd/>
            </a:ln>
            <a:effectLst/>
          </p:spPr>
          <p:txBody>
            <a:bodyPr wrap="none"/>
            <a:lstStyle/>
            <a:p>
              <a:endParaRPr lang="es-MX"/>
            </a:p>
          </p:txBody>
        </p:sp>
        <p:sp>
          <p:nvSpPr>
            <p:cNvPr id="95240" name="Line 8"/>
            <p:cNvSpPr>
              <a:spLocks noChangeShapeType="1"/>
            </p:cNvSpPr>
            <p:nvPr/>
          </p:nvSpPr>
          <p:spPr bwMode="auto">
            <a:xfrm>
              <a:off x="4895850" y="2159000"/>
              <a:ext cx="0" cy="152400"/>
            </a:xfrm>
            <a:prstGeom prst="line">
              <a:avLst/>
            </a:prstGeom>
            <a:noFill/>
            <a:ln w="9525">
              <a:solidFill>
                <a:schemeClr val="tx1"/>
              </a:solidFill>
              <a:round/>
              <a:headEnd/>
              <a:tailEnd/>
            </a:ln>
            <a:effectLst/>
          </p:spPr>
          <p:txBody>
            <a:bodyPr wrap="none"/>
            <a:lstStyle/>
            <a:p>
              <a:endParaRPr lang="es-MX"/>
            </a:p>
          </p:txBody>
        </p:sp>
        <p:sp>
          <p:nvSpPr>
            <p:cNvPr id="95243" name="Text Box 11"/>
            <p:cNvSpPr txBox="1">
              <a:spLocks noChangeArrowheads="1"/>
            </p:cNvSpPr>
            <p:nvPr/>
          </p:nvSpPr>
          <p:spPr bwMode="auto">
            <a:xfrm>
              <a:off x="2476500" y="2578100"/>
              <a:ext cx="5029200" cy="457200"/>
            </a:xfrm>
            <a:prstGeom prst="rect">
              <a:avLst/>
            </a:prstGeom>
            <a:noFill/>
            <a:ln w="28575">
              <a:noFill/>
              <a:miter lim="800000"/>
              <a:headEnd/>
              <a:tailEnd/>
            </a:ln>
            <a:effectLst/>
          </p:spPr>
          <p:txBody>
            <a:bodyPr>
              <a:spAutoFit/>
            </a:bodyPr>
            <a:lstStyle/>
            <a:p>
              <a:pPr>
                <a:spcBef>
                  <a:spcPct val="50000"/>
                </a:spcBef>
              </a:pPr>
              <a:r>
                <a:rPr lang="es-MX" b="1" dirty="0">
                  <a:latin typeface="Arial" charset="0"/>
                </a:rPr>
                <a:t>E. Externa              E. principal</a:t>
              </a:r>
              <a:endParaRPr lang="es-ES" b="1" dirty="0">
                <a:solidFill>
                  <a:srgbClr val="CC0000"/>
                </a:solidFill>
                <a:latin typeface="Arial" charset="0"/>
              </a:endParaRPr>
            </a:p>
          </p:txBody>
        </p:sp>
      </p:grpSp>
      <p:sp>
        <p:nvSpPr>
          <p:cNvPr id="27" name="26 CuadroTexto"/>
          <p:cNvSpPr txBox="1"/>
          <p:nvPr/>
        </p:nvSpPr>
        <p:spPr>
          <a:xfrm>
            <a:off x="1833408" y="5625816"/>
            <a:ext cx="3211135" cy="369332"/>
          </a:xfrm>
          <a:prstGeom prst="rect">
            <a:avLst/>
          </a:prstGeom>
          <a:noFill/>
        </p:spPr>
        <p:txBody>
          <a:bodyPr wrap="square" rtlCol="0">
            <a:spAutoFit/>
          </a:bodyPr>
          <a:lstStyle/>
          <a:p>
            <a:r>
              <a:rPr lang="es-MX" sz="1800" b="1" dirty="0" smtClean="0">
                <a:solidFill>
                  <a:srgbClr val="CC0000"/>
                </a:solidFill>
                <a:latin typeface="Arial" charset="0"/>
              </a:rPr>
              <a:t>Clave(</a:t>
            </a:r>
            <a:r>
              <a:rPr lang="es-MX" sz="1800" b="1" dirty="0" err="1" smtClean="0">
                <a:solidFill>
                  <a:srgbClr val="CC0000"/>
                </a:solidFill>
                <a:latin typeface="Arial" charset="0"/>
              </a:rPr>
              <a:t>unico</a:t>
            </a:r>
            <a:r>
              <a:rPr lang="es-MX" sz="1800" b="1" dirty="0" smtClean="0">
                <a:solidFill>
                  <a:srgbClr val="CC0000"/>
                </a:solidFill>
                <a:latin typeface="Arial" charset="0"/>
              </a:rPr>
              <a:t>)</a:t>
            </a:r>
            <a:endParaRPr lang="es-MX"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amond(in)">
                                      <p:cBhvr>
                                        <p:cTn id="12" dur="2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in)">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F1D36017-D1FB-427C-BA7F-4115ADFD1A22}" type="slidenum">
              <a:rPr lang="es-ES"/>
              <a:pPr/>
              <a:t>35</a:t>
            </a:fld>
            <a:endParaRPr lang="es-ES"/>
          </a:p>
        </p:txBody>
      </p:sp>
      <p:sp>
        <p:nvSpPr>
          <p:cNvPr id="87042" name="Rectangle 2"/>
          <p:cNvSpPr>
            <a:spLocks noGrp="1" noChangeArrowheads="1"/>
          </p:cNvSpPr>
          <p:nvPr>
            <p:ph type="title"/>
          </p:nvPr>
        </p:nvSpPr>
        <p:spPr/>
        <p:txBody>
          <a:bodyPr/>
          <a:lstStyle/>
          <a:p>
            <a:r>
              <a:rPr lang="es-MX"/>
              <a:t>Asociación uno-a-muchos</a:t>
            </a:r>
            <a:endParaRPr lang="es-ES"/>
          </a:p>
        </p:txBody>
      </p:sp>
      <p:sp>
        <p:nvSpPr>
          <p:cNvPr id="87043" name="Rectangle 3"/>
          <p:cNvSpPr>
            <a:spLocks noGrp="1" noChangeArrowheads="1"/>
          </p:cNvSpPr>
          <p:nvPr>
            <p:ph type="body" idx="1"/>
          </p:nvPr>
        </p:nvSpPr>
        <p:spPr/>
        <p:txBody>
          <a:bodyPr/>
          <a:lstStyle/>
          <a:p>
            <a:r>
              <a:rPr lang="es-MX" dirty="0"/>
              <a:t>Es el más común entre las entidades y es donde un ejemplar de una entidad se puede asociar con uno o muchos ejemplares de otra entidad.</a:t>
            </a:r>
          </a:p>
          <a:p>
            <a:endParaRPr lang="es-MX" dirty="0" smtClean="0"/>
          </a:p>
          <a:p>
            <a:r>
              <a:rPr lang="es-MX" dirty="0" smtClean="0"/>
              <a:t>La </a:t>
            </a:r>
            <a:r>
              <a:rPr lang="es-MX" dirty="0"/>
              <a:t>entidad del lado de uno de la asociación siempre es la </a:t>
            </a:r>
            <a:r>
              <a:rPr lang="es-MX" b="1" dirty="0"/>
              <a:t>relación principal</a:t>
            </a:r>
            <a:r>
              <a:rPr lang="es-MX" dirty="0"/>
              <a:t>, su </a:t>
            </a:r>
            <a:r>
              <a:rPr lang="es-MX" b="1" dirty="0"/>
              <a:t>clave principal </a:t>
            </a:r>
            <a:r>
              <a:rPr lang="es-MX" dirty="0"/>
              <a:t>se copia en la relación del lado muchos que se convierte en la </a:t>
            </a:r>
            <a:r>
              <a:rPr lang="es-MX" b="1" dirty="0"/>
              <a:t>relación externa</a:t>
            </a:r>
            <a:r>
              <a:rPr lang="es-MX" dirty="0"/>
              <a:t>, por lo tanto, la entidad del lado de muchos siempre es la relación externa.</a:t>
            </a:r>
            <a:endParaRPr lang="es-E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Marcador de número de diapositiva"/>
          <p:cNvSpPr>
            <a:spLocks noGrp="1"/>
          </p:cNvSpPr>
          <p:nvPr>
            <p:ph type="sldNum" sz="quarter" idx="12"/>
          </p:nvPr>
        </p:nvSpPr>
        <p:spPr/>
        <p:txBody>
          <a:bodyPr/>
          <a:lstStyle/>
          <a:p>
            <a:fld id="{D62A3D7A-560F-4392-B523-1ABB6FB928EF}" type="slidenum">
              <a:rPr lang="es-ES"/>
              <a:pPr/>
              <a:t>36</a:t>
            </a:fld>
            <a:endParaRPr lang="es-ES"/>
          </a:p>
        </p:txBody>
      </p:sp>
      <p:sp>
        <p:nvSpPr>
          <p:cNvPr id="93186" name="Rectangle 2"/>
          <p:cNvSpPr>
            <a:spLocks noGrp="1" noChangeArrowheads="1"/>
          </p:cNvSpPr>
          <p:nvPr>
            <p:ph type="title"/>
          </p:nvPr>
        </p:nvSpPr>
        <p:spPr/>
        <p:txBody>
          <a:bodyPr/>
          <a:lstStyle/>
          <a:p>
            <a:r>
              <a:rPr lang="es-MX"/>
              <a:t>Ejemplo: asociaciones uno-a-muchos</a:t>
            </a:r>
            <a:endParaRPr lang="es-ES"/>
          </a:p>
        </p:txBody>
      </p:sp>
      <p:sp>
        <p:nvSpPr>
          <p:cNvPr id="93187" name="Rectangle 3"/>
          <p:cNvSpPr>
            <a:spLocks noGrp="1" noChangeArrowheads="1"/>
          </p:cNvSpPr>
          <p:nvPr>
            <p:ph type="body" idx="1"/>
          </p:nvPr>
        </p:nvSpPr>
        <p:spPr/>
        <p:txBody>
          <a:bodyPr/>
          <a:lstStyle/>
          <a:p>
            <a:r>
              <a:rPr lang="es-MX" dirty="0"/>
              <a:t>Modelar la asociación que existe entre estados y municipios donde cada estado tiene </a:t>
            </a:r>
            <a:r>
              <a:rPr lang="es-MX" dirty="0" err="1"/>
              <a:t>muhcos</a:t>
            </a:r>
            <a:r>
              <a:rPr lang="es-MX" dirty="0"/>
              <a:t> municipios.</a:t>
            </a:r>
          </a:p>
          <a:p>
            <a:endParaRPr lang="es-MX" dirty="0"/>
          </a:p>
          <a:p>
            <a:r>
              <a:rPr lang="es-MX" dirty="0"/>
              <a:t>          </a:t>
            </a:r>
          </a:p>
          <a:p>
            <a:r>
              <a:rPr lang="es-MX" dirty="0"/>
              <a:t>         </a:t>
            </a:r>
            <a:endParaRPr lang="es-ES" dirty="0"/>
          </a:p>
        </p:txBody>
      </p:sp>
      <p:grpSp>
        <p:nvGrpSpPr>
          <p:cNvPr id="93188" name="Group 4"/>
          <p:cNvGrpSpPr>
            <a:grpSpLocks/>
          </p:cNvGrpSpPr>
          <p:nvPr/>
        </p:nvGrpSpPr>
        <p:grpSpPr bwMode="auto">
          <a:xfrm>
            <a:off x="2514600" y="2832100"/>
            <a:ext cx="4648200" cy="495300"/>
            <a:chOff x="1584" y="1056"/>
            <a:chExt cx="2640" cy="312"/>
          </a:xfrm>
        </p:grpSpPr>
        <p:sp>
          <p:nvSpPr>
            <p:cNvPr id="93189" name="Text Box 5"/>
            <p:cNvSpPr txBox="1">
              <a:spLocks noChangeArrowheads="1"/>
            </p:cNvSpPr>
            <p:nvPr/>
          </p:nvSpPr>
          <p:spPr bwMode="auto">
            <a:xfrm>
              <a:off x="3168" y="1056"/>
              <a:ext cx="1056" cy="312"/>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a:latin typeface="Arial" charset="0"/>
                </a:rPr>
                <a:t>Municipios</a:t>
              </a:r>
              <a:endParaRPr lang="es-ES" b="1" dirty="0">
                <a:latin typeface="Arial" charset="0"/>
              </a:endParaRPr>
            </a:p>
          </p:txBody>
        </p:sp>
        <p:sp>
          <p:nvSpPr>
            <p:cNvPr id="93190" name="Text Box 6"/>
            <p:cNvSpPr txBox="1">
              <a:spLocks noChangeArrowheads="1"/>
            </p:cNvSpPr>
            <p:nvPr/>
          </p:nvSpPr>
          <p:spPr bwMode="auto">
            <a:xfrm>
              <a:off x="1584" y="1056"/>
              <a:ext cx="1056" cy="306"/>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Estados</a:t>
              </a:r>
              <a:endParaRPr lang="es-ES" b="1">
                <a:latin typeface="Arial" charset="0"/>
              </a:endParaRPr>
            </a:p>
          </p:txBody>
        </p:sp>
        <p:sp>
          <p:nvSpPr>
            <p:cNvPr id="93191" name="Line 7"/>
            <p:cNvSpPr>
              <a:spLocks noChangeShapeType="1"/>
            </p:cNvSpPr>
            <p:nvPr/>
          </p:nvSpPr>
          <p:spPr bwMode="auto">
            <a:xfrm>
              <a:off x="2640" y="1200"/>
              <a:ext cx="528" cy="0"/>
            </a:xfrm>
            <a:prstGeom prst="line">
              <a:avLst/>
            </a:prstGeom>
            <a:noFill/>
            <a:ln w="9525">
              <a:solidFill>
                <a:schemeClr val="tx1"/>
              </a:solidFill>
              <a:round/>
              <a:headEnd/>
              <a:tailEnd/>
            </a:ln>
            <a:effectLst/>
          </p:spPr>
          <p:txBody>
            <a:bodyPr wrap="none"/>
            <a:lstStyle/>
            <a:p>
              <a:endParaRPr lang="es-MX"/>
            </a:p>
          </p:txBody>
        </p:sp>
        <p:sp>
          <p:nvSpPr>
            <p:cNvPr id="93192" name="Line 8"/>
            <p:cNvSpPr>
              <a:spLocks noChangeShapeType="1"/>
            </p:cNvSpPr>
            <p:nvPr/>
          </p:nvSpPr>
          <p:spPr bwMode="auto">
            <a:xfrm flipV="1">
              <a:off x="3072" y="1104"/>
              <a:ext cx="96" cy="96"/>
            </a:xfrm>
            <a:prstGeom prst="line">
              <a:avLst/>
            </a:prstGeom>
            <a:noFill/>
            <a:ln w="9525">
              <a:solidFill>
                <a:schemeClr val="tx1"/>
              </a:solidFill>
              <a:round/>
              <a:headEnd/>
              <a:tailEnd/>
            </a:ln>
            <a:effectLst/>
          </p:spPr>
          <p:txBody>
            <a:bodyPr wrap="none"/>
            <a:lstStyle/>
            <a:p>
              <a:endParaRPr lang="es-MX"/>
            </a:p>
          </p:txBody>
        </p:sp>
        <p:sp>
          <p:nvSpPr>
            <p:cNvPr id="93193" name="Line 9"/>
            <p:cNvSpPr>
              <a:spLocks noChangeShapeType="1"/>
            </p:cNvSpPr>
            <p:nvPr/>
          </p:nvSpPr>
          <p:spPr bwMode="auto">
            <a:xfrm>
              <a:off x="3072" y="1200"/>
              <a:ext cx="96" cy="96"/>
            </a:xfrm>
            <a:prstGeom prst="line">
              <a:avLst/>
            </a:prstGeom>
            <a:noFill/>
            <a:ln w="9525">
              <a:solidFill>
                <a:schemeClr val="tx1"/>
              </a:solidFill>
              <a:round/>
              <a:headEnd/>
              <a:tailEnd/>
            </a:ln>
            <a:effectLst/>
          </p:spPr>
          <p:txBody>
            <a:bodyPr wrap="none"/>
            <a:lstStyle/>
            <a:p>
              <a:endParaRPr lang="es-MX"/>
            </a:p>
          </p:txBody>
        </p:sp>
        <p:sp>
          <p:nvSpPr>
            <p:cNvPr id="93194" name="Line 10"/>
            <p:cNvSpPr>
              <a:spLocks noChangeShapeType="1"/>
            </p:cNvSpPr>
            <p:nvPr/>
          </p:nvSpPr>
          <p:spPr bwMode="auto">
            <a:xfrm>
              <a:off x="2736" y="1152"/>
              <a:ext cx="0" cy="96"/>
            </a:xfrm>
            <a:prstGeom prst="line">
              <a:avLst/>
            </a:prstGeom>
            <a:noFill/>
            <a:ln w="9525">
              <a:solidFill>
                <a:schemeClr val="tx1"/>
              </a:solidFill>
              <a:round/>
              <a:headEnd/>
              <a:tailEnd/>
            </a:ln>
            <a:effectLst/>
          </p:spPr>
          <p:txBody>
            <a:bodyPr wrap="none"/>
            <a:lstStyle/>
            <a:p>
              <a:endParaRPr lang="es-MX"/>
            </a:p>
          </p:txBody>
        </p:sp>
      </p:grpSp>
      <p:sp>
        <p:nvSpPr>
          <p:cNvPr id="24" name="23 CuadroTexto"/>
          <p:cNvSpPr txBox="1"/>
          <p:nvPr/>
        </p:nvSpPr>
        <p:spPr>
          <a:xfrm>
            <a:off x="5193792" y="5373216"/>
            <a:ext cx="3211135" cy="369332"/>
          </a:xfrm>
          <a:prstGeom prst="rect">
            <a:avLst/>
          </a:prstGeom>
          <a:noFill/>
        </p:spPr>
        <p:txBody>
          <a:bodyPr wrap="square" rtlCol="0">
            <a:spAutoFit/>
          </a:bodyPr>
          <a:lstStyle/>
          <a:p>
            <a:r>
              <a:rPr lang="es-MX" sz="1800" b="1" dirty="0" smtClean="0">
                <a:solidFill>
                  <a:srgbClr val="CC0000"/>
                </a:solidFill>
                <a:latin typeface="Arial" charset="0"/>
              </a:rPr>
              <a:t>Edo</a:t>
            </a:r>
            <a:endParaRPr lang="es-MX" sz="1800" dirty="0"/>
          </a:p>
        </p:txBody>
      </p:sp>
      <p:grpSp>
        <p:nvGrpSpPr>
          <p:cNvPr id="26" name="25 Grupo"/>
          <p:cNvGrpSpPr/>
          <p:nvPr/>
        </p:nvGrpSpPr>
        <p:grpSpPr>
          <a:xfrm>
            <a:off x="1907704" y="4077072"/>
            <a:ext cx="5688632" cy="1789680"/>
            <a:chOff x="1475656" y="4051544"/>
            <a:chExt cx="5688632" cy="1789680"/>
          </a:xfrm>
        </p:grpSpPr>
        <p:grpSp>
          <p:nvGrpSpPr>
            <p:cNvPr id="14" name="24 Grupo"/>
            <p:cNvGrpSpPr/>
            <p:nvPr/>
          </p:nvGrpSpPr>
          <p:grpSpPr>
            <a:xfrm>
              <a:off x="1475656" y="4051544"/>
              <a:ext cx="5688632" cy="1789680"/>
              <a:chOff x="1847888" y="4272213"/>
              <a:chExt cx="5688632" cy="1789680"/>
            </a:xfrm>
          </p:grpSpPr>
          <p:grpSp>
            <p:nvGrpSpPr>
              <p:cNvPr id="15" name="17 Grupo"/>
              <p:cNvGrpSpPr/>
              <p:nvPr/>
            </p:nvGrpSpPr>
            <p:grpSpPr>
              <a:xfrm>
                <a:off x="1847888" y="4276789"/>
                <a:ext cx="2348891" cy="1785104"/>
                <a:chOff x="1835696" y="4118293"/>
                <a:chExt cx="2348891" cy="1785104"/>
              </a:xfrm>
            </p:grpSpPr>
            <p:sp>
              <p:nvSpPr>
                <p:cNvPr id="22" name="Text Box 12"/>
                <p:cNvSpPr txBox="1">
                  <a:spLocks noChangeArrowheads="1"/>
                </p:cNvSpPr>
                <p:nvPr/>
              </p:nvSpPr>
              <p:spPr bwMode="auto">
                <a:xfrm>
                  <a:off x="1868424" y="4118293"/>
                  <a:ext cx="2316163" cy="1785104"/>
                </a:xfrm>
                <a:prstGeom prst="rect">
                  <a:avLst/>
                </a:prstGeom>
                <a:no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Estados</a:t>
                  </a:r>
                </a:p>
                <a:p>
                  <a:pPr>
                    <a:spcBef>
                      <a:spcPct val="50000"/>
                    </a:spcBef>
                  </a:pPr>
                  <a:r>
                    <a:rPr lang="es-MX" sz="2000" b="1" u="sng" dirty="0" smtClean="0">
                      <a:latin typeface="Arial" charset="0"/>
                    </a:rPr>
                    <a:t>Edo</a:t>
                  </a:r>
                  <a:endParaRPr lang="es-MX" sz="2000" b="1" u="sng" dirty="0">
                    <a:latin typeface="Arial" charset="0"/>
                  </a:endParaRPr>
                </a:p>
                <a:p>
                  <a:pPr>
                    <a:spcBef>
                      <a:spcPct val="50000"/>
                    </a:spcBef>
                  </a:pPr>
                  <a:r>
                    <a:rPr lang="es-MX" sz="2000" b="1" dirty="0" smtClean="0">
                      <a:latin typeface="Arial" charset="0"/>
                    </a:rPr>
                    <a:t>Nombre</a:t>
                  </a:r>
                  <a:endParaRPr lang="es-MX" sz="2000" b="1" dirty="0">
                    <a:latin typeface="Arial" charset="0"/>
                  </a:endParaRPr>
                </a:p>
                <a:p>
                  <a:pPr>
                    <a:spcBef>
                      <a:spcPct val="50000"/>
                    </a:spcBef>
                  </a:pPr>
                  <a:endParaRPr lang="es-ES" sz="2000" b="1" dirty="0">
                    <a:latin typeface="Arial" charset="0"/>
                  </a:endParaRPr>
                </a:p>
              </p:txBody>
            </p:sp>
            <p:cxnSp>
              <p:nvCxnSpPr>
                <p:cNvPr id="23" name="22 Conector recto"/>
                <p:cNvCxnSpPr/>
                <p:nvPr/>
              </p:nvCxnSpPr>
              <p:spPr bwMode="auto">
                <a:xfrm>
                  <a:off x="1835696" y="4509120"/>
                  <a:ext cx="23042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6" name="16 Grupo"/>
              <p:cNvGrpSpPr/>
              <p:nvPr/>
            </p:nvGrpSpPr>
            <p:grpSpPr>
              <a:xfrm>
                <a:off x="5063864" y="4272213"/>
                <a:ext cx="2472656" cy="1785104"/>
                <a:chOff x="5063864" y="4430709"/>
                <a:chExt cx="2472656" cy="1785104"/>
              </a:xfrm>
            </p:grpSpPr>
            <p:sp>
              <p:nvSpPr>
                <p:cNvPr id="20" name="Text Box 11"/>
                <p:cNvSpPr txBox="1">
                  <a:spLocks noChangeArrowheads="1"/>
                </p:cNvSpPr>
                <p:nvPr/>
              </p:nvSpPr>
              <p:spPr bwMode="auto">
                <a:xfrm>
                  <a:off x="5063864" y="4430709"/>
                  <a:ext cx="2472655" cy="1785104"/>
                </a:xfrm>
                <a:prstGeom prst="rect">
                  <a:avLst/>
                </a:prstGeom>
                <a:noFill/>
                <a:ln w="38100" cmpd="dbl">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Municipios</a:t>
                  </a:r>
                </a:p>
                <a:p>
                  <a:pPr>
                    <a:spcBef>
                      <a:spcPct val="50000"/>
                    </a:spcBef>
                  </a:pPr>
                  <a:r>
                    <a:rPr lang="es-MX" sz="2000" b="1" u="sng" dirty="0" err="1" smtClean="0">
                      <a:latin typeface="Arial" charset="0"/>
                    </a:rPr>
                    <a:t>Mpio</a:t>
                  </a:r>
                  <a:endParaRPr lang="es-MX" sz="2000" b="1" u="sng" dirty="0">
                    <a:latin typeface="Arial" charset="0"/>
                  </a:endParaRPr>
                </a:p>
                <a:p>
                  <a:pPr>
                    <a:spcBef>
                      <a:spcPct val="50000"/>
                    </a:spcBef>
                  </a:pPr>
                  <a:r>
                    <a:rPr lang="es-MX" sz="2000" b="1" dirty="0">
                      <a:latin typeface="Arial" charset="0"/>
                    </a:rPr>
                    <a:t>Nombre</a:t>
                  </a:r>
                </a:p>
                <a:p>
                  <a:pPr>
                    <a:spcBef>
                      <a:spcPct val="50000"/>
                    </a:spcBef>
                  </a:pPr>
                  <a:endParaRPr lang="es-MX" sz="2000" b="1" dirty="0">
                    <a:latin typeface="Arial" charset="0"/>
                  </a:endParaRPr>
                </a:p>
              </p:txBody>
            </p:sp>
            <p:cxnSp>
              <p:nvCxnSpPr>
                <p:cNvPr id="21" name="20 Conector recto"/>
                <p:cNvCxnSpPr/>
                <p:nvPr/>
              </p:nvCxnSpPr>
              <p:spPr bwMode="auto">
                <a:xfrm>
                  <a:off x="5076056" y="4848208"/>
                  <a:ext cx="2460464" cy="1454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7" name="Line 8"/>
              <p:cNvSpPr>
                <a:spLocks noChangeShapeType="1"/>
              </p:cNvSpPr>
              <p:nvPr/>
            </p:nvSpPr>
            <p:spPr bwMode="auto">
              <a:xfrm>
                <a:off x="4353312" y="4949676"/>
                <a:ext cx="0" cy="152400"/>
              </a:xfrm>
              <a:prstGeom prst="line">
                <a:avLst/>
              </a:prstGeom>
              <a:noFill/>
              <a:ln w="9525">
                <a:solidFill>
                  <a:schemeClr val="tx1"/>
                </a:solidFill>
                <a:round/>
                <a:headEnd/>
                <a:tailEnd/>
              </a:ln>
              <a:effectLst/>
            </p:spPr>
            <p:txBody>
              <a:bodyPr wrap="none"/>
              <a:lstStyle/>
              <a:p>
                <a:endParaRPr lang="es-MX"/>
              </a:p>
            </p:txBody>
          </p:sp>
          <p:sp>
            <p:nvSpPr>
              <p:cNvPr id="18" name="Line 9"/>
              <p:cNvSpPr>
                <a:spLocks noChangeShapeType="1"/>
              </p:cNvSpPr>
              <p:nvPr/>
            </p:nvSpPr>
            <p:spPr bwMode="auto">
              <a:xfrm flipH="1">
                <a:off x="4200912" y="5013176"/>
                <a:ext cx="838200" cy="0"/>
              </a:xfrm>
              <a:prstGeom prst="line">
                <a:avLst/>
              </a:prstGeom>
              <a:noFill/>
              <a:ln w="952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flipH="1">
                <a:off x="4884416" y="4789605"/>
                <a:ext cx="144016" cy="216024"/>
              </a:xfrm>
              <a:prstGeom prst="line">
                <a:avLst/>
              </a:prstGeom>
              <a:noFill/>
              <a:ln w="9525">
                <a:solidFill>
                  <a:schemeClr val="tx1"/>
                </a:solidFill>
                <a:round/>
                <a:headEnd/>
                <a:tailEnd/>
              </a:ln>
              <a:effectLst/>
            </p:spPr>
            <p:txBody>
              <a:bodyPr wrap="none"/>
              <a:lstStyle/>
              <a:p>
                <a:endParaRPr lang="es-MX"/>
              </a:p>
            </p:txBody>
          </p:sp>
        </p:grpSp>
        <p:sp>
          <p:nvSpPr>
            <p:cNvPr id="25" name="Line 10"/>
            <p:cNvSpPr>
              <a:spLocks noChangeShapeType="1"/>
            </p:cNvSpPr>
            <p:nvPr/>
          </p:nvSpPr>
          <p:spPr bwMode="auto">
            <a:xfrm rot="16200000" flipH="1">
              <a:off x="4530472" y="4757912"/>
              <a:ext cx="144016" cy="216024"/>
            </a:xfrm>
            <a:prstGeom prst="line">
              <a:avLst/>
            </a:prstGeom>
            <a:noFill/>
            <a:ln w="9525">
              <a:solidFill>
                <a:schemeClr val="tx1"/>
              </a:solidFill>
              <a:round/>
              <a:headEnd/>
              <a:tailEnd/>
            </a:ln>
            <a:effectLst/>
          </p:spPr>
          <p:txBody>
            <a:bodyPr wrap="none"/>
            <a:lstStyle/>
            <a:p>
              <a:endParaRPr lang="es-MX"/>
            </a:p>
          </p:txBody>
        </p:sp>
      </p:grpSp>
      <p:sp>
        <p:nvSpPr>
          <p:cNvPr id="27" name="Text Box 11"/>
          <p:cNvSpPr txBox="1">
            <a:spLocks noChangeArrowheads="1"/>
          </p:cNvSpPr>
          <p:nvPr/>
        </p:nvSpPr>
        <p:spPr bwMode="auto">
          <a:xfrm>
            <a:off x="2411760" y="3501008"/>
            <a:ext cx="5029200" cy="457200"/>
          </a:xfrm>
          <a:prstGeom prst="rect">
            <a:avLst/>
          </a:prstGeom>
          <a:noFill/>
          <a:ln w="28575">
            <a:noFill/>
            <a:miter lim="800000"/>
            <a:headEnd/>
            <a:tailEnd/>
          </a:ln>
          <a:effectLst/>
        </p:spPr>
        <p:txBody>
          <a:bodyPr>
            <a:spAutoFit/>
          </a:bodyPr>
          <a:lstStyle/>
          <a:p>
            <a:pPr>
              <a:spcBef>
                <a:spcPct val="50000"/>
              </a:spcBef>
            </a:pPr>
            <a:r>
              <a:rPr lang="es-MX" b="1" dirty="0">
                <a:latin typeface="Arial" charset="0"/>
              </a:rPr>
              <a:t>E. </a:t>
            </a:r>
            <a:r>
              <a:rPr lang="es-MX" b="1" dirty="0" smtClean="0">
                <a:latin typeface="Arial" charset="0"/>
              </a:rPr>
              <a:t>principal               E</a:t>
            </a:r>
            <a:r>
              <a:rPr lang="es-MX" b="1" dirty="0">
                <a:latin typeface="Arial" charset="0"/>
              </a:rPr>
              <a:t>. </a:t>
            </a:r>
            <a:r>
              <a:rPr lang="es-MX" b="1" dirty="0" smtClean="0">
                <a:latin typeface="Arial" charset="0"/>
              </a:rPr>
              <a:t>Externa</a:t>
            </a:r>
            <a:endParaRPr lang="es-ES" b="1" dirty="0">
              <a:solidFill>
                <a:srgbClr val="CC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ox(in)">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188"/>
                                        </p:tgtEl>
                                        <p:attrNameLst>
                                          <p:attrName>style.visibility</p:attrName>
                                        </p:attrNameLst>
                                      </p:cBhvr>
                                      <p:to>
                                        <p:strVal val="visible"/>
                                      </p:to>
                                    </p:set>
                                    <p:animEffect transition="in" filter="blinds(horizontal)">
                                      <p:cBhvr>
                                        <p:cTn id="12" dur="500"/>
                                        <p:tgtEl>
                                          <p:spTgt spid="9318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i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amond(in)">
                                      <p:cBhvr>
                                        <p:cTn id="22" dur="20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uiExpand="1" build="p"/>
      <p:bldP spid="24" grpId="0"/>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1ABB3B95-E31D-4BE5-8D9A-FFAD1953C612}" type="slidenum">
              <a:rPr lang="es-ES"/>
              <a:pPr/>
              <a:t>37</a:t>
            </a:fld>
            <a:endParaRPr lang="es-ES"/>
          </a:p>
        </p:txBody>
      </p:sp>
      <p:sp>
        <p:nvSpPr>
          <p:cNvPr id="123906" name="Rectangle 1026"/>
          <p:cNvSpPr>
            <a:spLocks noGrp="1" noChangeArrowheads="1"/>
          </p:cNvSpPr>
          <p:nvPr>
            <p:ph type="title"/>
          </p:nvPr>
        </p:nvSpPr>
        <p:spPr/>
        <p:txBody>
          <a:bodyPr/>
          <a:lstStyle/>
          <a:p>
            <a:endParaRPr lang="es-ES"/>
          </a:p>
        </p:txBody>
      </p:sp>
      <p:sp>
        <p:nvSpPr>
          <p:cNvPr id="123907" name="Rectangle 1027"/>
          <p:cNvSpPr>
            <a:spLocks noGrp="1" noChangeArrowheads="1"/>
          </p:cNvSpPr>
          <p:nvPr>
            <p:ph type="body" idx="1"/>
          </p:nvPr>
        </p:nvSpPr>
        <p:spPr/>
        <p:txBody>
          <a:bodyPr/>
          <a:lstStyle/>
          <a:p>
            <a:r>
              <a:rPr lang="es-MX"/>
              <a:t>Ejemplos: </a:t>
            </a:r>
          </a:p>
          <a:p>
            <a:r>
              <a:rPr lang="es-MX"/>
              <a:t>1.- Realizar el modelo lógico de paises, estados, municipios y colonias.</a:t>
            </a:r>
          </a:p>
          <a:p>
            <a:endParaRPr lang="es-MX"/>
          </a:p>
          <a:p>
            <a:r>
              <a:rPr lang="es-MX"/>
              <a:t>2.- Modelar una empresa donde cada empleado tiene derecho a un cajon de estacionamiento. Además llevar el registro de los cajones existentes por piso. Los empleados estan asignados a un departamento en la empresa.</a:t>
            </a:r>
            <a:endParaRPr lang="es-E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9E8E8E3E-890C-4913-802B-FD99861CA46A}" type="slidenum">
              <a:rPr lang="es-ES"/>
              <a:pPr/>
              <a:t>38</a:t>
            </a:fld>
            <a:endParaRPr lang="es-ES"/>
          </a:p>
        </p:txBody>
      </p:sp>
      <p:sp>
        <p:nvSpPr>
          <p:cNvPr id="86018" name="Rectangle 2"/>
          <p:cNvSpPr>
            <a:spLocks noGrp="1" noChangeArrowheads="1"/>
          </p:cNvSpPr>
          <p:nvPr>
            <p:ph type="title"/>
          </p:nvPr>
        </p:nvSpPr>
        <p:spPr/>
        <p:txBody>
          <a:bodyPr/>
          <a:lstStyle/>
          <a:p>
            <a:r>
              <a:rPr lang="es-MX"/>
              <a:t>Asociación muchos-a-muchos</a:t>
            </a:r>
            <a:endParaRPr lang="es-ES"/>
          </a:p>
        </p:txBody>
      </p:sp>
      <p:sp>
        <p:nvSpPr>
          <p:cNvPr id="86019" name="Rectangle 3"/>
          <p:cNvSpPr>
            <a:spLocks noGrp="1" noChangeArrowheads="1"/>
          </p:cNvSpPr>
          <p:nvPr>
            <p:ph type="body" idx="1"/>
          </p:nvPr>
        </p:nvSpPr>
        <p:spPr/>
        <p:txBody>
          <a:bodyPr/>
          <a:lstStyle/>
          <a:p>
            <a:r>
              <a:rPr lang="es-MX" sz="2300" dirty="0"/>
              <a:t>Este tipo de asociaciones relaciona los elementos de una entidad contra todos los elementos de la otra entidad. Se puede considerar una relación doble uno-a-muchos en ambos sentidos. </a:t>
            </a:r>
            <a:endParaRPr lang="es-MX" sz="2300" dirty="0" smtClean="0"/>
          </a:p>
          <a:p>
            <a:endParaRPr lang="es-MX" sz="2300" dirty="0" smtClean="0"/>
          </a:p>
          <a:p>
            <a:r>
              <a:rPr lang="es-MX" sz="2300" dirty="0" smtClean="0"/>
              <a:t>Este </a:t>
            </a:r>
            <a:r>
              <a:rPr lang="es-MX" sz="2300" dirty="0"/>
              <a:t>tipo de asociaciones genera una tercera entidad abstracta llamada </a:t>
            </a:r>
            <a:r>
              <a:rPr lang="es-MX" sz="2300" b="1" dirty="0"/>
              <a:t>tabla unión </a:t>
            </a:r>
            <a:r>
              <a:rPr lang="es-MX" sz="2300" dirty="0"/>
              <a:t>la cual tendrá asociaciones uno-a-muchos dirigida a ella por el lado de muchos. Por lo tanto tendremos 2 entidades principales las cuales heredarán sus claves principales a la tabla unión que será la relación externa.</a:t>
            </a:r>
          </a:p>
          <a:p>
            <a:endParaRPr lang="es-MX" sz="2300" dirty="0" smtClean="0"/>
          </a:p>
          <a:p>
            <a:r>
              <a:rPr lang="es-MX" sz="2300" dirty="0" smtClean="0"/>
              <a:t>Esta </a:t>
            </a:r>
            <a:r>
              <a:rPr lang="es-MX" sz="2300" b="1" dirty="0"/>
              <a:t>tabla unión</a:t>
            </a:r>
            <a:r>
              <a:rPr lang="es-MX" sz="2300" dirty="0"/>
              <a:t>, por lo tanto tendrá las claves principales de las entidades principales como su propia clave principal.</a:t>
            </a:r>
            <a:r>
              <a:rPr lang="es-MX" sz="2300" b="1" dirty="0"/>
              <a:t> </a:t>
            </a:r>
            <a:endParaRPr lang="es-ES" sz="23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Marcador de número de diapositiva"/>
          <p:cNvSpPr>
            <a:spLocks noGrp="1"/>
          </p:cNvSpPr>
          <p:nvPr>
            <p:ph type="sldNum" sz="quarter" idx="12"/>
          </p:nvPr>
        </p:nvSpPr>
        <p:spPr/>
        <p:txBody>
          <a:bodyPr/>
          <a:lstStyle/>
          <a:p>
            <a:fld id="{9BA0B782-FE3D-4DCF-87ED-3E45A9FC7E28}" type="slidenum">
              <a:rPr lang="es-ES"/>
              <a:pPr/>
              <a:t>39</a:t>
            </a:fld>
            <a:endParaRPr lang="es-ES"/>
          </a:p>
        </p:txBody>
      </p:sp>
      <p:sp>
        <p:nvSpPr>
          <p:cNvPr id="94210" name="Rectangle 2"/>
          <p:cNvSpPr>
            <a:spLocks noGrp="1" noChangeArrowheads="1"/>
          </p:cNvSpPr>
          <p:nvPr>
            <p:ph type="title"/>
          </p:nvPr>
        </p:nvSpPr>
        <p:spPr>
          <a:xfrm>
            <a:off x="762000" y="112713"/>
            <a:ext cx="8382000" cy="1143000"/>
          </a:xfrm>
        </p:spPr>
        <p:txBody>
          <a:bodyPr/>
          <a:lstStyle/>
          <a:p>
            <a:r>
              <a:rPr lang="es-MX"/>
              <a:t>Ejemplo: asociaciones muchos-a-muchos</a:t>
            </a:r>
            <a:endParaRPr lang="es-ES"/>
          </a:p>
        </p:txBody>
      </p:sp>
      <p:sp>
        <p:nvSpPr>
          <p:cNvPr id="94211" name="Rectangle 3"/>
          <p:cNvSpPr>
            <a:spLocks noGrp="1" noChangeArrowheads="1"/>
          </p:cNvSpPr>
          <p:nvPr>
            <p:ph type="body" idx="1"/>
          </p:nvPr>
        </p:nvSpPr>
        <p:spPr/>
        <p:txBody>
          <a:bodyPr/>
          <a:lstStyle/>
          <a:p>
            <a:r>
              <a:rPr lang="es-MX" dirty="0"/>
              <a:t>Modelar la asociación entre alumnos y materias donde un alumnos puede tomar clases en muchas materias y una materia puede tener muchos alumnos.</a:t>
            </a:r>
          </a:p>
          <a:p>
            <a:endParaRPr lang="es-MX" dirty="0"/>
          </a:p>
          <a:p>
            <a:endParaRPr lang="es-MX" dirty="0"/>
          </a:p>
          <a:p>
            <a:endParaRPr lang="es-ES" dirty="0"/>
          </a:p>
        </p:txBody>
      </p:sp>
      <p:grpSp>
        <p:nvGrpSpPr>
          <p:cNvPr id="94223" name="Group 15"/>
          <p:cNvGrpSpPr>
            <a:grpSpLocks/>
          </p:cNvGrpSpPr>
          <p:nvPr/>
        </p:nvGrpSpPr>
        <p:grpSpPr bwMode="auto">
          <a:xfrm>
            <a:off x="2514600" y="3733102"/>
            <a:ext cx="4648200" cy="495300"/>
            <a:chOff x="1584" y="2029"/>
            <a:chExt cx="2928" cy="312"/>
          </a:xfrm>
        </p:grpSpPr>
        <p:grpSp>
          <p:nvGrpSpPr>
            <p:cNvPr id="94222" name="Group 14"/>
            <p:cNvGrpSpPr>
              <a:grpSpLocks/>
            </p:cNvGrpSpPr>
            <p:nvPr/>
          </p:nvGrpSpPr>
          <p:grpSpPr bwMode="auto">
            <a:xfrm>
              <a:off x="1584" y="2029"/>
              <a:ext cx="2928" cy="312"/>
              <a:chOff x="1584" y="2029"/>
              <a:chExt cx="2928" cy="312"/>
            </a:xfrm>
          </p:grpSpPr>
          <p:sp>
            <p:nvSpPr>
              <p:cNvPr id="94214" name="Text Box 6"/>
              <p:cNvSpPr txBox="1">
                <a:spLocks noChangeArrowheads="1"/>
              </p:cNvSpPr>
              <p:nvPr/>
            </p:nvSpPr>
            <p:spPr bwMode="auto">
              <a:xfrm>
                <a:off x="3341" y="2029"/>
                <a:ext cx="1171" cy="312"/>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Alumnos</a:t>
                </a:r>
                <a:endParaRPr lang="es-ES" b="1">
                  <a:latin typeface="Arial" charset="0"/>
                </a:endParaRPr>
              </a:p>
            </p:txBody>
          </p:sp>
          <p:sp>
            <p:nvSpPr>
              <p:cNvPr id="94215" name="Text Box 7"/>
              <p:cNvSpPr txBox="1">
                <a:spLocks noChangeArrowheads="1"/>
              </p:cNvSpPr>
              <p:nvPr/>
            </p:nvSpPr>
            <p:spPr bwMode="auto">
              <a:xfrm>
                <a:off x="1584" y="2029"/>
                <a:ext cx="1171" cy="306"/>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Materias</a:t>
                </a:r>
                <a:endParaRPr lang="es-ES" b="1">
                  <a:latin typeface="Arial" charset="0"/>
                </a:endParaRPr>
              </a:p>
            </p:txBody>
          </p:sp>
          <p:sp>
            <p:nvSpPr>
              <p:cNvPr id="94216" name="Line 8"/>
              <p:cNvSpPr>
                <a:spLocks noChangeShapeType="1"/>
              </p:cNvSpPr>
              <p:nvPr/>
            </p:nvSpPr>
            <p:spPr bwMode="auto">
              <a:xfrm>
                <a:off x="2755" y="2173"/>
                <a:ext cx="586" cy="0"/>
              </a:xfrm>
              <a:prstGeom prst="line">
                <a:avLst/>
              </a:prstGeom>
              <a:noFill/>
              <a:ln w="9525">
                <a:solidFill>
                  <a:schemeClr val="tx1"/>
                </a:solidFill>
                <a:round/>
                <a:headEnd/>
                <a:tailEnd/>
              </a:ln>
              <a:effectLst/>
            </p:spPr>
            <p:txBody>
              <a:bodyPr wrap="none"/>
              <a:lstStyle/>
              <a:p>
                <a:endParaRPr lang="es-MX"/>
              </a:p>
            </p:txBody>
          </p:sp>
          <p:sp>
            <p:nvSpPr>
              <p:cNvPr id="94217" name="Line 9"/>
              <p:cNvSpPr>
                <a:spLocks noChangeShapeType="1"/>
              </p:cNvSpPr>
              <p:nvPr/>
            </p:nvSpPr>
            <p:spPr bwMode="auto">
              <a:xfrm flipV="1">
                <a:off x="3234" y="2077"/>
                <a:ext cx="107" cy="96"/>
              </a:xfrm>
              <a:prstGeom prst="line">
                <a:avLst/>
              </a:prstGeom>
              <a:noFill/>
              <a:ln w="9525">
                <a:solidFill>
                  <a:schemeClr val="tx1"/>
                </a:solidFill>
                <a:round/>
                <a:headEnd/>
                <a:tailEnd/>
              </a:ln>
              <a:effectLst/>
            </p:spPr>
            <p:txBody>
              <a:bodyPr wrap="none"/>
              <a:lstStyle/>
              <a:p>
                <a:endParaRPr lang="es-MX"/>
              </a:p>
            </p:txBody>
          </p:sp>
          <p:sp>
            <p:nvSpPr>
              <p:cNvPr id="94218" name="Line 10"/>
              <p:cNvSpPr>
                <a:spLocks noChangeShapeType="1"/>
              </p:cNvSpPr>
              <p:nvPr/>
            </p:nvSpPr>
            <p:spPr bwMode="auto">
              <a:xfrm>
                <a:off x="3234" y="2173"/>
                <a:ext cx="107" cy="96"/>
              </a:xfrm>
              <a:prstGeom prst="line">
                <a:avLst/>
              </a:prstGeom>
              <a:noFill/>
              <a:ln w="9525">
                <a:solidFill>
                  <a:schemeClr val="tx1"/>
                </a:solidFill>
                <a:round/>
                <a:headEnd/>
                <a:tailEnd/>
              </a:ln>
              <a:effectLst/>
            </p:spPr>
            <p:txBody>
              <a:bodyPr wrap="none"/>
              <a:lstStyle/>
              <a:p>
                <a:endParaRPr lang="es-MX"/>
              </a:p>
            </p:txBody>
          </p:sp>
        </p:grpSp>
        <p:sp>
          <p:nvSpPr>
            <p:cNvPr id="94220" name="Line 12"/>
            <p:cNvSpPr>
              <a:spLocks noChangeShapeType="1"/>
            </p:cNvSpPr>
            <p:nvPr/>
          </p:nvSpPr>
          <p:spPr bwMode="auto">
            <a:xfrm flipH="1" flipV="1">
              <a:off x="2749" y="2082"/>
              <a:ext cx="107" cy="96"/>
            </a:xfrm>
            <a:prstGeom prst="line">
              <a:avLst/>
            </a:prstGeom>
            <a:noFill/>
            <a:ln w="9525">
              <a:solidFill>
                <a:schemeClr val="tx1"/>
              </a:solidFill>
              <a:round/>
              <a:headEnd/>
              <a:tailEnd/>
            </a:ln>
            <a:effectLst/>
          </p:spPr>
          <p:txBody>
            <a:bodyPr wrap="none"/>
            <a:lstStyle/>
            <a:p>
              <a:endParaRPr lang="es-MX"/>
            </a:p>
          </p:txBody>
        </p:sp>
        <p:sp>
          <p:nvSpPr>
            <p:cNvPr id="94221" name="Line 13"/>
            <p:cNvSpPr>
              <a:spLocks noChangeShapeType="1"/>
            </p:cNvSpPr>
            <p:nvPr/>
          </p:nvSpPr>
          <p:spPr bwMode="auto">
            <a:xfrm flipH="1">
              <a:off x="2749" y="2178"/>
              <a:ext cx="107" cy="96"/>
            </a:xfrm>
            <a:prstGeom prst="line">
              <a:avLst/>
            </a:prstGeom>
            <a:noFill/>
            <a:ln w="9525">
              <a:solidFill>
                <a:schemeClr val="tx1"/>
              </a:solidFill>
              <a:round/>
              <a:headEnd/>
              <a:tailEnd/>
            </a:ln>
            <a:effectLst/>
          </p:spPr>
          <p:txBody>
            <a:bodyPr wrap="none"/>
            <a:lstStyle/>
            <a:p>
              <a:endParaRPr lang="es-MX"/>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98B72EC-EBA7-411F-88E5-0F2A82547D0F}" type="slidenum">
              <a:rPr lang="es-ES"/>
              <a:pPr/>
              <a:t>4</a:t>
            </a:fld>
            <a:endParaRPr lang="es-ES"/>
          </a:p>
        </p:txBody>
      </p:sp>
      <p:sp>
        <p:nvSpPr>
          <p:cNvPr id="68610" name="Rectangle 2"/>
          <p:cNvSpPr>
            <a:spLocks noGrp="1" noChangeArrowheads="1"/>
          </p:cNvSpPr>
          <p:nvPr>
            <p:ph type="title"/>
          </p:nvPr>
        </p:nvSpPr>
        <p:spPr/>
        <p:txBody>
          <a:bodyPr/>
          <a:lstStyle/>
          <a:p>
            <a:r>
              <a:rPr lang="es-MX"/>
              <a:t>Análisis del espacio de problema</a:t>
            </a:r>
            <a:endParaRPr lang="es-ES"/>
          </a:p>
        </p:txBody>
      </p:sp>
      <p:sp>
        <p:nvSpPr>
          <p:cNvPr id="68611" name="Rectangle 3"/>
          <p:cNvSpPr>
            <a:spLocks noGrp="1" noChangeArrowheads="1"/>
          </p:cNvSpPr>
          <p:nvPr>
            <p:ph type="body" idx="1"/>
          </p:nvPr>
        </p:nvSpPr>
        <p:spPr/>
        <p:txBody>
          <a:bodyPr/>
          <a:lstStyle/>
          <a:p>
            <a:r>
              <a:rPr lang="es-MX" sz="2400"/>
              <a:t>1.- Todos los documentos que presenten información capturada por los usuarios.</a:t>
            </a:r>
          </a:p>
          <a:p>
            <a:r>
              <a:rPr lang="es-MX" sz="2400"/>
              <a:t>2.- Revisar cualquier tipo de reportes que se utilizan dentro de la empresa, esto es para obtener información relativa a los periodos de captura.</a:t>
            </a:r>
          </a:p>
          <a:p>
            <a:r>
              <a:rPr lang="es-MX" sz="2400"/>
              <a:t>3.- Analizar los procesos internos de manejo de materiales, entradas de almacén, etc., todo esto para encontrar información no contemplada en los puntos anteriores.</a:t>
            </a:r>
          </a:p>
          <a:p>
            <a:r>
              <a:rPr lang="es-MX" sz="2400"/>
              <a:t>4.- Si se trata de remplazar un sistema ya existente, es necesario revisar las especificaciones de dicho sistema y aportar las mejoras necesarias.</a:t>
            </a:r>
            <a:endParaRPr lang="es-E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Marcador de número de diapositiva"/>
          <p:cNvSpPr>
            <a:spLocks noGrp="1"/>
          </p:cNvSpPr>
          <p:nvPr>
            <p:ph type="sldNum" sz="quarter" idx="12"/>
          </p:nvPr>
        </p:nvSpPr>
        <p:spPr/>
        <p:txBody>
          <a:bodyPr/>
          <a:lstStyle/>
          <a:p>
            <a:fld id="{9BA0B782-FE3D-4DCF-87ED-3E45A9FC7E28}" type="slidenum">
              <a:rPr lang="es-ES"/>
              <a:pPr/>
              <a:t>40</a:t>
            </a:fld>
            <a:endParaRPr lang="es-ES"/>
          </a:p>
        </p:txBody>
      </p:sp>
      <p:sp>
        <p:nvSpPr>
          <p:cNvPr id="94210" name="Rectangle 2"/>
          <p:cNvSpPr>
            <a:spLocks noGrp="1" noChangeArrowheads="1"/>
          </p:cNvSpPr>
          <p:nvPr>
            <p:ph type="title"/>
          </p:nvPr>
        </p:nvSpPr>
        <p:spPr>
          <a:xfrm>
            <a:off x="762000" y="112713"/>
            <a:ext cx="8382000" cy="1143000"/>
          </a:xfrm>
        </p:spPr>
        <p:txBody>
          <a:bodyPr/>
          <a:lstStyle/>
          <a:p>
            <a:r>
              <a:rPr lang="es-MX" dirty="0"/>
              <a:t>Ejemplo: asociaciones muchos-a-muchos</a:t>
            </a:r>
            <a:endParaRPr lang="es-ES" dirty="0"/>
          </a:p>
        </p:txBody>
      </p:sp>
      <p:sp>
        <p:nvSpPr>
          <p:cNvPr id="94211" name="Rectangle 3"/>
          <p:cNvSpPr>
            <a:spLocks noGrp="1" noChangeArrowheads="1"/>
          </p:cNvSpPr>
          <p:nvPr>
            <p:ph type="body" idx="1"/>
          </p:nvPr>
        </p:nvSpPr>
        <p:spPr/>
        <p:txBody>
          <a:bodyPr/>
          <a:lstStyle/>
          <a:p>
            <a:endParaRPr lang="es-MX" dirty="0"/>
          </a:p>
          <a:p>
            <a:r>
              <a:rPr lang="es-MX" dirty="0"/>
              <a:t>Se convierte en :</a:t>
            </a:r>
          </a:p>
          <a:p>
            <a:endParaRPr lang="es-MX" dirty="0" smtClean="0"/>
          </a:p>
          <a:p>
            <a:endParaRPr lang="es-MX" dirty="0"/>
          </a:p>
          <a:p>
            <a:endParaRPr lang="es-ES" dirty="0"/>
          </a:p>
        </p:txBody>
      </p:sp>
      <p:grpSp>
        <p:nvGrpSpPr>
          <p:cNvPr id="29" name="28 Grupo"/>
          <p:cNvGrpSpPr/>
          <p:nvPr/>
        </p:nvGrpSpPr>
        <p:grpSpPr>
          <a:xfrm>
            <a:off x="2311936" y="1447064"/>
            <a:ext cx="4648201" cy="495300"/>
            <a:chOff x="2311936" y="1544600"/>
            <a:chExt cx="4648201" cy="495300"/>
          </a:xfrm>
        </p:grpSpPr>
        <p:sp>
          <p:nvSpPr>
            <p:cNvPr id="94214" name="Text Box 6"/>
            <p:cNvSpPr txBox="1">
              <a:spLocks noChangeArrowheads="1"/>
            </p:cNvSpPr>
            <p:nvPr/>
          </p:nvSpPr>
          <p:spPr bwMode="auto">
            <a:xfrm>
              <a:off x="5101174" y="1544600"/>
              <a:ext cx="1858963" cy="495300"/>
            </a:xfrm>
            <a:prstGeom prst="rect">
              <a:avLst/>
            </a:prstGeom>
            <a:noFill/>
            <a:ln w="38100" cmpd="sng">
              <a:solidFill>
                <a:schemeClr val="tx2"/>
              </a:solidFill>
              <a:miter lim="800000"/>
              <a:headEnd/>
              <a:tailEnd/>
            </a:ln>
            <a:effectLst/>
          </p:spPr>
          <p:txBody>
            <a:bodyPr>
              <a:spAutoFit/>
            </a:bodyPr>
            <a:lstStyle/>
            <a:p>
              <a:pPr algn="ctr">
                <a:spcBef>
                  <a:spcPct val="50000"/>
                </a:spcBef>
              </a:pPr>
              <a:r>
                <a:rPr lang="es-MX" b="1" dirty="0">
                  <a:latin typeface="Arial" charset="0"/>
                </a:rPr>
                <a:t>Alumnos</a:t>
              </a:r>
              <a:endParaRPr lang="es-ES" b="1" dirty="0">
                <a:latin typeface="Arial" charset="0"/>
              </a:endParaRPr>
            </a:p>
          </p:txBody>
        </p:sp>
        <p:sp>
          <p:nvSpPr>
            <p:cNvPr id="94215" name="Text Box 7"/>
            <p:cNvSpPr txBox="1">
              <a:spLocks noChangeArrowheads="1"/>
            </p:cNvSpPr>
            <p:nvPr/>
          </p:nvSpPr>
          <p:spPr bwMode="auto">
            <a:xfrm>
              <a:off x="2311936" y="1544600"/>
              <a:ext cx="1858963"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Materias</a:t>
              </a:r>
              <a:endParaRPr lang="es-ES" b="1">
                <a:latin typeface="Arial" charset="0"/>
              </a:endParaRPr>
            </a:p>
          </p:txBody>
        </p:sp>
        <p:sp>
          <p:nvSpPr>
            <p:cNvPr id="94216" name="Line 8"/>
            <p:cNvSpPr>
              <a:spLocks noChangeShapeType="1"/>
            </p:cNvSpPr>
            <p:nvPr/>
          </p:nvSpPr>
          <p:spPr bwMode="auto">
            <a:xfrm>
              <a:off x="4170899" y="1773200"/>
              <a:ext cx="930275" cy="0"/>
            </a:xfrm>
            <a:prstGeom prst="line">
              <a:avLst/>
            </a:prstGeom>
            <a:noFill/>
            <a:ln w="9525">
              <a:solidFill>
                <a:schemeClr val="tx1"/>
              </a:solidFill>
              <a:round/>
              <a:headEnd/>
              <a:tailEnd/>
            </a:ln>
            <a:effectLst/>
          </p:spPr>
          <p:txBody>
            <a:bodyPr wrap="none"/>
            <a:lstStyle/>
            <a:p>
              <a:endParaRPr lang="es-MX"/>
            </a:p>
          </p:txBody>
        </p:sp>
        <p:sp>
          <p:nvSpPr>
            <p:cNvPr id="94217" name="Line 9"/>
            <p:cNvSpPr>
              <a:spLocks noChangeShapeType="1"/>
            </p:cNvSpPr>
            <p:nvPr/>
          </p:nvSpPr>
          <p:spPr bwMode="auto">
            <a:xfrm flipV="1">
              <a:off x="4931311" y="1620800"/>
              <a:ext cx="169863" cy="152400"/>
            </a:xfrm>
            <a:prstGeom prst="line">
              <a:avLst/>
            </a:prstGeom>
            <a:noFill/>
            <a:ln w="9525">
              <a:solidFill>
                <a:schemeClr val="tx1"/>
              </a:solidFill>
              <a:round/>
              <a:headEnd/>
              <a:tailEnd/>
            </a:ln>
            <a:effectLst/>
          </p:spPr>
          <p:txBody>
            <a:bodyPr wrap="none"/>
            <a:lstStyle/>
            <a:p>
              <a:endParaRPr lang="es-MX"/>
            </a:p>
          </p:txBody>
        </p:sp>
        <p:sp>
          <p:nvSpPr>
            <p:cNvPr id="94218" name="Line 10"/>
            <p:cNvSpPr>
              <a:spLocks noChangeShapeType="1"/>
            </p:cNvSpPr>
            <p:nvPr/>
          </p:nvSpPr>
          <p:spPr bwMode="auto">
            <a:xfrm>
              <a:off x="4931311" y="1773200"/>
              <a:ext cx="169863" cy="152400"/>
            </a:xfrm>
            <a:prstGeom prst="line">
              <a:avLst/>
            </a:prstGeom>
            <a:noFill/>
            <a:ln w="9525">
              <a:solidFill>
                <a:schemeClr val="tx1"/>
              </a:solidFill>
              <a:round/>
              <a:headEnd/>
              <a:tailEnd/>
            </a:ln>
            <a:effectLst/>
          </p:spPr>
          <p:txBody>
            <a:bodyPr wrap="none"/>
            <a:lstStyle/>
            <a:p>
              <a:endParaRPr lang="es-MX"/>
            </a:p>
          </p:txBody>
        </p:sp>
      </p:grpSp>
      <p:sp>
        <p:nvSpPr>
          <p:cNvPr id="94220" name="Line 12"/>
          <p:cNvSpPr>
            <a:spLocks noChangeShapeType="1"/>
          </p:cNvSpPr>
          <p:nvPr/>
        </p:nvSpPr>
        <p:spPr bwMode="auto">
          <a:xfrm flipH="1" flipV="1">
            <a:off x="4161374" y="1628738"/>
            <a:ext cx="169863" cy="152400"/>
          </a:xfrm>
          <a:prstGeom prst="line">
            <a:avLst/>
          </a:prstGeom>
          <a:noFill/>
          <a:ln w="9525">
            <a:solidFill>
              <a:schemeClr val="tx1"/>
            </a:solidFill>
            <a:round/>
            <a:headEnd/>
            <a:tailEnd/>
          </a:ln>
          <a:effectLst/>
        </p:spPr>
        <p:txBody>
          <a:bodyPr wrap="none"/>
          <a:lstStyle/>
          <a:p>
            <a:endParaRPr lang="es-MX"/>
          </a:p>
        </p:txBody>
      </p:sp>
      <p:sp>
        <p:nvSpPr>
          <p:cNvPr id="94221" name="Line 13"/>
          <p:cNvSpPr>
            <a:spLocks noChangeShapeType="1"/>
          </p:cNvSpPr>
          <p:nvPr/>
        </p:nvSpPr>
        <p:spPr bwMode="auto">
          <a:xfrm flipH="1">
            <a:off x="4161374" y="1781138"/>
            <a:ext cx="169863" cy="152400"/>
          </a:xfrm>
          <a:prstGeom prst="line">
            <a:avLst/>
          </a:prstGeom>
          <a:noFill/>
          <a:ln w="9525">
            <a:solidFill>
              <a:schemeClr val="tx1"/>
            </a:solidFill>
            <a:round/>
            <a:headEnd/>
            <a:tailEnd/>
          </a:ln>
          <a:effectLst/>
        </p:spPr>
        <p:txBody>
          <a:bodyPr wrap="none"/>
          <a:lstStyle/>
          <a:p>
            <a:endParaRPr lang="es-MX"/>
          </a:p>
        </p:txBody>
      </p:sp>
      <p:grpSp>
        <p:nvGrpSpPr>
          <p:cNvPr id="53" name="52 Grupo"/>
          <p:cNvGrpSpPr/>
          <p:nvPr/>
        </p:nvGrpSpPr>
        <p:grpSpPr>
          <a:xfrm>
            <a:off x="1144588" y="2683256"/>
            <a:ext cx="7434262" cy="498475"/>
            <a:chOff x="1144588" y="2683256"/>
            <a:chExt cx="7434262" cy="498475"/>
          </a:xfrm>
        </p:grpSpPr>
        <p:sp>
          <p:nvSpPr>
            <p:cNvPr id="94226" name="Text Box 18"/>
            <p:cNvSpPr txBox="1">
              <a:spLocks noChangeArrowheads="1"/>
            </p:cNvSpPr>
            <p:nvPr/>
          </p:nvSpPr>
          <p:spPr bwMode="auto">
            <a:xfrm>
              <a:off x="3933825" y="2686431"/>
              <a:ext cx="1858962"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T. unión</a:t>
              </a:r>
              <a:endParaRPr lang="es-ES" b="1">
                <a:latin typeface="Arial" charset="0"/>
              </a:endParaRPr>
            </a:p>
          </p:txBody>
        </p:sp>
        <p:sp>
          <p:nvSpPr>
            <p:cNvPr id="94227" name="Text Box 19"/>
            <p:cNvSpPr txBox="1">
              <a:spLocks noChangeArrowheads="1"/>
            </p:cNvSpPr>
            <p:nvPr/>
          </p:nvSpPr>
          <p:spPr bwMode="auto">
            <a:xfrm>
              <a:off x="1144588" y="2686431"/>
              <a:ext cx="1858962"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Materias</a:t>
              </a:r>
              <a:endParaRPr lang="es-ES" b="1">
                <a:latin typeface="Arial" charset="0"/>
              </a:endParaRPr>
            </a:p>
          </p:txBody>
        </p:sp>
        <p:sp>
          <p:nvSpPr>
            <p:cNvPr id="94228" name="Line 20"/>
            <p:cNvSpPr>
              <a:spLocks noChangeShapeType="1"/>
            </p:cNvSpPr>
            <p:nvPr/>
          </p:nvSpPr>
          <p:spPr bwMode="auto">
            <a:xfrm>
              <a:off x="3003550" y="2915031"/>
              <a:ext cx="930275" cy="0"/>
            </a:xfrm>
            <a:prstGeom prst="line">
              <a:avLst/>
            </a:prstGeom>
            <a:noFill/>
            <a:ln w="9525">
              <a:solidFill>
                <a:schemeClr val="tx1"/>
              </a:solidFill>
              <a:round/>
              <a:headEnd/>
              <a:tailEnd/>
            </a:ln>
            <a:effectLst/>
          </p:spPr>
          <p:txBody>
            <a:bodyPr wrap="none"/>
            <a:lstStyle/>
            <a:p>
              <a:endParaRPr lang="es-MX"/>
            </a:p>
          </p:txBody>
        </p:sp>
        <p:sp>
          <p:nvSpPr>
            <p:cNvPr id="94229" name="Line 21"/>
            <p:cNvSpPr>
              <a:spLocks noChangeShapeType="1"/>
            </p:cNvSpPr>
            <p:nvPr/>
          </p:nvSpPr>
          <p:spPr bwMode="auto">
            <a:xfrm flipV="1">
              <a:off x="3763963" y="2762631"/>
              <a:ext cx="169862" cy="152400"/>
            </a:xfrm>
            <a:prstGeom prst="line">
              <a:avLst/>
            </a:prstGeom>
            <a:noFill/>
            <a:ln w="9525">
              <a:solidFill>
                <a:schemeClr val="tx1"/>
              </a:solidFill>
              <a:round/>
              <a:headEnd/>
              <a:tailEnd/>
            </a:ln>
            <a:effectLst/>
          </p:spPr>
          <p:txBody>
            <a:bodyPr wrap="none"/>
            <a:lstStyle/>
            <a:p>
              <a:endParaRPr lang="es-MX"/>
            </a:p>
          </p:txBody>
        </p:sp>
        <p:sp>
          <p:nvSpPr>
            <p:cNvPr id="94230" name="Line 22"/>
            <p:cNvSpPr>
              <a:spLocks noChangeShapeType="1"/>
            </p:cNvSpPr>
            <p:nvPr/>
          </p:nvSpPr>
          <p:spPr bwMode="auto">
            <a:xfrm>
              <a:off x="3763963" y="2915031"/>
              <a:ext cx="169862" cy="152400"/>
            </a:xfrm>
            <a:prstGeom prst="line">
              <a:avLst/>
            </a:prstGeom>
            <a:noFill/>
            <a:ln w="9525">
              <a:solidFill>
                <a:schemeClr val="tx1"/>
              </a:solidFill>
              <a:round/>
              <a:headEnd/>
              <a:tailEnd/>
            </a:ln>
            <a:effectLst/>
          </p:spPr>
          <p:txBody>
            <a:bodyPr wrap="none"/>
            <a:lstStyle/>
            <a:p>
              <a:endParaRPr lang="es-MX"/>
            </a:p>
          </p:txBody>
        </p:sp>
        <p:sp>
          <p:nvSpPr>
            <p:cNvPr id="94231" name="Line 23"/>
            <p:cNvSpPr>
              <a:spLocks noChangeShapeType="1"/>
            </p:cNvSpPr>
            <p:nvPr/>
          </p:nvSpPr>
          <p:spPr bwMode="auto">
            <a:xfrm flipH="1" flipV="1">
              <a:off x="5794375" y="2770569"/>
              <a:ext cx="169862" cy="152400"/>
            </a:xfrm>
            <a:prstGeom prst="line">
              <a:avLst/>
            </a:prstGeom>
            <a:noFill/>
            <a:ln w="9525">
              <a:solidFill>
                <a:schemeClr val="tx1"/>
              </a:solidFill>
              <a:round/>
              <a:headEnd/>
              <a:tailEnd/>
            </a:ln>
            <a:effectLst/>
          </p:spPr>
          <p:txBody>
            <a:bodyPr wrap="none"/>
            <a:lstStyle/>
            <a:p>
              <a:endParaRPr lang="es-MX"/>
            </a:p>
          </p:txBody>
        </p:sp>
        <p:sp>
          <p:nvSpPr>
            <p:cNvPr id="94232" name="Line 24"/>
            <p:cNvSpPr>
              <a:spLocks noChangeShapeType="1"/>
            </p:cNvSpPr>
            <p:nvPr/>
          </p:nvSpPr>
          <p:spPr bwMode="auto">
            <a:xfrm flipH="1">
              <a:off x="5794375" y="2922969"/>
              <a:ext cx="169862" cy="152400"/>
            </a:xfrm>
            <a:prstGeom prst="line">
              <a:avLst/>
            </a:prstGeom>
            <a:noFill/>
            <a:ln w="9525">
              <a:solidFill>
                <a:schemeClr val="tx1"/>
              </a:solidFill>
              <a:round/>
              <a:headEnd/>
              <a:tailEnd/>
            </a:ln>
            <a:effectLst/>
          </p:spPr>
          <p:txBody>
            <a:bodyPr wrap="none"/>
            <a:lstStyle/>
            <a:p>
              <a:endParaRPr lang="es-MX"/>
            </a:p>
          </p:txBody>
        </p:sp>
        <p:sp>
          <p:nvSpPr>
            <p:cNvPr id="94233" name="Text Box 25"/>
            <p:cNvSpPr txBox="1">
              <a:spLocks noChangeArrowheads="1"/>
            </p:cNvSpPr>
            <p:nvPr/>
          </p:nvSpPr>
          <p:spPr bwMode="auto">
            <a:xfrm>
              <a:off x="6719888" y="2683256"/>
              <a:ext cx="1858962"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Alumnos</a:t>
              </a:r>
              <a:endParaRPr lang="es-ES" b="1">
                <a:latin typeface="Arial" charset="0"/>
              </a:endParaRPr>
            </a:p>
          </p:txBody>
        </p:sp>
        <p:sp>
          <p:nvSpPr>
            <p:cNvPr id="94234" name="Line 26"/>
            <p:cNvSpPr>
              <a:spLocks noChangeShapeType="1"/>
            </p:cNvSpPr>
            <p:nvPr/>
          </p:nvSpPr>
          <p:spPr bwMode="auto">
            <a:xfrm>
              <a:off x="5778500" y="2922969"/>
              <a:ext cx="930275" cy="0"/>
            </a:xfrm>
            <a:prstGeom prst="line">
              <a:avLst/>
            </a:prstGeom>
            <a:noFill/>
            <a:ln w="9525">
              <a:solidFill>
                <a:schemeClr val="tx1"/>
              </a:solidFill>
              <a:round/>
              <a:headEnd/>
              <a:tailEnd/>
            </a:ln>
            <a:effectLst/>
          </p:spPr>
          <p:txBody>
            <a:bodyPr wrap="none"/>
            <a:lstStyle/>
            <a:p>
              <a:endParaRPr lang="es-MX"/>
            </a:p>
          </p:txBody>
        </p:sp>
        <p:sp>
          <p:nvSpPr>
            <p:cNvPr id="94235" name="Line 27"/>
            <p:cNvSpPr>
              <a:spLocks noChangeShapeType="1"/>
            </p:cNvSpPr>
            <p:nvPr/>
          </p:nvSpPr>
          <p:spPr bwMode="auto">
            <a:xfrm>
              <a:off x="3124200" y="2851531"/>
              <a:ext cx="0" cy="152400"/>
            </a:xfrm>
            <a:prstGeom prst="line">
              <a:avLst/>
            </a:prstGeom>
            <a:noFill/>
            <a:ln w="9525">
              <a:solidFill>
                <a:schemeClr val="tx1"/>
              </a:solidFill>
              <a:round/>
              <a:headEnd/>
              <a:tailEnd/>
            </a:ln>
            <a:effectLst/>
          </p:spPr>
          <p:txBody>
            <a:bodyPr wrap="none"/>
            <a:lstStyle/>
            <a:p>
              <a:endParaRPr lang="es-MX"/>
            </a:p>
          </p:txBody>
        </p:sp>
        <p:sp>
          <p:nvSpPr>
            <p:cNvPr id="94236" name="Line 28"/>
            <p:cNvSpPr>
              <a:spLocks noChangeShapeType="1"/>
            </p:cNvSpPr>
            <p:nvPr/>
          </p:nvSpPr>
          <p:spPr bwMode="auto">
            <a:xfrm>
              <a:off x="6599238" y="2837244"/>
              <a:ext cx="0" cy="152400"/>
            </a:xfrm>
            <a:prstGeom prst="line">
              <a:avLst/>
            </a:prstGeom>
            <a:noFill/>
            <a:ln w="9525">
              <a:solidFill>
                <a:schemeClr val="tx1"/>
              </a:solidFill>
              <a:round/>
              <a:headEnd/>
              <a:tailEnd/>
            </a:ln>
            <a:effectLst/>
          </p:spPr>
          <p:txBody>
            <a:bodyPr wrap="none"/>
            <a:lstStyle/>
            <a:p>
              <a:endParaRPr lang="es-MX"/>
            </a:p>
          </p:txBody>
        </p:sp>
      </p:grpSp>
      <p:grpSp>
        <p:nvGrpSpPr>
          <p:cNvPr id="52" name="51 Grupo"/>
          <p:cNvGrpSpPr/>
          <p:nvPr/>
        </p:nvGrpSpPr>
        <p:grpSpPr>
          <a:xfrm>
            <a:off x="288848" y="3789040"/>
            <a:ext cx="8748792" cy="2708434"/>
            <a:chOff x="215696" y="3789040"/>
            <a:chExt cx="8748792" cy="2708434"/>
          </a:xfrm>
        </p:grpSpPr>
        <p:grpSp>
          <p:nvGrpSpPr>
            <p:cNvPr id="44" name="43 Grupo"/>
            <p:cNvGrpSpPr/>
            <p:nvPr/>
          </p:nvGrpSpPr>
          <p:grpSpPr>
            <a:xfrm>
              <a:off x="215696" y="3861048"/>
              <a:ext cx="5616624" cy="2251345"/>
              <a:chOff x="252272" y="3861048"/>
              <a:chExt cx="5616624" cy="2251345"/>
            </a:xfrm>
            <a:solidFill>
              <a:schemeClr val="accent3"/>
            </a:solidFill>
          </p:grpSpPr>
          <p:grpSp>
            <p:nvGrpSpPr>
              <p:cNvPr id="31" name="24 Grupo"/>
              <p:cNvGrpSpPr/>
              <p:nvPr/>
            </p:nvGrpSpPr>
            <p:grpSpPr>
              <a:xfrm>
                <a:off x="252272" y="3861048"/>
                <a:ext cx="5616624" cy="2251345"/>
                <a:chOff x="1847888" y="4272213"/>
                <a:chExt cx="5616624" cy="2251345"/>
              </a:xfrm>
              <a:grpFill/>
            </p:grpSpPr>
            <p:grpSp>
              <p:nvGrpSpPr>
                <p:cNvPr id="33" name="17 Grupo"/>
                <p:cNvGrpSpPr/>
                <p:nvPr/>
              </p:nvGrpSpPr>
              <p:grpSpPr>
                <a:xfrm>
                  <a:off x="1847888" y="4276789"/>
                  <a:ext cx="2348891" cy="2246769"/>
                  <a:chOff x="1835696" y="4118293"/>
                  <a:chExt cx="2348891" cy="2246769"/>
                </a:xfrm>
                <a:grpFill/>
              </p:grpSpPr>
              <p:sp>
                <p:nvSpPr>
                  <p:cNvPr id="40" name="Text Box 12"/>
                  <p:cNvSpPr txBox="1">
                    <a:spLocks noChangeArrowheads="1"/>
                  </p:cNvSpPr>
                  <p:nvPr/>
                </p:nvSpPr>
                <p:spPr bwMode="auto">
                  <a:xfrm>
                    <a:off x="1868424" y="4118293"/>
                    <a:ext cx="2316163" cy="2246769"/>
                  </a:xfrm>
                  <a:prstGeom prst="rect">
                    <a:avLst/>
                  </a:prstGeom>
                  <a:grp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Materias</a:t>
                    </a:r>
                  </a:p>
                  <a:p>
                    <a:pPr>
                      <a:spcBef>
                        <a:spcPct val="50000"/>
                      </a:spcBef>
                    </a:pPr>
                    <a:r>
                      <a:rPr lang="es-MX" sz="2000" b="1" u="sng" dirty="0" err="1" smtClean="0">
                        <a:latin typeface="Arial" charset="0"/>
                      </a:rPr>
                      <a:t>ClaveMat</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Descripcion</a:t>
                    </a:r>
                    <a:endParaRPr lang="es-MX" sz="2000" b="1" dirty="0" smtClean="0">
                      <a:latin typeface="Arial" charset="0"/>
                    </a:endParaRPr>
                  </a:p>
                  <a:p>
                    <a:pPr>
                      <a:spcBef>
                        <a:spcPct val="50000"/>
                      </a:spcBef>
                    </a:pPr>
                    <a:r>
                      <a:rPr lang="es-MX" sz="2000" b="1" dirty="0" err="1" smtClean="0">
                        <a:latin typeface="Arial" charset="0"/>
                      </a:rPr>
                      <a:t>Creditos</a:t>
                    </a:r>
                    <a:endParaRPr lang="es-ES" sz="2000" b="1" dirty="0">
                      <a:latin typeface="Arial" charset="0"/>
                    </a:endParaRPr>
                  </a:p>
                </p:txBody>
              </p:sp>
              <p:cxnSp>
                <p:nvCxnSpPr>
                  <p:cNvPr id="41" name="40 Conector recto"/>
                  <p:cNvCxnSpPr/>
                  <p:nvPr/>
                </p:nvCxnSpPr>
                <p:spPr bwMode="auto">
                  <a:xfrm>
                    <a:off x="1835696" y="4509120"/>
                    <a:ext cx="2304256" cy="0"/>
                  </a:xfrm>
                  <a:prstGeom prst="line">
                    <a:avLst/>
                  </a:prstGeom>
                  <a:grpFill/>
                  <a:ln w="9525" cap="flat" cmpd="sng" algn="ctr">
                    <a:solidFill>
                      <a:schemeClr val="tx1"/>
                    </a:solidFill>
                    <a:prstDash val="solid"/>
                    <a:round/>
                    <a:headEnd type="none" w="med" len="med"/>
                    <a:tailEnd type="none" w="med" len="med"/>
                  </a:ln>
                  <a:effectLst/>
                </p:spPr>
              </p:cxnSp>
            </p:grpSp>
            <p:grpSp>
              <p:nvGrpSpPr>
                <p:cNvPr id="34" name="16 Grupo"/>
                <p:cNvGrpSpPr/>
                <p:nvPr/>
              </p:nvGrpSpPr>
              <p:grpSpPr>
                <a:xfrm>
                  <a:off x="4917560" y="4272213"/>
                  <a:ext cx="2546952" cy="1323439"/>
                  <a:chOff x="4917560" y="4430709"/>
                  <a:chExt cx="2546952" cy="1323439"/>
                </a:xfrm>
                <a:grpFill/>
              </p:grpSpPr>
              <p:sp>
                <p:nvSpPr>
                  <p:cNvPr id="38" name="Text Box 11"/>
                  <p:cNvSpPr txBox="1">
                    <a:spLocks noChangeArrowheads="1"/>
                  </p:cNvSpPr>
                  <p:nvPr/>
                </p:nvSpPr>
                <p:spPr bwMode="auto">
                  <a:xfrm>
                    <a:off x="4917560" y="4430709"/>
                    <a:ext cx="2546952" cy="1323439"/>
                  </a:xfrm>
                  <a:prstGeom prst="rect">
                    <a:avLst/>
                  </a:prstGeom>
                  <a:grpFill/>
                  <a:ln w="38100" cmpd="dbl">
                    <a:solidFill>
                      <a:schemeClr val="tx1"/>
                    </a:solidFill>
                    <a:miter lim="800000"/>
                    <a:headEnd/>
                    <a:tailEnd/>
                  </a:ln>
                  <a:effectLst/>
                </p:spPr>
                <p:txBody>
                  <a:bodyPr wrap="square">
                    <a:spAutoFit/>
                  </a:bodyPr>
                  <a:lstStyle/>
                  <a:p>
                    <a:pPr>
                      <a:spcBef>
                        <a:spcPct val="50000"/>
                      </a:spcBef>
                    </a:pPr>
                    <a:r>
                      <a:rPr lang="es-MX" sz="2000" b="1" dirty="0" err="1" smtClean="0">
                        <a:latin typeface="Arial" charset="0"/>
                      </a:rPr>
                      <a:t>MateriasXAlumnos</a:t>
                    </a:r>
                    <a:endParaRPr lang="es-MX" sz="2000" b="1" dirty="0" smtClean="0">
                      <a:latin typeface="Arial" charset="0"/>
                    </a:endParaRPr>
                  </a:p>
                  <a:p>
                    <a:pPr>
                      <a:spcBef>
                        <a:spcPct val="50000"/>
                      </a:spcBef>
                    </a:pPr>
                    <a:r>
                      <a:rPr lang="es-MX" sz="2000" b="1" u="sng" dirty="0" err="1" smtClean="0">
                        <a:latin typeface="Arial" charset="0"/>
                      </a:rPr>
                      <a:t>ClaveMat</a:t>
                    </a:r>
                    <a:endParaRPr lang="es-MX" sz="2000" b="1" u="sng" dirty="0">
                      <a:latin typeface="Arial" charset="0"/>
                    </a:endParaRPr>
                  </a:p>
                  <a:p>
                    <a:pPr>
                      <a:spcBef>
                        <a:spcPct val="50000"/>
                      </a:spcBef>
                    </a:pPr>
                    <a:r>
                      <a:rPr lang="es-MX" sz="2000" b="1" u="sng" dirty="0" smtClean="0">
                        <a:latin typeface="Arial" charset="0"/>
                      </a:rPr>
                      <a:t>Matricula</a:t>
                    </a:r>
                    <a:endParaRPr lang="es-MX" sz="2000" b="1" u="sng" dirty="0">
                      <a:latin typeface="Arial" charset="0"/>
                    </a:endParaRPr>
                  </a:p>
                </p:txBody>
              </p:sp>
              <p:cxnSp>
                <p:nvCxnSpPr>
                  <p:cNvPr id="39" name="38 Conector recto"/>
                  <p:cNvCxnSpPr/>
                  <p:nvPr/>
                </p:nvCxnSpPr>
                <p:spPr bwMode="auto">
                  <a:xfrm>
                    <a:off x="4966328" y="4848208"/>
                    <a:ext cx="2498184" cy="14549"/>
                  </a:xfrm>
                  <a:prstGeom prst="line">
                    <a:avLst/>
                  </a:prstGeom>
                  <a:grpFill/>
                  <a:ln w="9525" cap="flat" cmpd="sng" algn="ctr">
                    <a:solidFill>
                      <a:schemeClr val="tx1"/>
                    </a:solidFill>
                    <a:prstDash val="solid"/>
                    <a:round/>
                    <a:headEnd type="none" w="med" len="med"/>
                    <a:tailEnd type="none" w="med" len="med"/>
                  </a:ln>
                  <a:effectLst/>
                </p:spPr>
              </p:cxnSp>
            </p:grpSp>
            <p:sp>
              <p:nvSpPr>
                <p:cNvPr id="35" name="Line 8"/>
                <p:cNvSpPr>
                  <a:spLocks noChangeShapeType="1"/>
                </p:cNvSpPr>
                <p:nvPr/>
              </p:nvSpPr>
              <p:spPr bwMode="auto">
                <a:xfrm>
                  <a:off x="4353312" y="4949676"/>
                  <a:ext cx="0" cy="152400"/>
                </a:xfrm>
                <a:prstGeom prst="line">
                  <a:avLst/>
                </a:prstGeom>
                <a:grpFill/>
                <a:ln w="9525">
                  <a:solidFill>
                    <a:schemeClr val="tx1"/>
                  </a:solidFill>
                  <a:round/>
                  <a:headEnd/>
                  <a:tailEnd/>
                </a:ln>
                <a:effectLst/>
              </p:spPr>
              <p:txBody>
                <a:bodyPr wrap="none"/>
                <a:lstStyle/>
                <a:p>
                  <a:endParaRPr lang="es-MX"/>
                </a:p>
              </p:txBody>
            </p:sp>
            <p:sp>
              <p:nvSpPr>
                <p:cNvPr id="36" name="Line 9"/>
                <p:cNvSpPr>
                  <a:spLocks noChangeShapeType="1"/>
                </p:cNvSpPr>
                <p:nvPr/>
              </p:nvSpPr>
              <p:spPr bwMode="auto">
                <a:xfrm flipH="1">
                  <a:off x="4200912" y="4992293"/>
                  <a:ext cx="743320" cy="20883"/>
                </a:xfrm>
                <a:prstGeom prst="line">
                  <a:avLst/>
                </a:prstGeom>
                <a:grpFill/>
                <a:ln w="9525">
                  <a:solidFill>
                    <a:schemeClr val="tx1"/>
                  </a:solidFill>
                  <a:round/>
                  <a:headEnd/>
                  <a:tailEnd/>
                </a:ln>
                <a:effectLst/>
              </p:spPr>
              <p:txBody>
                <a:bodyPr wrap="none"/>
                <a:lstStyle/>
                <a:p>
                  <a:endParaRPr lang="es-MX"/>
                </a:p>
              </p:txBody>
            </p:sp>
            <p:sp>
              <p:nvSpPr>
                <p:cNvPr id="37" name="Line 10"/>
                <p:cNvSpPr>
                  <a:spLocks noChangeShapeType="1"/>
                </p:cNvSpPr>
                <p:nvPr/>
              </p:nvSpPr>
              <p:spPr bwMode="auto">
                <a:xfrm flipH="1">
                  <a:off x="4713728" y="4776269"/>
                  <a:ext cx="158496" cy="229360"/>
                </a:xfrm>
                <a:prstGeom prst="line">
                  <a:avLst/>
                </a:prstGeom>
                <a:grpFill/>
                <a:ln w="9525">
                  <a:solidFill>
                    <a:schemeClr val="tx1"/>
                  </a:solidFill>
                  <a:round/>
                  <a:headEnd/>
                  <a:tailEnd/>
                </a:ln>
                <a:effectLst/>
              </p:spPr>
              <p:txBody>
                <a:bodyPr wrap="none"/>
                <a:lstStyle/>
                <a:p>
                  <a:endParaRPr lang="es-MX"/>
                </a:p>
              </p:txBody>
            </p:sp>
          </p:grpSp>
          <p:sp>
            <p:nvSpPr>
              <p:cNvPr id="32" name="Line 10"/>
              <p:cNvSpPr>
                <a:spLocks noChangeShapeType="1"/>
              </p:cNvSpPr>
              <p:nvPr/>
            </p:nvSpPr>
            <p:spPr bwMode="auto">
              <a:xfrm rot="16200000" flipH="1">
                <a:off x="3141352" y="4584560"/>
                <a:ext cx="190692" cy="208212"/>
              </a:xfrm>
              <a:prstGeom prst="line">
                <a:avLst/>
              </a:prstGeom>
              <a:grpFill/>
              <a:ln w="9525">
                <a:solidFill>
                  <a:schemeClr val="tx1"/>
                </a:solidFill>
                <a:round/>
                <a:headEnd/>
                <a:tailEnd/>
              </a:ln>
              <a:effectLst/>
            </p:spPr>
            <p:txBody>
              <a:bodyPr wrap="none"/>
              <a:lstStyle/>
              <a:p>
                <a:endParaRPr lang="es-MX"/>
              </a:p>
            </p:txBody>
          </p:sp>
        </p:grpSp>
        <p:sp>
          <p:nvSpPr>
            <p:cNvPr id="42" name="Text Box 12"/>
            <p:cNvSpPr txBox="1">
              <a:spLocks noChangeArrowheads="1"/>
            </p:cNvSpPr>
            <p:nvPr/>
          </p:nvSpPr>
          <p:spPr bwMode="auto">
            <a:xfrm>
              <a:off x="6803453" y="3789040"/>
              <a:ext cx="2161035" cy="2708434"/>
            </a:xfrm>
            <a:prstGeom prst="rect">
              <a:avLst/>
            </a:prstGeom>
            <a:noFill/>
            <a:ln w="28575">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Alumnos</a:t>
              </a:r>
            </a:p>
            <a:p>
              <a:pPr>
                <a:spcBef>
                  <a:spcPct val="50000"/>
                </a:spcBef>
              </a:pPr>
              <a:r>
                <a:rPr lang="es-MX" sz="2000" b="1" u="sng" dirty="0" smtClean="0">
                  <a:latin typeface="Arial" charset="0"/>
                </a:rPr>
                <a:t>Matricula</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ApePat</a:t>
              </a:r>
              <a:endParaRPr lang="es-MX" sz="2000" b="1" dirty="0" smtClean="0">
                <a:latin typeface="Arial" charset="0"/>
              </a:endParaRPr>
            </a:p>
            <a:p>
              <a:pPr>
                <a:spcBef>
                  <a:spcPct val="50000"/>
                </a:spcBef>
              </a:pPr>
              <a:r>
                <a:rPr lang="es-MX" sz="2000" b="1" dirty="0" err="1" smtClean="0">
                  <a:latin typeface="Arial" charset="0"/>
                </a:rPr>
                <a:t>ApeMat</a:t>
              </a:r>
              <a:endParaRPr lang="es-MX" sz="2000" b="1" dirty="0" smtClean="0">
                <a:latin typeface="Arial" charset="0"/>
              </a:endParaRPr>
            </a:p>
            <a:p>
              <a:pPr>
                <a:spcBef>
                  <a:spcPct val="50000"/>
                </a:spcBef>
              </a:pPr>
              <a:r>
                <a:rPr lang="es-MX" sz="2000" b="1" dirty="0" smtClean="0">
                  <a:latin typeface="Arial" charset="0"/>
                </a:rPr>
                <a:t>Domicilio</a:t>
              </a:r>
              <a:endParaRPr lang="es-ES" sz="2000" b="1" dirty="0">
                <a:latin typeface="Arial" charset="0"/>
              </a:endParaRPr>
            </a:p>
          </p:txBody>
        </p:sp>
        <p:sp>
          <p:nvSpPr>
            <p:cNvPr id="45" name="Line 23"/>
            <p:cNvSpPr>
              <a:spLocks noChangeShapeType="1"/>
            </p:cNvSpPr>
            <p:nvPr/>
          </p:nvSpPr>
          <p:spPr bwMode="auto">
            <a:xfrm flipH="1" flipV="1">
              <a:off x="5861431" y="4398201"/>
              <a:ext cx="169862" cy="152400"/>
            </a:xfrm>
            <a:prstGeom prst="line">
              <a:avLst/>
            </a:prstGeom>
            <a:noFill/>
            <a:ln w="9525">
              <a:solidFill>
                <a:schemeClr val="tx1"/>
              </a:solidFill>
              <a:round/>
              <a:headEnd/>
              <a:tailEnd/>
            </a:ln>
            <a:effectLst/>
          </p:spPr>
          <p:txBody>
            <a:bodyPr wrap="none"/>
            <a:lstStyle/>
            <a:p>
              <a:endParaRPr lang="es-MX"/>
            </a:p>
          </p:txBody>
        </p:sp>
        <p:sp>
          <p:nvSpPr>
            <p:cNvPr id="46" name="Line 24"/>
            <p:cNvSpPr>
              <a:spLocks noChangeShapeType="1"/>
            </p:cNvSpPr>
            <p:nvPr/>
          </p:nvSpPr>
          <p:spPr bwMode="auto">
            <a:xfrm flipH="1">
              <a:off x="5861431" y="4550601"/>
              <a:ext cx="169862" cy="152400"/>
            </a:xfrm>
            <a:prstGeom prst="line">
              <a:avLst/>
            </a:prstGeom>
            <a:noFill/>
            <a:ln w="9525">
              <a:solidFill>
                <a:schemeClr val="tx1"/>
              </a:solidFill>
              <a:round/>
              <a:headEnd/>
              <a:tailEnd/>
            </a:ln>
            <a:effectLst/>
          </p:spPr>
          <p:txBody>
            <a:bodyPr wrap="none"/>
            <a:lstStyle/>
            <a:p>
              <a:endParaRPr lang="es-MX"/>
            </a:p>
          </p:txBody>
        </p:sp>
        <p:sp>
          <p:nvSpPr>
            <p:cNvPr id="47" name="Line 26"/>
            <p:cNvSpPr>
              <a:spLocks noChangeShapeType="1"/>
            </p:cNvSpPr>
            <p:nvPr/>
          </p:nvSpPr>
          <p:spPr bwMode="auto">
            <a:xfrm>
              <a:off x="5845556" y="4550601"/>
              <a:ext cx="930275" cy="0"/>
            </a:xfrm>
            <a:prstGeom prst="line">
              <a:avLst/>
            </a:prstGeom>
            <a:noFill/>
            <a:ln w="9525">
              <a:solidFill>
                <a:schemeClr val="tx1"/>
              </a:solidFill>
              <a:round/>
              <a:headEnd/>
              <a:tailEnd/>
            </a:ln>
            <a:effectLst/>
          </p:spPr>
          <p:txBody>
            <a:bodyPr wrap="none"/>
            <a:lstStyle/>
            <a:p>
              <a:endParaRPr lang="es-MX"/>
            </a:p>
          </p:txBody>
        </p:sp>
        <p:sp>
          <p:nvSpPr>
            <p:cNvPr id="48" name="Line 28"/>
            <p:cNvSpPr>
              <a:spLocks noChangeShapeType="1"/>
            </p:cNvSpPr>
            <p:nvPr/>
          </p:nvSpPr>
          <p:spPr bwMode="auto">
            <a:xfrm>
              <a:off x="6666294" y="4464876"/>
              <a:ext cx="0" cy="152400"/>
            </a:xfrm>
            <a:prstGeom prst="line">
              <a:avLst/>
            </a:prstGeom>
            <a:noFill/>
            <a:ln w="9525">
              <a:solidFill>
                <a:schemeClr val="tx1"/>
              </a:solidFill>
              <a:round/>
              <a:headEnd/>
              <a:tailEnd/>
            </a:ln>
            <a:effectLst/>
          </p:spPr>
          <p:txBody>
            <a:bodyPr wrap="none"/>
            <a:lstStyle/>
            <a:p>
              <a:endParaRPr lang="es-MX"/>
            </a:p>
          </p:txBody>
        </p:sp>
        <p:cxnSp>
          <p:nvCxnSpPr>
            <p:cNvPr id="51" name="50 Conector recto"/>
            <p:cNvCxnSpPr/>
            <p:nvPr/>
          </p:nvCxnSpPr>
          <p:spPr bwMode="auto">
            <a:xfrm>
              <a:off x="6804248" y="4221088"/>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 calcmode="lin" valueType="num">
                                      <p:cBhvr additive="base">
                                        <p:cTn id="12"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diamond(in)">
                                      <p:cBhvr>
                                        <p:cTn id="18" dur="20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checkerboard(across)">
                                      <p:cBhvr>
                                        <p:cTn id="2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A26152BE-BA03-45E9-9C92-ADDD10253E61}" type="slidenum">
              <a:rPr lang="es-ES"/>
              <a:pPr/>
              <a:t>41</a:t>
            </a:fld>
            <a:endParaRPr lang="es-ES"/>
          </a:p>
        </p:txBody>
      </p:sp>
      <p:sp>
        <p:nvSpPr>
          <p:cNvPr id="124930" name="Rectangle 1026"/>
          <p:cNvSpPr>
            <a:spLocks noGrp="1" noChangeArrowheads="1"/>
          </p:cNvSpPr>
          <p:nvPr>
            <p:ph type="title"/>
          </p:nvPr>
        </p:nvSpPr>
        <p:spPr/>
        <p:txBody>
          <a:bodyPr/>
          <a:lstStyle/>
          <a:p>
            <a:endParaRPr lang="es-ES"/>
          </a:p>
        </p:txBody>
      </p:sp>
      <p:sp>
        <p:nvSpPr>
          <p:cNvPr id="124931" name="Rectangle 1027"/>
          <p:cNvSpPr>
            <a:spLocks noGrp="1" noChangeArrowheads="1"/>
          </p:cNvSpPr>
          <p:nvPr>
            <p:ph type="body" idx="1"/>
          </p:nvPr>
        </p:nvSpPr>
        <p:spPr/>
        <p:txBody>
          <a:bodyPr/>
          <a:lstStyle/>
          <a:p>
            <a:r>
              <a:rPr lang="es-MX"/>
              <a:t>1.- Realizar el modelo lógico de la relación que existe entre almacenes y materiales, donde cada material puede estar guardado en varios almacenes.</a:t>
            </a:r>
          </a:p>
          <a:p>
            <a:endParaRPr lang="es-MX"/>
          </a:p>
          <a:p>
            <a:r>
              <a:rPr lang="es-MX"/>
              <a:t>2.- Realizar el modelo lógico para el prestamo de libros en una biblioteca, llevando el control de prestamos de cada alumno.</a:t>
            </a:r>
            <a:endParaRPr lang="es-E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endParaRPr lang="es-MX" dirty="0"/>
          </a:p>
        </p:txBody>
      </p:sp>
      <p:graphicFrame>
        <p:nvGraphicFramePr>
          <p:cNvPr id="5" name="4 Marcador de contenido"/>
          <p:cNvGraphicFramePr>
            <a:graphicFrameLocks noGrp="1"/>
          </p:cNvGraphicFramePr>
          <p:nvPr>
            <p:ph idx="1"/>
          </p:nvPr>
        </p:nvGraphicFramePr>
        <p:xfrm>
          <a:off x="914400" y="1447800"/>
          <a:ext cx="8031164" cy="1752600"/>
        </p:xfrm>
        <a:graphic>
          <a:graphicData uri="http://schemas.openxmlformats.org/drawingml/2006/table">
            <a:tbl>
              <a:tblPr firstRow="1" bandRow="1">
                <a:tableStyleId>{5C22544A-7EE6-4342-B048-85BDC9FD1C3A}</a:tableStyleId>
              </a:tblPr>
              <a:tblGrid>
                <a:gridCol w="2217440">
                  <a:extLst>
                    <a:ext uri="{9D8B030D-6E8A-4147-A177-3AD203B41FA5}">
                      <a16:colId xmlns:a16="http://schemas.microsoft.com/office/drawing/2014/main" val="20000"/>
                    </a:ext>
                  </a:extLst>
                </a:gridCol>
                <a:gridCol w="1798142">
                  <a:extLst>
                    <a:ext uri="{9D8B030D-6E8A-4147-A177-3AD203B41FA5}">
                      <a16:colId xmlns:a16="http://schemas.microsoft.com/office/drawing/2014/main" val="20001"/>
                    </a:ext>
                  </a:extLst>
                </a:gridCol>
                <a:gridCol w="2007791">
                  <a:extLst>
                    <a:ext uri="{9D8B030D-6E8A-4147-A177-3AD203B41FA5}">
                      <a16:colId xmlns:a16="http://schemas.microsoft.com/office/drawing/2014/main" val="20002"/>
                    </a:ext>
                  </a:extLst>
                </a:gridCol>
                <a:gridCol w="2007791">
                  <a:extLst>
                    <a:ext uri="{9D8B030D-6E8A-4147-A177-3AD203B41FA5}">
                      <a16:colId xmlns:a16="http://schemas.microsoft.com/office/drawing/2014/main" val="20003"/>
                    </a:ext>
                  </a:extLst>
                </a:gridCol>
              </a:tblGrid>
              <a:tr h="370840">
                <a:tc>
                  <a:txBody>
                    <a:bodyPr/>
                    <a:lstStyle/>
                    <a:p>
                      <a:r>
                        <a:rPr lang="es-MX" dirty="0" smtClean="0"/>
                        <a:t>Grado de la</a:t>
                      </a:r>
                      <a:r>
                        <a:rPr lang="es-MX" baseline="0" dirty="0" smtClean="0"/>
                        <a:t> </a:t>
                      </a:r>
                      <a:r>
                        <a:rPr lang="es-MX" baseline="0" dirty="0" err="1" smtClean="0"/>
                        <a:t>asoc</a:t>
                      </a:r>
                      <a:r>
                        <a:rPr lang="es-MX" baseline="0" dirty="0" smtClean="0"/>
                        <a:t>.</a:t>
                      </a:r>
                      <a:endParaRPr lang="es-MX" dirty="0" smtClean="0"/>
                    </a:p>
                    <a:p>
                      <a:r>
                        <a:rPr lang="es-MX" dirty="0" err="1" smtClean="0"/>
                        <a:t>Cardinalidad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Unaria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Binaria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Ternaria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s-MX" dirty="0" smtClean="0"/>
                        <a:t>Uno-a-uno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s-MX" dirty="0" smtClean="0"/>
                        <a:t>Uno-a-muchos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MX" dirty="0" smtClean="0"/>
                        <a:t>Muchos-a-muchos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3 Marcador de número de diapositiva"/>
          <p:cNvSpPr>
            <a:spLocks noGrp="1"/>
          </p:cNvSpPr>
          <p:nvPr>
            <p:ph type="sldNum" sz="quarter" idx="12"/>
          </p:nvPr>
        </p:nvSpPr>
        <p:spPr/>
        <p:txBody>
          <a:bodyPr/>
          <a:lstStyle/>
          <a:p>
            <a:fld id="{BFA8B72E-2E4F-42EB-B80D-EBAB54B23F2A}" type="slidenum">
              <a:rPr lang="es-ES" smtClean="0"/>
              <a:pPr/>
              <a:t>42</a:t>
            </a:fld>
            <a:endParaRPr lang="es-ES"/>
          </a:p>
        </p:txBody>
      </p:sp>
      <p:cxnSp>
        <p:nvCxnSpPr>
          <p:cNvPr id="7" name="6 Conector recto"/>
          <p:cNvCxnSpPr/>
          <p:nvPr/>
        </p:nvCxnSpPr>
        <p:spPr bwMode="auto">
          <a:xfrm>
            <a:off x="899592" y="1772816"/>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Conector recto"/>
          <p:cNvCxnSpPr/>
          <p:nvPr/>
        </p:nvCxnSpPr>
        <p:spPr bwMode="auto">
          <a:xfrm>
            <a:off x="2483768" y="1772816"/>
            <a:ext cx="648072"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5A53907-DF89-497E-A886-4AF566E6C987}" type="slidenum">
              <a:rPr lang="es-ES"/>
              <a:pPr/>
              <a:t>43</a:t>
            </a:fld>
            <a:endParaRPr lang="es-ES"/>
          </a:p>
        </p:txBody>
      </p:sp>
      <p:sp>
        <p:nvSpPr>
          <p:cNvPr id="89090" name="Rectangle 2"/>
          <p:cNvSpPr>
            <a:spLocks noGrp="1" noChangeArrowheads="1"/>
          </p:cNvSpPr>
          <p:nvPr>
            <p:ph type="title"/>
          </p:nvPr>
        </p:nvSpPr>
        <p:spPr/>
        <p:txBody>
          <a:bodyPr/>
          <a:lstStyle/>
          <a:p>
            <a:r>
              <a:rPr lang="es-MX"/>
              <a:t>Asociaciones binaria</a:t>
            </a:r>
            <a:endParaRPr lang="es-ES"/>
          </a:p>
        </p:txBody>
      </p:sp>
      <p:sp>
        <p:nvSpPr>
          <p:cNvPr id="89091" name="Rectangle 3"/>
          <p:cNvSpPr>
            <a:spLocks noGrp="1" noChangeArrowheads="1"/>
          </p:cNvSpPr>
          <p:nvPr>
            <p:ph type="body" idx="1"/>
          </p:nvPr>
        </p:nvSpPr>
        <p:spPr/>
        <p:txBody>
          <a:bodyPr/>
          <a:lstStyle/>
          <a:p>
            <a:r>
              <a:rPr lang="es-MX" dirty="0"/>
              <a:t>Modelar la asociación entre Despachos y Empleados en cada uno de estos casos:</a:t>
            </a:r>
          </a:p>
          <a:p>
            <a:endParaRPr lang="es-MX" dirty="0"/>
          </a:p>
          <a:p>
            <a:r>
              <a:rPr lang="es-MX" dirty="0"/>
              <a:t>1.- Asociación binaria uno-a-uno.</a:t>
            </a:r>
          </a:p>
          <a:p>
            <a:endParaRPr lang="es-MX" dirty="0"/>
          </a:p>
          <a:p>
            <a:endParaRPr lang="es-MX" dirty="0"/>
          </a:p>
          <a:p>
            <a:r>
              <a:rPr lang="es-MX" dirty="0"/>
              <a:t>2.- Asociación binaria uno-a-muchos.</a:t>
            </a:r>
          </a:p>
          <a:p>
            <a:endParaRPr lang="es-MX" dirty="0"/>
          </a:p>
          <a:p>
            <a:endParaRPr lang="es-MX" dirty="0"/>
          </a:p>
          <a:p>
            <a:r>
              <a:rPr lang="es-MX" dirty="0"/>
              <a:t>3.- Asociación binaria muchos-a-muchos.</a:t>
            </a:r>
            <a:endParaRPr lang="es-E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endParaRPr lang="es-MX" dirty="0"/>
          </a:p>
        </p:txBody>
      </p:sp>
      <p:graphicFrame>
        <p:nvGraphicFramePr>
          <p:cNvPr id="5" name="4 Marcador de contenido"/>
          <p:cNvGraphicFramePr>
            <a:graphicFrameLocks noGrp="1"/>
          </p:cNvGraphicFramePr>
          <p:nvPr>
            <p:ph idx="1"/>
          </p:nvPr>
        </p:nvGraphicFramePr>
        <p:xfrm>
          <a:off x="914400" y="1447800"/>
          <a:ext cx="8031164" cy="1752600"/>
        </p:xfrm>
        <a:graphic>
          <a:graphicData uri="http://schemas.openxmlformats.org/drawingml/2006/table">
            <a:tbl>
              <a:tblPr firstRow="1" bandRow="1">
                <a:tableStyleId>{5C22544A-7EE6-4342-B048-85BDC9FD1C3A}</a:tableStyleId>
              </a:tblPr>
              <a:tblGrid>
                <a:gridCol w="2217440">
                  <a:extLst>
                    <a:ext uri="{9D8B030D-6E8A-4147-A177-3AD203B41FA5}">
                      <a16:colId xmlns:a16="http://schemas.microsoft.com/office/drawing/2014/main" val="20000"/>
                    </a:ext>
                  </a:extLst>
                </a:gridCol>
                <a:gridCol w="1798142">
                  <a:extLst>
                    <a:ext uri="{9D8B030D-6E8A-4147-A177-3AD203B41FA5}">
                      <a16:colId xmlns:a16="http://schemas.microsoft.com/office/drawing/2014/main" val="20001"/>
                    </a:ext>
                  </a:extLst>
                </a:gridCol>
                <a:gridCol w="2007791">
                  <a:extLst>
                    <a:ext uri="{9D8B030D-6E8A-4147-A177-3AD203B41FA5}">
                      <a16:colId xmlns:a16="http://schemas.microsoft.com/office/drawing/2014/main" val="20002"/>
                    </a:ext>
                  </a:extLst>
                </a:gridCol>
                <a:gridCol w="2007791">
                  <a:extLst>
                    <a:ext uri="{9D8B030D-6E8A-4147-A177-3AD203B41FA5}">
                      <a16:colId xmlns:a16="http://schemas.microsoft.com/office/drawing/2014/main" val="20003"/>
                    </a:ext>
                  </a:extLst>
                </a:gridCol>
              </a:tblGrid>
              <a:tr h="370840">
                <a:tc>
                  <a:txBody>
                    <a:bodyPr/>
                    <a:lstStyle/>
                    <a:p>
                      <a:r>
                        <a:rPr lang="es-MX" dirty="0" smtClean="0"/>
                        <a:t>Grado de la</a:t>
                      </a:r>
                      <a:r>
                        <a:rPr lang="es-MX" baseline="0" dirty="0" smtClean="0"/>
                        <a:t> </a:t>
                      </a:r>
                      <a:r>
                        <a:rPr lang="es-MX" baseline="0" dirty="0" err="1" smtClean="0"/>
                        <a:t>asoc</a:t>
                      </a:r>
                      <a:r>
                        <a:rPr lang="es-MX" baseline="0" dirty="0" smtClean="0"/>
                        <a:t>.</a:t>
                      </a:r>
                      <a:endParaRPr lang="es-MX" dirty="0" smtClean="0"/>
                    </a:p>
                    <a:p>
                      <a:r>
                        <a:rPr lang="es-MX" dirty="0" err="1" smtClean="0"/>
                        <a:t>Cardinalidad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Unaria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Binaria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Ternaria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s-MX" dirty="0" smtClean="0"/>
                        <a:t>Uno-a-uno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s-MX" dirty="0" smtClean="0"/>
                        <a:t>Uno-a-muchos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MX" dirty="0" smtClean="0"/>
                        <a:t>Muchos-a-muchos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3 Marcador de número de diapositiva"/>
          <p:cNvSpPr>
            <a:spLocks noGrp="1"/>
          </p:cNvSpPr>
          <p:nvPr>
            <p:ph type="sldNum" sz="quarter" idx="12"/>
          </p:nvPr>
        </p:nvSpPr>
        <p:spPr/>
        <p:txBody>
          <a:bodyPr/>
          <a:lstStyle/>
          <a:p>
            <a:fld id="{BFA8B72E-2E4F-42EB-B80D-EBAB54B23F2A}" type="slidenum">
              <a:rPr lang="es-ES" smtClean="0"/>
              <a:pPr/>
              <a:t>44</a:t>
            </a:fld>
            <a:endParaRPr lang="es-ES"/>
          </a:p>
        </p:txBody>
      </p:sp>
      <p:cxnSp>
        <p:nvCxnSpPr>
          <p:cNvPr id="7" name="6 Conector recto"/>
          <p:cNvCxnSpPr/>
          <p:nvPr/>
        </p:nvCxnSpPr>
        <p:spPr bwMode="auto">
          <a:xfrm>
            <a:off x="899592" y="1772816"/>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Conector recto"/>
          <p:cNvCxnSpPr/>
          <p:nvPr/>
        </p:nvCxnSpPr>
        <p:spPr bwMode="auto">
          <a:xfrm>
            <a:off x="2483768" y="1772816"/>
            <a:ext cx="648072"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C81E3E7E-0287-4FA7-BF72-155F28A78287}" type="slidenum">
              <a:rPr lang="es-ES"/>
              <a:pPr/>
              <a:t>45</a:t>
            </a:fld>
            <a:endParaRPr lang="es-ES"/>
          </a:p>
        </p:txBody>
      </p:sp>
      <p:sp>
        <p:nvSpPr>
          <p:cNvPr id="90114" name="Rectangle 2"/>
          <p:cNvSpPr>
            <a:spLocks noGrp="1" noChangeArrowheads="1"/>
          </p:cNvSpPr>
          <p:nvPr>
            <p:ph type="title"/>
          </p:nvPr>
        </p:nvSpPr>
        <p:spPr/>
        <p:txBody>
          <a:bodyPr/>
          <a:lstStyle/>
          <a:p>
            <a:r>
              <a:rPr lang="es-MX"/>
              <a:t>Asociaciones unarias</a:t>
            </a:r>
            <a:endParaRPr lang="es-ES"/>
          </a:p>
        </p:txBody>
      </p:sp>
      <p:sp>
        <p:nvSpPr>
          <p:cNvPr id="90115" name="Rectangle 3"/>
          <p:cNvSpPr>
            <a:spLocks noGrp="1" noChangeArrowheads="1"/>
          </p:cNvSpPr>
          <p:nvPr>
            <p:ph type="body" idx="1"/>
          </p:nvPr>
        </p:nvSpPr>
        <p:spPr/>
        <p:txBody>
          <a:bodyPr/>
          <a:lstStyle/>
          <a:p>
            <a:pPr>
              <a:lnSpc>
                <a:spcPct val="90000"/>
              </a:lnSpc>
            </a:pPr>
            <a:r>
              <a:rPr lang="es-MX"/>
              <a:t>Modelar la asociación entre Empleados y Jefes ( que también son empleados) para cada uno de estos casos:</a:t>
            </a:r>
          </a:p>
          <a:p>
            <a:pPr>
              <a:lnSpc>
                <a:spcPct val="90000"/>
              </a:lnSpc>
            </a:pPr>
            <a:endParaRPr lang="es-MX"/>
          </a:p>
          <a:p>
            <a:pPr>
              <a:lnSpc>
                <a:spcPct val="90000"/>
              </a:lnSpc>
            </a:pPr>
            <a:r>
              <a:rPr lang="es-MX"/>
              <a:t>1.- Asociación unaria uno-a-uno.</a:t>
            </a:r>
          </a:p>
          <a:p>
            <a:pPr>
              <a:lnSpc>
                <a:spcPct val="90000"/>
              </a:lnSpc>
            </a:pPr>
            <a:endParaRPr lang="es-MX"/>
          </a:p>
          <a:p>
            <a:pPr>
              <a:lnSpc>
                <a:spcPct val="90000"/>
              </a:lnSpc>
            </a:pPr>
            <a:endParaRPr lang="es-MX"/>
          </a:p>
          <a:p>
            <a:pPr>
              <a:lnSpc>
                <a:spcPct val="90000"/>
              </a:lnSpc>
            </a:pPr>
            <a:r>
              <a:rPr lang="es-MX"/>
              <a:t>2.- Asociación unaria uno-a-muchos.</a:t>
            </a:r>
          </a:p>
          <a:p>
            <a:pPr>
              <a:lnSpc>
                <a:spcPct val="90000"/>
              </a:lnSpc>
            </a:pPr>
            <a:endParaRPr lang="es-MX"/>
          </a:p>
          <a:p>
            <a:pPr>
              <a:lnSpc>
                <a:spcPct val="90000"/>
              </a:lnSpc>
            </a:pPr>
            <a:endParaRPr lang="es-MX"/>
          </a:p>
          <a:p>
            <a:pPr>
              <a:lnSpc>
                <a:spcPct val="90000"/>
              </a:lnSpc>
            </a:pPr>
            <a:r>
              <a:rPr lang="es-MX"/>
              <a:t>3.- Asociación unaria muchos-a-muchos.</a:t>
            </a:r>
            <a:endParaRPr lang="es-E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Asociaciones:</a:t>
            </a:r>
            <a:br>
              <a:rPr lang="es-MX" dirty="0" smtClean="0"/>
            </a:br>
            <a:r>
              <a:rPr lang="es-MX" dirty="0" smtClean="0"/>
              <a:t> Ferretería</a:t>
            </a:r>
            <a:endParaRPr lang="es-MX" dirty="0"/>
          </a:p>
        </p:txBody>
      </p:sp>
      <p:sp>
        <p:nvSpPr>
          <p:cNvPr id="3" name="2 Marcador de contenido"/>
          <p:cNvSpPr>
            <a:spLocks noGrp="1"/>
          </p:cNvSpPr>
          <p:nvPr>
            <p:ph idx="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46</a:t>
            </a:fld>
            <a:endParaRPr lang="es-E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Relación ternaria</a:t>
            </a:r>
            <a:endParaRPr lang="es-MX" dirty="0"/>
          </a:p>
        </p:txBody>
      </p:sp>
      <p:sp>
        <p:nvSpPr>
          <p:cNvPr id="3" name="2 Marcador de contenido"/>
          <p:cNvSpPr>
            <a:spLocks noGrp="1"/>
          </p:cNvSpPr>
          <p:nvPr>
            <p:ph idx="1"/>
          </p:nvPr>
        </p:nvSpPr>
        <p:spPr/>
        <p:txBody>
          <a:bodyPr/>
          <a:lstStyle/>
          <a:p>
            <a:r>
              <a:rPr lang="es-MX" dirty="0" smtClean="0"/>
              <a:t>Las asociaciones ternarias, normalmente tienen la forma X hace Y a Z, y al igual que las asociaciones muchos-a-muchos, no se pueden modelar directamente en una base de datos relacional. A diferencia de las asociaciones muchos-a-muchos, en las relaciones ternarias no hay una receta única para modelarlas. </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47</a:t>
            </a:fld>
            <a:endParaRPr lang="es-E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endParaRPr lang="es-MX" dirty="0"/>
          </a:p>
        </p:txBody>
      </p:sp>
      <p:graphicFrame>
        <p:nvGraphicFramePr>
          <p:cNvPr id="5" name="4 Marcador de contenido"/>
          <p:cNvGraphicFramePr>
            <a:graphicFrameLocks noGrp="1"/>
          </p:cNvGraphicFramePr>
          <p:nvPr>
            <p:ph idx="1"/>
          </p:nvPr>
        </p:nvGraphicFramePr>
        <p:xfrm>
          <a:off x="914400" y="1447800"/>
          <a:ext cx="8031164" cy="1752600"/>
        </p:xfrm>
        <a:graphic>
          <a:graphicData uri="http://schemas.openxmlformats.org/drawingml/2006/table">
            <a:tbl>
              <a:tblPr firstRow="1" bandRow="1">
                <a:tableStyleId>{5C22544A-7EE6-4342-B048-85BDC9FD1C3A}</a:tableStyleId>
              </a:tblPr>
              <a:tblGrid>
                <a:gridCol w="2217440">
                  <a:extLst>
                    <a:ext uri="{9D8B030D-6E8A-4147-A177-3AD203B41FA5}">
                      <a16:colId xmlns:a16="http://schemas.microsoft.com/office/drawing/2014/main" val="20000"/>
                    </a:ext>
                  </a:extLst>
                </a:gridCol>
                <a:gridCol w="1798142">
                  <a:extLst>
                    <a:ext uri="{9D8B030D-6E8A-4147-A177-3AD203B41FA5}">
                      <a16:colId xmlns:a16="http://schemas.microsoft.com/office/drawing/2014/main" val="20001"/>
                    </a:ext>
                  </a:extLst>
                </a:gridCol>
                <a:gridCol w="2007791">
                  <a:extLst>
                    <a:ext uri="{9D8B030D-6E8A-4147-A177-3AD203B41FA5}">
                      <a16:colId xmlns:a16="http://schemas.microsoft.com/office/drawing/2014/main" val="20002"/>
                    </a:ext>
                  </a:extLst>
                </a:gridCol>
                <a:gridCol w="2007791">
                  <a:extLst>
                    <a:ext uri="{9D8B030D-6E8A-4147-A177-3AD203B41FA5}">
                      <a16:colId xmlns:a16="http://schemas.microsoft.com/office/drawing/2014/main" val="20003"/>
                    </a:ext>
                  </a:extLst>
                </a:gridCol>
              </a:tblGrid>
              <a:tr h="370840">
                <a:tc>
                  <a:txBody>
                    <a:bodyPr/>
                    <a:lstStyle/>
                    <a:p>
                      <a:r>
                        <a:rPr lang="es-MX" dirty="0" smtClean="0"/>
                        <a:t>Grado de la</a:t>
                      </a:r>
                      <a:r>
                        <a:rPr lang="es-MX" baseline="0" dirty="0" smtClean="0"/>
                        <a:t> </a:t>
                      </a:r>
                      <a:r>
                        <a:rPr lang="es-MX" baseline="0" dirty="0" err="1" smtClean="0"/>
                        <a:t>asoc</a:t>
                      </a:r>
                      <a:r>
                        <a:rPr lang="es-MX" baseline="0" dirty="0" smtClean="0"/>
                        <a:t>.</a:t>
                      </a:r>
                      <a:endParaRPr lang="es-MX" dirty="0" smtClean="0"/>
                    </a:p>
                    <a:p>
                      <a:r>
                        <a:rPr lang="es-MX" dirty="0" err="1" smtClean="0"/>
                        <a:t>Cardinalidad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Unaria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Binaria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Ternaria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s-MX" dirty="0" smtClean="0"/>
                        <a:t>Uno-a-uno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s-MX" dirty="0" smtClean="0"/>
                        <a:t>Uno-a-muchos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MX" dirty="0" smtClean="0"/>
                        <a:t>Muchos-a-muchos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3 Marcador de número de diapositiva"/>
          <p:cNvSpPr>
            <a:spLocks noGrp="1"/>
          </p:cNvSpPr>
          <p:nvPr>
            <p:ph type="sldNum" sz="quarter" idx="12"/>
          </p:nvPr>
        </p:nvSpPr>
        <p:spPr/>
        <p:txBody>
          <a:bodyPr/>
          <a:lstStyle/>
          <a:p>
            <a:fld id="{BFA8B72E-2E4F-42EB-B80D-EBAB54B23F2A}" type="slidenum">
              <a:rPr lang="es-ES" smtClean="0"/>
              <a:pPr/>
              <a:t>48</a:t>
            </a:fld>
            <a:endParaRPr lang="es-ES"/>
          </a:p>
        </p:txBody>
      </p:sp>
      <p:cxnSp>
        <p:nvCxnSpPr>
          <p:cNvPr id="7" name="6 Conector recto"/>
          <p:cNvCxnSpPr/>
          <p:nvPr/>
        </p:nvCxnSpPr>
        <p:spPr bwMode="auto">
          <a:xfrm>
            <a:off x="899592" y="1772816"/>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Conector recto"/>
          <p:cNvCxnSpPr/>
          <p:nvPr/>
        </p:nvCxnSpPr>
        <p:spPr bwMode="auto">
          <a:xfrm>
            <a:off x="2483768" y="1772816"/>
            <a:ext cx="648072"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Marcador de contenido"/>
          <p:cNvSpPr>
            <a:spLocks noGrp="1"/>
          </p:cNvSpPr>
          <p:nvPr>
            <p:ph idx="1"/>
          </p:nvPr>
        </p:nvSpPr>
        <p:spPr>
          <a:xfrm>
            <a:off x="914400" y="1412776"/>
            <a:ext cx="8031163" cy="1296144"/>
          </a:xfrm>
        </p:spPr>
        <p:txBody>
          <a:bodyPr/>
          <a:lstStyle/>
          <a:p>
            <a:r>
              <a:rPr lang="es-MX" dirty="0" smtClean="0"/>
              <a:t>Para modelar la relación entre tres entidades como proveedores, productos y pedidos, podemos tenerla de la siguiente manera.</a:t>
            </a:r>
            <a:endParaRPr lang="es-MX" dirty="0"/>
          </a:p>
        </p:txBody>
      </p:sp>
      <p:sp>
        <p:nvSpPr>
          <p:cNvPr id="2" name="1 Título"/>
          <p:cNvSpPr>
            <a:spLocks noGrp="1"/>
          </p:cNvSpPr>
          <p:nvPr>
            <p:ph type="title"/>
          </p:nvPr>
        </p:nvSpPr>
        <p:spPr/>
        <p:txBody>
          <a:bodyPr/>
          <a:lstStyle/>
          <a:p>
            <a:r>
              <a:rPr lang="es-MX" dirty="0" smtClean="0"/>
              <a:t>Relación ternaria</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49</a:t>
            </a:fld>
            <a:endParaRPr lang="es-ES"/>
          </a:p>
        </p:txBody>
      </p:sp>
      <p:sp>
        <p:nvSpPr>
          <p:cNvPr id="6" name="Text Box 6"/>
          <p:cNvSpPr txBox="1">
            <a:spLocks noChangeArrowheads="1"/>
          </p:cNvSpPr>
          <p:nvPr/>
        </p:nvSpPr>
        <p:spPr bwMode="auto">
          <a:xfrm>
            <a:off x="4167220" y="2923382"/>
            <a:ext cx="1858963" cy="461665"/>
          </a:xfrm>
          <a:prstGeom prst="rect">
            <a:avLst/>
          </a:prstGeom>
          <a:noFill/>
          <a:ln w="38100" cmpd="sng">
            <a:solidFill>
              <a:schemeClr val="tx2"/>
            </a:solidFill>
            <a:miter lim="800000"/>
            <a:headEnd/>
            <a:tailEnd/>
          </a:ln>
          <a:effectLst/>
        </p:spPr>
        <p:txBody>
          <a:bodyPr>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7" name="Text Box 7"/>
          <p:cNvSpPr txBox="1">
            <a:spLocks noChangeArrowheads="1"/>
          </p:cNvSpPr>
          <p:nvPr/>
        </p:nvSpPr>
        <p:spPr bwMode="auto">
          <a:xfrm>
            <a:off x="1043608" y="2924944"/>
            <a:ext cx="2188056" cy="461665"/>
          </a:xfrm>
          <a:prstGeom prst="rect">
            <a:avLst/>
          </a:prstGeom>
          <a:no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grpSp>
        <p:nvGrpSpPr>
          <p:cNvPr id="13" name="12 Grupo"/>
          <p:cNvGrpSpPr/>
          <p:nvPr/>
        </p:nvGrpSpPr>
        <p:grpSpPr>
          <a:xfrm>
            <a:off x="3224868" y="2996952"/>
            <a:ext cx="935125" cy="313312"/>
            <a:chOff x="4170899" y="1514752"/>
            <a:chExt cx="935125" cy="313312"/>
          </a:xfrm>
        </p:grpSpPr>
        <p:sp>
          <p:nvSpPr>
            <p:cNvPr id="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0"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1"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2"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15" name="Text Box 6"/>
          <p:cNvSpPr txBox="1">
            <a:spLocks noChangeArrowheads="1"/>
          </p:cNvSpPr>
          <p:nvPr/>
        </p:nvSpPr>
        <p:spPr bwMode="auto">
          <a:xfrm>
            <a:off x="6969708" y="2933892"/>
            <a:ext cx="1858963" cy="461665"/>
          </a:xfrm>
          <a:prstGeom prst="rect">
            <a:avLst/>
          </a:prstGeom>
          <a:noFill/>
          <a:ln w="38100" cmpd="sng">
            <a:solidFill>
              <a:schemeClr val="tx2"/>
            </a:solidFill>
            <a:miter lim="800000"/>
            <a:headEnd/>
            <a:tailEnd/>
          </a:ln>
          <a:effectLst/>
        </p:spPr>
        <p:txBody>
          <a:bodyPr>
            <a:spAutoFit/>
          </a:bodyPr>
          <a:lstStyle/>
          <a:p>
            <a:pPr algn="ctr">
              <a:spcBef>
                <a:spcPct val="50000"/>
              </a:spcBef>
            </a:pPr>
            <a:r>
              <a:rPr lang="es-MX" b="1" dirty="0" smtClean="0">
                <a:latin typeface="Arial" charset="0"/>
              </a:rPr>
              <a:t>Pedidos</a:t>
            </a:r>
            <a:endParaRPr lang="es-ES" b="1" dirty="0">
              <a:latin typeface="Arial" charset="0"/>
            </a:endParaRPr>
          </a:p>
        </p:txBody>
      </p:sp>
      <p:grpSp>
        <p:nvGrpSpPr>
          <p:cNvPr id="22" name="21 Grupo"/>
          <p:cNvGrpSpPr/>
          <p:nvPr/>
        </p:nvGrpSpPr>
        <p:grpSpPr>
          <a:xfrm>
            <a:off x="6030056" y="2995390"/>
            <a:ext cx="938249" cy="313312"/>
            <a:chOff x="6030056" y="2995390"/>
            <a:chExt cx="938249" cy="313312"/>
          </a:xfrm>
        </p:grpSpPr>
        <p:grpSp>
          <p:nvGrpSpPr>
            <p:cNvPr id="16" name="15 Grupo"/>
            <p:cNvGrpSpPr/>
            <p:nvPr/>
          </p:nvGrpSpPr>
          <p:grpSpPr>
            <a:xfrm>
              <a:off x="6031618" y="2995390"/>
              <a:ext cx="936687" cy="313312"/>
              <a:chOff x="4169337" y="1514752"/>
              <a:chExt cx="936687" cy="313312"/>
            </a:xfrm>
          </p:grpSpPr>
          <p:sp>
            <p:nvSpPr>
              <p:cNvPr id="17"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8"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a:off x="4169337" y="1516314"/>
                <a:ext cx="153942" cy="154526"/>
              </a:xfrm>
              <a:prstGeom prst="line">
                <a:avLst/>
              </a:prstGeom>
              <a:noFill/>
              <a:ln w="15875">
                <a:solidFill>
                  <a:schemeClr val="tx1"/>
                </a:solidFill>
                <a:round/>
                <a:headEnd/>
                <a:tailEnd/>
              </a:ln>
              <a:effectLst/>
            </p:spPr>
            <p:txBody>
              <a:bodyPr wrap="none"/>
              <a:lstStyle/>
              <a:p>
                <a:endParaRPr lang="es-MX"/>
              </a:p>
            </p:txBody>
          </p:sp>
          <p:sp>
            <p:nvSpPr>
              <p:cNvPr id="20"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21" name="Line 9"/>
            <p:cNvSpPr>
              <a:spLocks noChangeShapeType="1"/>
            </p:cNvSpPr>
            <p:nvPr/>
          </p:nvSpPr>
          <p:spPr bwMode="auto">
            <a:xfrm flipV="1">
              <a:off x="6030056" y="3149916"/>
              <a:ext cx="169863" cy="152400"/>
            </a:xfrm>
            <a:prstGeom prst="line">
              <a:avLst/>
            </a:prstGeom>
            <a:noFill/>
            <a:ln w="15875">
              <a:solidFill>
                <a:schemeClr val="tx1"/>
              </a:solidFill>
              <a:round/>
              <a:headEnd/>
              <a:tailEnd/>
            </a:ln>
            <a:effectLst/>
          </p:spPr>
          <p:txBody>
            <a:bodyPr wrap="none"/>
            <a:lstStyle/>
            <a:p>
              <a:endParaRPr lang="es-MX"/>
            </a:p>
          </p:txBody>
        </p:sp>
      </p:grpSp>
      <p:sp>
        <p:nvSpPr>
          <p:cNvPr id="23" name="2 Marcador de contenido"/>
          <p:cNvSpPr txBox="1">
            <a:spLocks/>
          </p:cNvSpPr>
          <p:nvPr/>
        </p:nvSpPr>
        <p:spPr bwMode="auto">
          <a:xfrm>
            <a:off x="1039267" y="3486116"/>
            <a:ext cx="8031163" cy="6990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s-MX" sz="2800" b="0" i="0" u="none" strike="noStrike" kern="0" cap="none" spc="0" normalizeH="0" baseline="0" noProof="0" dirty="0" smtClean="0">
                <a:ln>
                  <a:noFill/>
                </a:ln>
                <a:solidFill>
                  <a:schemeClr val="tx1"/>
                </a:solidFill>
                <a:effectLst/>
                <a:uLnTx/>
                <a:uFillTx/>
                <a:latin typeface="+mn-lt"/>
                <a:ea typeface="+mn-ea"/>
                <a:cs typeface="+mn-cs"/>
              </a:rPr>
              <a:t>Generando el modelo:</a:t>
            </a:r>
            <a:endParaRPr kumimoji="0" lang="es-MX" sz="2800" b="0" i="0" u="none" strike="noStrike" kern="0" cap="none" spc="0" normalizeH="0" baseline="0" noProof="0" dirty="0">
              <a:ln>
                <a:noFill/>
              </a:ln>
              <a:solidFill>
                <a:schemeClr val="tx1"/>
              </a:solidFill>
              <a:effectLst/>
              <a:uLnTx/>
              <a:uFillTx/>
              <a:latin typeface="+mn-lt"/>
              <a:ea typeface="+mn-ea"/>
              <a:cs typeface="+mn-cs"/>
            </a:endParaRPr>
          </a:p>
        </p:txBody>
      </p:sp>
      <p:grpSp>
        <p:nvGrpSpPr>
          <p:cNvPr id="43" name="42 Grupo"/>
          <p:cNvGrpSpPr/>
          <p:nvPr/>
        </p:nvGrpSpPr>
        <p:grpSpPr>
          <a:xfrm>
            <a:off x="10880" y="4197576"/>
            <a:ext cx="8868567" cy="485729"/>
            <a:chOff x="10880" y="3981000"/>
            <a:chExt cx="8868567" cy="485729"/>
          </a:xfrm>
        </p:grpSpPr>
        <p:sp>
          <p:nvSpPr>
            <p:cNvPr id="24" name="Text Box 6"/>
            <p:cNvSpPr txBox="1">
              <a:spLocks noChangeArrowheads="1"/>
            </p:cNvSpPr>
            <p:nvPr/>
          </p:nvSpPr>
          <p:spPr bwMode="auto">
            <a:xfrm>
              <a:off x="2757745" y="3985606"/>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25" name="Text Box 7"/>
            <p:cNvSpPr txBox="1">
              <a:spLocks noChangeArrowheads="1"/>
            </p:cNvSpPr>
            <p:nvPr/>
          </p:nvSpPr>
          <p:spPr bwMode="auto">
            <a:xfrm>
              <a:off x="10880" y="3981000"/>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grpSp>
          <p:nvGrpSpPr>
            <p:cNvPr id="26" name="25 Grupo"/>
            <p:cNvGrpSpPr/>
            <p:nvPr/>
          </p:nvGrpSpPr>
          <p:grpSpPr>
            <a:xfrm>
              <a:off x="2108685" y="4063722"/>
              <a:ext cx="636988" cy="313312"/>
              <a:chOff x="4170899" y="1514752"/>
              <a:chExt cx="935125" cy="313312"/>
            </a:xfrm>
          </p:grpSpPr>
          <p:sp>
            <p:nvSpPr>
              <p:cNvPr id="27"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8"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29"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30"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31" name="Text Box 6"/>
            <p:cNvSpPr txBox="1">
              <a:spLocks noChangeArrowheads="1"/>
            </p:cNvSpPr>
            <p:nvPr/>
          </p:nvSpPr>
          <p:spPr bwMode="auto">
            <a:xfrm>
              <a:off x="7308304" y="4000662"/>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32" name="Text Box 6"/>
            <p:cNvSpPr txBox="1">
              <a:spLocks noChangeArrowheads="1"/>
            </p:cNvSpPr>
            <p:nvPr/>
          </p:nvSpPr>
          <p:spPr bwMode="auto">
            <a:xfrm>
              <a:off x="5135112" y="4005064"/>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33" name="32 Grupo"/>
            <p:cNvGrpSpPr/>
            <p:nvPr/>
          </p:nvGrpSpPr>
          <p:grpSpPr>
            <a:xfrm>
              <a:off x="4487960" y="4077072"/>
              <a:ext cx="636988" cy="313312"/>
              <a:chOff x="4170899" y="1514752"/>
              <a:chExt cx="935125" cy="313312"/>
            </a:xfrm>
          </p:grpSpPr>
          <p:sp>
            <p:nvSpPr>
              <p:cNvPr id="3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3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3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3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38" name="37 Grupo"/>
            <p:cNvGrpSpPr/>
            <p:nvPr/>
          </p:nvGrpSpPr>
          <p:grpSpPr>
            <a:xfrm flipH="1">
              <a:off x="6636352" y="4073056"/>
              <a:ext cx="636988" cy="313312"/>
              <a:chOff x="4170899" y="1514752"/>
              <a:chExt cx="935125" cy="313312"/>
            </a:xfrm>
          </p:grpSpPr>
          <p:sp>
            <p:nvSpPr>
              <p:cNvPr id="39"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40"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41"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42"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44" name="2 Marcador de contenido"/>
          <p:cNvSpPr txBox="1">
            <a:spLocks/>
          </p:cNvSpPr>
          <p:nvPr/>
        </p:nvSpPr>
        <p:spPr bwMode="auto">
          <a:xfrm>
            <a:off x="899592" y="4797704"/>
            <a:ext cx="8031163" cy="6990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s-MX" sz="2800" b="0" i="0" u="none" strike="noStrike" kern="0" cap="none" spc="0" normalizeH="0" baseline="0" noProof="0" dirty="0" smtClean="0">
                <a:ln>
                  <a:noFill/>
                </a:ln>
                <a:solidFill>
                  <a:schemeClr val="tx1"/>
                </a:solidFill>
                <a:effectLst/>
                <a:uLnTx/>
                <a:uFillTx/>
                <a:latin typeface="+mn-lt"/>
                <a:ea typeface="+mn-ea"/>
                <a:cs typeface="+mn-cs"/>
              </a:rPr>
              <a:t>En este</a:t>
            </a:r>
            <a:r>
              <a:rPr kumimoji="0" lang="es-MX" sz="2800" b="0" i="0" u="none" strike="noStrike" kern="0" cap="none" spc="0" normalizeH="0" noProof="0" dirty="0" smtClean="0">
                <a:ln>
                  <a:noFill/>
                </a:ln>
                <a:solidFill>
                  <a:schemeClr val="tx1"/>
                </a:solidFill>
                <a:effectLst/>
                <a:uLnTx/>
                <a:uFillTx/>
                <a:latin typeface="+mn-lt"/>
                <a:ea typeface="+mn-ea"/>
                <a:cs typeface="+mn-cs"/>
              </a:rPr>
              <a:t> diagrama, cada producto solo es </a:t>
            </a:r>
            <a:r>
              <a:rPr kumimoji="0" lang="es-MX" sz="2800" b="0" i="0" u="none" strike="noStrike" kern="0" cap="none" spc="0" normalizeH="0" noProof="0" dirty="0" err="1" smtClean="0">
                <a:ln>
                  <a:noFill/>
                </a:ln>
                <a:solidFill>
                  <a:schemeClr val="tx1"/>
                </a:solidFill>
                <a:effectLst/>
                <a:uLnTx/>
                <a:uFillTx/>
                <a:latin typeface="+mn-lt"/>
                <a:ea typeface="+mn-ea"/>
                <a:cs typeface="+mn-cs"/>
              </a:rPr>
              <a:t>sumistrado</a:t>
            </a:r>
            <a:r>
              <a:rPr kumimoji="0" lang="es-MX" sz="2800" b="0" i="0" u="none" strike="noStrike" kern="0" cap="none" spc="0" normalizeH="0" noProof="0" dirty="0" smtClean="0">
                <a:ln>
                  <a:noFill/>
                </a:ln>
                <a:solidFill>
                  <a:schemeClr val="tx1"/>
                </a:solidFill>
                <a:effectLst/>
                <a:uLnTx/>
                <a:uFillTx/>
                <a:latin typeface="+mn-lt"/>
                <a:ea typeface="+mn-ea"/>
                <a:cs typeface="+mn-cs"/>
              </a:rPr>
              <a:t> por un único proveedor y la relación ternaria se mantiene, si se conoce el producto, se conoce quien lo suministro.</a:t>
            </a:r>
            <a:endParaRPr kumimoji="0" lang="es-MX"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DEB38109-36EB-4B18-AB23-F911294AB61E}" type="slidenum">
              <a:rPr lang="es-ES"/>
              <a:pPr/>
              <a:t>5</a:t>
            </a:fld>
            <a:endParaRPr lang="es-ES"/>
          </a:p>
        </p:txBody>
      </p:sp>
      <p:sp>
        <p:nvSpPr>
          <p:cNvPr id="70658" name="Rectangle 2"/>
          <p:cNvSpPr>
            <a:spLocks noGrp="1" noChangeArrowheads="1"/>
          </p:cNvSpPr>
          <p:nvPr>
            <p:ph type="title"/>
          </p:nvPr>
        </p:nvSpPr>
        <p:spPr/>
        <p:txBody>
          <a:bodyPr/>
          <a:lstStyle/>
          <a:p>
            <a:r>
              <a:rPr lang="es-MX"/>
              <a:t>Modelo de datos</a:t>
            </a:r>
            <a:endParaRPr lang="es-ES"/>
          </a:p>
        </p:txBody>
      </p:sp>
      <p:sp>
        <p:nvSpPr>
          <p:cNvPr id="70659" name="Rectangle 3"/>
          <p:cNvSpPr>
            <a:spLocks noGrp="1" noChangeArrowheads="1"/>
          </p:cNvSpPr>
          <p:nvPr>
            <p:ph type="body" idx="1"/>
          </p:nvPr>
        </p:nvSpPr>
        <p:spPr/>
        <p:txBody>
          <a:bodyPr/>
          <a:lstStyle/>
          <a:p>
            <a:r>
              <a:rPr lang="es-MX" sz="2600" dirty="0" smtClean="0"/>
              <a:t>Un </a:t>
            </a:r>
            <a:r>
              <a:rPr lang="es-MX" sz="2600" b="1" dirty="0" smtClean="0"/>
              <a:t>modelo de datos</a:t>
            </a:r>
            <a:r>
              <a:rPr lang="es-MX" sz="2600" dirty="0" smtClean="0"/>
              <a:t> es un lenguaje orientado a describir una Base de datos. Típicamente un modelo de datos permite describir:</a:t>
            </a:r>
          </a:p>
          <a:p>
            <a:r>
              <a:rPr lang="es-MX" sz="2600" dirty="0" smtClean="0"/>
              <a:t>1.- </a:t>
            </a:r>
            <a:r>
              <a:rPr lang="es-MX" sz="2600" b="1" dirty="0" smtClean="0"/>
              <a:t>Las Estructuras de Datos de la base</a:t>
            </a:r>
            <a:r>
              <a:rPr lang="es-MX" sz="2600" dirty="0" smtClean="0"/>
              <a:t>: El tipo de los datos que hay en la base y la forma en que se relacionan. </a:t>
            </a:r>
          </a:p>
          <a:p>
            <a:r>
              <a:rPr lang="es-MX" sz="2600" dirty="0" smtClean="0"/>
              <a:t>2.- </a:t>
            </a:r>
            <a:r>
              <a:rPr lang="es-MX" sz="2600" b="1" dirty="0" smtClean="0"/>
              <a:t>Las restricciones de integridad</a:t>
            </a:r>
            <a:r>
              <a:rPr lang="es-MX" sz="2600" dirty="0" smtClean="0"/>
              <a:t>: Un conjunto de condiciones que deben cumplir los datos para reflejar correctamente la realidad deseada. </a:t>
            </a:r>
          </a:p>
          <a:p>
            <a:r>
              <a:rPr lang="es-MX" sz="2600" dirty="0" smtClean="0"/>
              <a:t>3.- </a:t>
            </a:r>
            <a:r>
              <a:rPr lang="es-MX" sz="2600" b="1" dirty="0" smtClean="0"/>
              <a:t>Operaciones de manipulación de los datos</a:t>
            </a:r>
            <a:r>
              <a:rPr lang="es-MX" sz="2600" dirty="0" smtClean="0"/>
              <a:t>: típicamente, operaciones de agregado, borrado, modificación y recuperación de los datos de la base.</a:t>
            </a:r>
            <a:endParaRPr lang="es-ES" sz="26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Marcador de contenido"/>
          <p:cNvSpPr>
            <a:spLocks noGrp="1"/>
          </p:cNvSpPr>
          <p:nvPr>
            <p:ph idx="1"/>
          </p:nvPr>
        </p:nvSpPr>
        <p:spPr>
          <a:xfrm>
            <a:off x="914400" y="1412776"/>
            <a:ext cx="8031163" cy="1296144"/>
          </a:xfrm>
        </p:spPr>
        <p:txBody>
          <a:bodyPr/>
          <a:lstStyle/>
          <a:p>
            <a:r>
              <a:rPr lang="es-MX" dirty="0" smtClean="0"/>
              <a:t>Si deseamos que cada producto sea suministrado por varios proveedores, tendríamos:</a:t>
            </a:r>
            <a:endParaRPr lang="es-MX" dirty="0"/>
          </a:p>
        </p:txBody>
      </p:sp>
      <p:sp>
        <p:nvSpPr>
          <p:cNvPr id="2" name="1 Título"/>
          <p:cNvSpPr>
            <a:spLocks noGrp="1"/>
          </p:cNvSpPr>
          <p:nvPr>
            <p:ph type="title"/>
          </p:nvPr>
        </p:nvSpPr>
        <p:spPr/>
        <p:txBody>
          <a:bodyPr/>
          <a:lstStyle/>
          <a:p>
            <a:r>
              <a:rPr lang="es-MX" dirty="0" smtClean="0"/>
              <a:t>Relación ternaria</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50</a:t>
            </a:fld>
            <a:endParaRPr lang="es-ES"/>
          </a:p>
        </p:txBody>
      </p:sp>
      <p:grpSp>
        <p:nvGrpSpPr>
          <p:cNvPr id="3" name="51 Grupo"/>
          <p:cNvGrpSpPr/>
          <p:nvPr/>
        </p:nvGrpSpPr>
        <p:grpSpPr>
          <a:xfrm>
            <a:off x="-37248" y="2583231"/>
            <a:ext cx="8916695" cy="485729"/>
            <a:chOff x="-37248" y="2583231"/>
            <a:chExt cx="8916695" cy="485729"/>
          </a:xfrm>
        </p:grpSpPr>
        <p:grpSp>
          <p:nvGrpSpPr>
            <p:cNvPr id="5" name="50 Grupo"/>
            <p:cNvGrpSpPr/>
            <p:nvPr/>
          </p:nvGrpSpPr>
          <p:grpSpPr>
            <a:xfrm>
              <a:off x="-37248" y="2583231"/>
              <a:ext cx="8916695" cy="485729"/>
              <a:chOff x="-37248" y="2583231"/>
              <a:chExt cx="8916695" cy="485729"/>
            </a:xfrm>
          </p:grpSpPr>
          <p:sp>
            <p:nvSpPr>
              <p:cNvPr id="24"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25"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31"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32"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6" name="32 Grupo"/>
              <p:cNvGrpSpPr/>
              <p:nvPr/>
            </p:nvGrpSpPr>
            <p:grpSpPr>
              <a:xfrm>
                <a:off x="4487960" y="2679303"/>
                <a:ext cx="636988" cy="313312"/>
                <a:chOff x="4170899" y="1514752"/>
                <a:chExt cx="935125" cy="313312"/>
              </a:xfrm>
            </p:grpSpPr>
            <p:sp>
              <p:nvSpPr>
                <p:cNvPr id="3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3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3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3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7" name="37 Grupo"/>
              <p:cNvGrpSpPr/>
              <p:nvPr/>
            </p:nvGrpSpPr>
            <p:grpSpPr>
              <a:xfrm flipH="1">
                <a:off x="6636352" y="2675287"/>
                <a:ext cx="636988" cy="313312"/>
                <a:chOff x="4170899" y="1514752"/>
                <a:chExt cx="935125" cy="313312"/>
              </a:xfrm>
            </p:grpSpPr>
            <p:sp>
              <p:nvSpPr>
                <p:cNvPr id="39"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40"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41"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42"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grpSp>
          <p:nvGrpSpPr>
            <p:cNvPr id="8" name="42 Grupo"/>
            <p:cNvGrpSpPr/>
            <p:nvPr/>
          </p:nvGrpSpPr>
          <p:grpSpPr>
            <a:xfrm>
              <a:off x="2063569" y="2660976"/>
              <a:ext cx="672135" cy="313312"/>
              <a:chOff x="6030056" y="2995390"/>
              <a:chExt cx="938249" cy="313312"/>
            </a:xfrm>
          </p:grpSpPr>
          <p:grpSp>
            <p:nvGrpSpPr>
              <p:cNvPr id="9" name="15 Grupo"/>
              <p:cNvGrpSpPr/>
              <p:nvPr/>
            </p:nvGrpSpPr>
            <p:grpSpPr>
              <a:xfrm>
                <a:off x="6031618" y="2995390"/>
                <a:ext cx="936687" cy="313312"/>
                <a:chOff x="4169337" y="1514752"/>
                <a:chExt cx="936687" cy="313312"/>
              </a:xfrm>
            </p:grpSpPr>
            <p:sp>
              <p:nvSpPr>
                <p:cNvPr id="47"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48"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49" name="Line 10"/>
                <p:cNvSpPr>
                  <a:spLocks noChangeShapeType="1"/>
                </p:cNvSpPr>
                <p:nvPr/>
              </p:nvSpPr>
              <p:spPr bwMode="auto">
                <a:xfrm>
                  <a:off x="4169337" y="1516314"/>
                  <a:ext cx="153942" cy="154526"/>
                </a:xfrm>
                <a:prstGeom prst="line">
                  <a:avLst/>
                </a:prstGeom>
                <a:noFill/>
                <a:ln w="15875">
                  <a:solidFill>
                    <a:schemeClr val="tx1"/>
                  </a:solidFill>
                  <a:round/>
                  <a:headEnd/>
                  <a:tailEnd/>
                </a:ln>
                <a:effectLst/>
              </p:spPr>
              <p:txBody>
                <a:bodyPr wrap="none"/>
                <a:lstStyle/>
                <a:p>
                  <a:endParaRPr lang="es-MX"/>
                </a:p>
              </p:txBody>
            </p:sp>
            <p:sp>
              <p:nvSpPr>
                <p:cNvPr id="50"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46" name="Line 9"/>
              <p:cNvSpPr>
                <a:spLocks noChangeShapeType="1"/>
              </p:cNvSpPr>
              <p:nvPr/>
            </p:nvSpPr>
            <p:spPr bwMode="auto">
              <a:xfrm flipV="1">
                <a:off x="6030056" y="3149916"/>
                <a:ext cx="169863" cy="152400"/>
              </a:xfrm>
              <a:prstGeom prst="line">
                <a:avLst/>
              </a:prstGeom>
              <a:noFill/>
              <a:ln w="15875">
                <a:solidFill>
                  <a:schemeClr val="tx1"/>
                </a:solidFill>
                <a:round/>
                <a:headEnd/>
                <a:tailEnd/>
              </a:ln>
              <a:effectLst/>
            </p:spPr>
            <p:txBody>
              <a:bodyPr wrap="none"/>
              <a:lstStyle/>
              <a:p>
                <a:endParaRPr lang="es-MX"/>
              </a:p>
            </p:txBody>
          </p:sp>
        </p:grpSp>
      </p:grpSp>
      <p:grpSp>
        <p:nvGrpSpPr>
          <p:cNvPr id="10" name="86 Grupo"/>
          <p:cNvGrpSpPr/>
          <p:nvPr/>
        </p:nvGrpSpPr>
        <p:grpSpPr>
          <a:xfrm>
            <a:off x="-29232" y="4384015"/>
            <a:ext cx="8916695" cy="1404394"/>
            <a:chOff x="-29232" y="3782415"/>
            <a:chExt cx="8916695" cy="1404394"/>
          </a:xfrm>
        </p:grpSpPr>
        <p:grpSp>
          <p:nvGrpSpPr>
            <p:cNvPr id="11" name="50 Grupo"/>
            <p:cNvGrpSpPr/>
            <p:nvPr/>
          </p:nvGrpSpPr>
          <p:grpSpPr>
            <a:xfrm>
              <a:off x="-29232" y="3782415"/>
              <a:ext cx="8916695" cy="485729"/>
              <a:chOff x="-37248" y="2583231"/>
              <a:chExt cx="8916695" cy="485729"/>
            </a:xfrm>
          </p:grpSpPr>
          <p:sp>
            <p:nvSpPr>
              <p:cNvPr id="62"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63"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64"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65"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12" name="32 Grupo"/>
              <p:cNvGrpSpPr/>
              <p:nvPr/>
            </p:nvGrpSpPr>
            <p:grpSpPr>
              <a:xfrm>
                <a:off x="4487960" y="2679303"/>
                <a:ext cx="636988" cy="313312"/>
                <a:chOff x="4170899" y="1514752"/>
                <a:chExt cx="935125" cy="313312"/>
              </a:xfrm>
            </p:grpSpPr>
            <p:sp>
              <p:nvSpPr>
                <p:cNvPr id="72"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73"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74"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75"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13" name="37 Grupo"/>
              <p:cNvGrpSpPr/>
              <p:nvPr/>
            </p:nvGrpSpPr>
            <p:grpSpPr>
              <a:xfrm flipH="1">
                <a:off x="6636352" y="2675287"/>
                <a:ext cx="636988" cy="313312"/>
                <a:chOff x="4170899" y="1514752"/>
                <a:chExt cx="935125" cy="313312"/>
              </a:xfrm>
            </p:grpSpPr>
            <p:sp>
              <p:nvSpPr>
                <p:cNvPr id="6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6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7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7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76" name="Text Box 7"/>
            <p:cNvSpPr txBox="1">
              <a:spLocks noChangeArrowheads="1"/>
            </p:cNvSpPr>
            <p:nvPr/>
          </p:nvSpPr>
          <p:spPr bwMode="auto">
            <a:xfrm>
              <a:off x="1331640" y="4725144"/>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err="1" smtClean="0">
                  <a:latin typeface="Arial" charset="0"/>
                </a:rPr>
                <a:t>ProdxPRov</a:t>
              </a:r>
              <a:endParaRPr lang="es-ES" b="1" dirty="0">
                <a:latin typeface="Arial" charset="0"/>
              </a:endParaRPr>
            </a:p>
          </p:txBody>
        </p:sp>
        <p:grpSp>
          <p:nvGrpSpPr>
            <p:cNvPr id="15" name="76 Grupo"/>
            <p:cNvGrpSpPr/>
            <p:nvPr/>
          </p:nvGrpSpPr>
          <p:grpSpPr>
            <a:xfrm rot="5400000">
              <a:off x="1602629" y="4310142"/>
              <a:ext cx="491414" cy="313312"/>
              <a:chOff x="4170899" y="1514752"/>
              <a:chExt cx="935125" cy="313312"/>
            </a:xfrm>
          </p:grpSpPr>
          <p:sp>
            <p:nvSpPr>
              <p:cNvPr id="7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7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8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8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16" name="81 Grupo"/>
            <p:cNvGrpSpPr/>
            <p:nvPr/>
          </p:nvGrpSpPr>
          <p:grpSpPr>
            <a:xfrm rot="5400000">
              <a:off x="2801813" y="4330190"/>
              <a:ext cx="491414" cy="313312"/>
              <a:chOff x="4170899" y="1514752"/>
              <a:chExt cx="935125" cy="313312"/>
            </a:xfrm>
          </p:grpSpPr>
          <p:sp>
            <p:nvSpPr>
              <p:cNvPr id="83"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84"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85"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86"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88" name="2 Marcador de contenido"/>
          <p:cNvSpPr txBox="1">
            <a:spLocks/>
          </p:cNvSpPr>
          <p:nvPr/>
        </p:nvSpPr>
        <p:spPr bwMode="auto">
          <a:xfrm>
            <a:off x="906915" y="3365796"/>
            <a:ext cx="8031163" cy="6990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s-MX" sz="2800" b="0" i="0" u="none" strike="noStrike" kern="0" cap="none" spc="0" normalizeH="0" baseline="0" noProof="0" dirty="0" smtClean="0">
                <a:ln>
                  <a:noFill/>
                </a:ln>
                <a:solidFill>
                  <a:schemeClr val="tx1"/>
                </a:solidFill>
                <a:effectLst/>
                <a:uLnTx/>
                <a:uFillTx/>
                <a:latin typeface="+mn-lt"/>
                <a:ea typeface="+mn-ea"/>
                <a:cs typeface="+mn-cs"/>
              </a:rPr>
              <a:t>Generando el modelo:</a:t>
            </a:r>
            <a:endParaRPr kumimoji="0" lang="es-MX"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Marcador de contenido"/>
          <p:cNvSpPr>
            <a:spLocks noGrp="1"/>
          </p:cNvSpPr>
          <p:nvPr>
            <p:ph idx="1"/>
          </p:nvPr>
        </p:nvSpPr>
        <p:spPr>
          <a:xfrm>
            <a:off x="914400" y="3140968"/>
            <a:ext cx="8031163" cy="1296144"/>
          </a:xfrm>
        </p:spPr>
        <p:txBody>
          <a:bodyPr/>
          <a:lstStyle/>
          <a:p>
            <a:r>
              <a:rPr lang="es-MX" dirty="0" smtClean="0"/>
              <a:t>Ahora en este diagrama la relación ternaria se ha perdido, ahora no se puede conocer el proveedor que surte un producto en un pedido, es debido a que en la tabla </a:t>
            </a:r>
            <a:r>
              <a:rPr lang="es-MX" dirty="0" err="1" smtClean="0"/>
              <a:t>prodxprov</a:t>
            </a:r>
            <a:r>
              <a:rPr lang="es-MX" dirty="0" smtClean="0"/>
              <a:t> se mezclan los productos y proveedores, teniendo para un producto mas de un proveedor.</a:t>
            </a:r>
            <a:endParaRPr lang="es-MX" dirty="0"/>
          </a:p>
        </p:txBody>
      </p:sp>
      <p:sp>
        <p:nvSpPr>
          <p:cNvPr id="2" name="1 Título"/>
          <p:cNvSpPr>
            <a:spLocks noGrp="1"/>
          </p:cNvSpPr>
          <p:nvPr>
            <p:ph type="title"/>
          </p:nvPr>
        </p:nvSpPr>
        <p:spPr/>
        <p:txBody>
          <a:bodyPr/>
          <a:lstStyle/>
          <a:p>
            <a:r>
              <a:rPr lang="es-MX" dirty="0" smtClean="0"/>
              <a:t>Relación ternaria</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51</a:t>
            </a:fld>
            <a:endParaRPr lang="es-ES"/>
          </a:p>
        </p:txBody>
      </p:sp>
      <p:grpSp>
        <p:nvGrpSpPr>
          <p:cNvPr id="87" name="86 Grupo"/>
          <p:cNvGrpSpPr/>
          <p:nvPr/>
        </p:nvGrpSpPr>
        <p:grpSpPr>
          <a:xfrm>
            <a:off x="0" y="1592558"/>
            <a:ext cx="8916695" cy="1404394"/>
            <a:chOff x="-29232" y="3782415"/>
            <a:chExt cx="8916695" cy="1404394"/>
          </a:xfrm>
        </p:grpSpPr>
        <p:grpSp>
          <p:nvGrpSpPr>
            <p:cNvPr id="54" name="50 Grupo"/>
            <p:cNvGrpSpPr/>
            <p:nvPr/>
          </p:nvGrpSpPr>
          <p:grpSpPr>
            <a:xfrm>
              <a:off x="-29232" y="3782415"/>
              <a:ext cx="8916695" cy="485729"/>
              <a:chOff x="-37248" y="2583231"/>
              <a:chExt cx="8916695" cy="485729"/>
            </a:xfrm>
          </p:grpSpPr>
          <p:sp>
            <p:nvSpPr>
              <p:cNvPr id="62"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63"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64"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65"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66" name="32 Grupo"/>
              <p:cNvGrpSpPr/>
              <p:nvPr/>
            </p:nvGrpSpPr>
            <p:grpSpPr>
              <a:xfrm>
                <a:off x="4487960" y="2679303"/>
                <a:ext cx="636988" cy="313312"/>
                <a:chOff x="4170899" y="1514752"/>
                <a:chExt cx="935125" cy="313312"/>
              </a:xfrm>
            </p:grpSpPr>
            <p:sp>
              <p:nvSpPr>
                <p:cNvPr id="72"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73"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74"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75"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67" name="37 Grupo"/>
              <p:cNvGrpSpPr/>
              <p:nvPr/>
            </p:nvGrpSpPr>
            <p:grpSpPr>
              <a:xfrm flipH="1">
                <a:off x="6636352" y="2675287"/>
                <a:ext cx="636988" cy="313312"/>
                <a:chOff x="4170899" y="1514752"/>
                <a:chExt cx="935125" cy="313312"/>
              </a:xfrm>
            </p:grpSpPr>
            <p:sp>
              <p:nvSpPr>
                <p:cNvPr id="6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6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7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7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76" name="Text Box 7"/>
            <p:cNvSpPr txBox="1">
              <a:spLocks noChangeArrowheads="1"/>
            </p:cNvSpPr>
            <p:nvPr/>
          </p:nvSpPr>
          <p:spPr bwMode="auto">
            <a:xfrm>
              <a:off x="1331640" y="4725144"/>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err="1" smtClean="0">
                  <a:latin typeface="Arial" charset="0"/>
                </a:rPr>
                <a:t>ProdxPRov</a:t>
              </a:r>
              <a:endParaRPr lang="es-ES" b="1" dirty="0">
                <a:latin typeface="Arial" charset="0"/>
              </a:endParaRPr>
            </a:p>
          </p:txBody>
        </p:sp>
        <p:grpSp>
          <p:nvGrpSpPr>
            <p:cNvPr id="77" name="76 Grupo"/>
            <p:cNvGrpSpPr/>
            <p:nvPr/>
          </p:nvGrpSpPr>
          <p:grpSpPr>
            <a:xfrm rot="5400000">
              <a:off x="1602629" y="4310142"/>
              <a:ext cx="491414" cy="313312"/>
              <a:chOff x="4170899" y="1514752"/>
              <a:chExt cx="935125" cy="313312"/>
            </a:xfrm>
          </p:grpSpPr>
          <p:sp>
            <p:nvSpPr>
              <p:cNvPr id="7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7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8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8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82" name="81 Grupo"/>
            <p:cNvGrpSpPr/>
            <p:nvPr/>
          </p:nvGrpSpPr>
          <p:grpSpPr>
            <a:xfrm rot="5400000">
              <a:off x="2801813" y="4330190"/>
              <a:ext cx="491414" cy="313312"/>
              <a:chOff x="4170899" y="1514752"/>
              <a:chExt cx="935125" cy="313312"/>
            </a:xfrm>
          </p:grpSpPr>
          <p:sp>
            <p:nvSpPr>
              <p:cNvPr id="83"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84"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85"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86"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Relación ternaria</a:t>
            </a:r>
            <a:endParaRPr lang="es-MX" dirty="0"/>
          </a:p>
        </p:txBody>
      </p:sp>
      <p:sp>
        <p:nvSpPr>
          <p:cNvPr id="3" name="2 Marcador de contenido"/>
          <p:cNvSpPr>
            <a:spLocks noGrp="1"/>
          </p:cNvSpPr>
          <p:nvPr>
            <p:ph idx="1"/>
          </p:nvPr>
        </p:nvSpPr>
        <p:spPr/>
        <p:txBody>
          <a:bodyPr/>
          <a:lstStyle/>
          <a:p>
            <a:r>
              <a:rPr lang="es-MX" dirty="0" smtClean="0"/>
              <a:t>La clave para resolver el problema es examinar el sentido de las asociaciones uno-a-muchos. Dada cualquier entidad del lado “muchos”, se puede determinar la correspondiente entidad de lado “uno”. En el primer modelo se conocía la clave del producto de un pedido determinado y se puede ir subiendo por el lado de uno  hasta conocer el proveedor que surte dicho pedido</a:t>
            </a:r>
          </a:p>
          <a:p>
            <a:endParaRPr lang="es-MX" dirty="0" smtClean="0"/>
          </a:p>
          <a:p>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52</a:t>
            </a:fld>
            <a:endParaRPr lang="es-ES"/>
          </a:p>
        </p:txBody>
      </p:sp>
      <p:grpSp>
        <p:nvGrpSpPr>
          <p:cNvPr id="5" name="4 Grupo"/>
          <p:cNvGrpSpPr/>
          <p:nvPr/>
        </p:nvGrpSpPr>
        <p:grpSpPr>
          <a:xfrm>
            <a:off x="10880" y="5400776"/>
            <a:ext cx="8868567" cy="485729"/>
            <a:chOff x="10880" y="3981000"/>
            <a:chExt cx="8868567" cy="485729"/>
          </a:xfrm>
        </p:grpSpPr>
        <p:sp>
          <p:nvSpPr>
            <p:cNvPr id="6" name="Text Box 6"/>
            <p:cNvSpPr txBox="1">
              <a:spLocks noChangeArrowheads="1"/>
            </p:cNvSpPr>
            <p:nvPr/>
          </p:nvSpPr>
          <p:spPr bwMode="auto">
            <a:xfrm>
              <a:off x="2757745" y="3985606"/>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7" name="Text Box 7"/>
            <p:cNvSpPr txBox="1">
              <a:spLocks noChangeArrowheads="1"/>
            </p:cNvSpPr>
            <p:nvPr/>
          </p:nvSpPr>
          <p:spPr bwMode="auto">
            <a:xfrm>
              <a:off x="10880" y="3981000"/>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grpSp>
          <p:nvGrpSpPr>
            <p:cNvPr id="8" name="25 Grupo"/>
            <p:cNvGrpSpPr/>
            <p:nvPr/>
          </p:nvGrpSpPr>
          <p:grpSpPr>
            <a:xfrm>
              <a:off x="2108685" y="4063722"/>
              <a:ext cx="636988" cy="313312"/>
              <a:chOff x="4170899" y="1514752"/>
              <a:chExt cx="935125" cy="313312"/>
            </a:xfrm>
          </p:grpSpPr>
          <p:sp>
            <p:nvSpPr>
              <p:cNvPr id="21"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2"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23"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24"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9" name="Text Box 6"/>
            <p:cNvSpPr txBox="1">
              <a:spLocks noChangeArrowheads="1"/>
            </p:cNvSpPr>
            <p:nvPr/>
          </p:nvSpPr>
          <p:spPr bwMode="auto">
            <a:xfrm>
              <a:off x="7308304" y="4000662"/>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10" name="Text Box 6"/>
            <p:cNvSpPr txBox="1">
              <a:spLocks noChangeArrowheads="1"/>
            </p:cNvSpPr>
            <p:nvPr/>
          </p:nvSpPr>
          <p:spPr bwMode="auto">
            <a:xfrm>
              <a:off x="5135112" y="4005064"/>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11" name="32 Grupo"/>
            <p:cNvGrpSpPr/>
            <p:nvPr/>
          </p:nvGrpSpPr>
          <p:grpSpPr>
            <a:xfrm>
              <a:off x="4487960" y="4077072"/>
              <a:ext cx="636988" cy="313312"/>
              <a:chOff x="4170899" y="1514752"/>
              <a:chExt cx="935125" cy="313312"/>
            </a:xfrm>
          </p:grpSpPr>
          <p:sp>
            <p:nvSpPr>
              <p:cNvPr id="17"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8"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20"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12" name="37 Grupo"/>
            <p:cNvGrpSpPr/>
            <p:nvPr/>
          </p:nvGrpSpPr>
          <p:grpSpPr>
            <a:xfrm flipH="1">
              <a:off x="6636352" y="4073056"/>
              <a:ext cx="636988" cy="313312"/>
              <a:chOff x="4170899" y="1514752"/>
              <a:chExt cx="935125" cy="313312"/>
            </a:xfrm>
          </p:grpSpPr>
          <p:sp>
            <p:nvSpPr>
              <p:cNvPr id="13"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4"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5"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6"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cxnSp>
        <p:nvCxnSpPr>
          <p:cNvPr id="26" name="25 Conector recto de flecha"/>
          <p:cNvCxnSpPr/>
          <p:nvPr/>
        </p:nvCxnSpPr>
        <p:spPr bwMode="auto">
          <a:xfrm rot="10800000">
            <a:off x="1619672" y="5196416"/>
            <a:ext cx="3888432" cy="1588"/>
          </a:xfrm>
          <a:prstGeom prst="straightConnector1">
            <a:avLst/>
          </a:prstGeom>
          <a:solidFill>
            <a:schemeClr val="accent1"/>
          </a:solidFill>
          <a:ln w="19050" cap="flat" cmpd="sng" algn="ctr">
            <a:solidFill>
              <a:schemeClr val="tx1"/>
            </a:solidFill>
            <a:prstDash val="solid"/>
            <a:round/>
            <a:headEnd type="none" w="med" len="med"/>
            <a:tailEnd type="arrow" w="lg" len="med"/>
          </a:ln>
          <a:effectLst/>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Relación ternaria</a:t>
            </a:r>
            <a:endParaRPr lang="es-MX" dirty="0"/>
          </a:p>
        </p:txBody>
      </p:sp>
      <p:sp>
        <p:nvSpPr>
          <p:cNvPr id="3" name="2 Marcador de contenido"/>
          <p:cNvSpPr>
            <a:spLocks noGrp="1"/>
          </p:cNvSpPr>
          <p:nvPr>
            <p:ph idx="1"/>
          </p:nvPr>
        </p:nvSpPr>
        <p:spPr/>
        <p:txBody>
          <a:bodyPr/>
          <a:lstStyle/>
          <a:p>
            <a:r>
              <a:rPr lang="es-MX" dirty="0" smtClean="0"/>
              <a:t>En le segundo modelo, no se puede llegar desde el producto en el detalle hasta el proveedor que surte el producto.</a:t>
            </a:r>
          </a:p>
          <a:p>
            <a:endParaRPr lang="es-MX" dirty="0" smtClean="0"/>
          </a:p>
          <a:p>
            <a:endParaRPr lang="es-MX" dirty="0" smtClean="0"/>
          </a:p>
          <a:p>
            <a:endParaRPr lang="es-MX" dirty="0" smtClean="0"/>
          </a:p>
          <a:p>
            <a:endParaRPr lang="es-MX" dirty="0" smtClean="0"/>
          </a:p>
          <a:p>
            <a:r>
              <a:rPr lang="es-MX" dirty="0" smtClean="0"/>
              <a:t>Para evitar este problema, debemos considerar que no se puede cambiar el sentido de uno-a-muchos a muchos-a-</a:t>
            </a:r>
            <a:r>
              <a:rPr lang="es-MX" dirty="0" err="1" smtClean="0"/>
              <a:t>unomas</a:t>
            </a:r>
            <a:r>
              <a:rPr lang="es-MX" dirty="0" smtClean="0"/>
              <a:t> de una vez en cada cadena de asociaciones.</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53</a:t>
            </a:fld>
            <a:endParaRPr lang="es-ES"/>
          </a:p>
        </p:txBody>
      </p:sp>
      <p:grpSp>
        <p:nvGrpSpPr>
          <p:cNvPr id="5" name="4 Grupo"/>
          <p:cNvGrpSpPr/>
          <p:nvPr/>
        </p:nvGrpSpPr>
        <p:grpSpPr>
          <a:xfrm>
            <a:off x="0" y="3096558"/>
            <a:ext cx="8916695" cy="1404394"/>
            <a:chOff x="-29232" y="3782415"/>
            <a:chExt cx="8916695" cy="1404394"/>
          </a:xfrm>
        </p:grpSpPr>
        <p:grpSp>
          <p:nvGrpSpPr>
            <p:cNvPr id="6" name="50 Grupo"/>
            <p:cNvGrpSpPr/>
            <p:nvPr/>
          </p:nvGrpSpPr>
          <p:grpSpPr>
            <a:xfrm>
              <a:off x="-29232" y="3782415"/>
              <a:ext cx="8916695" cy="485729"/>
              <a:chOff x="-37248" y="2583231"/>
              <a:chExt cx="8916695" cy="485729"/>
            </a:xfrm>
          </p:grpSpPr>
          <p:sp>
            <p:nvSpPr>
              <p:cNvPr id="18"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19"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20"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21"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22" name="32 Grupo"/>
              <p:cNvGrpSpPr/>
              <p:nvPr/>
            </p:nvGrpSpPr>
            <p:grpSpPr>
              <a:xfrm>
                <a:off x="4487960" y="2679303"/>
                <a:ext cx="636988" cy="313312"/>
                <a:chOff x="4170899" y="1514752"/>
                <a:chExt cx="935125" cy="313312"/>
              </a:xfrm>
            </p:grpSpPr>
            <p:sp>
              <p:nvSpPr>
                <p:cNvPr id="2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3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3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23" name="37 Grupo"/>
              <p:cNvGrpSpPr/>
              <p:nvPr/>
            </p:nvGrpSpPr>
            <p:grpSpPr>
              <a:xfrm flipH="1">
                <a:off x="6636352" y="2675287"/>
                <a:ext cx="636988" cy="313312"/>
                <a:chOff x="4170899" y="1514752"/>
                <a:chExt cx="935125" cy="313312"/>
              </a:xfrm>
            </p:grpSpPr>
            <p:sp>
              <p:nvSpPr>
                <p:cNvPr id="2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2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2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7" name="Text Box 7"/>
            <p:cNvSpPr txBox="1">
              <a:spLocks noChangeArrowheads="1"/>
            </p:cNvSpPr>
            <p:nvPr/>
          </p:nvSpPr>
          <p:spPr bwMode="auto">
            <a:xfrm>
              <a:off x="1331640" y="4725144"/>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err="1" smtClean="0">
                  <a:latin typeface="Arial" charset="0"/>
                </a:rPr>
                <a:t>ProdxPRov</a:t>
              </a:r>
              <a:endParaRPr lang="es-ES" b="1" dirty="0">
                <a:latin typeface="Arial" charset="0"/>
              </a:endParaRPr>
            </a:p>
          </p:txBody>
        </p:sp>
        <p:grpSp>
          <p:nvGrpSpPr>
            <p:cNvPr id="8" name="76 Grupo"/>
            <p:cNvGrpSpPr/>
            <p:nvPr/>
          </p:nvGrpSpPr>
          <p:grpSpPr>
            <a:xfrm rot="5400000">
              <a:off x="1602631" y="4310142"/>
              <a:ext cx="491414" cy="313312"/>
              <a:chOff x="4170899" y="1514752"/>
              <a:chExt cx="935125" cy="313312"/>
            </a:xfrm>
          </p:grpSpPr>
          <p:sp>
            <p:nvSpPr>
              <p:cNvPr id="1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9" name="81 Grupo"/>
            <p:cNvGrpSpPr/>
            <p:nvPr/>
          </p:nvGrpSpPr>
          <p:grpSpPr>
            <a:xfrm rot="5400000">
              <a:off x="2801815" y="4330190"/>
              <a:ext cx="491414" cy="313312"/>
              <a:chOff x="4170899" y="1514752"/>
              <a:chExt cx="935125" cy="313312"/>
            </a:xfrm>
          </p:grpSpPr>
          <p:sp>
            <p:nvSpPr>
              <p:cNvPr id="10"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1"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2"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3"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cxnSp>
        <p:nvCxnSpPr>
          <p:cNvPr id="33" name="32 Conector recto de flecha"/>
          <p:cNvCxnSpPr/>
          <p:nvPr/>
        </p:nvCxnSpPr>
        <p:spPr bwMode="auto">
          <a:xfrm rot="10800000">
            <a:off x="3635896" y="2912728"/>
            <a:ext cx="2016224" cy="1588"/>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cxnSp>
        <p:nvCxnSpPr>
          <p:cNvPr id="35" name="34 Conector recto de flecha"/>
          <p:cNvCxnSpPr/>
          <p:nvPr/>
        </p:nvCxnSpPr>
        <p:spPr bwMode="auto">
          <a:xfrm rot="5400000" flipH="1" flipV="1">
            <a:off x="3251424" y="4149080"/>
            <a:ext cx="720080" cy="1588"/>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Relación ternaria</a:t>
            </a:r>
            <a:endParaRPr lang="es-MX" dirty="0"/>
          </a:p>
        </p:txBody>
      </p:sp>
      <p:sp>
        <p:nvSpPr>
          <p:cNvPr id="3" name="2 Marcador de contenido"/>
          <p:cNvSpPr>
            <a:spLocks noGrp="1"/>
          </p:cNvSpPr>
          <p:nvPr>
            <p:ph idx="1"/>
          </p:nvPr>
        </p:nvSpPr>
        <p:spPr>
          <a:xfrm>
            <a:off x="914400" y="2947904"/>
            <a:ext cx="8031163" cy="3348608"/>
          </a:xfrm>
        </p:spPr>
        <p:txBody>
          <a:bodyPr/>
          <a:lstStyle/>
          <a:p>
            <a:r>
              <a:rPr lang="es-MX" dirty="0" smtClean="0"/>
              <a:t>La solución seria ligar ahora </a:t>
            </a:r>
            <a:r>
              <a:rPr lang="es-MX" dirty="0" err="1" smtClean="0"/>
              <a:t>prodxprov</a:t>
            </a:r>
            <a:r>
              <a:rPr lang="es-MX" dirty="0" smtClean="0"/>
              <a:t> a Detalle, de esta manera la cadena cambia de sentido sólo una vez en Detalle y se mantiene la asociación ternaria. La única </a:t>
            </a:r>
            <a:r>
              <a:rPr lang="es-MX" smtClean="0"/>
              <a:t>observación es </a:t>
            </a:r>
            <a:r>
              <a:rPr lang="es-MX" dirty="0" smtClean="0"/>
              <a:t>que para capturar el detalle, es necesario contar también con la clave del proveedor para registrarlo.</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54</a:t>
            </a:fld>
            <a:endParaRPr lang="es-ES"/>
          </a:p>
        </p:txBody>
      </p:sp>
      <p:grpSp>
        <p:nvGrpSpPr>
          <p:cNvPr id="5" name="4 Grupo"/>
          <p:cNvGrpSpPr/>
          <p:nvPr/>
        </p:nvGrpSpPr>
        <p:grpSpPr>
          <a:xfrm>
            <a:off x="0" y="1448542"/>
            <a:ext cx="8916695" cy="1404394"/>
            <a:chOff x="-29232" y="3782415"/>
            <a:chExt cx="8916695" cy="1404394"/>
          </a:xfrm>
        </p:grpSpPr>
        <p:grpSp>
          <p:nvGrpSpPr>
            <p:cNvPr id="6" name="50 Grupo"/>
            <p:cNvGrpSpPr/>
            <p:nvPr/>
          </p:nvGrpSpPr>
          <p:grpSpPr>
            <a:xfrm>
              <a:off x="-29232" y="3782415"/>
              <a:ext cx="8916695" cy="1188370"/>
              <a:chOff x="-37248" y="2583231"/>
              <a:chExt cx="8916695" cy="1188370"/>
            </a:xfrm>
          </p:grpSpPr>
          <p:sp>
            <p:nvSpPr>
              <p:cNvPr id="18"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19"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20"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21"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8" name="32 Grupo"/>
              <p:cNvGrpSpPr/>
              <p:nvPr/>
            </p:nvGrpSpPr>
            <p:grpSpPr>
              <a:xfrm>
                <a:off x="4750774" y="2679303"/>
                <a:ext cx="374180" cy="1092298"/>
                <a:chOff x="4556713" y="1514752"/>
                <a:chExt cx="549311" cy="1092298"/>
              </a:xfrm>
            </p:grpSpPr>
            <p:sp>
              <p:nvSpPr>
                <p:cNvPr id="28" name="Line 8"/>
                <p:cNvSpPr>
                  <a:spLocks noChangeShapeType="1"/>
                </p:cNvSpPr>
                <p:nvPr/>
              </p:nvSpPr>
              <p:spPr bwMode="auto">
                <a:xfrm>
                  <a:off x="4556724" y="1670946"/>
                  <a:ext cx="544450" cy="4718"/>
                </a:xfrm>
                <a:prstGeom prst="line">
                  <a:avLst/>
                </a:prstGeom>
                <a:noFill/>
                <a:ln w="15875">
                  <a:solidFill>
                    <a:schemeClr val="tx1"/>
                  </a:solidFill>
                  <a:round/>
                  <a:headEnd/>
                  <a:tailEnd/>
                </a:ln>
                <a:effectLst/>
              </p:spPr>
              <p:txBody>
                <a:bodyPr wrap="none"/>
                <a:lstStyle/>
                <a:p>
                  <a:endParaRPr lang="es-MX"/>
                </a:p>
              </p:txBody>
            </p:sp>
            <p:sp>
              <p:nvSpPr>
                <p:cNvPr id="2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30" name="Line 10"/>
                <p:cNvSpPr>
                  <a:spLocks noChangeShapeType="1"/>
                </p:cNvSpPr>
                <p:nvPr/>
              </p:nvSpPr>
              <p:spPr bwMode="auto">
                <a:xfrm>
                  <a:off x="4556713" y="1670946"/>
                  <a:ext cx="3" cy="936104"/>
                </a:xfrm>
                <a:prstGeom prst="line">
                  <a:avLst/>
                </a:prstGeom>
                <a:noFill/>
                <a:ln w="15875">
                  <a:solidFill>
                    <a:schemeClr val="tx1"/>
                  </a:solidFill>
                  <a:round/>
                  <a:headEnd/>
                  <a:tailEnd/>
                </a:ln>
                <a:effectLst/>
              </p:spPr>
              <p:txBody>
                <a:bodyPr wrap="none"/>
                <a:lstStyle/>
                <a:p>
                  <a:endParaRPr lang="es-MX"/>
                </a:p>
              </p:txBody>
            </p:sp>
            <p:sp>
              <p:nvSpPr>
                <p:cNvPr id="3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9" name="37 Grupo"/>
              <p:cNvGrpSpPr/>
              <p:nvPr/>
            </p:nvGrpSpPr>
            <p:grpSpPr>
              <a:xfrm flipH="1">
                <a:off x="6636352" y="2675287"/>
                <a:ext cx="636988" cy="313312"/>
                <a:chOff x="4170899" y="1514752"/>
                <a:chExt cx="935125" cy="313312"/>
              </a:xfrm>
            </p:grpSpPr>
            <p:sp>
              <p:nvSpPr>
                <p:cNvPr id="2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2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2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7" name="Text Box 7"/>
            <p:cNvSpPr txBox="1">
              <a:spLocks noChangeArrowheads="1"/>
            </p:cNvSpPr>
            <p:nvPr/>
          </p:nvSpPr>
          <p:spPr bwMode="auto">
            <a:xfrm>
              <a:off x="1331640" y="4725144"/>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err="1" smtClean="0">
                  <a:latin typeface="Arial" charset="0"/>
                </a:rPr>
                <a:t>ProdxPRov</a:t>
              </a:r>
              <a:endParaRPr lang="es-ES" b="1" dirty="0">
                <a:latin typeface="Arial" charset="0"/>
              </a:endParaRPr>
            </a:p>
          </p:txBody>
        </p:sp>
        <p:grpSp>
          <p:nvGrpSpPr>
            <p:cNvPr id="22" name="76 Grupo"/>
            <p:cNvGrpSpPr/>
            <p:nvPr/>
          </p:nvGrpSpPr>
          <p:grpSpPr>
            <a:xfrm rot="5400000">
              <a:off x="1602631" y="4310142"/>
              <a:ext cx="491414" cy="313312"/>
              <a:chOff x="4170899" y="1514752"/>
              <a:chExt cx="935125" cy="313312"/>
            </a:xfrm>
          </p:grpSpPr>
          <p:sp>
            <p:nvSpPr>
              <p:cNvPr id="1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23" name="81 Grupo"/>
            <p:cNvGrpSpPr/>
            <p:nvPr/>
          </p:nvGrpSpPr>
          <p:grpSpPr>
            <a:xfrm rot="5400000">
              <a:off x="2801815" y="4330190"/>
              <a:ext cx="491414" cy="313312"/>
              <a:chOff x="4170899" y="1514752"/>
              <a:chExt cx="935125" cy="313312"/>
            </a:xfrm>
          </p:grpSpPr>
          <p:sp>
            <p:nvSpPr>
              <p:cNvPr id="10"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1"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2"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3"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cxnSp>
        <p:nvCxnSpPr>
          <p:cNvPr id="36" name="35 Conector recto"/>
          <p:cNvCxnSpPr>
            <a:endCxn id="7" idx="3"/>
          </p:cNvCxnSpPr>
          <p:nvPr/>
        </p:nvCxnSpPr>
        <p:spPr bwMode="auto">
          <a:xfrm rot="10800000">
            <a:off x="3459040" y="2622104"/>
            <a:ext cx="1328984" cy="148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38 Conector recto"/>
          <p:cNvCxnSpPr/>
          <p:nvPr/>
        </p:nvCxnSpPr>
        <p:spPr bwMode="auto">
          <a:xfrm rot="5400000">
            <a:off x="3491880" y="2636912"/>
            <a:ext cx="28803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40 Conector recto de flecha"/>
          <p:cNvCxnSpPr/>
          <p:nvPr/>
        </p:nvCxnSpPr>
        <p:spPr bwMode="auto">
          <a:xfrm rot="10800000">
            <a:off x="4067944" y="2780928"/>
            <a:ext cx="2016224" cy="1588"/>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cxnSp>
        <p:nvCxnSpPr>
          <p:cNvPr id="42" name="41 Conector recto de flecha"/>
          <p:cNvCxnSpPr/>
          <p:nvPr/>
        </p:nvCxnSpPr>
        <p:spPr bwMode="auto">
          <a:xfrm rot="5400000" flipH="1" flipV="1">
            <a:off x="2165046" y="1875514"/>
            <a:ext cx="782254" cy="794"/>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DEB38109-36EB-4B18-AB23-F911294AB61E}" type="slidenum">
              <a:rPr lang="es-ES"/>
              <a:pPr/>
              <a:t>6</a:t>
            </a:fld>
            <a:endParaRPr lang="es-ES"/>
          </a:p>
        </p:txBody>
      </p:sp>
      <p:sp>
        <p:nvSpPr>
          <p:cNvPr id="70658" name="Rectangle 2"/>
          <p:cNvSpPr>
            <a:spLocks noGrp="1" noChangeArrowheads="1"/>
          </p:cNvSpPr>
          <p:nvPr>
            <p:ph type="title"/>
          </p:nvPr>
        </p:nvSpPr>
        <p:spPr/>
        <p:txBody>
          <a:bodyPr/>
          <a:lstStyle/>
          <a:p>
            <a:r>
              <a:rPr lang="es-MX" dirty="0" smtClean="0"/>
              <a:t>Modelo </a:t>
            </a:r>
            <a:r>
              <a:rPr lang="es-MX" dirty="0"/>
              <a:t>de </a:t>
            </a:r>
            <a:r>
              <a:rPr lang="es-MX" dirty="0" smtClean="0"/>
              <a:t>datos: Clasificación</a:t>
            </a:r>
            <a:endParaRPr lang="es-ES" dirty="0"/>
          </a:p>
        </p:txBody>
      </p:sp>
      <p:sp>
        <p:nvSpPr>
          <p:cNvPr id="70659" name="Rectangle 3"/>
          <p:cNvSpPr>
            <a:spLocks noGrp="1" noChangeArrowheads="1"/>
          </p:cNvSpPr>
          <p:nvPr>
            <p:ph type="body" idx="1"/>
          </p:nvPr>
        </p:nvSpPr>
        <p:spPr/>
        <p:txBody>
          <a:bodyPr/>
          <a:lstStyle/>
          <a:p>
            <a:r>
              <a:rPr lang="es-MX" sz="2400" dirty="0" smtClean="0"/>
              <a:t>Clasificación de los modelos de datos de acuerdo al nivel de abstracción que presentan:</a:t>
            </a:r>
          </a:p>
          <a:p>
            <a:endParaRPr lang="es-MX" sz="2400" dirty="0" smtClean="0"/>
          </a:p>
          <a:p>
            <a:r>
              <a:rPr lang="es-MX" sz="2400" dirty="0" smtClean="0"/>
              <a:t>1.- Modelos de Datos Conceptuales.</a:t>
            </a:r>
          </a:p>
          <a:p>
            <a:r>
              <a:rPr lang="es-MX" sz="2400" dirty="0" smtClean="0"/>
              <a:t>2.- Modelos de Datos Lógicos. </a:t>
            </a:r>
          </a:p>
          <a:p>
            <a:r>
              <a:rPr lang="es-MX" sz="2400" dirty="0" smtClean="0"/>
              <a:t>3.- Modelos de Datos Físicos.</a:t>
            </a:r>
            <a:endParaRPr lang="es-ES" sz="2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DEB38109-36EB-4B18-AB23-F911294AB61E}" type="slidenum">
              <a:rPr lang="es-ES"/>
              <a:pPr/>
              <a:t>7</a:t>
            </a:fld>
            <a:endParaRPr lang="es-ES"/>
          </a:p>
        </p:txBody>
      </p:sp>
      <p:sp>
        <p:nvSpPr>
          <p:cNvPr id="70658" name="Rectangle 2"/>
          <p:cNvSpPr>
            <a:spLocks noGrp="1" noChangeArrowheads="1"/>
          </p:cNvSpPr>
          <p:nvPr>
            <p:ph type="title"/>
          </p:nvPr>
        </p:nvSpPr>
        <p:spPr/>
        <p:txBody>
          <a:bodyPr/>
          <a:lstStyle/>
          <a:p>
            <a:r>
              <a:rPr lang="es-MX" dirty="0"/>
              <a:t>Modelo de </a:t>
            </a:r>
            <a:r>
              <a:rPr lang="es-MX" dirty="0" smtClean="0"/>
              <a:t>datos: Clasificación</a:t>
            </a:r>
            <a:endParaRPr lang="es-ES" dirty="0"/>
          </a:p>
        </p:txBody>
      </p:sp>
      <p:sp>
        <p:nvSpPr>
          <p:cNvPr id="70659" name="Rectangle 3"/>
          <p:cNvSpPr>
            <a:spLocks noGrp="1" noChangeArrowheads="1"/>
          </p:cNvSpPr>
          <p:nvPr>
            <p:ph type="body" idx="1"/>
          </p:nvPr>
        </p:nvSpPr>
        <p:spPr/>
        <p:txBody>
          <a:bodyPr/>
          <a:lstStyle/>
          <a:p>
            <a:r>
              <a:rPr lang="es-MX" sz="2100" b="1" dirty="0" smtClean="0"/>
              <a:t>1.- Modelos de Datos Conceptuales</a:t>
            </a:r>
            <a:r>
              <a:rPr lang="es-MX" sz="2100" dirty="0" smtClean="0"/>
              <a:t>: Son los orientados a la descripción de estructuras de datos y restricciones de integridad. Se usan fundamentalmente durante la etapa de Análisis de un problema dado y están orientados a representar los elementos que intervienen en ese problema y sus relaciones. El ejemplo más típico es el </a:t>
            </a:r>
            <a:r>
              <a:rPr lang="es-MX" sz="2100" b="1" dirty="0" smtClean="0"/>
              <a:t>modelo entidad-relación</a:t>
            </a:r>
            <a:r>
              <a:rPr lang="es-MX" sz="2100" dirty="0" smtClean="0"/>
              <a:t>. </a:t>
            </a:r>
          </a:p>
          <a:p>
            <a:r>
              <a:rPr lang="es-MX" sz="2100" b="1" dirty="0" smtClean="0"/>
              <a:t>2.- Modelos de Datos Lógicos: </a:t>
            </a:r>
            <a:r>
              <a:rPr lang="es-MX" sz="2100" dirty="0" smtClean="0"/>
              <a:t>Son orientados a las operaciones más que a la descripción de una realidad. Usualmente están implementados en algún manejador de base de datos. El ejemplo más típico es el </a:t>
            </a:r>
            <a:r>
              <a:rPr lang="es-MX" sz="2100" b="1" dirty="0" smtClean="0"/>
              <a:t>modelo relacional</a:t>
            </a:r>
            <a:r>
              <a:rPr lang="es-MX" sz="2100" dirty="0" smtClean="0"/>
              <a:t>, que cuenta con la particularidad de contar también con buenas características conceptuales como la normalización de la base de datos. </a:t>
            </a:r>
          </a:p>
          <a:p>
            <a:r>
              <a:rPr lang="es-MX" sz="2100" b="1" dirty="0" smtClean="0"/>
              <a:t>3.- Modelos de Datos Físicos:</a:t>
            </a:r>
            <a:r>
              <a:rPr lang="es-MX" sz="2100" dirty="0" smtClean="0"/>
              <a:t> Son estructuras de datos a bajo nivel implementadas dentro del propio manejador. </a:t>
            </a:r>
            <a:endParaRPr lang="es-ES" sz="2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DEB38109-36EB-4B18-AB23-F911294AB61E}" type="slidenum">
              <a:rPr lang="es-ES"/>
              <a:pPr/>
              <a:t>8</a:t>
            </a:fld>
            <a:endParaRPr lang="es-ES"/>
          </a:p>
        </p:txBody>
      </p:sp>
      <p:sp>
        <p:nvSpPr>
          <p:cNvPr id="70658" name="Rectangle 2"/>
          <p:cNvSpPr>
            <a:spLocks noGrp="1" noChangeArrowheads="1"/>
          </p:cNvSpPr>
          <p:nvPr>
            <p:ph type="title"/>
          </p:nvPr>
        </p:nvSpPr>
        <p:spPr/>
        <p:txBody>
          <a:bodyPr/>
          <a:lstStyle/>
          <a:p>
            <a:r>
              <a:rPr lang="es-MX" dirty="0"/>
              <a:t>Modelo de </a:t>
            </a:r>
            <a:r>
              <a:rPr lang="es-MX" dirty="0" smtClean="0"/>
              <a:t>datos Conceptual:   </a:t>
            </a:r>
            <a:br>
              <a:rPr lang="es-MX" dirty="0" smtClean="0"/>
            </a:br>
            <a:r>
              <a:rPr lang="es-MX" dirty="0" smtClean="0"/>
              <a:t>Modelo Entidad/Relación</a:t>
            </a:r>
            <a:endParaRPr lang="es-ES" dirty="0"/>
          </a:p>
        </p:txBody>
      </p:sp>
      <p:sp>
        <p:nvSpPr>
          <p:cNvPr id="70659" name="Rectangle 3"/>
          <p:cNvSpPr>
            <a:spLocks noGrp="1" noChangeArrowheads="1"/>
          </p:cNvSpPr>
          <p:nvPr>
            <p:ph type="body" idx="1"/>
          </p:nvPr>
        </p:nvSpPr>
        <p:spPr>
          <a:xfrm>
            <a:off x="914400" y="1289304"/>
            <a:ext cx="8031163" cy="5257800"/>
          </a:xfrm>
        </p:spPr>
        <p:txBody>
          <a:bodyPr/>
          <a:lstStyle/>
          <a:p>
            <a:r>
              <a:rPr lang="es-MX" dirty="0"/>
              <a:t>Es una descripción conceptual del espacio del problema, esto incluye la definición de entidades, sus atributos y sus restricciones. También incluye una descripción de las relaciones establecidas entre las entidades y cualquier restricción que se aplique a sus relaciones. El </a:t>
            </a:r>
            <a:r>
              <a:rPr lang="es-MX" b="1" dirty="0"/>
              <a:t>modelo </a:t>
            </a:r>
            <a:r>
              <a:rPr lang="es-MX" b="1" dirty="0" smtClean="0"/>
              <a:t>entidad/relación </a:t>
            </a:r>
            <a:r>
              <a:rPr lang="es-MX" dirty="0" smtClean="0"/>
              <a:t>se expresará </a:t>
            </a:r>
            <a:r>
              <a:rPr lang="es-MX" dirty="0"/>
              <a:t>entonces en función de:</a:t>
            </a:r>
          </a:p>
          <a:p>
            <a:r>
              <a:rPr lang="es-MX" dirty="0"/>
              <a:t>1.- Entidades.</a:t>
            </a:r>
          </a:p>
          <a:p>
            <a:r>
              <a:rPr lang="es-MX" dirty="0"/>
              <a:t>2.- Atributos.</a:t>
            </a:r>
          </a:p>
          <a:p>
            <a:r>
              <a:rPr lang="es-MX" dirty="0" smtClean="0"/>
              <a:t>3.- Dominios. </a:t>
            </a:r>
          </a:p>
          <a:p>
            <a:r>
              <a:rPr lang="es-MX" dirty="0" smtClean="0"/>
              <a:t>4</a:t>
            </a:r>
            <a:r>
              <a:rPr lang="es-MX" dirty="0"/>
              <a:t>.- Asociaciones.</a:t>
            </a:r>
          </a:p>
          <a:p>
            <a:endParaRPr lang="es-MX" dirty="0"/>
          </a:p>
          <a:p>
            <a:endParaRPr lang="es-MX" dirty="0"/>
          </a:p>
          <a:p>
            <a:endParaRPr lang="es-MX" dirty="0"/>
          </a:p>
          <a:p>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0BCA44A6-4DAA-45B5-979D-8794F08A29D1}" type="slidenum">
              <a:rPr lang="es-ES"/>
              <a:pPr/>
              <a:t>9</a:t>
            </a:fld>
            <a:endParaRPr lang="es-ES"/>
          </a:p>
        </p:txBody>
      </p:sp>
      <p:sp>
        <p:nvSpPr>
          <p:cNvPr id="71682" name="Rectangle 2"/>
          <p:cNvSpPr>
            <a:spLocks noGrp="1" noChangeArrowheads="1"/>
          </p:cNvSpPr>
          <p:nvPr>
            <p:ph type="title"/>
          </p:nvPr>
        </p:nvSpPr>
        <p:spPr/>
        <p:txBody>
          <a:bodyPr/>
          <a:lstStyle/>
          <a:p>
            <a:r>
              <a:rPr lang="es-MX"/>
              <a:t>Entidades</a:t>
            </a:r>
            <a:endParaRPr lang="es-ES"/>
          </a:p>
        </p:txBody>
      </p:sp>
      <p:sp>
        <p:nvSpPr>
          <p:cNvPr id="71683" name="Rectangle 3"/>
          <p:cNvSpPr>
            <a:spLocks noGrp="1" noChangeArrowheads="1"/>
          </p:cNvSpPr>
          <p:nvPr>
            <p:ph type="body" idx="1"/>
          </p:nvPr>
        </p:nvSpPr>
        <p:spPr/>
        <p:txBody>
          <a:bodyPr/>
          <a:lstStyle/>
          <a:p>
            <a:r>
              <a:rPr lang="es-MX" dirty="0"/>
              <a:t>Una entidad es cualquier cosa que resulte necesaria en el sistema para mantener información. Cuando se empieza a diseñar el modelo de </a:t>
            </a:r>
            <a:r>
              <a:rPr lang="es-MX" dirty="0" smtClean="0"/>
              <a:t>entidad/relación la </a:t>
            </a:r>
            <a:r>
              <a:rPr lang="es-MX" dirty="0"/>
              <a:t>recopilación de entidades es el inicio del proceso. Cuando se habla del espacio del problema, la mayoría de los </a:t>
            </a:r>
            <a:r>
              <a:rPr lang="es-MX" b="1" dirty="0">
                <a:solidFill>
                  <a:srgbClr val="CC0000"/>
                </a:solidFill>
              </a:rPr>
              <a:t>nombres</a:t>
            </a:r>
            <a:r>
              <a:rPr lang="es-MX" dirty="0"/>
              <a:t> y </a:t>
            </a:r>
            <a:r>
              <a:rPr lang="es-MX" b="1" dirty="0">
                <a:solidFill>
                  <a:srgbClr val="CC0000"/>
                </a:solidFill>
              </a:rPr>
              <a:t>verbos</a:t>
            </a:r>
            <a:r>
              <a:rPr lang="es-MX" dirty="0"/>
              <a:t> que se utilizan estarán sujetos a convertirse en entidades.</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2340</TotalTime>
  <Words>2778</Words>
  <Application>Microsoft Office PowerPoint</Application>
  <PresentationFormat>Presentación en pantalla (4:3)</PresentationFormat>
  <Paragraphs>531</Paragraphs>
  <Slides>54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54</vt:i4>
      </vt:variant>
    </vt:vector>
  </HeadingPairs>
  <TitlesOfParts>
    <vt:vector size="59" baseType="lpstr">
      <vt:lpstr>Arial</vt:lpstr>
      <vt:lpstr>Times New Roman</vt:lpstr>
      <vt:lpstr>Verdana</vt:lpstr>
      <vt:lpstr>Wingdings</vt:lpstr>
      <vt:lpstr>Corbata</vt:lpstr>
      <vt:lpstr>Diseño de Base de Datos Relacionales</vt:lpstr>
      <vt:lpstr>Diseño de una Base de Datos</vt:lpstr>
      <vt:lpstr>Espacio del problema</vt:lpstr>
      <vt:lpstr>Análisis del espacio de problema</vt:lpstr>
      <vt:lpstr>Modelo de datos</vt:lpstr>
      <vt:lpstr>Modelo de datos: Clasificación</vt:lpstr>
      <vt:lpstr>Modelo de datos: Clasificación</vt:lpstr>
      <vt:lpstr>Modelo de datos Conceptual:    Modelo Entidad/Relación</vt:lpstr>
      <vt:lpstr>Entidades</vt:lpstr>
      <vt:lpstr>Espacio del problema: Ferreteria</vt:lpstr>
      <vt:lpstr>Espacio del problema: Ferreteria</vt:lpstr>
      <vt:lpstr>Entidades</vt:lpstr>
      <vt:lpstr>Atributos</vt:lpstr>
      <vt:lpstr>Atributo identificador o clave principal</vt:lpstr>
      <vt:lpstr>Representación gráfica</vt:lpstr>
      <vt:lpstr>Atributos</vt:lpstr>
      <vt:lpstr>Entidades</vt:lpstr>
      <vt:lpstr>Presentación de PowerPoint</vt:lpstr>
      <vt:lpstr>Atributos</vt:lpstr>
      <vt:lpstr>Dominios</vt:lpstr>
      <vt:lpstr>Dominios</vt:lpstr>
      <vt:lpstr>Asociaciones</vt:lpstr>
      <vt:lpstr>Entidades participantes</vt:lpstr>
      <vt:lpstr>Entidades participantes</vt:lpstr>
      <vt:lpstr>Clasificación de entidades</vt:lpstr>
      <vt:lpstr>Entidades participantes</vt:lpstr>
      <vt:lpstr>Grado de una asociación</vt:lpstr>
      <vt:lpstr>Cardinalidad de la asociación</vt:lpstr>
      <vt:lpstr> </vt:lpstr>
      <vt:lpstr>Asociación uno-a-uno</vt:lpstr>
      <vt:lpstr>Asociaciones uno-a-uno</vt:lpstr>
      <vt:lpstr>Ejemplo: asociaciones uno-a-uno</vt:lpstr>
      <vt:lpstr>Ejemplo: asociaciones uno-a-uno</vt:lpstr>
      <vt:lpstr>Solución II</vt:lpstr>
      <vt:lpstr>Asociación uno-a-muchos</vt:lpstr>
      <vt:lpstr>Ejemplo: asociaciones uno-a-muchos</vt:lpstr>
      <vt:lpstr>Presentación de PowerPoint</vt:lpstr>
      <vt:lpstr>Asociación muchos-a-muchos</vt:lpstr>
      <vt:lpstr>Ejemplo: asociaciones muchos-a-muchos</vt:lpstr>
      <vt:lpstr>Ejemplo: asociaciones muchos-a-muchos</vt:lpstr>
      <vt:lpstr>Presentación de PowerPoint</vt:lpstr>
      <vt:lpstr> </vt:lpstr>
      <vt:lpstr>Asociaciones binaria</vt:lpstr>
      <vt:lpstr> </vt:lpstr>
      <vt:lpstr>Asociaciones unarias</vt:lpstr>
      <vt:lpstr>Asociaciones:  Ferretería</vt:lpstr>
      <vt:lpstr>Relación ternaria</vt:lpstr>
      <vt:lpstr> </vt:lpstr>
      <vt:lpstr>Relación ternaria</vt:lpstr>
      <vt:lpstr>Relación ternaria</vt:lpstr>
      <vt:lpstr>Relación ternaria</vt:lpstr>
      <vt:lpstr>Relación ternaria</vt:lpstr>
      <vt:lpstr>Relación ternaria</vt:lpstr>
      <vt:lpstr>Relación ternaria</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DANIEL ESPARZA SOTO</cp:lastModifiedBy>
  <cp:revision>132</cp:revision>
  <cp:lastPrinted>1601-01-01T00:00:00Z</cp:lastPrinted>
  <dcterms:created xsi:type="dcterms:W3CDTF">2007-06-23T08:10:16Z</dcterms:created>
  <dcterms:modified xsi:type="dcterms:W3CDTF">2020-08-24T19:45:17Z</dcterms:modified>
</cp:coreProperties>
</file>