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sldIdLst>
    <p:sldId id="335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C0C0C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4478" autoAdjust="0"/>
    <p:restoredTop sz="90929"/>
  </p:normalViewPr>
  <p:slideViewPr>
    <p:cSldViewPr>
      <p:cViewPr varScale="1">
        <p:scale>
          <a:sx n="75" d="100"/>
          <a:sy n="75" d="100"/>
        </p:scale>
        <p:origin x="1560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CDC558D-6FA7-454A-96C1-F87AA1575C04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4100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01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02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03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04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05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06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07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08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09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0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1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2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3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4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5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6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7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8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4119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121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-74613"/>
            <a:ext cx="7772400" cy="2559051"/>
          </a:xfrm>
        </p:spPr>
        <p:txBody>
          <a:bodyPr anchor="b">
            <a:sp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122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123" name="Rectangle 27"/>
          <p:cNvSpPr>
            <a:spLocks noGrp="1" noChangeArrowheads="1"/>
          </p:cNvSpPr>
          <p:nvPr>
            <p:ph type="dt" sz="half" idx="2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s-ES"/>
          </a:p>
        </p:txBody>
      </p:sp>
      <p:sp>
        <p:nvSpPr>
          <p:cNvPr id="4124" name="Rectangle 2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s-ES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sz="1400" b="0">
                <a:solidFill>
                  <a:srgbClr val="000000"/>
                </a:solidFill>
              </a:defRPr>
            </a:lvl1pPr>
          </a:lstStyle>
          <a:p>
            <a:fld id="{8DB9E4FF-E0B3-46FA-8406-94DE67C6BA6F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1BF984-B077-4650-B3FA-BF221E3073F1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938963" y="112713"/>
            <a:ext cx="2006600" cy="659288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112713"/>
            <a:ext cx="5872163" cy="659288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126A9-10D9-4B7E-B6BE-70E3B5B6B350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8B72E-2E4F-42EB-B80D-EBAB54B23F2A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D4EC5E-FE42-4812-AA7A-FE27736CB199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938588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05388" y="1447800"/>
            <a:ext cx="3940175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3E58BC-8EE7-4112-A0CC-271383B6C62D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D46537-14B5-4F47-9FA5-1A766FAFEFFB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C51CA-DE23-4DAB-82EE-BB0AB2CA0AF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7EDFE2-7A27-48F7-8AB2-5BD744D09A4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3C206A-33DC-46F6-A6E9-97B9B88F0878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B3128-2633-4592-B888-5A5BDD8B894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-88900" y="-4763"/>
            <a:ext cx="1008063" cy="6858001"/>
            <a:chOff x="0" y="-3"/>
            <a:chExt cx="670" cy="4320"/>
          </a:xfrm>
        </p:grpSpPr>
        <p:grpSp>
          <p:nvGrpSpPr>
            <p:cNvPr id="3075" name="Group 3"/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3076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077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078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079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080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081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082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083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084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085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086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087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088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089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090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091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092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093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094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3095" name="Freeform 23"/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96" name="Freeform 24"/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3097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12713"/>
            <a:ext cx="80311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3098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803116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3099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3100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3738" y="6592888"/>
            <a:ext cx="19050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000" b="1">
                <a:latin typeface="+mn-lt"/>
              </a:defRPr>
            </a:lvl1pPr>
          </a:lstStyle>
          <a:p>
            <a:fld id="{0C7491B2-5DD3-418F-AE28-BA75E92F490A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3102" name="Rectangle 30"/>
          <p:cNvSpPr>
            <a:spLocks noChangeArrowheads="1"/>
          </p:cNvSpPr>
          <p:nvPr userDrawn="1"/>
        </p:nvSpPr>
        <p:spPr bwMode="auto">
          <a:xfrm>
            <a:off x="914400" y="1296988"/>
            <a:ext cx="8077200" cy="746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4" name="Text Box 32"/>
          <p:cNvSpPr txBox="1">
            <a:spLocks noChangeArrowheads="1"/>
          </p:cNvSpPr>
          <p:nvPr userDrawn="1"/>
        </p:nvSpPr>
        <p:spPr bwMode="auto">
          <a:xfrm>
            <a:off x="930275" y="6624638"/>
            <a:ext cx="259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000" b="1">
                <a:solidFill>
                  <a:srgbClr val="777777"/>
                </a:solidFill>
                <a:latin typeface="Verdana" pitchFamily="34" charset="0"/>
              </a:rPr>
              <a:t>M.C. Daniel Esparza Soto</a:t>
            </a:r>
            <a:endParaRPr lang="es-ES" sz="1000" b="1">
              <a:solidFill>
                <a:srgbClr val="777777"/>
              </a:solidFill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60413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79513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41032628-EFBE-4FAD-B64E-772FFA698127}" type="slidenum">
              <a:rPr lang="es-ES" altLang="es-MX" sz="1000" smtClean="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</a:t>
            </a:fld>
            <a:endParaRPr lang="es-ES" altLang="es-MX" sz="1000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 smtClean="0"/>
              <a:t>Herramientas CASE para el modelado de datos</a:t>
            </a:r>
            <a:endParaRPr lang="es-ES" altLang="es-MX" smtClean="0"/>
          </a:p>
        </p:txBody>
      </p:sp>
      <p:pic>
        <p:nvPicPr>
          <p:cNvPr id="389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05000"/>
            <a:ext cx="291465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8917" name="Object 4"/>
          <p:cNvGraphicFramePr>
            <a:graphicFrameLocks noChangeAspect="1"/>
          </p:cNvGraphicFramePr>
          <p:nvPr/>
        </p:nvGraphicFramePr>
        <p:xfrm>
          <a:off x="4953000" y="1828800"/>
          <a:ext cx="3533775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Imagen de mapa de bits" r:id="rId4" imgW="3533333" imgH="2324424" progId="Paint.Picture">
                  <p:embed/>
                </p:oleObj>
              </mc:Choice>
              <mc:Fallback>
                <p:oleObj name="Imagen de mapa de bits" r:id="rId4" imgW="3533333" imgH="2324424" progId="Paint.Picture">
                  <p:embed/>
                  <p:pic>
                    <p:nvPicPr>
                      <p:cNvPr id="389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828800"/>
                        <a:ext cx="3533775" cy="232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1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343400"/>
            <a:ext cx="3124200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Rectángulo 1"/>
          <p:cNvSpPr>
            <a:spLocks noChangeArrowheads="1"/>
          </p:cNvSpPr>
          <p:nvPr/>
        </p:nvSpPr>
        <p:spPr bwMode="auto">
          <a:xfrm>
            <a:off x="1163638" y="1322388"/>
            <a:ext cx="6245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MX" sz="2400">
                <a:latin typeface="Times New Roman" panose="02020603050405020304" pitchFamily="18" charset="0"/>
              </a:rPr>
              <a:t>http://powerdesigner.de/en/trial-version-2/</a:t>
            </a:r>
          </a:p>
        </p:txBody>
      </p:sp>
    </p:spTree>
    <p:extLst>
      <p:ext uri="{BB962C8B-B14F-4D97-AF65-F5344CB8AC3E}">
        <p14:creationId xmlns:p14="http://schemas.microsoft.com/office/powerpoint/2010/main" val="3681681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MX" altLang="es-MX" sz="2400" smtClean="0"/>
              <a:t>a.- En la ventana </a:t>
            </a:r>
            <a:r>
              <a:rPr lang="es-MX" altLang="es-MX" sz="2400" b="1" smtClean="0"/>
              <a:t>Entity Property </a:t>
            </a:r>
            <a:r>
              <a:rPr lang="es-MX" altLang="es-MX" sz="2400" smtClean="0"/>
              <a:t>seleccionar la pestaña </a:t>
            </a:r>
            <a:r>
              <a:rPr lang="es-MX" altLang="es-MX" sz="2400" b="1" smtClean="0"/>
              <a:t>Atributes</a:t>
            </a:r>
            <a:r>
              <a:rPr lang="es-MX" altLang="es-MX" sz="2400" smtClean="0"/>
              <a:t> para definir los atributos de la entidad.</a:t>
            </a:r>
          </a:p>
          <a:p>
            <a:pPr eaLnBrk="1" hangingPunct="1"/>
            <a:r>
              <a:rPr lang="es-MX" altLang="es-MX" sz="2400" smtClean="0"/>
              <a:t>b.- Teclear los nombres de los atributos y determinar el tipo de datos en la columna </a:t>
            </a:r>
            <a:r>
              <a:rPr lang="es-MX" altLang="es-MX" sz="2400" b="1" smtClean="0"/>
              <a:t>Data Type</a:t>
            </a:r>
            <a:r>
              <a:rPr lang="es-MX" altLang="es-MX" sz="2400" smtClean="0"/>
              <a:t>, oprimir el botón  para seleccionar el tipo de datos.</a:t>
            </a:r>
          </a:p>
        </p:txBody>
      </p:sp>
      <p:pic>
        <p:nvPicPr>
          <p:cNvPr id="48131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3651250"/>
            <a:ext cx="2471737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4A9A143E-4292-4DEE-858B-02850D9EDDC6}" type="slidenum">
              <a:rPr lang="es-ES" altLang="es-MX" sz="1000" smtClean="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10</a:t>
            </a:fld>
            <a:endParaRPr lang="es-ES" altLang="es-MX" sz="1000" smtClean="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 smtClean="0"/>
              <a:t>2.- Determinar los artibutos de cada entidad</a:t>
            </a:r>
            <a:endParaRPr lang="es-ES" altLang="es-MX" smtClean="0"/>
          </a:p>
        </p:txBody>
      </p:sp>
      <p:sp>
        <p:nvSpPr>
          <p:cNvPr id="48134" name="AutoShape 7"/>
          <p:cNvSpPr>
            <a:spLocks noChangeArrowheads="1"/>
          </p:cNvSpPr>
          <p:nvPr/>
        </p:nvSpPr>
        <p:spPr bwMode="auto">
          <a:xfrm>
            <a:off x="554038" y="3521075"/>
            <a:ext cx="358775" cy="7143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MX" sz="2000" b="1"/>
              <a:t>a</a:t>
            </a:r>
            <a:endParaRPr lang="es-ES" altLang="es-MX" sz="2000" b="1"/>
          </a:p>
        </p:txBody>
      </p:sp>
      <p:pic>
        <p:nvPicPr>
          <p:cNvPr id="48135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3606800"/>
            <a:ext cx="2524125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6" name="AutoShape 8"/>
          <p:cNvSpPr>
            <a:spLocks noChangeArrowheads="1"/>
          </p:cNvSpPr>
          <p:nvPr/>
        </p:nvSpPr>
        <p:spPr bwMode="auto">
          <a:xfrm>
            <a:off x="3343275" y="3811588"/>
            <a:ext cx="358775" cy="7143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MX" sz="2000" b="1"/>
              <a:t>b</a:t>
            </a:r>
            <a:endParaRPr lang="es-ES" altLang="es-MX" sz="2000" b="1"/>
          </a:p>
        </p:txBody>
      </p:sp>
      <p:pic>
        <p:nvPicPr>
          <p:cNvPr id="48137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13" y="3190875"/>
            <a:ext cx="2736850" cy="238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8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450" y="2600325"/>
            <a:ext cx="4635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9" name="Flecha derecha 5"/>
          <p:cNvSpPr>
            <a:spLocks noChangeArrowheads="1"/>
          </p:cNvSpPr>
          <p:nvPr/>
        </p:nvSpPr>
        <p:spPr bwMode="auto">
          <a:xfrm>
            <a:off x="4948238" y="4016375"/>
            <a:ext cx="1495425" cy="306388"/>
          </a:xfrm>
          <a:prstGeom prst="rightArrow">
            <a:avLst>
              <a:gd name="adj1" fmla="val 50000"/>
              <a:gd name="adj2" fmla="val 5011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29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2560638"/>
            <a:ext cx="5629275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8AED0A86-5BB6-4687-B81D-33C9D306FEC5}" type="slidenum">
              <a:rPr lang="es-ES" altLang="es-MX" sz="1000" smtClean="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11</a:t>
            </a:fld>
            <a:endParaRPr lang="es-ES" altLang="es-MX" sz="1000" smtClean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MX" altLang="es-MX" sz="2400" smtClean="0"/>
              <a:t>c.- Seleccionar si el campo es la clave principal (</a:t>
            </a:r>
            <a:r>
              <a:rPr lang="es-MX" altLang="es-MX" sz="2400" b="1" smtClean="0"/>
              <a:t>Primary Identifier</a:t>
            </a:r>
            <a:r>
              <a:rPr lang="es-MX" altLang="es-MX" sz="2400" smtClean="0"/>
              <a:t>) y si el campo obligatorio (</a:t>
            </a:r>
            <a:r>
              <a:rPr lang="es-MX" altLang="es-MX" sz="2400" b="1" smtClean="0"/>
              <a:t>Mandatory</a:t>
            </a:r>
            <a:r>
              <a:rPr lang="es-MX" altLang="es-MX" sz="2400" smtClean="0"/>
              <a:t>)</a:t>
            </a:r>
          </a:p>
          <a:p>
            <a:pPr eaLnBrk="1" hangingPunct="1"/>
            <a:endParaRPr lang="es-MX" altLang="es-MX" sz="2400" smtClean="0"/>
          </a:p>
          <a:p>
            <a:pPr eaLnBrk="1" hangingPunct="1"/>
            <a:endParaRPr lang="es-MX" altLang="es-MX" sz="2400" smtClean="0"/>
          </a:p>
          <a:p>
            <a:pPr eaLnBrk="1" hangingPunct="1"/>
            <a:endParaRPr lang="es-MX" altLang="es-MX" sz="2400" smtClean="0"/>
          </a:p>
          <a:p>
            <a:pPr eaLnBrk="1" hangingPunct="1"/>
            <a:endParaRPr lang="es-MX" altLang="es-MX" sz="2400" smtClean="0"/>
          </a:p>
          <a:p>
            <a:pPr eaLnBrk="1" hangingPunct="1"/>
            <a:endParaRPr lang="es-MX" altLang="es-MX" sz="2400" smtClean="0"/>
          </a:p>
          <a:p>
            <a:pPr eaLnBrk="1" hangingPunct="1"/>
            <a:endParaRPr lang="es-MX" altLang="es-MX" sz="2400" smtClean="0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 smtClean="0"/>
              <a:t>3.- Señalar la clave principal en cada entidad.</a:t>
            </a:r>
            <a:endParaRPr lang="es-ES" altLang="es-MX" smtClean="0"/>
          </a:p>
        </p:txBody>
      </p:sp>
      <p:sp>
        <p:nvSpPr>
          <p:cNvPr id="49158" name="AutoShape 6"/>
          <p:cNvSpPr>
            <a:spLocks noChangeArrowheads="1"/>
          </p:cNvSpPr>
          <p:nvPr/>
        </p:nvSpPr>
        <p:spPr bwMode="auto">
          <a:xfrm rot="20214052" flipH="1">
            <a:off x="5724525" y="2657475"/>
            <a:ext cx="2027238" cy="611188"/>
          </a:xfrm>
          <a:prstGeom prst="rightArrow">
            <a:avLst>
              <a:gd name="adj1" fmla="val 50000"/>
              <a:gd name="adj2" fmla="val 2499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MX" sz="1400" b="1"/>
              <a:t>Primary indentifier</a:t>
            </a:r>
            <a:endParaRPr lang="es-ES" altLang="es-MX" sz="1400" b="1"/>
          </a:p>
        </p:txBody>
      </p:sp>
      <p:sp>
        <p:nvSpPr>
          <p:cNvPr id="49159" name="AutoShape 6"/>
          <p:cNvSpPr>
            <a:spLocks noChangeArrowheads="1"/>
          </p:cNvSpPr>
          <p:nvPr/>
        </p:nvSpPr>
        <p:spPr bwMode="auto">
          <a:xfrm rot="1385948">
            <a:off x="3386138" y="2622550"/>
            <a:ext cx="2027237" cy="611188"/>
          </a:xfrm>
          <a:prstGeom prst="rightArrow">
            <a:avLst>
              <a:gd name="adj1" fmla="val 50000"/>
              <a:gd name="adj2" fmla="val 2499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MX" sz="1400" b="1"/>
              <a:t>Mandatory</a:t>
            </a:r>
            <a:endParaRPr lang="es-ES" altLang="es-MX" sz="1400" b="1"/>
          </a:p>
        </p:txBody>
      </p:sp>
    </p:spTree>
    <p:extLst>
      <p:ext uri="{BB962C8B-B14F-4D97-AF65-F5344CB8AC3E}">
        <p14:creationId xmlns:p14="http://schemas.microsoft.com/office/powerpoint/2010/main" val="3458092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2A13F273-A29A-48B8-9608-880B8798DF68}" type="slidenum">
              <a:rPr lang="es-ES" altLang="es-MX" sz="1000" smtClean="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12</a:t>
            </a:fld>
            <a:endParaRPr lang="es-ES" altLang="es-MX" sz="1000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MX" altLang="es-MX" sz="2400" smtClean="0"/>
              <a:t>d.- Obtendremos la entidad terminada como lo muestra </a:t>
            </a:r>
          </a:p>
          <a:p>
            <a:pPr eaLnBrk="1" hangingPunct="1"/>
            <a:r>
              <a:rPr lang="es-MX" altLang="es-MX" sz="2400" smtClean="0"/>
              <a:t>la siguiente figura.</a:t>
            </a: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 smtClean="0"/>
              <a:t>3.- Señalar la clave principal en cada entidad.</a:t>
            </a:r>
            <a:endParaRPr lang="es-ES" altLang="es-MX" smtClean="0"/>
          </a:p>
        </p:txBody>
      </p:sp>
      <p:pic>
        <p:nvPicPr>
          <p:cNvPr id="50181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382838"/>
            <a:ext cx="6985000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9464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EDC65B2A-B444-4A16-95D1-2E043736937D}" type="slidenum">
              <a:rPr lang="es-ES" altLang="es-MX" sz="1000" smtClean="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13</a:t>
            </a:fld>
            <a:endParaRPr lang="es-ES" altLang="es-MX" sz="100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MX" altLang="es-MX" sz="2400" smtClean="0"/>
              <a:t>e.- Hacer los pasos anteriores para crear la entidad Municipios.</a:t>
            </a:r>
            <a:endParaRPr lang="es-ES" altLang="es-MX" sz="2400" smtClean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 smtClean="0"/>
              <a:t>3.- Señalar la clave principal en cada entidad.</a:t>
            </a:r>
            <a:endParaRPr lang="es-ES" altLang="es-MX" smtClean="0"/>
          </a:p>
        </p:txBody>
      </p:sp>
      <p:pic>
        <p:nvPicPr>
          <p:cNvPr id="51205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8" y="2266950"/>
            <a:ext cx="7324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8215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847975"/>
            <a:ext cx="6254750" cy="392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9867A7A8-FA0C-42A4-9613-779B505FE7A9}" type="slidenum">
              <a:rPr lang="es-ES" altLang="es-MX" sz="1000" smtClean="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14</a:t>
            </a:fld>
            <a:endParaRPr lang="es-ES" altLang="es-MX" sz="1000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 smtClean="0"/>
              <a:t>4.- Modelar las asociaciones existentes entre las entidades.</a:t>
            </a:r>
            <a:endParaRPr lang="es-ES" altLang="es-MX" smtClean="0"/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MX" altLang="es-MX" sz="2000" smtClean="0"/>
              <a:t>a.- Seleccionar en la barra de herramientas el botón de </a:t>
            </a:r>
            <a:r>
              <a:rPr lang="es-MX" altLang="es-MX" sz="2000" b="1" smtClean="0"/>
              <a:t>RelantionShip</a:t>
            </a:r>
            <a:r>
              <a:rPr lang="es-MX" altLang="es-MX" sz="2000" smtClean="0"/>
              <a:t> y arrastrarlo sobre las dos entidades que se se quieren asociar.</a:t>
            </a:r>
          </a:p>
        </p:txBody>
      </p:sp>
      <p:sp>
        <p:nvSpPr>
          <p:cNvPr id="52230" name="AutoShape 5"/>
          <p:cNvSpPr>
            <a:spLocks noChangeArrowheads="1"/>
          </p:cNvSpPr>
          <p:nvPr/>
        </p:nvSpPr>
        <p:spPr bwMode="auto">
          <a:xfrm flipH="1">
            <a:off x="7232650" y="4397375"/>
            <a:ext cx="358775" cy="7143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MX" sz="2000" b="1"/>
              <a:t>a</a:t>
            </a:r>
            <a:endParaRPr lang="es-ES" altLang="es-MX" sz="2000" b="1"/>
          </a:p>
        </p:txBody>
      </p:sp>
    </p:spTree>
    <p:extLst>
      <p:ext uri="{BB962C8B-B14F-4D97-AF65-F5344CB8AC3E}">
        <p14:creationId xmlns:p14="http://schemas.microsoft.com/office/powerpoint/2010/main" val="3849452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MX" altLang="es-MX" sz="2000" smtClean="0"/>
              <a:t>b.-Para determinar el tipo de cardinalidad entre las entidades, hacer doble click sobre la  relación para mostrar la ventana </a:t>
            </a:r>
            <a:r>
              <a:rPr lang="es-MX" altLang="es-MX" sz="2000" b="1" smtClean="0"/>
              <a:t>Relationship Properties</a:t>
            </a:r>
            <a:r>
              <a:rPr lang="es-MX" altLang="es-MX" sz="2000" smtClean="0"/>
              <a:t>.</a:t>
            </a:r>
          </a:p>
        </p:txBody>
      </p:sp>
      <p:pic>
        <p:nvPicPr>
          <p:cNvPr id="53251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3046413"/>
            <a:ext cx="5894388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A7F03602-BED9-4C9D-A572-46331EC4EADA}" type="slidenum">
              <a:rPr lang="es-ES" altLang="es-MX" sz="1000" smtClean="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15</a:t>
            </a:fld>
            <a:endParaRPr lang="es-ES" altLang="es-MX" sz="1000" smtClean="0"/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 smtClean="0"/>
              <a:t>4.- Modelar las asociaciones existentes entre las entidades.</a:t>
            </a:r>
            <a:endParaRPr lang="es-ES" altLang="es-MX" smtClean="0"/>
          </a:p>
        </p:txBody>
      </p:sp>
      <p:sp>
        <p:nvSpPr>
          <p:cNvPr id="53254" name="AutoShape 6"/>
          <p:cNvSpPr>
            <a:spLocks noChangeArrowheads="1"/>
          </p:cNvSpPr>
          <p:nvPr/>
        </p:nvSpPr>
        <p:spPr bwMode="auto">
          <a:xfrm>
            <a:off x="2124075" y="4535488"/>
            <a:ext cx="358775" cy="7143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MX" sz="2000" b="1"/>
              <a:t>b</a:t>
            </a:r>
            <a:endParaRPr lang="es-ES" altLang="es-MX" sz="2000" b="1"/>
          </a:p>
        </p:txBody>
      </p:sp>
      <p:pic>
        <p:nvPicPr>
          <p:cNvPr id="53255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2728913"/>
            <a:ext cx="3929063" cy="361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6" name="Flecha derecha 3"/>
          <p:cNvSpPr>
            <a:spLocks noChangeArrowheads="1"/>
          </p:cNvSpPr>
          <p:nvPr/>
        </p:nvSpPr>
        <p:spPr bwMode="auto">
          <a:xfrm>
            <a:off x="2976563" y="4892675"/>
            <a:ext cx="2243137" cy="357188"/>
          </a:xfrm>
          <a:prstGeom prst="rightArrow">
            <a:avLst>
              <a:gd name="adj1" fmla="val 50000"/>
              <a:gd name="adj2" fmla="val 4997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013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688" y="3429000"/>
            <a:ext cx="3611562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MX" altLang="es-MX" sz="2000" smtClean="0"/>
              <a:t>c.- Escribir el nombre de la asociación en la opción </a:t>
            </a:r>
            <a:r>
              <a:rPr lang="es-MX" altLang="es-MX" sz="2000" b="1" smtClean="0"/>
              <a:t>Name</a:t>
            </a:r>
            <a:r>
              <a:rPr lang="es-MX" altLang="es-MX" sz="2000" smtClean="0"/>
              <a:t>.</a:t>
            </a:r>
          </a:p>
          <a:p>
            <a:pPr eaLnBrk="1" hangingPunct="1"/>
            <a:r>
              <a:rPr lang="es-MX" altLang="es-MX" sz="2000" smtClean="0"/>
              <a:t>d.- Seleccionar la pestaña </a:t>
            </a:r>
            <a:r>
              <a:rPr lang="es-MX" altLang="es-MX" sz="2000" b="1" smtClean="0"/>
              <a:t>Cardinality</a:t>
            </a:r>
            <a:r>
              <a:rPr lang="es-MX" altLang="es-MX" sz="2000" smtClean="0"/>
              <a:t>, Determinar la cardinalidad de la relación : uno-a-uno, uno-a-muchos o muchos-a-muchos.</a:t>
            </a:r>
          </a:p>
          <a:p>
            <a:pPr eaLnBrk="1" hangingPunct="1"/>
            <a:r>
              <a:rPr lang="es-MX" altLang="es-MX" sz="2000" smtClean="0"/>
              <a:t>e.- Determinar si los campos que se van a compartir son obligatorios (</a:t>
            </a:r>
            <a:r>
              <a:rPr lang="es-MX" altLang="es-MX" sz="2000" b="1" smtClean="0"/>
              <a:t>Mandatory</a:t>
            </a:r>
            <a:r>
              <a:rPr lang="es-MX" altLang="es-MX" sz="2000" smtClean="0"/>
              <a:t>).</a:t>
            </a:r>
            <a:endParaRPr lang="es-ES" altLang="es-MX" sz="2000" smtClean="0"/>
          </a:p>
        </p:txBody>
      </p:sp>
      <p:pic>
        <p:nvPicPr>
          <p:cNvPr id="54276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3429000"/>
            <a:ext cx="3630612" cy="334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9C86BBBC-AB27-4284-9BA8-E9F4E1F8FA9E}" type="slidenum">
              <a:rPr lang="es-ES" altLang="es-MX" sz="1000" smtClean="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16</a:t>
            </a:fld>
            <a:endParaRPr lang="es-ES" altLang="es-MX" sz="1000" smtClean="0"/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 smtClean="0"/>
              <a:t>4.- Modelar las asociaciones existentes entre las entidades.</a:t>
            </a:r>
            <a:endParaRPr lang="es-ES" altLang="es-MX" smtClean="0"/>
          </a:p>
        </p:txBody>
      </p:sp>
      <p:sp>
        <p:nvSpPr>
          <p:cNvPr id="54279" name="AutoShape 5"/>
          <p:cNvSpPr>
            <a:spLocks noChangeArrowheads="1"/>
          </p:cNvSpPr>
          <p:nvPr/>
        </p:nvSpPr>
        <p:spPr bwMode="auto">
          <a:xfrm>
            <a:off x="114300" y="4235450"/>
            <a:ext cx="358775" cy="7143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MX" sz="2000" b="1"/>
              <a:t>c</a:t>
            </a:r>
            <a:endParaRPr lang="es-ES" altLang="es-MX" sz="2000" b="1"/>
          </a:p>
        </p:txBody>
      </p:sp>
      <p:sp>
        <p:nvSpPr>
          <p:cNvPr id="54280" name="Oval 7"/>
          <p:cNvSpPr>
            <a:spLocks noChangeArrowheads="1"/>
          </p:cNvSpPr>
          <p:nvPr/>
        </p:nvSpPr>
        <p:spPr bwMode="auto">
          <a:xfrm>
            <a:off x="5538788" y="5394325"/>
            <a:ext cx="900112" cy="9874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MX" sz="2400">
              <a:latin typeface="Times New Roman" panose="02020603050405020304" pitchFamily="18" charset="0"/>
            </a:endParaRPr>
          </a:p>
        </p:txBody>
      </p:sp>
      <p:sp>
        <p:nvSpPr>
          <p:cNvPr id="54281" name="AutoShape 8"/>
          <p:cNvSpPr>
            <a:spLocks noChangeArrowheads="1"/>
          </p:cNvSpPr>
          <p:nvPr/>
        </p:nvSpPr>
        <p:spPr bwMode="auto">
          <a:xfrm>
            <a:off x="5005388" y="5418138"/>
            <a:ext cx="358775" cy="7143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MX" sz="2000" b="1"/>
              <a:t>e</a:t>
            </a:r>
            <a:endParaRPr lang="es-ES" altLang="es-MX" sz="2000" b="1"/>
          </a:p>
        </p:txBody>
      </p:sp>
      <p:sp>
        <p:nvSpPr>
          <p:cNvPr id="54282" name="AutoShape 6"/>
          <p:cNvSpPr>
            <a:spLocks noChangeArrowheads="1"/>
          </p:cNvSpPr>
          <p:nvPr/>
        </p:nvSpPr>
        <p:spPr bwMode="auto">
          <a:xfrm>
            <a:off x="5005388" y="4005263"/>
            <a:ext cx="358775" cy="7143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MX" sz="2000" b="1"/>
              <a:t>d</a:t>
            </a:r>
            <a:endParaRPr lang="es-ES" altLang="es-MX" sz="2000" b="1"/>
          </a:p>
        </p:txBody>
      </p:sp>
    </p:spTree>
    <p:extLst>
      <p:ext uri="{BB962C8B-B14F-4D97-AF65-F5344CB8AC3E}">
        <p14:creationId xmlns:p14="http://schemas.microsoft.com/office/powerpoint/2010/main" val="1334127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8031163" cy="4645025"/>
          </a:xfrm>
        </p:spPr>
        <p:txBody>
          <a:bodyPr/>
          <a:lstStyle/>
          <a:p>
            <a:pPr eaLnBrk="1" hangingPunct="1"/>
            <a:r>
              <a:rPr lang="es-MX" altLang="es-MX" sz="2000" smtClean="0"/>
              <a:t>f.- El modelo conceptual quedará como la figura siguiente.</a:t>
            </a:r>
            <a:endParaRPr lang="es-ES" altLang="es-MX" sz="2000" smtClean="0"/>
          </a:p>
        </p:txBody>
      </p:sp>
      <p:sp>
        <p:nvSpPr>
          <p:cNvPr id="55299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670D582E-0A24-4181-813A-6A697276F658}" type="slidenum">
              <a:rPr lang="es-ES" altLang="es-MX" sz="1000" smtClean="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17</a:t>
            </a:fld>
            <a:endParaRPr lang="es-ES" altLang="es-MX" sz="1000" smtClean="0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 smtClean="0"/>
              <a:t>4.- Modelar las asociaciones existentes entre las entidades.</a:t>
            </a:r>
            <a:endParaRPr lang="es-ES" altLang="es-MX" smtClean="0"/>
          </a:p>
        </p:txBody>
      </p:sp>
      <p:pic>
        <p:nvPicPr>
          <p:cNvPr id="55301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3413"/>
            <a:ext cx="7378700" cy="46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2757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2259013"/>
            <a:ext cx="5391150" cy="434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3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74FFEF54-CF51-452D-9DFB-C31FE9C0D1FC}" type="slidenum">
              <a:rPr lang="es-ES" altLang="es-MX" sz="1000" smtClean="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18</a:t>
            </a:fld>
            <a:endParaRPr lang="es-ES" altLang="es-MX" sz="1000" smtClean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 smtClean="0"/>
              <a:t>5.- Generar el modelo lógico</a:t>
            </a:r>
            <a:endParaRPr lang="es-ES" altLang="es-MX" smtClean="0"/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1341438"/>
            <a:ext cx="8031162" cy="5257800"/>
          </a:xfrm>
        </p:spPr>
        <p:txBody>
          <a:bodyPr/>
          <a:lstStyle/>
          <a:p>
            <a:pPr eaLnBrk="1" hangingPunct="1"/>
            <a:r>
              <a:rPr lang="es-MX" altLang="es-MX" smtClean="0"/>
              <a:t>a.- Seleccionar en el Menú </a:t>
            </a:r>
            <a:r>
              <a:rPr lang="es-MX" altLang="es-MX" b="1" smtClean="0"/>
              <a:t>Tool</a:t>
            </a:r>
            <a:r>
              <a:rPr lang="es-MX" altLang="es-MX" smtClean="0"/>
              <a:t> la opción </a:t>
            </a:r>
            <a:r>
              <a:rPr lang="es-MX" altLang="es-MX" b="1" smtClean="0"/>
              <a:t>Generate logical Model</a:t>
            </a:r>
            <a:r>
              <a:rPr lang="es-MX" altLang="es-MX" smtClean="0"/>
              <a:t>.</a:t>
            </a:r>
          </a:p>
        </p:txBody>
      </p:sp>
      <p:sp>
        <p:nvSpPr>
          <p:cNvPr id="56326" name="AutoShape 6"/>
          <p:cNvSpPr>
            <a:spLocks noChangeArrowheads="1"/>
          </p:cNvSpPr>
          <p:nvPr/>
        </p:nvSpPr>
        <p:spPr bwMode="auto">
          <a:xfrm>
            <a:off x="4737100" y="4581525"/>
            <a:ext cx="358775" cy="7143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MX" sz="2000" b="1"/>
              <a:t>a</a:t>
            </a:r>
            <a:endParaRPr lang="es-ES" altLang="es-MX" sz="2000" b="1"/>
          </a:p>
        </p:txBody>
      </p:sp>
    </p:spTree>
    <p:extLst>
      <p:ext uri="{BB962C8B-B14F-4D97-AF65-F5344CB8AC3E}">
        <p14:creationId xmlns:p14="http://schemas.microsoft.com/office/powerpoint/2010/main" val="2840832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MX" altLang="es-MX" smtClean="0"/>
              <a:t>a.- Oprimir </a:t>
            </a:r>
            <a:r>
              <a:rPr lang="es-MX" altLang="es-MX" b="1" smtClean="0"/>
              <a:t>Aceptar</a:t>
            </a:r>
            <a:r>
              <a:rPr lang="es-MX" altLang="es-MX" smtClean="0"/>
              <a:t> y se generará el modelo lógico, en este modelo la clave del estado se copia en la entidad municipios.</a:t>
            </a:r>
          </a:p>
        </p:txBody>
      </p:sp>
      <p:sp>
        <p:nvSpPr>
          <p:cNvPr id="57347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A04B75BB-5DBF-46D0-8BBD-94E34610BD65}" type="slidenum">
              <a:rPr lang="es-ES" altLang="es-MX" sz="1000" smtClean="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19</a:t>
            </a:fld>
            <a:endParaRPr lang="es-ES" altLang="es-MX" sz="1000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 smtClean="0"/>
              <a:t>5.- Generar el modelo lógico</a:t>
            </a:r>
            <a:endParaRPr lang="es-ES" altLang="es-MX" smtClean="0"/>
          </a:p>
        </p:txBody>
      </p:sp>
      <p:pic>
        <p:nvPicPr>
          <p:cNvPr id="57349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3573463"/>
            <a:ext cx="3405187" cy="294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575" y="3048000"/>
            <a:ext cx="5432425" cy="377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1" name="Flecha derecha 4"/>
          <p:cNvSpPr>
            <a:spLocks noChangeArrowheads="1"/>
          </p:cNvSpPr>
          <p:nvPr/>
        </p:nvSpPr>
        <p:spPr bwMode="auto">
          <a:xfrm rot="-1080673">
            <a:off x="1543050" y="5637213"/>
            <a:ext cx="2859088" cy="425450"/>
          </a:xfrm>
          <a:prstGeom prst="rightArrow">
            <a:avLst>
              <a:gd name="adj1" fmla="val 50000"/>
              <a:gd name="adj2" fmla="val 4990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0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6A1B24C4-C754-4499-9AD5-CA92305F88B1}" type="slidenum">
              <a:rPr lang="es-ES" altLang="es-MX" sz="1000" smtClean="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2</a:t>
            </a:fld>
            <a:endParaRPr lang="es-ES" altLang="es-MX" sz="1000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 smtClean="0"/>
              <a:t>Visio</a:t>
            </a:r>
            <a:endParaRPr lang="es-ES" altLang="es-MX" smtClean="0"/>
          </a:p>
        </p:txBody>
      </p:sp>
      <p:pic>
        <p:nvPicPr>
          <p:cNvPr id="399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76200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4967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MX" altLang="es-MX" smtClean="0"/>
              <a:t>a.- Seleccionar en el Menú </a:t>
            </a:r>
            <a:r>
              <a:rPr lang="es-MX" altLang="es-MX" b="1" smtClean="0"/>
              <a:t>Tool</a:t>
            </a:r>
            <a:r>
              <a:rPr lang="es-MX" altLang="es-MX" smtClean="0"/>
              <a:t> la opción </a:t>
            </a:r>
            <a:r>
              <a:rPr lang="es-MX" altLang="es-MX" b="1" smtClean="0"/>
              <a:t>Generate Physical Model</a:t>
            </a:r>
            <a:r>
              <a:rPr lang="es-MX" altLang="es-MX" smtClean="0"/>
              <a:t>.</a:t>
            </a:r>
          </a:p>
        </p:txBody>
      </p:sp>
      <p:pic>
        <p:nvPicPr>
          <p:cNvPr id="58371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422525"/>
            <a:ext cx="5391150" cy="434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2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22632EED-8960-4DC7-8559-D5CF1835D707}" type="slidenum">
              <a:rPr lang="es-ES" altLang="es-MX" sz="1000" smtClean="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20</a:t>
            </a:fld>
            <a:endParaRPr lang="es-ES" altLang="es-MX" sz="1000" smtClean="0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 smtClean="0"/>
              <a:t>6.- Generar el modelo Físico</a:t>
            </a:r>
            <a:endParaRPr lang="es-ES" altLang="es-MX" smtClean="0"/>
          </a:p>
        </p:txBody>
      </p:sp>
      <p:sp>
        <p:nvSpPr>
          <p:cNvPr id="58374" name="AutoShape 6"/>
          <p:cNvSpPr>
            <a:spLocks noChangeArrowheads="1"/>
          </p:cNvSpPr>
          <p:nvPr/>
        </p:nvSpPr>
        <p:spPr bwMode="auto">
          <a:xfrm>
            <a:off x="4748213" y="4941888"/>
            <a:ext cx="358775" cy="7143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MX" sz="2000" b="1"/>
              <a:t>a</a:t>
            </a:r>
            <a:endParaRPr lang="es-ES" altLang="es-MX" sz="2000" b="1"/>
          </a:p>
        </p:txBody>
      </p:sp>
    </p:spTree>
    <p:extLst>
      <p:ext uri="{BB962C8B-B14F-4D97-AF65-F5344CB8AC3E}">
        <p14:creationId xmlns:p14="http://schemas.microsoft.com/office/powerpoint/2010/main" val="3051879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35088"/>
            <a:ext cx="8031163" cy="5257800"/>
          </a:xfrm>
        </p:spPr>
        <p:txBody>
          <a:bodyPr/>
          <a:lstStyle/>
          <a:p>
            <a:pPr eaLnBrk="1" hangingPunct="1"/>
            <a:r>
              <a:rPr lang="es-MX" altLang="es-MX" sz="2000" smtClean="0"/>
              <a:t>b.- En la opción </a:t>
            </a:r>
            <a:r>
              <a:rPr lang="es-MX" altLang="es-MX" sz="2000" b="1" smtClean="0"/>
              <a:t>DBMS</a:t>
            </a:r>
            <a:r>
              <a:rPr lang="es-MX" altLang="es-MX" sz="2000" smtClean="0"/>
              <a:t> se puede seleccionar algún tipo de administrador de base de datos.</a:t>
            </a:r>
          </a:p>
          <a:p>
            <a:pPr eaLnBrk="1" hangingPunct="1"/>
            <a:r>
              <a:rPr lang="es-MX" altLang="es-MX" sz="2000" smtClean="0"/>
              <a:t>c.- Seleccionar </a:t>
            </a:r>
            <a:r>
              <a:rPr lang="es-MX" altLang="es-MX" sz="2000" b="1" smtClean="0"/>
              <a:t>MS SQL Server 2012</a:t>
            </a:r>
            <a:r>
              <a:rPr lang="es-MX" altLang="es-MX" sz="2000" smtClean="0"/>
              <a:t>. y oprimir </a:t>
            </a:r>
            <a:r>
              <a:rPr lang="es-MX" altLang="es-MX" sz="2000" b="1" smtClean="0"/>
              <a:t>Aceptar</a:t>
            </a:r>
            <a:r>
              <a:rPr lang="es-MX" altLang="es-MX" sz="2000" smtClean="0"/>
              <a:t>.</a:t>
            </a:r>
          </a:p>
          <a:p>
            <a:pPr eaLnBrk="1" hangingPunct="1"/>
            <a:endParaRPr lang="es-ES" altLang="es-MX" sz="2000" smtClean="0"/>
          </a:p>
        </p:txBody>
      </p:sp>
      <p:sp>
        <p:nvSpPr>
          <p:cNvPr id="59395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5F404090-C8BA-4E25-B0C9-454790EC4D76}" type="slidenum">
              <a:rPr lang="es-ES" altLang="es-MX" sz="1000" smtClean="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21</a:t>
            </a:fld>
            <a:endParaRPr lang="es-ES" altLang="es-MX" sz="1000" smtClean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 smtClean="0"/>
              <a:t>6.- Generar el modelo Físico</a:t>
            </a:r>
            <a:endParaRPr lang="es-ES" altLang="es-MX" smtClean="0"/>
          </a:p>
        </p:txBody>
      </p:sp>
      <p:pic>
        <p:nvPicPr>
          <p:cNvPr id="59397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2520950"/>
            <a:ext cx="4046537" cy="429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788" y="2520950"/>
            <a:ext cx="4143375" cy="380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9" name="AutoShape 7"/>
          <p:cNvSpPr>
            <a:spLocks noChangeArrowheads="1"/>
          </p:cNvSpPr>
          <p:nvPr/>
        </p:nvSpPr>
        <p:spPr bwMode="auto">
          <a:xfrm>
            <a:off x="-25400" y="3071813"/>
            <a:ext cx="358775" cy="7143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MX" sz="2000" b="1"/>
              <a:t>b</a:t>
            </a:r>
            <a:endParaRPr lang="es-ES" altLang="es-MX" sz="2000" b="1"/>
          </a:p>
        </p:txBody>
      </p:sp>
    </p:spTree>
    <p:extLst>
      <p:ext uri="{BB962C8B-B14F-4D97-AF65-F5344CB8AC3E}">
        <p14:creationId xmlns:p14="http://schemas.microsoft.com/office/powerpoint/2010/main" val="1943009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73D06516-BC9B-46A8-A9FB-22F12980EBE0}" type="slidenum">
              <a:rPr lang="es-ES" altLang="es-MX" sz="1000" smtClean="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22</a:t>
            </a:fld>
            <a:endParaRPr lang="es-ES" altLang="es-MX" sz="1000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 smtClean="0"/>
              <a:t>6.- Generar el modelo Físico</a:t>
            </a:r>
            <a:endParaRPr lang="es-ES" altLang="es-MX" smtClean="0"/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MX" altLang="es-MX" smtClean="0"/>
              <a:t>d.- En la ventana de mensajes, se mostrarán los resultados de la generación del modelo físico e indicará si la generación fue exitosa.</a:t>
            </a:r>
            <a:endParaRPr lang="es-ES" altLang="es-MX" smtClean="0"/>
          </a:p>
        </p:txBody>
      </p:sp>
      <p:pic>
        <p:nvPicPr>
          <p:cNvPr id="60421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830513"/>
            <a:ext cx="5719762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858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MX" altLang="es-MX" sz="2400" smtClean="0"/>
              <a:t>a.- Seleccionar en el Menú </a:t>
            </a:r>
            <a:r>
              <a:rPr lang="es-MX" altLang="es-MX" sz="2400" b="1" smtClean="0"/>
              <a:t>Database</a:t>
            </a:r>
            <a:r>
              <a:rPr lang="es-MX" altLang="es-MX" sz="2400" smtClean="0"/>
              <a:t> la opción </a:t>
            </a:r>
            <a:r>
              <a:rPr lang="es-MX" altLang="es-MX" sz="2400" b="1" smtClean="0"/>
              <a:t>Generate Database</a:t>
            </a:r>
            <a:r>
              <a:rPr lang="es-MX" altLang="es-MX" sz="2400" smtClean="0"/>
              <a:t>.</a:t>
            </a:r>
          </a:p>
        </p:txBody>
      </p:sp>
      <p:pic>
        <p:nvPicPr>
          <p:cNvPr id="6144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330450"/>
            <a:ext cx="5761037" cy="437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DE6A620F-0FBD-42E4-9275-CB2E44E9954F}" type="slidenum">
              <a:rPr lang="es-ES" altLang="es-MX" sz="1000" smtClean="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23</a:t>
            </a:fld>
            <a:endParaRPr lang="es-ES" altLang="es-MX" sz="1000" smtClean="0"/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 smtClean="0"/>
              <a:t>7.- Generar la secuencia de comandos para crear la BD y tablas.</a:t>
            </a:r>
            <a:endParaRPr lang="es-ES" altLang="es-MX" smtClean="0"/>
          </a:p>
        </p:txBody>
      </p:sp>
      <p:sp>
        <p:nvSpPr>
          <p:cNvPr id="61446" name="AutoShape 6"/>
          <p:cNvSpPr>
            <a:spLocks noChangeArrowheads="1"/>
          </p:cNvSpPr>
          <p:nvPr/>
        </p:nvSpPr>
        <p:spPr bwMode="auto">
          <a:xfrm>
            <a:off x="3203575" y="3071813"/>
            <a:ext cx="358775" cy="7143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MX" sz="2000" b="1"/>
              <a:t>a</a:t>
            </a:r>
            <a:endParaRPr lang="es-ES" altLang="es-MX" sz="2000" b="1"/>
          </a:p>
        </p:txBody>
      </p:sp>
    </p:spTree>
    <p:extLst>
      <p:ext uri="{BB962C8B-B14F-4D97-AF65-F5344CB8AC3E}">
        <p14:creationId xmlns:p14="http://schemas.microsoft.com/office/powerpoint/2010/main" val="2730362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MX" altLang="es-MX" sz="2000" smtClean="0"/>
              <a:t>b.- Elegir el nombre del archivo de la secuencia de comandos y su directorio. Oprimir </a:t>
            </a:r>
            <a:r>
              <a:rPr lang="es-MX" altLang="es-MX" sz="2000" b="1" smtClean="0"/>
              <a:t>Aceptar</a:t>
            </a:r>
            <a:r>
              <a:rPr lang="es-MX" altLang="es-MX" sz="2000" smtClean="0"/>
              <a:t> para generar la secuencia de comandos.</a:t>
            </a:r>
          </a:p>
        </p:txBody>
      </p:sp>
      <p:sp>
        <p:nvSpPr>
          <p:cNvPr id="62467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456092A9-0CFA-42B4-A740-B71AA1946669}" type="slidenum">
              <a:rPr lang="es-ES" altLang="es-MX" sz="1000" smtClean="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24</a:t>
            </a:fld>
            <a:endParaRPr lang="es-ES" altLang="es-MX" sz="1000" smtClean="0"/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 smtClean="0"/>
              <a:t>7.- Generar la secuencia de comandos para crear la BD y tablas.</a:t>
            </a:r>
            <a:endParaRPr lang="es-ES" altLang="es-MX" smtClean="0"/>
          </a:p>
        </p:txBody>
      </p:sp>
      <p:pic>
        <p:nvPicPr>
          <p:cNvPr id="62469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88" y="2381250"/>
            <a:ext cx="640715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0" name="AutoShape 7"/>
          <p:cNvSpPr>
            <a:spLocks noChangeArrowheads="1"/>
          </p:cNvSpPr>
          <p:nvPr/>
        </p:nvSpPr>
        <p:spPr bwMode="auto">
          <a:xfrm>
            <a:off x="1406525" y="3429000"/>
            <a:ext cx="358775" cy="7143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MX" sz="2000" b="1"/>
              <a:t>b</a:t>
            </a:r>
            <a:endParaRPr lang="es-ES" altLang="es-MX" sz="2000" b="1"/>
          </a:p>
        </p:txBody>
      </p:sp>
    </p:spTree>
    <p:extLst>
      <p:ext uri="{BB962C8B-B14F-4D97-AF65-F5344CB8AC3E}">
        <p14:creationId xmlns:p14="http://schemas.microsoft.com/office/powerpoint/2010/main" val="2358687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41057D69-1577-4479-B7A8-F5808EE1EF29}" type="slidenum">
              <a:rPr lang="es-ES" altLang="es-MX" sz="1000" smtClean="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25</a:t>
            </a:fld>
            <a:endParaRPr lang="es-ES" altLang="es-MX" sz="1000" smtClean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 smtClean="0"/>
              <a:t>6.- Generar la secuencia de comandos para crear la BD y tablas.</a:t>
            </a:r>
            <a:endParaRPr lang="es-ES" altLang="es-MX" smtClean="0"/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14450"/>
            <a:ext cx="8031163" cy="5257800"/>
          </a:xfrm>
        </p:spPr>
        <p:txBody>
          <a:bodyPr/>
          <a:lstStyle/>
          <a:p>
            <a:pPr eaLnBrk="1" hangingPunct="1"/>
            <a:r>
              <a:rPr lang="es-ES" altLang="es-MX" sz="2400" smtClean="0"/>
              <a:t>c.- El programa generara el archivo EstadosMunicipios.sql, el cual contiene los comandos para ejecutarse en sql server.</a:t>
            </a:r>
          </a:p>
        </p:txBody>
      </p:sp>
      <p:pic>
        <p:nvPicPr>
          <p:cNvPr id="6349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601913"/>
            <a:ext cx="4094163" cy="425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6985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CBDF4831-6BC7-428F-8F89-9926F7C70E68}" type="slidenum">
              <a:rPr lang="es-ES" altLang="es-MX" sz="1000" smtClean="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3</a:t>
            </a:fld>
            <a:endParaRPr lang="es-ES" altLang="es-MX" sz="1000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 smtClean="0"/>
              <a:t>Data Architect by Thekompany  </a:t>
            </a:r>
            <a:endParaRPr lang="es-ES" altLang="es-MX" smtClean="0"/>
          </a:p>
        </p:txBody>
      </p:sp>
      <p:pic>
        <p:nvPicPr>
          <p:cNvPr id="4096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7491413" cy="434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322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B292DB6A-5E57-4290-965E-33E07E1B5192}" type="slidenum">
              <a:rPr lang="es-ES" altLang="es-MX" sz="1000" smtClean="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4</a:t>
            </a:fld>
            <a:endParaRPr lang="es-ES" altLang="es-MX" sz="1000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 smtClean="0"/>
              <a:t>Data Architect by PowerDesigner</a:t>
            </a:r>
            <a:endParaRPr lang="es-ES" altLang="es-MX" smtClean="0"/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00188"/>
            <a:ext cx="7905750" cy="454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683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altLang="es-MX" smtClean="0"/>
          </a:p>
        </p:txBody>
      </p:sp>
      <p:sp>
        <p:nvSpPr>
          <p:cNvPr id="43011" name="Marcador de número de diapositiva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198A8BBF-F673-4934-8B67-252B97FE44F0}" type="slidenum">
              <a:rPr lang="es-ES" altLang="es-MX" sz="1000" smtClean="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5</a:t>
            </a:fld>
            <a:endParaRPr lang="es-ES" altLang="es-MX" sz="1000" smtClean="0"/>
          </a:p>
        </p:txBody>
      </p:sp>
      <p:sp>
        <p:nvSpPr>
          <p:cNvPr id="7" name="Rectángulo 1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8031163" cy="1274763"/>
          </a:xfrm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s-MX" altLang="es-MX" dirty="0" smtClean="0">
                <a:latin typeface="+mj-lt"/>
              </a:rPr>
              <a:t>Bajar la aplicación de </a:t>
            </a:r>
            <a:r>
              <a:rPr lang="es-MX" altLang="es-MX" dirty="0" err="1" smtClean="0">
                <a:latin typeface="+mj-lt"/>
              </a:rPr>
              <a:t>Power</a:t>
            </a:r>
            <a:r>
              <a:rPr lang="es-MX" altLang="es-MX" dirty="0" smtClean="0">
                <a:latin typeface="+mj-lt"/>
              </a:rPr>
              <a:t> </a:t>
            </a:r>
            <a:r>
              <a:rPr lang="es-MX" altLang="es-MX" dirty="0" err="1" smtClean="0">
                <a:latin typeface="+mj-lt"/>
              </a:rPr>
              <a:t>Designer</a:t>
            </a:r>
            <a:r>
              <a:rPr lang="es-MX" altLang="es-MX" dirty="0" smtClean="0">
                <a:latin typeface="+mj-lt"/>
              </a:rPr>
              <a:t> del fabricante SAP en la liga </a:t>
            </a:r>
          </a:p>
          <a:p>
            <a:pPr eaLnBrk="1" hangingPunct="1">
              <a:defRPr/>
            </a:pPr>
            <a:r>
              <a:rPr lang="es-MX" altLang="es-MX" dirty="0" smtClean="0">
                <a:latin typeface="+mj-lt"/>
              </a:rPr>
              <a:t>http</a:t>
            </a:r>
            <a:r>
              <a:rPr lang="es-MX" altLang="es-MX" dirty="0">
                <a:latin typeface="+mj-lt"/>
              </a:rPr>
              <a:t>://powerdesigner.de/en/trial-version-2/</a:t>
            </a:r>
          </a:p>
        </p:txBody>
      </p:sp>
      <p:pic>
        <p:nvPicPr>
          <p:cNvPr id="4301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411538"/>
            <a:ext cx="501015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9964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C9B6602C-226D-4E06-886D-A90C19EC6FFE}" type="slidenum">
              <a:rPr lang="es-ES" altLang="es-MX" sz="1000" smtClean="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6</a:t>
            </a:fld>
            <a:endParaRPr lang="es-ES" altLang="es-MX" sz="1000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 smtClean="0"/>
              <a:t>Metodología par resolver un espacio del problema y encontrar su diagrama Entidad/Relación.</a:t>
            </a:r>
            <a:endParaRPr lang="es-ES" altLang="es-MX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8031163" cy="5257800"/>
          </a:xfrm>
        </p:spPr>
        <p:txBody>
          <a:bodyPr/>
          <a:lstStyle/>
          <a:p>
            <a:pPr eaLnBrk="1" hangingPunct="1"/>
            <a:r>
              <a:rPr lang="es-MX" altLang="es-MX" smtClean="0"/>
              <a:t>1.- Determinar las entidades del modelo E/R diseñadas.</a:t>
            </a:r>
          </a:p>
          <a:p>
            <a:pPr eaLnBrk="1" hangingPunct="1"/>
            <a:r>
              <a:rPr lang="es-MX" altLang="es-MX" smtClean="0"/>
              <a:t>2.- Determinar los atributos de cada entidad.</a:t>
            </a:r>
          </a:p>
          <a:p>
            <a:pPr eaLnBrk="1" hangingPunct="1"/>
            <a:r>
              <a:rPr lang="es-MX" altLang="es-MX" smtClean="0"/>
              <a:t>3.- Señalar la clave principal en cada entidad.</a:t>
            </a:r>
          </a:p>
          <a:p>
            <a:pPr eaLnBrk="1" hangingPunct="1"/>
            <a:r>
              <a:rPr lang="es-MX" altLang="es-MX" smtClean="0"/>
              <a:t>4.- Modelar las asociaciones existentes entre las entidades</a:t>
            </a:r>
          </a:p>
          <a:p>
            <a:pPr eaLnBrk="1" hangingPunct="1"/>
            <a:r>
              <a:rPr lang="es-MX" altLang="es-MX" smtClean="0"/>
              <a:t>5.- Generar el modelo lógico.</a:t>
            </a:r>
          </a:p>
          <a:p>
            <a:pPr eaLnBrk="1" hangingPunct="1"/>
            <a:r>
              <a:rPr lang="es-MX" altLang="es-MX" smtClean="0"/>
              <a:t>6.- Generar el modelo Físico.</a:t>
            </a:r>
          </a:p>
          <a:p>
            <a:pPr eaLnBrk="1" hangingPunct="1"/>
            <a:r>
              <a:rPr lang="es-MX" altLang="es-MX" smtClean="0"/>
              <a:t>7.- Generar la secuencia de comandos para crear la BD y tablas.</a:t>
            </a:r>
            <a:endParaRPr lang="es-ES" altLang="es-MX" smtClean="0"/>
          </a:p>
        </p:txBody>
      </p:sp>
    </p:spTree>
    <p:extLst>
      <p:ext uri="{BB962C8B-B14F-4D97-AF65-F5344CB8AC3E}">
        <p14:creationId xmlns:p14="http://schemas.microsoft.com/office/powerpoint/2010/main" val="182514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smtClean="0"/>
              <a:t>0.- abrir Power Designer</a:t>
            </a:r>
          </a:p>
        </p:txBody>
      </p:sp>
      <p:sp>
        <p:nvSpPr>
          <p:cNvPr id="45059" name="Marcador de número de diapositiva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C3CB8091-2D6B-4507-BA24-5B3218968CDC}" type="slidenum">
              <a:rPr lang="es-ES" altLang="es-MX" sz="1000" smtClean="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7</a:t>
            </a:fld>
            <a:endParaRPr lang="es-ES" altLang="es-MX" sz="1000" smtClean="0"/>
          </a:p>
        </p:txBody>
      </p:sp>
      <p:pic>
        <p:nvPicPr>
          <p:cNvPr id="45060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954463"/>
            <a:ext cx="2890837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51188"/>
            <a:ext cx="5059363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914400" y="1484313"/>
            <a:ext cx="7924800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0413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795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s-MX" altLang="es-MX" sz="2400" kern="0" dirty="0" smtClean="0"/>
              <a:t>a.- Abrir la aplicación, seleccionar </a:t>
            </a:r>
            <a:r>
              <a:rPr lang="es-MX" altLang="es-MX" sz="2400" b="1" kern="0" dirty="0" err="1" smtClean="0"/>
              <a:t>Create</a:t>
            </a:r>
            <a:r>
              <a:rPr lang="es-MX" altLang="es-MX" sz="2400" b="1" kern="0" dirty="0" smtClean="0"/>
              <a:t> </a:t>
            </a:r>
            <a:r>
              <a:rPr lang="es-MX" altLang="es-MX" sz="2400" b="1" kern="0" dirty="0" err="1" smtClean="0"/>
              <a:t>Model</a:t>
            </a:r>
            <a:r>
              <a:rPr lang="es-MX" altLang="es-MX" sz="2400" kern="0" dirty="0" smtClean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s-MX" altLang="es-MX" sz="2400" kern="0" dirty="0" smtClean="0"/>
              <a:t>b.- Seleccionar en </a:t>
            </a:r>
            <a:r>
              <a:rPr lang="es-MX" altLang="es-MX" sz="2400" b="1" kern="0" dirty="0" err="1" smtClean="0"/>
              <a:t>Category</a:t>
            </a:r>
            <a:r>
              <a:rPr lang="es-MX" altLang="es-MX" sz="2400" b="1" kern="0" dirty="0" smtClean="0"/>
              <a:t> </a:t>
            </a:r>
            <a:r>
              <a:rPr lang="es-MX" altLang="es-MX" sz="2400" kern="0" dirty="0" smtClean="0"/>
              <a:t>la opción </a:t>
            </a:r>
            <a:r>
              <a:rPr lang="es-MX" altLang="es-MX" sz="2400" b="1" kern="0" dirty="0" err="1" smtClean="0"/>
              <a:t>Information</a:t>
            </a:r>
            <a:r>
              <a:rPr lang="es-MX" altLang="es-MX" sz="2400" kern="0" dirty="0" smtClean="0"/>
              <a:t>,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s-MX" altLang="es-MX" sz="2400" kern="0" dirty="0" smtClean="0"/>
              <a:t>c.- En la opción </a:t>
            </a:r>
            <a:r>
              <a:rPr lang="es-MX" altLang="es-MX" sz="2400" b="1" kern="0" dirty="0" err="1" smtClean="0"/>
              <a:t>Category</a:t>
            </a:r>
            <a:r>
              <a:rPr lang="es-MX" altLang="es-MX" sz="2400" b="1" kern="0" dirty="0" smtClean="0"/>
              <a:t> </a:t>
            </a:r>
            <a:r>
              <a:rPr lang="es-MX" altLang="es-MX" sz="2400" b="1" kern="0" dirty="0" err="1" smtClean="0"/>
              <a:t>Item</a:t>
            </a:r>
            <a:r>
              <a:rPr lang="es-MX" altLang="es-MX" sz="2400" kern="0" dirty="0" smtClean="0"/>
              <a:t>, seleccionar </a:t>
            </a:r>
            <a:r>
              <a:rPr lang="es-MX" altLang="es-MX" sz="2400" b="1" kern="0" dirty="0" smtClean="0"/>
              <a:t>Conceptual </a:t>
            </a:r>
            <a:r>
              <a:rPr lang="es-MX" altLang="es-MX" sz="2400" b="1" kern="0" dirty="0" err="1" smtClean="0"/>
              <a:t>Model</a:t>
            </a:r>
            <a:endParaRPr lang="es-ES" altLang="es-MX" sz="2400" b="1" kern="0" dirty="0" smtClean="0"/>
          </a:p>
        </p:txBody>
      </p:sp>
      <p:sp>
        <p:nvSpPr>
          <p:cNvPr id="45063" name="AutoShape 6"/>
          <p:cNvSpPr>
            <a:spLocks noChangeArrowheads="1"/>
          </p:cNvSpPr>
          <p:nvPr/>
        </p:nvSpPr>
        <p:spPr bwMode="auto">
          <a:xfrm>
            <a:off x="285750" y="3954463"/>
            <a:ext cx="358775" cy="79375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MX" sz="2000" b="1"/>
              <a:t>a</a:t>
            </a:r>
            <a:endParaRPr lang="es-ES" altLang="es-MX" sz="2000" b="1"/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4159250" y="3290888"/>
            <a:ext cx="358775" cy="7143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MX" sz="2000" b="1"/>
              <a:t>b</a:t>
            </a:r>
            <a:endParaRPr lang="es-ES" altLang="es-MX" sz="2000" b="1"/>
          </a:p>
        </p:txBody>
      </p:sp>
      <p:sp>
        <p:nvSpPr>
          <p:cNvPr id="45065" name="AutoShape 6"/>
          <p:cNvSpPr>
            <a:spLocks noChangeArrowheads="1"/>
          </p:cNvSpPr>
          <p:nvPr/>
        </p:nvSpPr>
        <p:spPr bwMode="auto">
          <a:xfrm>
            <a:off x="5580063" y="3222625"/>
            <a:ext cx="358775" cy="7953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MX" sz="2000" b="1"/>
              <a:t>c</a:t>
            </a:r>
            <a:endParaRPr lang="es-ES" altLang="es-MX" sz="2000" b="1"/>
          </a:p>
        </p:txBody>
      </p:sp>
    </p:spTree>
    <p:extLst>
      <p:ext uri="{BB962C8B-B14F-4D97-AF65-F5344CB8AC3E}">
        <p14:creationId xmlns:p14="http://schemas.microsoft.com/office/powerpoint/2010/main" val="419144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9B2ECFC9-9E14-4A03-AF9A-39B1C3478B3F}" type="slidenum">
              <a:rPr lang="es-ES" altLang="es-MX" sz="1000" smtClean="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8</a:t>
            </a:fld>
            <a:endParaRPr lang="es-ES" altLang="es-MX" sz="1000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 smtClean="0"/>
              <a:t>1.- Determinar las entidades</a:t>
            </a:r>
            <a:endParaRPr lang="es-ES" altLang="es-MX" smtClean="0"/>
          </a:p>
        </p:txBody>
      </p:sp>
      <p:sp>
        <p:nvSpPr>
          <p:cNvPr id="4608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4914900"/>
            <a:ext cx="7924800" cy="15240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MX" altLang="es-MX" sz="2400" smtClean="0"/>
              <a:t>a.- Seleccionar en la barra de herramientas el botón de entidad y arrastrarlo al área de diseño.</a:t>
            </a:r>
          </a:p>
        </p:txBody>
      </p:sp>
      <p:pic>
        <p:nvPicPr>
          <p:cNvPr id="46085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044575"/>
            <a:ext cx="5427663" cy="350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AutoShape 4"/>
          <p:cNvSpPr>
            <a:spLocks noChangeArrowheads="1"/>
          </p:cNvSpPr>
          <p:nvPr/>
        </p:nvSpPr>
        <p:spPr bwMode="auto">
          <a:xfrm flipH="1">
            <a:off x="6691313" y="2498725"/>
            <a:ext cx="358775" cy="7143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MX" sz="2000" b="1"/>
              <a:t>a</a:t>
            </a:r>
            <a:endParaRPr lang="es-ES" altLang="es-MX" sz="2000" b="1"/>
          </a:p>
        </p:txBody>
      </p:sp>
    </p:spTree>
    <p:extLst>
      <p:ext uri="{BB962C8B-B14F-4D97-AF65-F5344CB8AC3E}">
        <p14:creationId xmlns:p14="http://schemas.microsoft.com/office/powerpoint/2010/main" val="77005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2720BF10-65B2-4F92-9A1A-3A3B10C9DD28}" type="slidenum">
              <a:rPr lang="es-ES" altLang="es-MX" sz="1000" smtClean="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9</a:t>
            </a:fld>
            <a:endParaRPr lang="es-ES" altLang="es-MX" sz="1000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 smtClean="0"/>
              <a:t>1.- Determinar las entidades</a:t>
            </a:r>
            <a:endParaRPr lang="es-ES" altLang="es-MX" smtClean="0"/>
          </a:p>
        </p:txBody>
      </p:sp>
      <p:sp>
        <p:nvSpPr>
          <p:cNvPr id="4710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4914900"/>
            <a:ext cx="7924800" cy="15240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s-MX" altLang="es-MX" sz="2400" smtClean="0"/>
          </a:p>
          <a:p>
            <a:pPr eaLnBrk="1" hangingPunct="1">
              <a:lnSpc>
                <a:spcPct val="90000"/>
              </a:lnSpc>
            </a:pPr>
            <a:r>
              <a:rPr lang="es-MX" altLang="es-MX" sz="2400" smtClean="0"/>
              <a:t>b.- Editar la entidad haciendo doble click sobre la entidad. En la ventana </a:t>
            </a:r>
            <a:r>
              <a:rPr lang="es-MX" altLang="es-MX" sz="2400" b="1" smtClean="0"/>
              <a:t>Entity Propierties</a:t>
            </a:r>
            <a:r>
              <a:rPr lang="es-MX" altLang="es-MX" sz="2400" smtClean="0"/>
              <a:t>. Teclear el nombre de la entidad.</a:t>
            </a:r>
            <a:endParaRPr lang="es-ES" altLang="es-MX" sz="2400" smtClean="0"/>
          </a:p>
        </p:txBody>
      </p:sp>
      <p:pic>
        <p:nvPicPr>
          <p:cNvPr id="47109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196975"/>
            <a:ext cx="6923087" cy="412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AutoShape 6"/>
          <p:cNvSpPr>
            <a:spLocks noChangeArrowheads="1"/>
          </p:cNvSpPr>
          <p:nvPr/>
        </p:nvSpPr>
        <p:spPr bwMode="auto">
          <a:xfrm>
            <a:off x="3203575" y="1625600"/>
            <a:ext cx="358775" cy="7143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MX" sz="2000" b="1"/>
              <a:t>b</a:t>
            </a:r>
            <a:endParaRPr lang="es-ES" altLang="es-MX" sz="2000" b="1"/>
          </a:p>
        </p:txBody>
      </p:sp>
    </p:spTree>
    <p:extLst>
      <p:ext uri="{BB962C8B-B14F-4D97-AF65-F5344CB8AC3E}">
        <p14:creationId xmlns:p14="http://schemas.microsoft.com/office/powerpoint/2010/main" val="1623903293"/>
      </p:ext>
    </p:extLst>
  </p:cSld>
  <p:clrMapOvr>
    <a:masterClrMapping/>
  </p:clrMapOvr>
</p:sld>
</file>

<file path=ppt/theme/theme1.xml><?xml version="1.0" encoding="utf-8"?>
<a:theme xmlns:a="http://schemas.openxmlformats.org/drawingml/2006/main" name="Corbata">
  <a:themeElements>
    <a:clrScheme name="Corbata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Corba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orbata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bata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bat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bata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bata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bata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Office\Templates\Diseños de presentaciones\Corbata.pot</Template>
  <TotalTime>2341</TotalTime>
  <Words>768</Words>
  <Application>Microsoft Office PowerPoint</Application>
  <PresentationFormat>Presentación en pantalla (4:3)</PresentationFormat>
  <Paragraphs>109</Paragraphs>
  <Slides>25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Arial</vt:lpstr>
      <vt:lpstr>Times New Roman</vt:lpstr>
      <vt:lpstr>Verdana</vt:lpstr>
      <vt:lpstr>Wingdings</vt:lpstr>
      <vt:lpstr>Corbata</vt:lpstr>
      <vt:lpstr>Imagen de mapa de bits</vt:lpstr>
      <vt:lpstr>Herramientas CASE para el modelado de datos</vt:lpstr>
      <vt:lpstr>Visio</vt:lpstr>
      <vt:lpstr>Data Architect by Thekompany  </vt:lpstr>
      <vt:lpstr>Data Architect by PowerDesigner</vt:lpstr>
      <vt:lpstr>Presentación de PowerPoint</vt:lpstr>
      <vt:lpstr>Metodología par resolver un espacio del problema y encontrar su diagrama Entidad/Relación.</vt:lpstr>
      <vt:lpstr>0.- abrir Power Designer</vt:lpstr>
      <vt:lpstr>1.- Determinar las entidades</vt:lpstr>
      <vt:lpstr>1.- Determinar las entidades</vt:lpstr>
      <vt:lpstr>2.- Determinar los artibutos de cada entidad</vt:lpstr>
      <vt:lpstr>3.- Señalar la clave principal en cada entidad.</vt:lpstr>
      <vt:lpstr>3.- Señalar la clave principal en cada entidad.</vt:lpstr>
      <vt:lpstr>3.- Señalar la clave principal en cada entidad.</vt:lpstr>
      <vt:lpstr>4.- Modelar las asociaciones existentes entre las entidades.</vt:lpstr>
      <vt:lpstr>4.- Modelar las asociaciones existentes entre las entidades.</vt:lpstr>
      <vt:lpstr>4.- Modelar las asociaciones existentes entre las entidades.</vt:lpstr>
      <vt:lpstr>4.- Modelar las asociaciones existentes entre las entidades.</vt:lpstr>
      <vt:lpstr>5.- Generar el modelo lógico</vt:lpstr>
      <vt:lpstr>5.- Generar el modelo lógico</vt:lpstr>
      <vt:lpstr>6.- Generar el modelo Físico</vt:lpstr>
      <vt:lpstr>6.- Generar el modelo Físico</vt:lpstr>
      <vt:lpstr>6.- Generar el modelo Físico</vt:lpstr>
      <vt:lpstr>7.- Generar la secuencia de comandos para crear la BD y tablas.</vt:lpstr>
      <vt:lpstr>7.- Generar la secuencia de comandos para crear la BD y tablas.</vt:lpstr>
      <vt:lpstr>6.- Generar la secuencia de comandos para crear la BD y tablas.</vt:lpstr>
    </vt:vector>
  </TitlesOfParts>
  <Company>Diseños Industriales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Esparza Soto</dc:creator>
  <cp:lastModifiedBy>DANIEL ESPARZA SOTO</cp:lastModifiedBy>
  <cp:revision>132</cp:revision>
  <cp:lastPrinted>1601-01-01T00:00:00Z</cp:lastPrinted>
  <dcterms:created xsi:type="dcterms:W3CDTF">2007-06-23T08:10:16Z</dcterms:created>
  <dcterms:modified xsi:type="dcterms:W3CDTF">2020-08-24T19:44:36Z</dcterms:modified>
</cp:coreProperties>
</file>