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257" r:id="rId3"/>
    <p:sldId id="294" r:id="rId4"/>
    <p:sldId id="258" r:id="rId5"/>
    <p:sldId id="259" r:id="rId6"/>
    <p:sldId id="260" r:id="rId7"/>
    <p:sldId id="262" r:id="rId8"/>
    <p:sldId id="29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96" r:id="rId17"/>
    <p:sldId id="272" r:id="rId18"/>
    <p:sldId id="274" r:id="rId19"/>
    <p:sldId id="276" r:id="rId20"/>
    <p:sldId id="277" r:id="rId21"/>
    <p:sldId id="278" r:id="rId22"/>
    <p:sldId id="279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C0C0C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4478" autoAdjust="0"/>
    <p:restoredTop sz="90929"/>
  </p:normalViewPr>
  <p:slideViewPr>
    <p:cSldViewPr>
      <p:cViewPr varScale="1">
        <p:scale>
          <a:sx n="75" d="100"/>
          <a:sy n="75" d="100"/>
        </p:scale>
        <p:origin x="156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DC558D-6FA7-454A-96C1-F87AA1575C04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09E95-E77F-4B92-9B0A-0AE7008FDFDE}" type="slidenum">
              <a:rPr lang="es-ES"/>
              <a:pPr/>
              <a:t>1</a:t>
            </a:fld>
            <a:endParaRPr lang="es-E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-74613"/>
            <a:ext cx="7772400" cy="2559051"/>
          </a:xfrm>
        </p:spPr>
        <p:txBody>
          <a:bodyPr anchor="b">
            <a:sp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s-ES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s-E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DB9E4FF-E0B3-46FA-8406-94DE67C6BA6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BF984-B077-4650-B3FA-BF221E3073F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38963" y="112713"/>
            <a:ext cx="2006600" cy="65928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112713"/>
            <a:ext cx="5872163" cy="65928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126A9-10D9-4B7E-B6BE-70E3B5B6B35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B72E-2E4F-42EB-B80D-EBAB54B23F2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4EC5E-FE42-4812-AA7A-FE27736CB19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9385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05388" y="1447800"/>
            <a:ext cx="394017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E58BC-8EE7-4112-A0CC-271383B6C62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46537-14B5-4F47-9FA5-1A766FAFEFF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C51CA-DE23-4DAB-82EE-BB0AB2CA0AF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EDFE2-7A27-48F7-8AB2-5BD744D09A4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C206A-33DC-46F6-A6E9-97B9B88F087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B3128-2633-4592-B888-5A5BDD8B894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88900" y="-4763"/>
            <a:ext cx="1008063" cy="6858001"/>
            <a:chOff x="0" y="-3"/>
            <a:chExt cx="67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2713"/>
            <a:ext cx="80311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80311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3738" y="6592888"/>
            <a:ext cx="19050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 b="1">
                <a:latin typeface="+mn-lt"/>
              </a:defRPr>
            </a:lvl1pPr>
          </a:lstStyle>
          <a:p>
            <a:fld id="{0C7491B2-5DD3-418F-AE28-BA75E92F490A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3102" name="Rectangle 30"/>
          <p:cNvSpPr>
            <a:spLocks noChangeArrowheads="1"/>
          </p:cNvSpPr>
          <p:nvPr userDrawn="1"/>
        </p:nvSpPr>
        <p:spPr bwMode="auto">
          <a:xfrm>
            <a:off x="914400" y="1296988"/>
            <a:ext cx="8077200" cy="746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4" name="Text Box 32"/>
          <p:cNvSpPr txBox="1">
            <a:spLocks noChangeArrowheads="1"/>
          </p:cNvSpPr>
          <p:nvPr userDrawn="1"/>
        </p:nvSpPr>
        <p:spPr bwMode="auto">
          <a:xfrm>
            <a:off x="930275" y="6624638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000" b="1">
                <a:solidFill>
                  <a:srgbClr val="777777"/>
                </a:solidFill>
                <a:latin typeface="Verdana" pitchFamily="34" charset="0"/>
              </a:rPr>
              <a:t>M.C. Daniel Esparza Soto</a:t>
            </a:r>
            <a:endParaRPr lang="es-ES" sz="1000" b="1">
              <a:solidFill>
                <a:srgbClr val="777777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79513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ngaroasoft.files.wordpress.com/2012/07/01-2012.jp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angaroasoft.files.wordpress.com/2012/07/35-2012.jp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aroasoft.files.wordpress.com/2012/07/04-2012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9EFF88A-3E33-455F-8E43-5BD72E368484}" type="slidenum">
              <a:rPr lang="es-ES"/>
              <a:pPr/>
              <a:t>1</a:t>
            </a:fld>
            <a:endParaRPr lang="es-E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163" y="1561108"/>
            <a:ext cx="7772400" cy="923330"/>
          </a:xfrm>
        </p:spPr>
        <p:txBody>
          <a:bodyPr/>
          <a:lstStyle/>
          <a:p>
            <a:r>
              <a:rPr lang="es-MX" dirty="0" smtClean="0"/>
              <a:t>Instalación SQL Server</a:t>
            </a:r>
            <a:endParaRPr lang="es-E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8662988" cy="2362200"/>
          </a:xfrm>
        </p:spPr>
        <p:txBody>
          <a:bodyPr/>
          <a:lstStyle/>
          <a:p>
            <a:pPr fontAlgn="t"/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Luego de este paso aparecerá </a:t>
            </a:r>
            <a:r>
              <a:rPr lang="es-ES" sz="2000" dirty="0" smtClean="0"/>
              <a:t>la </a:t>
            </a:r>
            <a:r>
              <a:rPr lang="es-ES" sz="2000" dirty="0"/>
              <a:t>ventana </a:t>
            </a:r>
            <a:r>
              <a:rPr lang="es-ES" sz="2000" dirty="0" smtClean="0"/>
              <a:t>“</a:t>
            </a:r>
            <a:r>
              <a:rPr lang="es-ES" sz="2000" b="1" dirty="0" smtClean="0"/>
              <a:t>Instalar Reglas</a:t>
            </a:r>
            <a:r>
              <a:rPr lang="es-ES" sz="2000" dirty="0" smtClean="0"/>
              <a:t>“, </a:t>
            </a:r>
            <a:r>
              <a:rPr lang="es-ES" sz="2000" dirty="0"/>
              <a:t>pero esta vez comprobará las reglas necesarias para proceder a la instalación final de nuestro SQL Server.</a:t>
            </a:r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2692092"/>
            <a:ext cx="5612130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2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Luego de la comprobación de las reglas auxiliares, podremos ver los detalles de la misma</a:t>
            </a:r>
            <a:endParaRPr lang="es-MX" dirty="0"/>
          </a:p>
          <a:p>
            <a:pPr algn="just"/>
            <a:r>
              <a:rPr lang="es-ES" dirty="0"/>
              <a:t>La advertencia que aparece en “</a:t>
            </a:r>
            <a:r>
              <a:rPr lang="es-ES" b="1" dirty="0"/>
              <a:t>Firewall de Windows</a:t>
            </a:r>
            <a:r>
              <a:rPr lang="es-ES" dirty="0"/>
              <a:t>” nos indica que el firewall de Windows se encuentra habilitado y debemos comprobar que los puertos necesarios para habilitar el acceso remoto se encuentren abiertos.</a:t>
            </a:r>
            <a:endParaRPr lang="es-MX" dirty="0"/>
          </a:p>
          <a:p>
            <a:pPr algn="just"/>
            <a:r>
              <a:rPr lang="es-ES" dirty="0"/>
              <a:t>También podremos, al finalizar la comprobación, ver un informe detallado de la misma.</a:t>
            </a:r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97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En esta ventana seleccionaremos la opción de instalación con las características que consideremos mas idóneas para nuestro SQL Server</a:t>
            </a:r>
            <a:r>
              <a:rPr lang="es-ES" sz="2000" dirty="0" smtClean="0"/>
              <a:t>. Se selecciona </a:t>
            </a:r>
            <a:r>
              <a:rPr lang="es-ES" sz="2000" b="1" dirty="0" smtClean="0"/>
              <a:t>Instalación de características de SQL Server.</a:t>
            </a:r>
            <a:endParaRPr lang="es-MX" sz="2000" b="1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916" y="2559685"/>
            <a:ext cx="5612130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781" y="1591444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6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dirty="0"/>
              <a:t>La primera opción nos permite seleccionar de forma individual las características que instalaremos, mientras que la segunda opción instalará todas las características con sus valores predeterminados.</a:t>
            </a:r>
            <a:endParaRPr lang="es-MX" sz="2400" dirty="0"/>
          </a:p>
          <a:p>
            <a:pPr algn="just"/>
            <a:r>
              <a:rPr lang="es-ES" sz="2400" dirty="0"/>
              <a:t>En este paso a paso seleccionaremos la primera opción “</a:t>
            </a:r>
            <a:r>
              <a:rPr lang="es-ES" sz="2400" b="1" dirty="0"/>
              <a:t>Instalación de características de SQL Server</a:t>
            </a:r>
            <a:r>
              <a:rPr lang="es-ES" sz="2400" dirty="0"/>
              <a:t>“</a:t>
            </a:r>
            <a:endParaRPr lang="es-MX" sz="2400" dirty="0"/>
          </a:p>
          <a:p>
            <a:pPr algn="just"/>
            <a:r>
              <a:rPr lang="es-ES" sz="2400" dirty="0"/>
              <a:t>Al seleccionar la opción de instalación, procederemos a dar clic en el botón “Siguiente”, esto nos llevará a la ventana “</a:t>
            </a:r>
            <a:r>
              <a:rPr lang="es-ES" sz="2400" b="1" dirty="0"/>
              <a:t>Selección de características</a:t>
            </a:r>
            <a:r>
              <a:rPr lang="es-ES" sz="2400" dirty="0"/>
              <a:t>“, en la cual seleccionaremos todas las características que deseamos instalar.</a:t>
            </a:r>
            <a:endParaRPr lang="es-MX" sz="2400" dirty="0"/>
          </a:p>
          <a:p>
            <a:pPr algn="just"/>
            <a:endParaRPr lang="es-MX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24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914400" y="1447800"/>
            <a:ext cx="80311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0413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79513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s-ES" sz="2000" dirty="0"/>
              <a:t>Al comprobar que todas las reglas son cumplidas haremos clic en “Siguiente” para poder ver la ventana “</a:t>
            </a:r>
            <a:r>
              <a:rPr lang="es-ES" sz="2000" b="1" dirty="0"/>
              <a:t>Configuración de instancia</a:t>
            </a:r>
            <a:r>
              <a:rPr lang="es-ES" sz="2000" dirty="0" smtClean="0"/>
              <a:t>“. Si es la primera vez que se instala SQL Server, se puede seleccionar Instancia predeterminada, de lo contrario, tendrá que escribir el nombre de una nueva instancia.</a:t>
            </a:r>
            <a:endParaRPr lang="es-MX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15</a:t>
            </a:fld>
            <a:endParaRPr lang="es-ES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9" y="3140968"/>
            <a:ext cx="6696744" cy="36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2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914400" y="1447800"/>
            <a:ext cx="80311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0413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79513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s-ES" sz="2400" dirty="0"/>
              <a:t>Es en esta ventana en donde crearemos nuestra instancia, por defecto el nombre predeterminada de la instancia es </a:t>
            </a:r>
            <a:r>
              <a:rPr lang="es-ES" sz="2400" b="1" dirty="0"/>
              <a:t>MSSQLSERVER</a:t>
            </a:r>
            <a:r>
              <a:rPr lang="es-ES" sz="2400" dirty="0"/>
              <a:t>, sin embargo si hacemos clic en la opción “</a:t>
            </a:r>
            <a:r>
              <a:rPr lang="es-ES" sz="2400" b="1" dirty="0"/>
              <a:t>Instancia con nombre</a:t>
            </a:r>
            <a:r>
              <a:rPr lang="es-ES" sz="2400" dirty="0"/>
              <a:t>“, podremos colocar el nombre que nosotros consideremos mas apropiado para identificarla.</a:t>
            </a:r>
            <a:endParaRPr lang="es-MX" sz="2400" dirty="0"/>
          </a:p>
          <a:p>
            <a:pPr algn="just"/>
            <a:r>
              <a:rPr lang="es-ES" sz="2400" dirty="0"/>
              <a:t>En “</a:t>
            </a:r>
            <a:r>
              <a:rPr lang="es-ES" sz="2400" b="1" dirty="0"/>
              <a:t>Directorio raíz de la instancia</a:t>
            </a:r>
            <a:r>
              <a:rPr lang="es-ES" sz="2400" dirty="0"/>
              <a:t>” podemos cambiar el lugar donde almacenaremos o crearemos nuestra instancia, sin embargo si no tenemos experiencia es mejor dejar los valores predeterminados que nos ofrece el asistente.</a:t>
            </a:r>
            <a:endParaRPr lang="es-MX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12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1800" dirty="0" smtClean="0"/>
              <a:t>En Configuración del servidor se visualiza todas las herramientas que se van a instalar. Seleccionar siguiente para que inicie la configuración de estos componentes.</a:t>
            </a:r>
          </a:p>
          <a:p>
            <a:pPr algn="just"/>
            <a:r>
              <a:rPr lang="es-ES" sz="1800" dirty="0"/>
              <a:t>Es muy recomendable utilizar una cuenta diferente para cada servicio, asignar una contraseña distinta a cada uno y en la pestaña “Intercalación” dejar los valores por defecto, salvo que sea en verdad necesario modificar esos valores.</a:t>
            </a:r>
            <a:endParaRPr lang="es-MX" sz="1800" dirty="0"/>
          </a:p>
          <a:p>
            <a:pPr algn="just"/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17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3212976"/>
            <a:ext cx="5900162" cy="36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Seleccionar modo de autenticación mixto, se configura la contraseña del inicio de sesión SA.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18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2496185"/>
            <a:ext cx="5612130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19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916" y="2688272"/>
            <a:ext cx="5612130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6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Al empezar el proceso de instalación, nos aparece una ventana que nos indica que el programa está procesando la operación actual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Luego de unos segundos nos muestra la pantalla principal del centro de instalación de SQL Server, en donde podremos observar varias opciones para elegir, entre las que encontramos:</a:t>
            </a:r>
            <a:endParaRPr lang="es-MX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/>
              <a:t>Planeamiento</a:t>
            </a:r>
            <a:endParaRPr lang="es-MX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/>
              <a:t>Instalación</a:t>
            </a:r>
            <a:endParaRPr lang="es-MX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/>
              <a:t>Mantenimiento</a:t>
            </a:r>
            <a:endParaRPr lang="es-MX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/>
              <a:t>Herramientas</a:t>
            </a:r>
            <a:endParaRPr lang="es-MX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/>
              <a:t>Recursos</a:t>
            </a:r>
            <a:endParaRPr lang="es-MX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/>
              <a:t>Avanzadas</a:t>
            </a:r>
            <a:endParaRPr lang="es-MX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/>
              <a:t>Opciones</a:t>
            </a:r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6" name="Imagen 5" descr="Procesando operación actual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204864"/>
            <a:ext cx="4286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0646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1800" dirty="0"/>
              <a:t>Seleccionaremos la primera opción “</a:t>
            </a:r>
            <a:r>
              <a:rPr lang="es-ES" sz="1800" b="1" dirty="0"/>
              <a:t>Instalar y configurar</a:t>
            </a:r>
            <a:r>
              <a:rPr lang="es-ES" sz="1800" dirty="0"/>
              <a:t>” ya que esto nos permite instalar y configurar el servidor de informes en modo nativo y dejarlo operativo después de completar la instalación.</a:t>
            </a:r>
            <a:endParaRPr lang="es-MX" sz="1800" dirty="0"/>
          </a:p>
          <a:p>
            <a:pPr algn="just"/>
            <a:r>
              <a:rPr lang="es-ES" sz="1800" b="1" dirty="0"/>
              <a:t>Nota:</a:t>
            </a:r>
            <a:r>
              <a:rPr lang="es-ES" sz="1800" dirty="0"/>
              <a:t> las otras dos opciones nos permiten configurar el servidor de informes de otras maneras, pero éstas son recomendadas hacerlas por usuarios con experiencia.</a:t>
            </a:r>
            <a:endParaRPr lang="es-MX" sz="1800" dirty="0"/>
          </a:p>
          <a:p>
            <a:pPr algn="just"/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20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3284984"/>
            <a:ext cx="5468114" cy="35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0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1800" dirty="0"/>
              <a:t>Luego de seleccionar la opción de configuración que vayamos a utilizar damos clic en el botón “Siguiente” para llegar a la ventana “</a:t>
            </a:r>
            <a:r>
              <a:rPr lang="es-ES" sz="1800" b="1" dirty="0" err="1"/>
              <a:t>Distributed</a:t>
            </a:r>
            <a:r>
              <a:rPr lang="es-ES" sz="1800" b="1" dirty="0"/>
              <a:t> Replay </a:t>
            </a:r>
            <a:r>
              <a:rPr lang="es-ES" sz="1800" b="1" dirty="0" err="1"/>
              <a:t>Controlle</a:t>
            </a:r>
            <a:r>
              <a:rPr lang="es-ES" sz="1800" dirty="0" err="1"/>
              <a:t>r</a:t>
            </a:r>
            <a:r>
              <a:rPr lang="es-ES" sz="1800" dirty="0"/>
              <a:t>”, en donde asignaremos a los usuarios que tendrán permisos para el servicio </a:t>
            </a:r>
            <a:r>
              <a:rPr lang="es-ES" sz="1800" dirty="0" err="1"/>
              <a:t>Distributed</a:t>
            </a:r>
            <a:r>
              <a:rPr lang="es-ES" sz="1800" dirty="0"/>
              <a:t> Replay </a:t>
            </a:r>
            <a:r>
              <a:rPr lang="es-ES" sz="1800" dirty="0" err="1"/>
              <a:t>Controller</a:t>
            </a:r>
            <a:r>
              <a:rPr lang="es-ES" sz="1800" dirty="0"/>
              <a:t>.</a:t>
            </a:r>
            <a:endParaRPr lang="es-MX" sz="1800" dirty="0"/>
          </a:p>
          <a:p>
            <a:pPr algn="just"/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2688272"/>
            <a:ext cx="5612130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22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2199894"/>
            <a:ext cx="5612130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1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dirty="0"/>
              <a:t>Una vez que hayamos revisado y estemos seguros que son las características que hemos elegido, procederemos a dar clic en el botón “</a:t>
            </a:r>
            <a:r>
              <a:rPr lang="es-ES" sz="2400" b="1" dirty="0"/>
              <a:t>Instalar</a:t>
            </a:r>
            <a:r>
              <a:rPr lang="es-ES" sz="2400" dirty="0"/>
              <a:t>“.</a:t>
            </a:r>
            <a:endParaRPr lang="es-MX" sz="2400" dirty="0"/>
          </a:p>
          <a:p>
            <a:pPr algn="just"/>
            <a:endParaRPr lang="es-MX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23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2618993"/>
            <a:ext cx="5612130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35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1800" dirty="0"/>
              <a:t>Después de haber dado clic en instalar veremos la ventana “</a:t>
            </a:r>
            <a:r>
              <a:rPr lang="es-ES" sz="1800" b="1" dirty="0"/>
              <a:t>Progreso de la instalación</a:t>
            </a:r>
            <a:r>
              <a:rPr lang="es-ES" sz="1800" dirty="0"/>
              <a:t>” y empezará el proceso de instalación de nuestro SQL </a:t>
            </a:r>
            <a:r>
              <a:rPr lang="es-ES" sz="1800" dirty="0" smtClean="0"/>
              <a:t>Server. </a:t>
            </a:r>
          </a:p>
          <a:p>
            <a:pPr algn="just"/>
            <a:r>
              <a:rPr lang="es-ES" sz="1800" dirty="0"/>
              <a:t>Este proceso que dura algunos o varios minutos (según la cantidad de características que hayamos seleccionado para instalar) nos mostrará una barra de progreso que nos indicará el estado de nuestra instalación.</a:t>
            </a:r>
            <a:endParaRPr lang="es-MX" sz="1800" dirty="0"/>
          </a:p>
          <a:p>
            <a:pPr algn="just"/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24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916" y="3068960"/>
            <a:ext cx="5612130" cy="38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01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Al finalizar la instalación, si todo ha ido bien, nos aparecerá una ventana “</a:t>
            </a:r>
            <a:r>
              <a:rPr lang="es-ES" b="1" dirty="0"/>
              <a:t>Operación completada</a:t>
            </a:r>
            <a:r>
              <a:rPr lang="es-ES" dirty="0"/>
              <a:t>“, indicándonos que la instalación de SQL Server 2012 se completó correctamente.</a:t>
            </a:r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25</a:t>
            </a:fld>
            <a:endParaRPr lang="es-ES"/>
          </a:p>
        </p:txBody>
      </p:sp>
      <p:pic>
        <p:nvPicPr>
          <p:cNvPr id="5" name="Imagen 4" descr="Instalacion completada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356992"/>
            <a:ext cx="6120680" cy="323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3459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esta ventana podemos ver un resumen de las características instaladas y su estado, también podemos ver la documentación de SQL Server y obtenemos un enlace para poder leer el archivo de registro de resumen de instalación.</a:t>
            </a:r>
            <a:endParaRPr lang="es-MX" dirty="0"/>
          </a:p>
          <a:p>
            <a:pPr algn="just"/>
            <a:r>
              <a:rPr lang="es-ES" dirty="0"/>
              <a:t>Luego de ver toda la información de instalación, damos clic en el botón “</a:t>
            </a:r>
            <a:r>
              <a:rPr lang="es-ES" b="1" dirty="0"/>
              <a:t>Cerrar</a:t>
            </a:r>
            <a:r>
              <a:rPr lang="es-ES" dirty="0"/>
              <a:t>” y con esto terminamos la instalación de nuestro SQL </a:t>
            </a:r>
            <a:r>
              <a:rPr lang="es-ES" dirty="0" smtClean="0"/>
              <a:t>Server, </a:t>
            </a:r>
            <a:r>
              <a:rPr lang="es-ES" dirty="0"/>
              <a:t>el cual podremos empezar a utilizar y trabajar con él inmediatamente.</a:t>
            </a:r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08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1478424"/>
            <a:ext cx="5612130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2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914400" y="1447800"/>
            <a:ext cx="80311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0413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79513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s-ES" sz="2000" kern="0" dirty="0" smtClean="0"/>
              <a:t>Al aparecer la pantalla de Centro de Instalación, daremos clic en la opción </a:t>
            </a:r>
            <a:r>
              <a:rPr lang="es-ES" sz="2000" b="1" kern="0" dirty="0" smtClean="0"/>
              <a:t>Instalación</a:t>
            </a:r>
            <a:r>
              <a:rPr lang="es-ES" sz="2000" kern="0" dirty="0" smtClean="0"/>
              <a:t> y nos mostrará varias opciones para poder. </a:t>
            </a:r>
          </a:p>
          <a:p>
            <a:pPr algn="just"/>
            <a:r>
              <a:rPr lang="es-ES" sz="2000" kern="0" dirty="0" smtClean="0"/>
              <a:t>En esta ocasión haremos clic en la primera opción “</a:t>
            </a:r>
            <a:r>
              <a:rPr lang="es-ES" sz="2000" b="1" kern="0" dirty="0" smtClean="0"/>
              <a:t>Nueva instalación independiente de SQL Server o agregar características a una instalación existente</a:t>
            </a:r>
            <a:r>
              <a:rPr lang="es-ES" sz="2000" kern="0" dirty="0" smtClean="0"/>
              <a:t>“.</a:t>
            </a:r>
            <a:endParaRPr lang="es-MX" sz="2000" kern="0" dirty="0" smtClean="0"/>
          </a:p>
          <a:p>
            <a:pPr algn="just"/>
            <a:endParaRPr lang="es-MX" sz="2000" kern="0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921" y="3176587"/>
            <a:ext cx="7829947" cy="3691632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 bwMode="auto">
          <a:xfrm>
            <a:off x="2339752" y="3348112"/>
            <a:ext cx="1080120" cy="7920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000" dirty="0"/>
              <a:t>Esto hará que el asistente de instalación se inicie y nos mostrará la ventana “</a:t>
            </a:r>
            <a:r>
              <a:rPr lang="es-ES" sz="2000" b="1" dirty="0"/>
              <a:t>Reglas auxiliares del programa de instalación</a:t>
            </a:r>
            <a:r>
              <a:rPr lang="es-ES" sz="2000" dirty="0"/>
              <a:t>“, la cual se encargará de identificar problemas que puedan surgir al momento de empezar a instalar los archivos auxiliares de instalación, en caso de aparecer alguno, éste deberá ser corregido antes de continuar con la instalación.</a:t>
            </a:r>
            <a:endParaRPr lang="es-MX" sz="2000" dirty="0"/>
          </a:p>
          <a:p>
            <a:pPr algn="just"/>
            <a:endParaRPr lang="es-MX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-21828" y="3476625"/>
            <a:ext cx="4377803" cy="1032495"/>
          </a:xfrm>
          <a:prstGeom prst="rect">
            <a:avLst/>
          </a:prstGeom>
        </p:spPr>
      </p:pic>
      <p:pic>
        <p:nvPicPr>
          <p:cNvPr id="10" name="Imagen 9" descr="Detectar problemas auxiliares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2824" y="3149600"/>
            <a:ext cx="4591176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825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1600" dirty="0"/>
              <a:t>Al terminar de hacer el análisis y comprobar que todo está correcto, procedemos a dar clic en el botón “Aceptar”.</a:t>
            </a:r>
            <a:endParaRPr lang="es-MX" sz="1600" dirty="0"/>
          </a:p>
          <a:p>
            <a:pPr algn="just"/>
            <a:r>
              <a:rPr lang="es-ES" sz="1600" dirty="0"/>
              <a:t>Es importante mencionar que, de haber algún problema o error detectado, aparecerá en la sección estado un link que nos dará información referente al problema y su posible solución.</a:t>
            </a:r>
            <a:endParaRPr lang="es-MX" sz="1600" dirty="0"/>
          </a:p>
          <a:p>
            <a:pPr algn="just"/>
            <a:r>
              <a:rPr lang="es-ES" sz="1600" dirty="0"/>
              <a:t>Luego aparecerá una nueva ventana que nos solicitará la clave del producto.</a:t>
            </a:r>
            <a:endParaRPr lang="es-MX" sz="1600" dirty="0"/>
          </a:p>
          <a:p>
            <a:pPr algn="just"/>
            <a:r>
              <a:rPr lang="es-ES" sz="1600" dirty="0"/>
              <a:t>Si no poseemos una clave de producto, podemos instalar una versión gratuita que tiene una duración de 180 días para su uso, luego de este período, debemos activar dicha versión.</a:t>
            </a:r>
            <a:endParaRPr lang="es-MX" sz="1600" dirty="0"/>
          </a:p>
          <a:p>
            <a:pPr algn="just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816" y="3717032"/>
            <a:ext cx="4676026" cy="3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dirty="0"/>
              <a:t>Luego de escribir nuestra clave, damos clic en el botón “Siguiente”, y nos llevará a la pantalla de los “</a:t>
            </a:r>
            <a:r>
              <a:rPr lang="es-ES" sz="2400" b="1" dirty="0"/>
              <a:t>Términos de licencia</a:t>
            </a:r>
            <a:r>
              <a:rPr lang="es-ES" sz="2400" dirty="0"/>
              <a:t>“.</a:t>
            </a:r>
            <a:endParaRPr lang="es-MX" sz="2400" dirty="0"/>
          </a:p>
          <a:p>
            <a:pPr algn="just"/>
            <a:endParaRPr lang="es-MX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2648585"/>
            <a:ext cx="5612130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1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0" y="1363564"/>
            <a:ext cx="8031163" cy="5257800"/>
          </a:xfrm>
        </p:spPr>
        <p:txBody>
          <a:bodyPr/>
          <a:lstStyle/>
          <a:p>
            <a:pPr algn="just"/>
            <a:r>
              <a:rPr lang="es-ES" sz="2000" dirty="0"/>
              <a:t>En esta pantalla luego de leer los términos de la licencia y estar de acuerdo con los mismos, seleccionamos la casilla “Acepto los términos de licencia”, también podemos seleccionar la siguiente casilla para enviar datos de uso a Microsoft acerca de como usamos nuestro SQL Server.</a:t>
            </a:r>
            <a:endParaRPr lang="es-MX" sz="2000" dirty="0"/>
          </a:p>
          <a:p>
            <a:pPr algn="just"/>
            <a:r>
              <a:rPr lang="es-ES" sz="2000" b="1" dirty="0"/>
              <a:t>Nota:</a:t>
            </a:r>
            <a:r>
              <a:rPr lang="es-ES" sz="2000" dirty="0"/>
              <a:t> la segunda casilla no es obligatoria seleccionarla.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5704" y="3356992"/>
            <a:ext cx="4748034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914400" y="1363564"/>
            <a:ext cx="80311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0413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79513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s-ES" sz="2400" dirty="0"/>
              <a:t>A continuación aparecerá la ventana “</a:t>
            </a:r>
            <a:r>
              <a:rPr lang="es-ES" sz="2400" b="1" dirty="0"/>
              <a:t>Instalar archivos de configuración</a:t>
            </a:r>
            <a:r>
              <a:rPr lang="es-ES" sz="2400" dirty="0"/>
              <a:t>“, la cuál procederá a instalar las actualizaciones (en caso de existir), así como los archivos del programa de instalación.</a:t>
            </a:r>
            <a:endParaRPr lang="es-MX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72E-2E4F-42EB-B80D-EBAB54B23F2A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2861816"/>
            <a:ext cx="6239445" cy="39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45225"/>
      </p:ext>
    </p:extLst>
  </p:cSld>
  <p:clrMapOvr>
    <a:masterClrMapping/>
  </p:clrMapOvr>
</p:sld>
</file>

<file path=ppt/theme/theme1.xml><?xml version="1.0" encoding="utf-8"?>
<a:theme xmlns:a="http://schemas.openxmlformats.org/drawingml/2006/main" name="Corbata">
  <a:themeElements>
    <a:clrScheme name="Corb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Corb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orb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b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b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b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b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b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presentaciones\Corbata.pot</Template>
  <TotalTime>2375</TotalTime>
  <Words>1155</Words>
  <Application>Microsoft Office PowerPoint</Application>
  <PresentationFormat>Presentación en pantalla (4:3)</PresentationFormat>
  <Paragraphs>74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Verdana</vt:lpstr>
      <vt:lpstr>Wingdings</vt:lpstr>
      <vt:lpstr>Corbata</vt:lpstr>
      <vt:lpstr>Instalación SQL Server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Diseños Industriales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Esparza Soto</dc:creator>
  <cp:lastModifiedBy>DANIEL ESPARZA SOTO</cp:lastModifiedBy>
  <cp:revision>136</cp:revision>
  <cp:lastPrinted>1601-01-01T00:00:00Z</cp:lastPrinted>
  <dcterms:created xsi:type="dcterms:W3CDTF">2007-06-23T08:10:16Z</dcterms:created>
  <dcterms:modified xsi:type="dcterms:W3CDTF">2020-08-24T17:16:54Z</dcterms:modified>
</cp:coreProperties>
</file>