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1"/>
  </p:notesMasterIdLst>
  <p:sldIdLst>
    <p:sldId id="256" r:id="rId2"/>
    <p:sldId id="293" r:id="rId3"/>
    <p:sldId id="428" r:id="rId4"/>
    <p:sldId id="418" r:id="rId5"/>
    <p:sldId id="419" r:id="rId6"/>
    <p:sldId id="424" r:id="rId7"/>
    <p:sldId id="425" r:id="rId8"/>
    <p:sldId id="426" r:id="rId9"/>
    <p:sldId id="427" r:id="rId10"/>
    <p:sldId id="416" r:id="rId11"/>
    <p:sldId id="354" r:id="rId12"/>
    <p:sldId id="355" r:id="rId13"/>
    <p:sldId id="319" r:id="rId14"/>
    <p:sldId id="356" r:id="rId15"/>
    <p:sldId id="357" r:id="rId16"/>
    <p:sldId id="321" r:id="rId17"/>
    <p:sldId id="322" r:id="rId18"/>
    <p:sldId id="358" r:id="rId19"/>
    <p:sldId id="323" r:id="rId20"/>
    <p:sldId id="359" r:id="rId21"/>
    <p:sldId id="324" r:id="rId22"/>
    <p:sldId id="360" r:id="rId23"/>
    <p:sldId id="325" r:id="rId24"/>
    <p:sldId id="430" r:id="rId25"/>
    <p:sldId id="363" r:id="rId26"/>
    <p:sldId id="404" r:id="rId27"/>
    <p:sldId id="378" r:id="rId28"/>
    <p:sldId id="405" r:id="rId29"/>
    <p:sldId id="396" r:id="rId30"/>
    <p:sldId id="326" r:id="rId31"/>
    <p:sldId id="362" r:id="rId32"/>
    <p:sldId id="361" r:id="rId33"/>
    <p:sldId id="364" r:id="rId34"/>
    <p:sldId id="365" r:id="rId35"/>
    <p:sldId id="328" r:id="rId36"/>
    <p:sldId id="329" r:id="rId37"/>
    <p:sldId id="330" r:id="rId38"/>
    <p:sldId id="407" r:id="rId39"/>
    <p:sldId id="431" r:id="rId40"/>
    <p:sldId id="432" r:id="rId41"/>
    <p:sldId id="433" r:id="rId42"/>
    <p:sldId id="420" r:id="rId43"/>
    <p:sldId id="386" r:id="rId44"/>
    <p:sldId id="385" r:id="rId45"/>
    <p:sldId id="408" r:id="rId46"/>
    <p:sldId id="387" r:id="rId47"/>
    <p:sldId id="391" r:id="rId48"/>
    <p:sldId id="389" r:id="rId49"/>
    <p:sldId id="382" r:id="rId50"/>
    <p:sldId id="412" r:id="rId51"/>
    <p:sldId id="397" r:id="rId52"/>
    <p:sldId id="409" r:id="rId53"/>
    <p:sldId id="429" r:id="rId54"/>
    <p:sldId id="410" r:id="rId55"/>
    <p:sldId id="411" r:id="rId56"/>
    <p:sldId id="413" r:id="rId57"/>
    <p:sldId id="414" r:id="rId58"/>
    <p:sldId id="415" r:id="rId59"/>
    <p:sldId id="366" r:id="rId60"/>
    <p:sldId id="367" r:id="rId61"/>
    <p:sldId id="368" r:id="rId62"/>
    <p:sldId id="377" r:id="rId63"/>
    <p:sldId id="370" r:id="rId64"/>
    <p:sldId id="393" r:id="rId65"/>
    <p:sldId id="394" r:id="rId66"/>
    <p:sldId id="395" r:id="rId67"/>
    <p:sldId id="421" r:id="rId68"/>
    <p:sldId id="422" r:id="rId69"/>
    <p:sldId id="423" r:id="rId7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0929"/>
  </p:normalViewPr>
  <p:slideViewPr>
    <p:cSldViewPr>
      <p:cViewPr varScale="1">
        <p:scale>
          <a:sx n="71" d="100"/>
          <a:sy n="71" d="100"/>
        </p:scale>
        <p:origin x="139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34"/>
    </p:cViewPr>
  </p:sorterViewPr>
  <p:notesViewPr>
    <p:cSldViewPr>
      <p:cViewPr varScale="1">
        <p:scale>
          <a:sx n="42" d="100"/>
          <a:sy n="42" d="100"/>
        </p:scale>
        <p:origin x="-13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
          </a:p>
        </p:txBody>
      </p:sp>
      <p:sp>
        <p:nvSpPr>
          <p:cNvPr id="860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
          </a:p>
        </p:txBody>
      </p:sp>
      <p:sp>
        <p:nvSpPr>
          <p:cNvPr id="860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60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860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
          </a:p>
        </p:txBody>
      </p:sp>
      <p:sp>
        <p:nvSpPr>
          <p:cNvPr id="860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7E3ABF-4340-424E-8F75-2295F8E32B7B}" type="slidenum">
              <a:rPr lang="es-ES"/>
              <a:pPr/>
              <a:t>‹Nº›</a:t>
            </a:fld>
            <a:endParaRPr lang="es-E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mn-ea"/>
        <a:cs typeface="+mn-cs"/>
      </a:defRPr>
    </a:lvl1pPr>
    <a:lvl2pPr marL="457200" algn="l" rtl="0" fontAlgn="base">
      <a:spcBef>
        <a:spcPct val="30000"/>
      </a:spcBef>
      <a:spcAft>
        <a:spcPct val="0"/>
      </a:spcAft>
      <a:defRPr kumimoji="1" sz="1200" kern="1200">
        <a:solidFill>
          <a:schemeClr val="tx1"/>
        </a:solidFill>
        <a:latin typeface="Times New Roman" charset="0"/>
        <a:ea typeface="+mn-ea"/>
        <a:cs typeface="+mn-cs"/>
      </a:defRPr>
    </a:lvl2pPr>
    <a:lvl3pPr marL="914400" algn="l" rtl="0" fontAlgn="base">
      <a:spcBef>
        <a:spcPct val="30000"/>
      </a:spcBef>
      <a:spcAft>
        <a:spcPct val="0"/>
      </a:spcAft>
      <a:defRPr kumimoji="1" sz="1200" kern="1200">
        <a:solidFill>
          <a:schemeClr val="tx1"/>
        </a:solidFill>
        <a:latin typeface="Times New Roman" charset="0"/>
        <a:ea typeface="+mn-ea"/>
        <a:cs typeface="+mn-cs"/>
      </a:defRPr>
    </a:lvl3pPr>
    <a:lvl4pPr marL="1371600" algn="l" rtl="0" fontAlgn="base">
      <a:spcBef>
        <a:spcPct val="30000"/>
      </a:spcBef>
      <a:spcAft>
        <a:spcPct val="0"/>
      </a:spcAft>
      <a:defRPr kumimoji="1" sz="1200" kern="1200">
        <a:solidFill>
          <a:schemeClr val="tx1"/>
        </a:solidFill>
        <a:latin typeface="Times New Roman" charset="0"/>
        <a:ea typeface="+mn-ea"/>
        <a:cs typeface="+mn-cs"/>
      </a:defRPr>
    </a:lvl4pPr>
    <a:lvl5pPr marL="1828800" algn="l" rtl="0" fontAlgn="base">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098" name="Group 2"/>
          <p:cNvGrpSpPr>
            <a:grpSpLocks/>
          </p:cNvGrpSpPr>
          <p:nvPr/>
        </p:nvGrpSpPr>
        <p:grpSpPr bwMode="auto">
          <a:xfrm>
            <a:off x="-3175" y="2438400"/>
            <a:ext cx="9147175" cy="1063625"/>
            <a:chOff x="-2" y="1536"/>
            <a:chExt cx="5762" cy="670"/>
          </a:xfrm>
        </p:grpSpPr>
        <p:grpSp>
          <p:nvGrpSpPr>
            <p:cNvPr id="4099" name="Group 3"/>
            <p:cNvGrpSpPr>
              <a:grpSpLocks/>
            </p:cNvGrpSpPr>
            <p:nvPr/>
          </p:nvGrpSpPr>
          <p:grpSpPr bwMode="auto">
            <a:xfrm flipH="1">
              <a:off x="-2" y="1562"/>
              <a:ext cx="5762" cy="638"/>
              <a:chOff x="-2" y="1562"/>
              <a:chExt cx="5762" cy="638"/>
            </a:xfrm>
          </p:grpSpPr>
          <p:sp>
            <p:nvSpPr>
              <p:cNvPr id="4100" name="Freeform 4"/>
              <p:cNvSpPr>
                <a:spLocks/>
              </p:cNvSpPr>
              <p:nvPr/>
            </p:nvSpPr>
            <p:spPr bwMode="ltGray">
              <a:xfrm rot="-5400000">
                <a:off x="2559"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endParaRPr lang="es-MX"/>
              </a:p>
            </p:txBody>
          </p:sp>
          <p:sp>
            <p:nvSpPr>
              <p:cNvPr id="4101"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4102"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endParaRPr lang="es-MX"/>
              </a:p>
            </p:txBody>
          </p:sp>
          <p:sp>
            <p:nvSpPr>
              <p:cNvPr id="4103" name="Freeform 7"/>
              <p:cNvSpPr>
                <a:spLocks/>
              </p:cNvSpPr>
              <p:nvPr/>
            </p:nvSpPr>
            <p:spPr bwMode="ltGray">
              <a:xfrm rot="-5400000">
                <a:off x="-57"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endParaRPr lang="es-MX"/>
              </a:p>
            </p:txBody>
          </p:sp>
          <p:sp>
            <p:nvSpPr>
              <p:cNvPr id="4104"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endParaRPr lang="es-MX"/>
              </a:p>
            </p:txBody>
          </p:sp>
          <p:sp>
            <p:nvSpPr>
              <p:cNvPr id="4105"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4106" name="Freeform 10"/>
              <p:cNvSpPr>
                <a:spLocks/>
              </p:cNvSpPr>
              <p:nvPr/>
            </p:nvSpPr>
            <p:spPr bwMode="ltGray">
              <a:xfrm rot="-5400000">
                <a:off x="156"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sp>
            <p:nvSpPr>
              <p:cNvPr id="4107" name="Freeform 11"/>
              <p:cNvSpPr>
                <a:spLocks/>
              </p:cNvSpPr>
              <p:nvPr/>
            </p:nvSpPr>
            <p:spPr bwMode="ltGray">
              <a:xfrm rot="-5400000">
                <a:off x="3211"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4108"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endParaRPr lang="es-MX"/>
              </a:p>
            </p:txBody>
          </p:sp>
          <p:sp>
            <p:nvSpPr>
              <p:cNvPr id="4109" name="Freeform 13"/>
              <p:cNvSpPr>
                <a:spLocks/>
              </p:cNvSpPr>
              <p:nvPr/>
            </p:nvSpPr>
            <p:spPr bwMode="ltGray">
              <a:xfrm rot="-5400000">
                <a:off x="183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endParaRPr lang="es-MX"/>
              </a:p>
            </p:txBody>
          </p:sp>
          <p:sp>
            <p:nvSpPr>
              <p:cNvPr id="4110"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endParaRPr lang="es-MX"/>
              </a:p>
            </p:txBody>
          </p:sp>
          <p:sp>
            <p:nvSpPr>
              <p:cNvPr id="4111" name="Freeform 15"/>
              <p:cNvSpPr>
                <a:spLocks/>
              </p:cNvSpPr>
              <p:nvPr/>
            </p:nvSpPr>
            <p:spPr bwMode="ltGray">
              <a:xfrm rot="-5400000">
                <a:off x="233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4112"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endParaRPr lang="es-MX"/>
              </a:p>
            </p:txBody>
          </p:sp>
          <p:sp>
            <p:nvSpPr>
              <p:cNvPr id="4113" name="Freeform 17"/>
              <p:cNvSpPr>
                <a:spLocks/>
              </p:cNvSpPr>
              <p:nvPr/>
            </p:nvSpPr>
            <p:spPr bwMode="ltGray">
              <a:xfrm rot="-5400000">
                <a:off x="4077"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endParaRPr lang="es-MX"/>
              </a:p>
            </p:txBody>
          </p:sp>
          <p:sp>
            <p:nvSpPr>
              <p:cNvPr id="4114"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endParaRPr lang="es-MX"/>
              </a:p>
            </p:txBody>
          </p:sp>
          <p:sp>
            <p:nvSpPr>
              <p:cNvPr id="4115" name="Freeform 19"/>
              <p:cNvSpPr>
                <a:spLocks/>
              </p:cNvSpPr>
              <p:nvPr/>
            </p:nvSpPr>
            <p:spPr bwMode="ltGray">
              <a:xfrm rot="-5400000">
                <a:off x="4584"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endParaRPr lang="es-MX"/>
              </a:p>
            </p:txBody>
          </p:sp>
          <p:sp>
            <p:nvSpPr>
              <p:cNvPr id="4116"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endParaRPr lang="es-MX"/>
              </a:p>
            </p:txBody>
          </p:sp>
          <p:sp>
            <p:nvSpPr>
              <p:cNvPr id="4117" name="Freeform 21"/>
              <p:cNvSpPr>
                <a:spLocks/>
              </p:cNvSpPr>
              <p:nvPr/>
            </p:nvSpPr>
            <p:spPr bwMode="ltGray">
              <a:xfrm rot="-5400000">
                <a:off x="5084"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4118"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grpSp>
        <p:sp>
          <p:nvSpPr>
            <p:cNvPr id="4119" name="Freeform 23"/>
            <p:cNvSpPr>
              <a:spLocks/>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w="9525" cap="flat">
              <a:noFill/>
              <a:prstDash val="solid"/>
              <a:miter lim="800000"/>
              <a:headEnd type="none" w="med" len="med"/>
              <a:tailEnd type="none" w="med" len="med"/>
            </a:ln>
            <a:effectLst/>
          </p:spPr>
          <p:txBody>
            <a:bodyPr wrap="none" anchor="ctr"/>
            <a:lstStyle/>
            <a:p>
              <a:endParaRPr lang="es-MX"/>
            </a:p>
          </p:txBody>
        </p:sp>
        <p:sp>
          <p:nvSpPr>
            <p:cNvPr id="4120" name="Freeform 24"/>
            <p:cNvSpPr>
              <a:spLocks/>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w="9525" cap="flat">
              <a:noFill/>
              <a:prstDash val="solid"/>
              <a:miter lim="800000"/>
              <a:headEnd/>
              <a:tailEnd/>
            </a:ln>
            <a:effectLst/>
          </p:spPr>
          <p:txBody>
            <a:bodyPr wrap="none" anchor="ctr"/>
            <a:lstStyle/>
            <a:p>
              <a:endParaRPr lang="es-MX"/>
            </a:p>
          </p:txBody>
        </p:sp>
      </p:grpSp>
      <p:sp>
        <p:nvSpPr>
          <p:cNvPr id="4121" name="Rectangle 25"/>
          <p:cNvSpPr>
            <a:spLocks noGrp="1" noChangeArrowheads="1"/>
          </p:cNvSpPr>
          <p:nvPr>
            <p:ph type="ctrTitle"/>
          </p:nvPr>
        </p:nvSpPr>
        <p:spPr>
          <a:xfrm>
            <a:off x="1173163" y="-74613"/>
            <a:ext cx="7772400" cy="2559051"/>
          </a:xfrm>
        </p:spPr>
        <p:txBody>
          <a:bodyPr anchor="b">
            <a:spAutoFit/>
          </a:bodyPr>
          <a:lstStyle>
            <a:lvl1pPr>
              <a:defRPr sz="5400"/>
            </a:lvl1pPr>
          </a:lstStyle>
          <a:p>
            <a:r>
              <a:rPr lang="es-ES"/>
              <a:t>Haga clic para modificar el estilo de título del patrón</a:t>
            </a:r>
          </a:p>
        </p:txBody>
      </p:sp>
      <p:sp>
        <p:nvSpPr>
          <p:cNvPr id="4122" name="Rectangle 26"/>
          <p:cNvSpPr>
            <a:spLocks noGrp="1" noChangeArrowheads="1"/>
          </p:cNvSpPr>
          <p:nvPr>
            <p:ph type="subTitle" idx="1"/>
          </p:nvPr>
        </p:nvSpPr>
        <p:spPr>
          <a:xfrm>
            <a:off x="1166813" y="3886200"/>
            <a:ext cx="6400800" cy="1752600"/>
          </a:xfrm>
        </p:spPr>
        <p:txBody>
          <a:bodyPr/>
          <a:lstStyle>
            <a:lvl1pPr>
              <a:defRPr sz="3600"/>
            </a:lvl1pPr>
          </a:lstStyle>
          <a:p>
            <a:r>
              <a:rPr lang="es-ES"/>
              <a:t>Haga clic para modificar el estilo de subtítulo del patrón</a:t>
            </a:r>
          </a:p>
        </p:txBody>
      </p:sp>
      <p:sp>
        <p:nvSpPr>
          <p:cNvPr id="4123" name="Rectangle 27"/>
          <p:cNvSpPr>
            <a:spLocks noGrp="1" noChangeArrowheads="1"/>
          </p:cNvSpPr>
          <p:nvPr>
            <p:ph type="dt" sz="half" idx="2"/>
          </p:nvPr>
        </p:nvSpPr>
        <p:spPr>
          <a:xfrm>
            <a:off x="1166813" y="6248400"/>
            <a:ext cx="1905000" cy="457200"/>
          </a:xfrm>
        </p:spPr>
        <p:txBody>
          <a:bodyPr/>
          <a:lstStyle>
            <a:lvl1pPr>
              <a:defRPr>
                <a:solidFill>
                  <a:srgbClr val="000000"/>
                </a:solidFill>
              </a:defRPr>
            </a:lvl1pPr>
          </a:lstStyle>
          <a:p>
            <a:endParaRPr lang="es-ES"/>
          </a:p>
        </p:txBody>
      </p:sp>
      <p:sp>
        <p:nvSpPr>
          <p:cNvPr id="4124" name="Rectangle 28"/>
          <p:cNvSpPr>
            <a:spLocks noGrp="1" noChangeArrowheads="1"/>
          </p:cNvSpPr>
          <p:nvPr>
            <p:ph type="ftr" sz="quarter" idx="3"/>
          </p:nvPr>
        </p:nvSpPr>
        <p:spPr/>
        <p:txBody>
          <a:bodyPr/>
          <a:lstStyle>
            <a:lvl1pPr>
              <a:defRPr>
                <a:solidFill>
                  <a:srgbClr val="000000"/>
                </a:solidFill>
              </a:defRPr>
            </a:lvl1pPr>
          </a:lstStyle>
          <a:p>
            <a:endParaRPr lang="es-ES"/>
          </a:p>
        </p:txBody>
      </p:sp>
      <p:sp>
        <p:nvSpPr>
          <p:cNvPr id="4125" name="Rectangle 29"/>
          <p:cNvSpPr>
            <a:spLocks noGrp="1" noChangeArrowheads="1"/>
          </p:cNvSpPr>
          <p:nvPr>
            <p:ph type="sldNum" sz="quarter" idx="4"/>
          </p:nvPr>
        </p:nvSpPr>
        <p:spPr/>
        <p:txBody>
          <a:bodyPr/>
          <a:lstStyle>
            <a:lvl1pPr>
              <a:defRPr>
                <a:solidFill>
                  <a:srgbClr val="000000"/>
                </a:solidFill>
              </a:defRPr>
            </a:lvl1pPr>
          </a:lstStyle>
          <a:p>
            <a:fld id="{6D501375-A36D-4DAD-9F64-F551A0074411}"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D43E9355-7C24-47BE-B98E-8E5922EB3C63}"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38963" y="112713"/>
            <a:ext cx="2006600" cy="6592887"/>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914400" y="112713"/>
            <a:ext cx="5872163" cy="65928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A4A6172-5083-491A-A1E1-6ACC7540DF52}"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00793278-0BA7-47F8-813B-FCD51C491D27}"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FFCC6140-3D93-4D99-976F-6506EE2F8A7B}"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914400" y="1447800"/>
            <a:ext cx="3938588"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5005388" y="1447800"/>
            <a:ext cx="3940175"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EBBD2895-09FD-4E18-BDB2-803A413AB8EC}"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8B2B7A68-FCC3-4A47-9BC8-9870C350B5C4}"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B9B4D88F-3CC6-4338-9797-ADD1A1C0AD88}"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833405C3-D1CD-455D-A16B-88D4F5822B93}"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9DC91478-4E0E-4577-B18C-EC64740A3405}"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5254544D-84EE-49BD-BA38-47A5FEE87C8B}"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88900" y="-4763"/>
            <a:ext cx="1008063" cy="6858001"/>
            <a:chOff x="0" y="-3"/>
            <a:chExt cx="670" cy="4320"/>
          </a:xfrm>
        </p:grpSpPr>
        <p:grpSp>
          <p:nvGrpSpPr>
            <p:cNvPr id="3075" name="Group 3"/>
            <p:cNvGrpSpPr>
              <a:grpSpLocks/>
            </p:cNvGrpSpPr>
            <p:nvPr/>
          </p:nvGrpSpPr>
          <p:grpSpPr bwMode="auto">
            <a:xfrm rot="16200000" flipH="1">
              <a:off x="-1815" y="1838"/>
              <a:ext cx="4320" cy="638"/>
              <a:chOff x="-2" y="1562"/>
              <a:chExt cx="5762" cy="638"/>
            </a:xfrm>
          </p:grpSpPr>
          <p:sp>
            <p:nvSpPr>
              <p:cNvPr id="3076" name="Freeform 4"/>
              <p:cNvSpPr>
                <a:spLocks/>
              </p:cNvSpPr>
              <p:nvPr/>
            </p:nvSpPr>
            <p:spPr bwMode="ltGray">
              <a:xfrm rot="-5400000">
                <a:off x="2559"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endParaRPr lang="es-MX"/>
              </a:p>
            </p:txBody>
          </p:sp>
          <p:sp>
            <p:nvSpPr>
              <p:cNvPr id="3077"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3078"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endParaRPr lang="es-MX"/>
              </a:p>
            </p:txBody>
          </p:sp>
          <p:sp>
            <p:nvSpPr>
              <p:cNvPr id="3079" name="Freeform 7"/>
              <p:cNvSpPr>
                <a:spLocks/>
              </p:cNvSpPr>
              <p:nvPr/>
            </p:nvSpPr>
            <p:spPr bwMode="ltGray">
              <a:xfrm rot="-5400000">
                <a:off x="-57"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endParaRPr lang="es-MX"/>
              </a:p>
            </p:txBody>
          </p:sp>
          <p:sp>
            <p:nvSpPr>
              <p:cNvPr id="3080"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endParaRPr lang="es-MX"/>
              </a:p>
            </p:txBody>
          </p:sp>
          <p:sp>
            <p:nvSpPr>
              <p:cNvPr id="3081"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3082" name="Freeform 10"/>
              <p:cNvSpPr>
                <a:spLocks/>
              </p:cNvSpPr>
              <p:nvPr/>
            </p:nvSpPr>
            <p:spPr bwMode="ltGray">
              <a:xfrm rot="-5400000">
                <a:off x="156"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sp>
            <p:nvSpPr>
              <p:cNvPr id="3083" name="Freeform 11"/>
              <p:cNvSpPr>
                <a:spLocks/>
              </p:cNvSpPr>
              <p:nvPr/>
            </p:nvSpPr>
            <p:spPr bwMode="ltGray">
              <a:xfrm rot="-5400000">
                <a:off x="3211"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3084"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endParaRPr lang="es-MX"/>
              </a:p>
            </p:txBody>
          </p:sp>
          <p:sp>
            <p:nvSpPr>
              <p:cNvPr id="3085" name="Freeform 13"/>
              <p:cNvSpPr>
                <a:spLocks/>
              </p:cNvSpPr>
              <p:nvPr/>
            </p:nvSpPr>
            <p:spPr bwMode="ltGray">
              <a:xfrm rot="-5400000">
                <a:off x="183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endParaRPr lang="es-MX"/>
              </a:p>
            </p:txBody>
          </p:sp>
          <p:sp>
            <p:nvSpPr>
              <p:cNvPr id="3086"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endParaRPr lang="es-MX"/>
              </a:p>
            </p:txBody>
          </p:sp>
          <p:sp>
            <p:nvSpPr>
              <p:cNvPr id="3087" name="Freeform 15"/>
              <p:cNvSpPr>
                <a:spLocks/>
              </p:cNvSpPr>
              <p:nvPr/>
            </p:nvSpPr>
            <p:spPr bwMode="ltGray">
              <a:xfrm rot="-5400000">
                <a:off x="233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3088"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endParaRPr lang="es-MX"/>
              </a:p>
            </p:txBody>
          </p:sp>
          <p:sp>
            <p:nvSpPr>
              <p:cNvPr id="3089" name="Freeform 17"/>
              <p:cNvSpPr>
                <a:spLocks/>
              </p:cNvSpPr>
              <p:nvPr/>
            </p:nvSpPr>
            <p:spPr bwMode="ltGray">
              <a:xfrm rot="-5400000">
                <a:off x="4077"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endParaRPr lang="es-MX"/>
              </a:p>
            </p:txBody>
          </p:sp>
          <p:sp>
            <p:nvSpPr>
              <p:cNvPr id="3090"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endParaRPr lang="es-MX"/>
              </a:p>
            </p:txBody>
          </p:sp>
          <p:sp>
            <p:nvSpPr>
              <p:cNvPr id="3091" name="Freeform 19"/>
              <p:cNvSpPr>
                <a:spLocks/>
              </p:cNvSpPr>
              <p:nvPr/>
            </p:nvSpPr>
            <p:spPr bwMode="ltGray">
              <a:xfrm rot="-5400000">
                <a:off x="4584"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endParaRPr lang="es-MX"/>
              </a:p>
            </p:txBody>
          </p:sp>
          <p:sp>
            <p:nvSpPr>
              <p:cNvPr id="3092"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endParaRPr lang="es-MX"/>
              </a:p>
            </p:txBody>
          </p:sp>
          <p:sp>
            <p:nvSpPr>
              <p:cNvPr id="3093" name="Freeform 21"/>
              <p:cNvSpPr>
                <a:spLocks/>
              </p:cNvSpPr>
              <p:nvPr/>
            </p:nvSpPr>
            <p:spPr bwMode="ltGray">
              <a:xfrm rot="-5400000">
                <a:off x="5084"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3094"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grpSp>
        <p:sp>
          <p:nvSpPr>
            <p:cNvPr id="3095" name="Freeform 23"/>
            <p:cNvSpPr>
              <a:spLocks/>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endParaRPr lang="es-MX"/>
            </a:p>
          </p:txBody>
        </p:sp>
        <p:sp>
          <p:nvSpPr>
            <p:cNvPr id="3096" name="Freeform 24"/>
            <p:cNvSpPr>
              <a:spLocks/>
            </p:cNvSpPr>
            <p:nvPr/>
          </p:nvSpPr>
          <p:spPr bwMode="ltGray">
            <a:xfrm rot="16200000" flipH="1">
              <a:off x="-1584"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endParaRPr lang="es-MX"/>
            </a:p>
          </p:txBody>
        </p:sp>
      </p:grpSp>
      <p:sp>
        <p:nvSpPr>
          <p:cNvPr id="3097" name="Rectangle 25"/>
          <p:cNvSpPr>
            <a:spLocks noGrp="1" noChangeArrowheads="1"/>
          </p:cNvSpPr>
          <p:nvPr>
            <p:ph type="title"/>
          </p:nvPr>
        </p:nvSpPr>
        <p:spPr bwMode="auto">
          <a:xfrm>
            <a:off x="914400" y="112713"/>
            <a:ext cx="803116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3098" name="Rectangle 26"/>
          <p:cNvSpPr>
            <a:spLocks noGrp="1" noChangeArrowheads="1"/>
          </p:cNvSpPr>
          <p:nvPr>
            <p:ph type="body" idx="1"/>
          </p:nvPr>
        </p:nvSpPr>
        <p:spPr bwMode="auto">
          <a:xfrm>
            <a:off x="914400" y="1447800"/>
            <a:ext cx="8031163"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3099"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endParaRPr lang="es-ES"/>
          </a:p>
        </p:txBody>
      </p:sp>
      <p:sp>
        <p:nvSpPr>
          <p:cNvPr id="3100"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endParaRPr lang="es-ES"/>
          </a:p>
        </p:txBody>
      </p:sp>
      <p:sp>
        <p:nvSpPr>
          <p:cNvPr id="3101"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fld id="{3586E4E2-497C-4882-9F99-109D450346B3}" type="slidenum">
              <a:rPr lang="es-ES"/>
              <a:pPr/>
              <a:t>‹Nº›</a:t>
            </a:fld>
            <a:endParaRPr lang="es-ES"/>
          </a:p>
        </p:txBody>
      </p:sp>
      <p:sp>
        <p:nvSpPr>
          <p:cNvPr id="3102" name="Rectangle 30"/>
          <p:cNvSpPr>
            <a:spLocks noChangeArrowheads="1"/>
          </p:cNvSpPr>
          <p:nvPr userDrawn="1"/>
        </p:nvSpPr>
        <p:spPr bwMode="auto">
          <a:xfrm>
            <a:off x="914400" y="1296988"/>
            <a:ext cx="8077200" cy="74612"/>
          </a:xfrm>
          <a:prstGeom prst="rect">
            <a:avLst/>
          </a:prstGeom>
          <a:solidFill>
            <a:schemeClr val="accent1"/>
          </a:solidFill>
          <a:ln w="9525">
            <a:noFill/>
            <a:miter lim="800000"/>
            <a:headEnd/>
            <a:tailEnd/>
          </a:ln>
          <a:effectLst/>
        </p:spPr>
        <p:txBody>
          <a:bodyPr wrap="none" anchor="ctr"/>
          <a:lstStyle/>
          <a:p>
            <a:endParaRPr lang="es-MX"/>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algn="l" rtl="0" fontAlgn="base">
        <a:spcBef>
          <a:spcPct val="20000"/>
        </a:spcBef>
        <a:spcAft>
          <a:spcPct val="0"/>
        </a:spcAft>
        <a:buClr>
          <a:schemeClr val="accent1"/>
        </a:buClr>
        <a:buSzPct val="80000"/>
        <a:buFont typeface="Wingdings" pitchFamily="2" charset="2"/>
        <a:defRPr sz="2800">
          <a:solidFill>
            <a:schemeClr val="tx1"/>
          </a:solidFill>
          <a:latin typeface="+mn-lt"/>
          <a:ea typeface="+mn-ea"/>
          <a:cs typeface="+mn-cs"/>
        </a:defRPr>
      </a:lvl1pPr>
      <a:lvl2pPr marL="760413" indent="-285750" algn="l" rtl="0" fontAlgn="base">
        <a:spcBef>
          <a:spcPct val="20000"/>
        </a:spcBef>
        <a:spcAft>
          <a:spcPct val="0"/>
        </a:spcAft>
        <a:buChar char="–"/>
        <a:defRPr sz="2000">
          <a:solidFill>
            <a:schemeClr val="tx1"/>
          </a:solidFill>
          <a:latin typeface="+mn-lt"/>
        </a:defRPr>
      </a:lvl2pPr>
      <a:lvl3pPr marL="1179513" indent="-228600" algn="l" rtl="0" fontAlgn="base">
        <a:spcBef>
          <a:spcPct val="20000"/>
        </a:spcBef>
        <a:spcAft>
          <a:spcPct val="0"/>
        </a:spcAft>
        <a:buChar char="•"/>
        <a:defRPr>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1173163" y="904875"/>
            <a:ext cx="7772400" cy="1736725"/>
          </a:xfrm>
        </p:spPr>
        <p:txBody>
          <a:bodyPr/>
          <a:lstStyle/>
          <a:p>
            <a:r>
              <a:rPr lang="es-MX" dirty="0" err="1"/>
              <a:t>Analysis</a:t>
            </a:r>
            <a:r>
              <a:rPr lang="es-MX" dirty="0"/>
              <a:t> </a:t>
            </a:r>
            <a:r>
              <a:rPr lang="es-MX" dirty="0" err="1"/>
              <a:t>Service</a:t>
            </a:r>
            <a:r>
              <a:rPr lang="es-MX" dirty="0"/>
              <a:t/>
            </a:r>
            <a:br>
              <a:rPr lang="es-MX" dirty="0"/>
            </a:br>
            <a:r>
              <a:rPr lang="es-MX" dirty="0"/>
              <a:t>Ejercicio</a:t>
            </a:r>
            <a:endParaRPr lang="es-ES" dirty="0"/>
          </a:p>
        </p:txBody>
      </p:sp>
      <p:sp>
        <p:nvSpPr>
          <p:cNvPr id="57347" name="Rectangle 3"/>
          <p:cNvSpPr>
            <a:spLocks noGrp="1" noChangeArrowheads="1"/>
          </p:cNvSpPr>
          <p:nvPr>
            <p:ph type="subTitle" idx="1"/>
          </p:nvPr>
        </p:nvSpPr>
        <p:spPr>
          <a:xfrm>
            <a:off x="304800" y="3886200"/>
            <a:ext cx="8534400" cy="1676400"/>
          </a:xfrm>
        </p:spPr>
        <p:txBody>
          <a:bodyPr/>
          <a:lstStyle/>
          <a:p>
            <a:pPr fontAlgn="t"/>
            <a:r>
              <a:rPr lang="es-MX" sz="2400"/>
              <a:t> </a:t>
            </a:r>
            <a:r>
              <a:rPr lang="es-ES" sz="240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Modelo</a:t>
            </a:r>
            <a:endParaRPr lang="es-MX" dirty="0"/>
          </a:p>
        </p:txBody>
      </p:sp>
      <p:grpSp>
        <p:nvGrpSpPr>
          <p:cNvPr id="5" name="Grupo 4"/>
          <p:cNvGrpSpPr/>
          <p:nvPr/>
        </p:nvGrpSpPr>
        <p:grpSpPr>
          <a:xfrm>
            <a:off x="3347864" y="2727245"/>
            <a:ext cx="2693110" cy="1853883"/>
            <a:chOff x="3347865" y="2276872"/>
            <a:chExt cx="2693110" cy="1201877"/>
          </a:xfrm>
        </p:grpSpPr>
        <p:sp>
          <p:nvSpPr>
            <p:cNvPr id="3" name="CuadroTexto 2"/>
            <p:cNvSpPr txBox="1"/>
            <p:nvPr/>
          </p:nvSpPr>
          <p:spPr>
            <a:xfrm>
              <a:off x="3347865" y="2276872"/>
              <a:ext cx="2632196" cy="276999"/>
            </a:xfrm>
            <a:prstGeom prst="rect">
              <a:avLst/>
            </a:prstGeom>
            <a:noFill/>
            <a:ln>
              <a:solidFill>
                <a:schemeClr val="tx1"/>
              </a:solidFill>
            </a:ln>
          </p:spPr>
          <p:txBody>
            <a:bodyPr wrap="square" rtlCol="0">
              <a:spAutoFit/>
            </a:bodyPr>
            <a:lstStyle/>
            <a:p>
              <a:r>
                <a:rPr lang="es-MX" sz="1200" dirty="0" err="1" smtClean="0"/>
                <a:t>Order</a:t>
              </a:r>
              <a:r>
                <a:rPr lang="es-MX" sz="1200" dirty="0" smtClean="0"/>
                <a:t> </a:t>
              </a:r>
              <a:r>
                <a:rPr lang="es-MX" sz="1200" dirty="0" err="1" smtClean="0"/>
                <a:t>Details</a:t>
              </a:r>
              <a:r>
                <a:rPr lang="es-MX" sz="1200" dirty="0" smtClean="0"/>
                <a:t>                            </a:t>
              </a:r>
              <a:endParaRPr lang="es-MX" sz="1200" dirty="0"/>
            </a:p>
          </p:txBody>
        </p:sp>
        <p:sp>
          <p:nvSpPr>
            <p:cNvPr id="4" name="CuadroTexto 3"/>
            <p:cNvSpPr txBox="1"/>
            <p:nvPr/>
          </p:nvSpPr>
          <p:spPr>
            <a:xfrm>
              <a:off x="3363639" y="2580853"/>
              <a:ext cx="2677336" cy="897896"/>
            </a:xfrm>
            <a:prstGeom prst="rect">
              <a:avLst/>
            </a:prstGeom>
            <a:noFill/>
            <a:ln>
              <a:solidFill>
                <a:schemeClr val="tx1"/>
              </a:solidFill>
            </a:ln>
          </p:spPr>
          <p:txBody>
            <a:bodyPr wrap="none" rtlCol="0">
              <a:spAutoFit/>
            </a:bodyPr>
            <a:lstStyle/>
            <a:p>
              <a:r>
                <a:rPr lang="es-MX" sz="1400" b="1" dirty="0" err="1" smtClean="0"/>
                <a:t>PiezasVendidas</a:t>
              </a:r>
              <a:r>
                <a:rPr lang="es-MX" sz="1400" dirty="0" smtClean="0"/>
                <a:t>=sum(</a:t>
              </a:r>
              <a:r>
                <a:rPr lang="es-MX" sz="1400" dirty="0" err="1" smtClean="0"/>
                <a:t>quantity</a:t>
              </a:r>
              <a:r>
                <a:rPr lang="es-MX" sz="1400" dirty="0" smtClean="0"/>
                <a:t>)</a:t>
              </a:r>
            </a:p>
            <a:p>
              <a:r>
                <a:rPr lang="es-MX" sz="1400" b="1" dirty="0" smtClean="0"/>
                <a:t>Importe</a:t>
              </a:r>
              <a:r>
                <a:rPr lang="es-MX" sz="1400" dirty="0" smtClean="0"/>
                <a:t>=Sum(</a:t>
              </a:r>
              <a:r>
                <a:rPr lang="es-MX" sz="1400" dirty="0" err="1" smtClean="0"/>
                <a:t>quantity</a:t>
              </a:r>
              <a:r>
                <a:rPr lang="es-MX" sz="1400" dirty="0" smtClean="0"/>
                <a:t>*</a:t>
              </a:r>
              <a:r>
                <a:rPr lang="es-MX" sz="1400" dirty="0" err="1" smtClean="0"/>
                <a:t>unitprice</a:t>
              </a:r>
              <a:r>
                <a:rPr lang="es-MX" sz="1400" dirty="0" smtClean="0"/>
                <a:t>)</a:t>
              </a:r>
            </a:p>
            <a:p>
              <a:r>
                <a:rPr lang="es-MX" sz="1400" b="1" dirty="0" err="1" smtClean="0"/>
                <a:t>ClientesAtendidos</a:t>
              </a:r>
              <a:r>
                <a:rPr lang="es-MX" sz="1400" dirty="0" smtClean="0"/>
                <a:t>=</a:t>
              </a:r>
            </a:p>
            <a:p>
              <a:r>
                <a:rPr lang="es-MX" sz="1400" dirty="0" err="1" smtClean="0"/>
                <a:t>count</a:t>
              </a:r>
              <a:r>
                <a:rPr lang="es-MX" sz="1400" dirty="0" smtClean="0"/>
                <a:t>( </a:t>
              </a:r>
              <a:r>
                <a:rPr lang="es-MX" sz="1400" dirty="0" err="1" smtClean="0"/>
                <a:t>distinct</a:t>
              </a:r>
              <a:r>
                <a:rPr lang="es-MX" sz="1400" dirty="0" smtClean="0"/>
                <a:t> </a:t>
              </a:r>
              <a:r>
                <a:rPr lang="es-MX" sz="1400" dirty="0" err="1" smtClean="0"/>
                <a:t>customerid</a:t>
              </a:r>
              <a:r>
                <a:rPr lang="es-MX" sz="1400" dirty="0" smtClean="0"/>
                <a:t>)</a:t>
              </a:r>
            </a:p>
            <a:p>
              <a:r>
                <a:rPr lang="es-MX" sz="1400" b="1" dirty="0" err="1" smtClean="0"/>
                <a:t>TotalOrdenes</a:t>
              </a:r>
              <a:r>
                <a:rPr lang="es-MX" sz="1400" dirty="0" smtClean="0"/>
                <a:t>=</a:t>
              </a:r>
            </a:p>
            <a:p>
              <a:r>
                <a:rPr lang="es-MX" sz="1400" dirty="0" err="1" smtClean="0"/>
                <a:t>Count</a:t>
              </a:r>
              <a:r>
                <a:rPr lang="es-MX" sz="1400" dirty="0" smtClean="0"/>
                <a:t>(</a:t>
              </a:r>
              <a:r>
                <a:rPr lang="es-MX" sz="1400" dirty="0" err="1" smtClean="0"/>
                <a:t>distinct</a:t>
              </a:r>
              <a:r>
                <a:rPr lang="es-MX" sz="1400" dirty="0" smtClean="0"/>
                <a:t> </a:t>
              </a:r>
              <a:r>
                <a:rPr lang="es-MX" sz="1400" dirty="0" err="1" smtClean="0"/>
                <a:t>orderid</a:t>
              </a:r>
              <a:r>
                <a:rPr lang="es-MX" sz="1400" dirty="0" smtClean="0"/>
                <a:t>)</a:t>
              </a:r>
              <a:endParaRPr lang="es-MX" sz="1400" dirty="0"/>
            </a:p>
          </p:txBody>
        </p:sp>
      </p:grpSp>
      <p:grpSp>
        <p:nvGrpSpPr>
          <p:cNvPr id="18" name="Grupo 17"/>
          <p:cNvGrpSpPr/>
          <p:nvPr/>
        </p:nvGrpSpPr>
        <p:grpSpPr>
          <a:xfrm>
            <a:off x="3494101" y="332656"/>
            <a:ext cx="1726711" cy="2419243"/>
            <a:chOff x="3494101" y="865741"/>
            <a:chExt cx="1726711" cy="2419243"/>
          </a:xfrm>
          <a:solidFill>
            <a:schemeClr val="bg1"/>
          </a:solidFill>
        </p:grpSpPr>
        <p:grpSp>
          <p:nvGrpSpPr>
            <p:cNvPr id="17" name="Grupo 16"/>
            <p:cNvGrpSpPr/>
            <p:nvPr/>
          </p:nvGrpSpPr>
          <p:grpSpPr>
            <a:xfrm>
              <a:off x="3494101" y="865741"/>
              <a:ext cx="1726711" cy="1938992"/>
              <a:chOff x="3494101" y="865741"/>
              <a:chExt cx="1726711" cy="1938992"/>
            </a:xfrm>
            <a:grpFill/>
          </p:grpSpPr>
          <p:sp>
            <p:nvSpPr>
              <p:cNvPr id="6" name="CuadroTexto 5"/>
              <p:cNvSpPr txBox="1"/>
              <p:nvPr/>
            </p:nvSpPr>
            <p:spPr>
              <a:xfrm>
                <a:off x="3494101" y="865741"/>
                <a:ext cx="1726711" cy="1938992"/>
              </a:xfrm>
              <a:prstGeom prst="rect">
                <a:avLst/>
              </a:prstGeom>
              <a:grpFill/>
              <a:ln>
                <a:solidFill>
                  <a:schemeClr val="tx1"/>
                </a:solidFill>
              </a:ln>
            </p:spPr>
            <p:txBody>
              <a:bodyPr wrap="square" rtlCol="0">
                <a:spAutoFit/>
              </a:bodyPr>
              <a:lstStyle/>
              <a:p>
                <a:r>
                  <a:rPr lang="es-MX" dirty="0" smtClean="0"/>
                  <a:t>       Año</a:t>
                </a:r>
              </a:p>
              <a:p>
                <a:endParaRPr lang="es-MX" dirty="0"/>
              </a:p>
              <a:p>
                <a:r>
                  <a:rPr lang="es-MX" dirty="0"/>
                  <a:t> </a:t>
                </a:r>
                <a:r>
                  <a:rPr lang="es-MX" dirty="0" smtClean="0"/>
                  <a:t>      Mes</a:t>
                </a:r>
              </a:p>
              <a:p>
                <a:endParaRPr lang="es-MX" dirty="0"/>
              </a:p>
              <a:p>
                <a:r>
                  <a:rPr lang="es-MX" dirty="0" smtClean="0"/>
                  <a:t>       </a:t>
                </a:r>
                <a:r>
                  <a:rPr lang="es-MX" dirty="0" err="1" smtClean="0"/>
                  <a:t>Dia</a:t>
                </a:r>
                <a:endParaRPr lang="es-MX" dirty="0"/>
              </a:p>
            </p:txBody>
          </p:sp>
          <p:sp>
            <p:nvSpPr>
              <p:cNvPr id="7" name="Elipse 6"/>
              <p:cNvSpPr/>
              <p:nvPr/>
            </p:nvSpPr>
            <p:spPr bwMode="auto">
              <a:xfrm>
                <a:off x="3779912" y="1052736"/>
                <a:ext cx="144016" cy="202977"/>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9" name="Elipse 8"/>
              <p:cNvSpPr/>
              <p:nvPr/>
            </p:nvSpPr>
            <p:spPr bwMode="auto">
              <a:xfrm>
                <a:off x="3779912" y="1835237"/>
                <a:ext cx="144016" cy="153603"/>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10" name="Elipse 9"/>
              <p:cNvSpPr/>
              <p:nvPr/>
            </p:nvSpPr>
            <p:spPr bwMode="auto">
              <a:xfrm>
                <a:off x="3779912" y="2378213"/>
                <a:ext cx="144016" cy="258699"/>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cxnSp>
            <p:nvCxnSpPr>
              <p:cNvPr id="12" name="Conector recto 11"/>
              <p:cNvCxnSpPr>
                <a:endCxn id="9" idx="0"/>
              </p:cNvCxnSpPr>
              <p:nvPr/>
            </p:nvCxnSpPr>
            <p:spPr bwMode="auto">
              <a:xfrm>
                <a:off x="3851920" y="1255713"/>
                <a:ext cx="0" cy="579524"/>
              </a:xfrm>
              <a:prstGeom prst="line">
                <a:avLst/>
              </a:prstGeom>
              <a:grpFill/>
              <a:ln w="9525" cap="flat" cmpd="sng" algn="ctr">
                <a:solidFill>
                  <a:schemeClr val="tx1"/>
                </a:solidFill>
                <a:prstDash val="solid"/>
                <a:round/>
                <a:headEnd type="none" w="med" len="med"/>
                <a:tailEnd type="none" w="med" len="med"/>
              </a:ln>
              <a:effectLst/>
            </p:spPr>
          </p:cxnSp>
          <p:cxnSp>
            <p:nvCxnSpPr>
              <p:cNvPr id="14" name="Conector recto 13"/>
              <p:cNvCxnSpPr>
                <a:stCxn id="9" idx="4"/>
                <a:endCxn id="10" idx="0"/>
              </p:cNvCxnSpPr>
              <p:nvPr/>
            </p:nvCxnSpPr>
            <p:spPr bwMode="auto">
              <a:xfrm>
                <a:off x="3851920" y="1988840"/>
                <a:ext cx="0" cy="389373"/>
              </a:xfrm>
              <a:prstGeom prst="line">
                <a:avLst/>
              </a:prstGeom>
              <a:grpFill/>
              <a:ln w="9525" cap="flat" cmpd="sng" algn="ctr">
                <a:solidFill>
                  <a:schemeClr val="tx1"/>
                </a:solidFill>
                <a:prstDash val="solid"/>
                <a:round/>
                <a:headEnd type="none" w="med" len="med"/>
                <a:tailEnd type="none" w="med" len="med"/>
              </a:ln>
              <a:effectLst/>
            </p:spPr>
          </p:cxnSp>
        </p:grpSp>
        <p:cxnSp>
          <p:nvCxnSpPr>
            <p:cNvPr id="15" name="Conector recto 14"/>
            <p:cNvCxnSpPr/>
            <p:nvPr/>
          </p:nvCxnSpPr>
          <p:spPr bwMode="auto">
            <a:xfrm>
              <a:off x="3851920" y="2659973"/>
              <a:ext cx="0" cy="625011"/>
            </a:xfrm>
            <a:prstGeom prst="line">
              <a:avLst/>
            </a:prstGeom>
            <a:grpFill/>
            <a:ln w="9525" cap="flat" cmpd="sng" algn="ctr">
              <a:solidFill>
                <a:schemeClr val="tx1"/>
              </a:solidFill>
              <a:prstDash val="solid"/>
              <a:round/>
              <a:headEnd type="none" w="med" len="med"/>
              <a:tailEnd type="none" w="med" len="med"/>
            </a:ln>
            <a:effectLst/>
          </p:spPr>
        </p:cxnSp>
      </p:grpSp>
      <p:grpSp>
        <p:nvGrpSpPr>
          <p:cNvPr id="30" name="Grupo 29"/>
          <p:cNvGrpSpPr/>
          <p:nvPr/>
        </p:nvGrpSpPr>
        <p:grpSpPr>
          <a:xfrm>
            <a:off x="3635896" y="4562676"/>
            <a:ext cx="2088232" cy="2210762"/>
            <a:chOff x="3345643" y="4854645"/>
            <a:chExt cx="2088232" cy="2210762"/>
          </a:xfrm>
        </p:grpSpPr>
        <p:cxnSp>
          <p:nvCxnSpPr>
            <p:cNvPr id="28" name="Conector recto 27"/>
            <p:cNvCxnSpPr>
              <a:endCxn id="43" idx="0"/>
            </p:cNvCxnSpPr>
            <p:nvPr/>
          </p:nvCxnSpPr>
          <p:spPr bwMode="auto">
            <a:xfrm>
              <a:off x="3665967" y="4854645"/>
              <a:ext cx="18727" cy="180764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0" name="Grupo 19"/>
            <p:cNvGrpSpPr/>
            <p:nvPr/>
          </p:nvGrpSpPr>
          <p:grpSpPr>
            <a:xfrm>
              <a:off x="3345643" y="5157192"/>
              <a:ext cx="2088232" cy="1908215"/>
              <a:chOff x="3603893" y="865741"/>
              <a:chExt cx="1616919" cy="1890730"/>
            </a:xfrm>
          </p:grpSpPr>
          <p:sp>
            <p:nvSpPr>
              <p:cNvPr id="22" name="CuadroTexto 21"/>
              <p:cNvSpPr txBox="1"/>
              <p:nvPr/>
            </p:nvSpPr>
            <p:spPr>
              <a:xfrm>
                <a:off x="3603893" y="865741"/>
                <a:ext cx="1616919" cy="1890730"/>
              </a:xfrm>
              <a:prstGeom prst="rect">
                <a:avLst/>
              </a:prstGeom>
              <a:noFill/>
              <a:ln>
                <a:solidFill>
                  <a:schemeClr val="tx1"/>
                </a:solidFill>
              </a:ln>
            </p:spPr>
            <p:txBody>
              <a:bodyPr wrap="square" rtlCol="0">
                <a:spAutoFit/>
              </a:bodyPr>
              <a:lstStyle/>
              <a:p>
                <a:r>
                  <a:rPr lang="es-MX" sz="2000" dirty="0" smtClean="0"/>
                  <a:t>       </a:t>
                </a:r>
                <a:r>
                  <a:rPr lang="es-MX" sz="1600" dirty="0" err="1" smtClean="0"/>
                  <a:t>Products</a:t>
                </a:r>
                <a:endParaRPr lang="es-MX" sz="1600" dirty="0" smtClean="0"/>
              </a:p>
              <a:p>
                <a:r>
                  <a:rPr lang="es-MX" sz="1600" dirty="0"/>
                  <a:t> </a:t>
                </a:r>
                <a:r>
                  <a:rPr lang="es-MX" sz="1600" dirty="0" smtClean="0"/>
                  <a:t>       </a:t>
                </a:r>
                <a:r>
                  <a:rPr lang="es-MX" sz="1600" dirty="0" err="1" smtClean="0"/>
                  <a:t>Suppliers</a:t>
                </a:r>
                <a:endParaRPr lang="es-MX" sz="1600" dirty="0" smtClean="0"/>
              </a:p>
              <a:p>
                <a:endParaRPr lang="es-MX" sz="1600" dirty="0"/>
              </a:p>
              <a:p>
                <a:r>
                  <a:rPr lang="es-MX" sz="1600" dirty="0"/>
                  <a:t> </a:t>
                </a:r>
                <a:r>
                  <a:rPr lang="es-MX" sz="1600" dirty="0" smtClean="0"/>
                  <a:t>       </a:t>
                </a:r>
                <a:r>
                  <a:rPr lang="es-MX" sz="1600" dirty="0" err="1" smtClean="0"/>
                  <a:t>Cities</a:t>
                </a:r>
                <a:endParaRPr lang="es-MX" sz="1600" dirty="0" smtClean="0"/>
              </a:p>
              <a:p>
                <a:r>
                  <a:rPr lang="es-MX" sz="1600" dirty="0"/>
                  <a:t> </a:t>
                </a:r>
                <a:r>
                  <a:rPr lang="es-MX" sz="1600" dirty="0" smtClean="0"/>
                  <a:t>        Regiones</a:t>
                </a:r>
              </a:p>
              <a:p>
                <a:r>
                  <a:rPr lang="es-MX" sz="1600" dirty="0"/>
                  <a:t> </a:t>
                </a:r>
                <a:r>
                  <a:rPr lang="es-MX" sz="1600" dirty="0" smtClean="0"/>
                  <a:t>        </a:t>
                </a:r>
                <a:r>
                  <a:rPr lang="es-MX" sz="1600" dirty="0" err="1" smtClean="0"/>
                  <a:t>Countries</a:t>
                </a:r>
                <a:endParaRPr lang="es-MX" sz="1600" dirty="0" smtClean="0"/>
              </a:p>
              <a:p>
                <a:endParaRPr lang="es-MX" sz="1800" dirty="0"/>
              </a:p>
            </p:txBody>
          </p:sp>
          <p:sp>
            <p:nvSpPr>
              <p:cNvPr id="23" name="Elipse 22"/>
              <p:cNvSpPr/>
              <p:nvPr/>
            </p:nvSpPr>
            <p:spPr bwMode="auto">
              <a:xfrm>
                <a:off x="3779912" y="1052736"/>
                <a:ext cx="144016" cy="202977"/>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24" name="Elipse 23"/>
              <p:cNvSpPr/>
              <p:nvPr/>
            </p:nvSpPr>
            <p:spPr bwMode="auto">
              <a:xfrm>
                <a:off x="3779912" y="1358173"/>
                <a:ext cx="144016" cy="1536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grpSp>
      </p:grpSp>
      <p:sp>
        <p:nvSpPr>
          <p:cNvPr id="31" name="CuadroTexto 30"/>
          <p:cNvSpPr txBox="1"/>
          <p:nvPr/>
        </p:nvSpPr>
        <p:spPr>
          <a:xfrm>
            <a:off x="6156176" y="3573016"/>
            <a:ext cx="2987824" cy="738664"/>
          </a:xfrm>
          <a:prstGeom prst="rect">
            <a:avLst/>
          </a:prstGeom>
          <a:noFill/>
          <a:ln>
            <a:solidFill>
              <a:schemeClr val="tx1"/>
            </a:solidFill>
          </a:ln>
        </p:spPr>
        <p:txBody>
          <a:bodyPr wrap="square" rtlCol="0">
            <a:spAutoFit/>
          </a:bodyPr>
          <a:lstStyle/>
          <a:p>
            <a:r>
              <a:rPr lang="es-MX" sz="1400" dirty="0" smtClean="0"/>
              <a:t>   </a:t>
            </a:r>
          </a:p>
          <a:p>
            <a:r>
              <a:rPr lang="es-MX" sz="1400" dirty="0" smtClean="0"/>
              <a:t> </a:t>
            </a:r>
            <a:r>
              <a:rPr lang="es-MX" sz="1400" dirty="0" err="1" smtClean="0"/>
              <a:t>Customers</a:t>
            </a:r>
            <a:r>
              <a:rPr lang="es-MX" sz="1400" dirty="0" smtClean="0"/>
              <a:t> </a:t>
            </a:r>
            <a:r>
              <a:rPr lang="es-MX" sz="1400" dirty="0" err="1" smtClean="0"/>
              <a:t>Cities</a:t>
            </a:r>
            <a:r>
              <a:rPr lang="es-MX" sz="1400" dirty="0" smtClean="0"/>
              <a:t>  Regiones  </a:t>
            </a:r>
            <a:r>
              <a:rPr lang="es-MX" sz="1400" dirty="0" err="1" smtClean="0"/>
              <a:t>Coutries</a:t>
            </a:r>
            <a:endParaRPr lang="es-MX" sz="1400" dirty="0" smtClean="0"/>
          </a:p>
          <a:p>
            <a:endParaRPr lang="es-MX" sz="1400" dirty="0"/>
          </a:p>
        </p:txBody>
      </p:sp>
      <p:sp>
        <p:nvSpPr>
          <p:cNvPr id="32" name="Elipse 31"/>
          <p:cNvSpPr/>
          <p:nvPr/>
        </p:nvSpPr>
        <p:spPr bwMode="auto">
          <a:xfrm>
            <a:off x="6546245" y="3645024"/>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33" name="Elipse 32"/>
          <p:cNvSpPr/>
          <p:nvPr/>
        </p:nvSpPr>
        <p:spPr bwMode="auto">
          <a:xfrm>
            <a:off x="7338333"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34" name="Elipse 33"/>
          <p:cNvSpPr/>
          <p:nvPr/>
        </p:nvSpPr>
        <p:spPr bwMode="auto">
          <a:xfrm>
            <a:off x="7914397"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35" name="Elipse 34"/>
          <p:cNvSpPr/>
          <p:nvPr/>
        </p:nvSpPr>
        <p:spPr bwMode="auto">
          <a:xfrm>
            <a:off x="8634477"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cxnSp>
        <p:nvCxnSpPr>
          <p:cNvPr id="40" name="Conector recto 39"/>
          <p:cNvCxnSpPr/>
          <p:nvPr/>
        </p:nvCxnSpPr>
        <p:spPr bwMode="auto">
          <a:xfrm flipH="1" flipV="1">
            <a:off x="6015123" y="3717032"/>
            <a:ext cx="558360" cy="1817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Conector recto 40"/>
          <p:cNvCxnSpPr/>
          <p:nvPr/>
        </p:nvCxnSpPr>
        <p:spPr bwMode="auto">
          <a:xfrm flipH="1" flipV="1">
            <a:off x="6756106" y="3717032"/>
            <a:ext cx="558360" cy="90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Conector recto 41"/>
          <p:cNvCxnSpPr>
            <a:stCxn id="34" idx="2"/>
          </p:cNvCxnSpPr>
          <p:nvPr/>
        </p:nvCxnSpPr>
        <p:spPr bwMode="auto">
          <a:xfrm flipH="1" flipV="1">
            <a:off x="7540955" y="3733706"/>
            <a:ext cx="373442" cy="51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Conector recto 44"/>
          <p:cNvCxnSpPr/>
          <p:nvPr/>
        </p:nvCxnSpPr>
        <p:spPr bwMode="auto">
          <a:xfrm flipH="1" flipV="1">
            <a:off x="8130421" y="3733706"/>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7" name="CuadroTexto 46"/>
          <p:cNvSpPr txBox="1"/>
          <p:nvPr/>
        </p:nvSpPr>
        <p:spPr>
          <a:xfrm flipH="1">
            <a:off x="0" y="3573016"/>
            <a:ext cx="3005669" cy="738664"/>
          </a:xfrm>
          <a:prstGeom prst="rect">
            <a:avLst/>
          </a:prstGeom>
          <a:solidFill>
            <a:schemeClr val="bg1"/>
          </a:solidFill>
          <a:ln>
            <a:solidFill>
              <a:schemeClr val="tx1"/>
            </a:solidFill>
          </a:ln>
        </p:spPr>
        <p:txBody>
          <a:bodyPr wrap="square" rtlCol="0">
            <a:spAutoFit/>
          </a:bodyPr>
          <a:lstStyle/>
          <a:p>
            <a:r>
              <a:rPr lang="es-MX" sz="1400" dirty="0" smtClean="0"/>
              <a:t>   </a:t>
            </a:r>
          </a:p>
          <a:p>
            <a:r>
              <a:rPr lang="es-MX" sz="1400" dirty="0" smtClean="0"/>
              <a:t> </a:t>
            </a:r>
            <a:r>
              <a:rPr lang="es-MX" sz="1400" dirty="0" err="1" smtClean="0"/>
              <a:t>Countries</a:t>
            </a:r>
            <a:r>
              <a:rPr lang="es-MX" sz="1400" dirty="0" smtClean="0"/>
              <a:t>  Regiones   </a:t>
            </a:r>
            <a:r>
              <a:rPr lang="es-MX" sz="1400" dirty="0" err="1" smtClean="0"/>
              <a:t>Cities</a:t>
            </a:r>
            <a:r>
              <a:rPr lang="es-MX" sz="1400" dirty="0" smtClean="0"/>
              <a:t> </a:t>
            </a:r>
            <a:r>
              <a:rPr lang="es-MX" sz="1400" dirty="0" err="1" smtClean="0"/>
              <a:t>Employes</a:t>
            </a:r>
            <a:endParaRPr lang="es-MX" sz="1400" dirty="0" smtClean="0"/>
          </a:p>
          <a:p>
            <a:endParaRPr lang="es-MX" sz="1400" dirty="0"/>
          </a:p>
        </p:txBody>
      </p:sp>
      <p:sp>
        <p:nvSpPr>
          <p:cNvPr id="48" name="Elipse 47"/>
          <p:cNvSpPr/>
          <p:nvPr/>
        </p:nvSpPr>
        <p:spPr bwMode="auto">
          <a:xfrm flipH="1">
            <a:off x="350938" y="3645024"/>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49" name="Elipse 48"/>
          <p:cNvSpPr/>
          <p:nvPr/>
        </p:nvSpPr>
        <p:spPr bwMode="auto">
          <a:xfrm flipH="1">
            <a:off x="1143026"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50" name="Elipse 49"/>
          <p:cNvSpPr/>
          <p:nvPr/>
        </p:nvSpPr>
        <p:spPr bwMode="auto">
          <a:xfrm flipH="1">
            <a:off x="1719090"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51" name="Elipse 50"/>
          <p:cNvSpPr/>
          <p:nvPr/>
        </p:nvSpPr>
        <p:spPr bwMode="auto">
          <a:xfrm flipH="1">
            <a:off x="2439170"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cxnSp>
        <p:nvCxnSpPr>
          <p:cNvPr id="52" name="Conector recto 51"/>
          <p:cNvCxnSpPr/>
          <p:nvPr/>
        </p:nvCxnSpPr>
        <p:spPr bwMode="auto">
          <a:xfrm flipV="1">
            <a:off x="560799" y="3717032"/>
            <a:ext cx="558360" cy="90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Conector recto 52"/>
          <p:cNvCxnSpPr/>
          <p:nvPr/>
        </p:nvCxnSpPr>
        <p:spPr bwMode="auto">
          <a:xfrm flipV="1">
            <a:off x="1345648" y="3733707"/>
            <a:ext cx="559437" cy="51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Conector recto 53"/>
          <p:cNvCxnSpPr/>
          <p:nvPr/>
        </p:nvCxnSpPr>
        <p:spPr bwMode="auto">
          <a:xfrm flipV="1">
            <a:off x="1935114" y="3733706"/>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Conector recto 55"/>
          <p:cNvCxnSpPr>
            <a:stCxn id="51" idx="2"/>
          </p:cNvCxnSpPr>
          <p:nvPr/>
        </p:nvCxnSpPr>
        <p:spPr bwMode="auto">
          <a:xfrm flipV="1">
            <a:off x="2625165" y="3717032"/>
            <a:ext cx="754799" cy="2178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Elipse 42"/>
          <p:cNvSpPr/>
          <p:nvPr/>
        </p:nvSpPr>
        <p:spPr bwMode="auto">
          <a:xfrm>
            <a:off x="3881949" y="6370321"/>
            <a:ext cx="185995" cy="155023"/>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44" name="Elipse 43"/>
          <p:cNvSpPr/>
          <p:nvPr/>
        </p:nvSpPr>
        <p:spPr bwMode="auto">
          <a:xfrm>
            <a:off x="3851920" y="6010281"/>
            <a:ext cx="185995" cy="15502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46" name="Elipse 45"/>
          <p:cNvSpPr/>
          <p:nvPr/>
        </p:nvSpPr>
        <p:spPr bwMode="auto">
          <a:xfrm>
            <a:off x="3851920" y="5733256"/>
            <a:ext cx="185995" cy="15502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55" name="CuadroTexto 54"/>
          <p:cNvSpPr txBox="1"/>
          <p:nvPr/>
        </p:nvSpPr>
        <p:spPr>
          <a:xfrm>
            <a:off x="3443271" y="-12260"/>
            <a:ext cx="1040670"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Tiempo</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57" name="CuadroTexto 56"/>
          <p:cNvSpPr txBox="1"/>
          <p:nvPr/>
        </p:nvSpPr>
        <p:spPr>
          <a:xfrm>
            <a:off x="6152571" y="3203684"/>
            <a:ext cx="1114408"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Clientes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58" name="CuadroTexto 57"/>
          <p:cNvSpPr txBox="1"/>
          <p:nvPr/>
        </p:nvSpPr>
        <p:spPr>
          <a:xfrm>
            <a:off x="4004186" y="4538510"/>
            <a:ext cx="1351652"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Productos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59" name="CuadroTexto 58"/>
          <p:cNvSpPr txBox="1"/>
          <p:nvPr/>
        </p:nvSpPr>
        <p:spPr>
          <a:xfrm>
            <a:off x="1625366" y="3162865"/>
            <a:ext cx="1444626"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Empleados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93150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Procedimiento para crear un cubo.</a:t>
            </a:r>
            <a:endParaRPr lang="es-MX" dirty="0"/>
          </a:p>
        </p:txBody>
      </p:sp>
      <p:sp>
        <p:nvSpPr>
          <p:cNvPr id="3" name="2 Marcador de contenido"/>
          <p:cNvSpPr>
            <a:spLocks noGrp="1"/>
          </p:cNvSpPr>
          <p:nvPr>
            <p:ph idx="1"/>
          </p:nvPr>
        </p:nvSpPr>
        <p:spPr>
          <a:xfrm>
            <a:off x="914400" y="1513116"/>
            <a:ext cx="8229600" cy="5257800"/>
          </a:xfrm>
        </p:spPr>
        <p:txBody>
          <a:bodyPr/>
          <a:lstStyle/>
          <a:p>
            <a:r>
              <a:rPr lang="es-MX" sz="2400" dirty="0" smtClean="0"/>
              <a:t>1.- Crear un proyecto de </a:t>
            </a:r>
            <a:r>
              <a:rPr lang="es-MX" sz="2400" dirty="0" err="1" smtClean="0"/>
              <a:t>Analysis</a:t>
            </a:r>
            <a:r>
              <a:rPr lang="es-MX" sz="2400" dirty="0" smtClean="0"/>
              <a:t> </a:t>
            </a:r>
            <a:r>
              <a:rPr lang="es-MX" sz="2400" dirty="0" err="1" smtClean="0"/>
              <a:t>Service</a:t>
            </a:r>
            <a:r>
              <a:rPr lang="es-MX" sz="2400" dirty="0" smtClean="0"/>
              <a:t> en SQL Server </a:t>
            </a:r>
            <a:r>
              <a:rPr lang="es-MX" sz="2400" dirty="0" err="1" smtClean="0"/>
              <a:t>Bissness</a:t>
            </a:r>
            <a:r>
              <a:rPr lang="es-MX" sz="2400" dirty="0" smtClean="0"/>
              <a:t> </a:t>
            </a:r>
            <a:r>
              <a:rPr lang="es-MX" sz="2400" dirty="0" err="1" smtClean="0"/>
              <a:t>Inteligense</a:t>
            </a:r>
            <a:r>
              <a:rPr lang="es-MX" sz="2400" dirty="0" smtClean="0"/>
              <a:t> </a:t>
            </a:r>
            <a:r>
              <a:rPr lang="es-MX" sz="2400" dirty="0" err="1" smtClean="0"/>
              <a:t>Developer</a:t>
            </a:r>
            <a:r>
              <a:rPr lang="es-MX" sz="2400" dirty="0" smtClean="0"/>
              <a:t> Studio.</a:t>
            </a:r>
          </a:p>
          <a:p>
            <a:r>
              <a:rPr lang="es-MX" sz="2400" dirty="0" smtClean="0"/>
              <a:t>2.- En el proyecto de </a:t>
            </a:r>
            <a:r>
              <a:rPr lang="es-MX" sz="2400" dirty="0" err="1" smtClean="0"/>
              <a:t>Anaysis</a:t>
            </a:r>
            <a:r>
              <a:rPr lang="es-MX" sz="2400" dirty="0" smtClean="0"/>
              <a:t> </a:t>
            </a:r>
            <a:r>
              <a:rPr lang="es-MX" sz="2400" dirty="0" err="1" smtClean="0"/>
              <a:t>Service</a:t>
            </a:r>
            <a:r>
              <a:rPr lang="es-MX" sz="2400" dirty="0" smtClean="0"/>
              <a:t> se crea un Data </a:t>
            </a:r>
            <a:r>
              <a:rPr lang="es-MX" sz="2400" dirty="0" err="1" smtClean="0"/>
              <a:t>Source</a:t>
            </a:r>
            <a:r>
              <a:rPr lang="es-MX" sz="2400" dirty="0" smtClean="0"/>
              <a:t> para conectar el proyecto a una base de datos.</a:t>
            </a:r>
          </a:p>
          <a:p>
            <a:r>
              <a:rPr lang="es-MX" sz="2400" dirty="0" smtClean="0"/>
              <a:t>3.- Crear una vista de origen de datos.</a:t>
            </a:r>
          </a:p>
          <a:p>
            <a:r>
              <a:rPr lang="es-MX" sz="2400" dirty="0" smtClean="0"/>
              <a:t>4.- Crear el cubo.</a:t>
            </a:r>
          </a:p>
          <a:p>
            <a:r>
              <a:rPr lang="es-MX" sz="2400" dirty="0" smtClean="0"/>
              <a:t>5.- Procesar el cubo.</a:t>
            </a:r>
          </a:p>
          <a:p>
            <a:r>
              <a:rPr lang="es-MX" sz="2400" dirty="0" smtClean="0"/>
              <a:t>6.- Mostrar los datos del cubo.</a:t>
            </a:r>
            <a:endParaRPr lang="es-MX"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1.- Crear un proyecto de </a:t>
            </a:r>
            <a:r>
              <a:rPr lang="es-MX" dirty="0" err="1" smtClean="0"/>
              <a:t>Analysis</a:t>
            </a:r>
            <a:r>
              <a:rPr lang="es-MX" dirty="0" smtClean="0"/>
              <a:t> </a:t>
            </a:r>
            <a:r>
              <a:rPr lang="es-MX" dirty="0" err="1" smtClean="0"/>
              <a:t>Service</a:t>
            </a:r>
            <a:endParaRPr lang="es-MX" dirty="0"/>
          </a:p>
        </p:txBody>
      </p:sp>
      <p:sp>
        <p:nvSpPr>
          <p:cNvPr id="3" name="2 Marcador de contenido"/>
          <p:cNvSpPr>
            <a:spLocks noGrp="1"/>
          </p:cNvSpPr>
          <p:nvPr>
            <p:ph idx="1"/>
          </p:nvPr>
        </p:nvSpPr>
        <p:spPr>
          <a:xfrm>
            <a:off x="971600" y="1412776"/>
            <a:ext cx="8031163" cy="5257800"/>
          </a:xfrm>
        </p:spPr>
        <p:txBody>
          <a:bodyPr/>
          <a:lstStyle/>
          <a:p>
            <a:pPr lvl="0" fontAlgn="t"/>
            <a:r>
              <a:rPr lang="es-MX" sz="2400" dirty="0" smtClean="0"/>
              <a:t>1.- Haga clic en </a:t>
            </a:r>
            <a:r>
              <a:rPr lang="es-MX" sz="2400" b="1" dirty="0" smtClean="0"/>
              <a:t>Inicio</a:t>
            </a:r>
            <a:r>
              <a:rPr lang="es-MX" sz="2400" dirty="0" smtClean="0"/>
              <a:t>, seleccione </a:t>
            </a:r>
            <a:r>
              <a:rPr lang="es-MX" sz="2400" b="1" dirty="0" smtClean="0"/>
              <a:t>Todos los programas</a:t>
            </a:r>
            <a:r>
              <a:rPr lang="es-MX" sz="2400" dirty="0" smtClean="0"/>
              <a:t>, seleccione </a:t>
            </a:r>
            <a:r>
              <a:rPr lang="es-MX" sz="2400" b="1" dirty="0" smtClean="0"/>
              <a:t>Microsoft SQL Server </a:t>
            </a:r>
            <a:r>
              <a:rPr lang="es-MX" sz="2400" dirty="0" smtClean="0"/>
              <a:t>y, después, haga clic en </a:t>
            </a:r>
            <a:r>
              <a:rPr lang="es-MX" sz="2400" b="1" dirty="0" smtClean="0"/>
              <a:t>SQL Server Business </a:t>
            </a:r>
            <a:r>
              <a:rPr lang="es-MX" sz="2400" b="1" dirty="0" err="1" smtClean="0"/>
              <a:t>Intelligence</a:t>
            </a:r>
            <a:r>
              <a:rPr lang="es-MX" sz="2400" b="1" dirty="0" smtClean="0"/>
              <a:t> </a:t>
            </a:r>
            <a:r>
              <a:rPr lang="es-MX" sz="2400" b="1" dirty="0" err="1" smtClean="0"/>
              <a:t>Development</a:t>
            </a:r>
            <a:r>
              <a:rPr lang="es-MX" sz="2400" b="1" dirty="0" smtClean="0"/>
              <a:t> Studio</a:t>
            </a:r>
            <a:r>
              <a:rPr lang="es-MX" sz="2400" dirty="0" smtClean="0"/>
              <a:t>.</a:t>
            </a:r>
            <a:endParaRPr lang="es-MX" sz="4000" dirty="0" smtClean="0"/>
          </a:p>
          <a:p>
            <a:pPr lvl="0" fontAlgn="t"/>
            <a:r>
              <a:rPr lang="es-MX" sz="2400" dirty="0" smtClean="0"/>
              <a:t>2.- En el menú </a:t>
            </a:r>
            <a:r>
              <a:rPr lang="es-MX" sz="2400" b="1" dirty="0" smtClean="0"/>
              <a:t>Archivo</a:t>
            </a:r>
            <a:r>
              <a:rPr lang="es-MX" sz="2400" dirty="0" smtClean="0"/>
              <a:t> de Visual Studio, seleccione </a:t>
            </a:r>
            <a:r>
              <a:rPr lang="es-MX" sz="2400" b="1" dirty="0" smtClean="0"/>
              <a:t>Nuevo</a:t>
            </a:r>
            <a:r>
              <a:rPr lang="es-MX" sz="2400" dirty="0" smtClean="0"/>
              <a:t> y haga clic en </a:t>
            </a:r>
            <a:r>
              <a:rPr lang="es-MX" sz="2400" b="1" dirty="0" smtClean="0"/>
              <a:t>Proyecto</a:t>
            </a:r>
            <a:r>
              <a:rPr lang="es-MX" sz="2400" dirty="0" smtClean="0"/>
              <a:t>. </a:t>
            </a:r>
            <a:endParaRPr lang="es-MX" sz="4000" dirty="0" smtClean="0"/>
          </a:p>
          <a:p>
            <a:pPr lvl="0" fontAlgn="t"/>
            <a:r>
              <a:rPr lang="es-MX" sz="2400" dirty="0" smtClean="0"/>
              <a:t>3.- En el cuadro de diálogo </a:t>
            </a:r>
            <a:r>
              <a:rPr lang="es-MX" sz="2400" b="1" dirty="0" smtClean="0"/>
              <a:t>Nuevo proyecto</a:t>
            </a:r>
            <a:r>
              <a:rPr lang="es-MX" sz="2400" dirty="0" smtClean="0"/>
              <a:t>, seleccione </a:t>
            </a:r>
            <a:r>
              <a:rPr lang="es-MX" sz="2400" b="1" dirty="0" smtClean="0"/>
              <a:t>Proyectos de Business </a:t>
            </a:r>
            <a:r>
              <a:rPr lang="es-MX" sz="2400" b="1" dirty="0" err="1" smtClean="0"/>
              <a:t>Intelligence</a:t>
            </a:r>
            <a:r>
              <a:rPr lang="es-MX" sz="2400" dirty="0" smtClean="0"/>
              <a:t> en el panel </a:t>
            </a:r>
            <a:r>
              <a:rPr lang="es-MX" sz="2400" b="1" dirty="0" smtClean="0"/>
              <a:t>Tipos de proyecto</a:t>
            </a:r>
            <a:r>
              <a:rPr lang="es-MX" sz="2400" dirty="0" smtClean="0"/>
              <a:t>, y seleccione </a:t>
            </a:r>
            <a:r>
              <a:rPr lang="es-MX" sz="2400" b="1" dirty="0" smtClean="0"/>
              <a:t>Proyecto de </a:t>
            </a:r>
            <a:r>
              <a:rPr lang="es-MX" sz="2400" b="1" dirty="0" err="1" smtClean="0"/>
              <a:t>Analysis</a:t>
            </a:r>
            <a:r>
              <a:rPr lang="es-MX" sz="2400" b="1" dirty="0" smtClean="0"/>
              <a:t> </a:t>
            </a:r>
            <a:r>
              <a:rPr lang="es-MX" sz="2400" b="1" dirty="0" err="1" smtClean="0"/>
              <a:t>Services</a:t>
            </a:r>
            <a:r>
              <a:rPr lang="es-MX" sz="2400" dirty="0" smtClean="0"/>
              <a:t> en el panel </a:t>
            </a:r>
            <a:r>
              <a:rPr lang="es-MX" sz="2400" b="1" dirty="0" smtClean="0"/>
              <a:t>Plantillas</a:t>
            </a:r>
            <a:r>
              <a:rPr lang="es-MX" sz="2400" dirty="0" smtClean="0"/>
              <a:t>.</a:t>
            </a:r>
            <a:endParaRPr lang="es-MX" sz="2400" dirty="0" smtClean="0">
              <a:ea typeface="+mn-ea"/>
              <a:cs typeface="+mn-cs"/>
            </a:endParaRPr>
          </a:p>
          <a:p>
            <a:pPr lvl="0" fontAlgn="t"/>
            <a:r>
              <a:rPr lang="es-MX" sz="2400" dirty="0" smtClean="0">
                <a:ea typeface="+mn-ea"/>
                <a:cs typeface="+mn-cs"/>
              </a:rPr>
              <a:t>4.-Cambie el nombre del proyecto por </a:t>
            </a:r>
            <a:r>
              <a:rPr lang="es-MX" sz="2400" b="1" dirty="0" err="1" smtClean="0">
                <a:ea typeface="+mn-ea"/>
                <a:cs typeface="+mn-cs"/>
              </a:rPr>
              <a:t>TutorialNW</a:t>
            </a:r>
            <a:r>
              <a:rPr lang="es-MX" sz="2400" dirty="0" smtClean="0">
                <a:ea typeface="+mn-ea"/>
                <a:cs typeface="+mn-cs"/>
              </a:rPr>
              <a:t> de </a:t>
            </a:r>
            <a:r>
              <a:rPr lang="es-MX" sz="2400" b="1" dirty="0" err="1" smtClean="0">
                <a:ea typeface="+mn-ea"/>
                <a:cs typeface="+mn-cs"/>
              </a:rPr>
              <a:t>Analysis</a:t>
            </a:r>
            <a:r>
              <a:rPr lang="es-MX" sz="2400" b="1" dirty="0" smtClean="0">
                <a:ea typeface="+mn-ea"/>
                <a:cs typeface="+mn-cs"/>
              </a:rPr>
              <a:t> </a:t>
            </a:r>
            <a:r>
              <a:rPr lang="es-MX" sz="2400" b="1" dirty="0" err="1" smtClean="0">
                <a:ea typeface="+mn-ea"/>
                <a:cs typeface="+mn-cs"/>
              </a:rPr>
              <a:t>Services</a:t>
            </a:r>
            <a:r>
              <a:rPr lang="es-MX" sz="2400" dirty="0" smtClean="0">
                <a:ea typeface="+mn-ea"/>
                <a:cs typeface="+mn-cs"/>
              </a:rPr>
              <a:t>, que cambia también el nombre de la solución, y haga clic en </a:t>
            </a:r>
            <a:r>
              <a:rPr lang="es-MX" sz="2400" b="1" dirty="0" smtClean="0">
                <a:ea typeface="+mn-ea"/>
                <a:cs typeface="+mn-cs"/>
              </a:rPr>
              <a:t>Aceptar</a:t>
            </a:r>
            <a:r>
              <a:rPr lang="es-MX" sz="2400" dirty="0" smtClean="0">
                <a:ea typeface="+mn-ea"/>
                <a:cs typeface="+mn-cs"/>
              </a:rPr>
              <a:t>.</a:t>
            </a:r>
          </a:p>
          <a:p>
            <a:endParaRPr lang="es-MX"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dirty="0"/>
          </a:p>
        </p:txBody>
      </p:sp>
      <p:pic>
        <p:nvPicPr>
          <p:cNvPr id="183299" name="Picture 3"/>
          <p:cNvPicPr>
            <a:picLocks noChangeAspect="1" noChangeArrowheads="1"/>
          </p:cNvPicPr>
          <p:nvPr/>
        </p:nvPicPr>
        <p:blipFill>
          <a:blip r:embed="rId2" cstate="print"/>
          <a:srcRect/>
          <a:stretch>
            <a:fillRect/>
          </a:stretch>
        </p:blipFill>
        <p:spPr bwMode="auto">
          <a:xfrm>
            <a:off x="0" y="260648"/>
            <a:ext cx="4211960" cy="2996569"/>
          </a:xfrm>
          <a:prstGeom prst="rect">
            <a:avLst/>
          </a:prstGeom>
          <a:noFill/>
          <a:ln w="9525">
            <a:noFill/>
            <a:miter lim="800000"/>
            <a:headEnd/>
            <a:tailEnd/>
          </a:ln>
        </p:spPr>
      </p:pic>
      <p:pic>
        <p:nvPicPr>
          <p:cNvPr id="183300" name="Picture 4"/>
          <p:cNvPicPr>
            <a:picLocks noChangeAspect="1" noChangeArrowheads="1"/>
          </p:cNvPicPr>
          <p:nvPr/>
        </p:nvPicPr>
        <p:blipFill>
          <a:blip r:embed="rId3" cstate="print"/>
          <a:srcRect/>
          <a:stretch>
            <a:fillRect/>
          </a:stretch>
        </p:blipFill>
        <p:spPr bwMode="auto">
          <a:xfrm>
            <a:off x="4139952" y="3297526"/>
            <a:ext cx="4630172" cy="3221196"/>
          </a:xfrm>
          <a:prstGeom prst="rect">
            <a:avLst/>
          </a:prstGeom>
          <a:noFill/>
          <a:ln w="9525">
            <a:noFill/>
            <a:miter lim="800000"/>
            <a:headEnd/>
            <a:tailEnd/>
          </a:ln>
        </p:spPr>
      </p:pic>
      <p:sp>
        <p:nvSpPr>
          <p:cNvPr id="7" name="6 Flecha derecha"/>
          <p:cNvSpPr/>
          <p:nvPr/>
        </p:nvSpPr>
        <p:spPr bwMode="auto">
          <a:xfrm rot="2002306">
            <a:off x="4414255" y="2132244"/>
            <a:ext cx="2656281" cy="100811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2.- Crea un Data </a:t>
            </a:r>
            <a:r>
              <a:rPr lang="es-MX" dirty="0" err="1" smtClean="0"/>
              <a:t>Source</a:t>
            </a:r>
            <a:r>
              <a:rPr lang="es-MX" dirty="0" smtClean="0"/>
              <a:t> para conectar el proyecto a una base de datos.</a:t>
            </a:r>
            <a:endParaRPr lang="es-MX" dirty="0"/>
          </a:p>
        </p:txBody>
      </p:sp>
      <p:sp>
        <p:nvSpPr>
          <p:cNvPr id="3" name="2 Marcador de contenido"/>
          <p:cNvSpPr>
            <a:spLocks noGrp="1"/>
          </p:cNvSpPr>
          <p:nvPr>
            <p:ph idx="1"/>
          </p:nvPr>
        </p:nvSpPr>
        <p:spPr/>
        <p:txBody>
          <a:bodyPr/>
          <a:lstStyle/>
          <a:p>
            <a:r>
              <a:rPr lang="es-MX" dirty="0" smtClean="0"/>
              <a:t>Tras crear un proyecto de Microsoft SQL Server </a:t>
            </a:r>
            <a:r>
              <a:rPr lang="es-MX" dirty="0" err="1" smtClean="0"/>
              <a:t>Analysis</a:t>
            </a:r>
            <a:r>
              <a:rPr lang="es-MX" dirty="0" smtClean="0"/>
              <a:t> </a:t>
            </a:r>
            <a:r>
              <a:rPr lang="es-MX" dirty="0" err="1" smtClean="0"/>
              <a:t>Services</a:t>
            </a:r>
            <a:r>
              <a:rPr lang="es-MX" dirty="0" smtClean="0"/>
              <a:t> (SSAS), se empieza a trabajar con el mismo definiendo uno o más orígenes de datos que el proyecto utilizará. Al definir un origen de datos, se define la información de cadena de conexión que se utilizará para establecer la conexión con el origen de datos.</a:t>
            </a:r>
            <a:endParaRPr lang="es-MX"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2.- Crea un Data </a:t>
            </a:r>
            <a:r>
              <a:rPr lang="es-MX" dirty="0" err="1" smtClean="0"/>
              <a:t>Source</a:t>
            </a:r>
            <a:r>
              <a:rPr lang="es-MX" dirty="0" smtClean="0"/>
              <a:t> para conectar el proyecto a una base de datos.</a:t>
            </a:r>
            <a:endParaRPr lang="es-MX" dirty="0"/>
          </a:p>
        </p:txBody>
      </p:sp>
      <p:sp>
        <p:nvSpPr>
          <p:cNvPr id="3" name="2 Marcador de contenido"/>
          <p:cNvSpPr>
            <a:spLocks noGrp="1"/>
          </p:cNvSpPr>
          <p:nvPr>
            <p:ph idx="1"/>
          </p:nvPr>
        </p:nvSpPr>
        <p:spPr/>
        <p:txBody>
          <a:bodyPr/>
          <a:lstStyle/>
          <a:p>
            <a:pPr lvl="0" fontAlgn="t"/>
            <a:r>
              <a:rPr lang="es-MX" sz="2400" dirty="0" smtClean="0"/>
              <a:t>1.- En el Explorador de soluciones, haga clic con el botón secundario en </a:t>
            </a:r>
            <a:r>
              <a:rPr lang="es-MX" sz="2400" b="1" dirty="0" smtClean="0"/>
              <a:t>Orígenes de datos</a:t>
            </a:r>
            <a:r>
              <a:rPr lang="es-MX" sz="2400" dirty="0" smtClean="0"/>
              <a:t> y, a continuación, haga clic en </a:t>
            </a:r>
            <a:r>
              <a:rPr lang="es-MX" sz="2400" b="1" dirty="0" smtClean="0"/>
              <a:t>Nuevo origen de datos</a:t>
            </a:r>
            <a:r>
              <a:rPr lang="es-MX" sz="2400" dirty="0" smtClean="0"/>
              <a:t>.</a:t>
            </a:r>
          </a:p>
          <a:p>
            <a:pPr lvl="0" fontAlgn="t"/>
            <a:endParaRPr lang="es-MX" sz="2400" dirty="0" smtClean="0"/>
          </a:p>
          <a:p>
            <a:pPr lvl="0" fontAlgn="t"/>
            <a:r>
              <a:rPr lang="es-MX" sz="2400" dirty="0" smtClean="0"/>
              <a:t>2.- En la página de inicio del </a:t>
            </a:r>
            <a:r>
              <a:rPr lang="es-MX" sz="2400" b="1" dirty="0" smtClean="0"/>
              <a:t>Asistente para orígenes de datos</a:t>
            </a:r>
            <a:r>
              <a:rPr lang="es-MX" sz="2400" dirty="0" smtClean="0"/>
              <a:t>, haga clic en </a:t>
            </a:r>
            <a:r>
              <a:rPr lang="es-MX" sz="2400" b="1" dirty="0" smtClean="0"/>
              <a:t>Siguiente</a:t>
            </a:r>
            <a:r>
              <a:rPr lang="es-MX" sz="2400" dirty="0" smtClean="0"/>
              <a:t>. </a:t>
            </a:r>
          </a:p>
          <a:p>
            <a:pPr lvl="0" fontAlgn="t"/>
            <a:endParaRPr lang="es-MX" sz="2400" dirty="0" smtClean="0"/>
          </a:p>
          <a:p>
            <a:pPr lvl="0" fontAlgn="t"/>
            <a:r>
              <a:rPr lang="es-MX" sz="2400" dirty="0" smtClean="0"/>
              <a:t>3.- En la página </a:t>
            </a:r>
            <a:r>
              <a:rPr lang="es-MX" sz="2400" b="1" dirty="0" smtClean="0"/>
              <a:t>Seleccione cómo definir la conexión</a:t>
            </a:r>
            <a:r>
              <a:rPr lang="es-MX" sz="2400" dirty="0" smtClean="0"/>
              <a:t>, asegúrese de que la opción </a:t>
            </a:r>
            <a:r>
              <a:rPr lang="es-MX" sz="2400" b="1" dirty="0" smtClean="0"/>
              <a:t>Crear un origen de datos basado en una conexión nueva o existente</a:t>
            </a:r>
            <a:r>
              <a:rPr lang="es-MX" sz="2400" dirty="0" smtClean="0"/>
              <a:t> esté seleccionada y, a continuación, haga clic en </a:t>
            </a:r>
            <a:r>
              <a:rPr lang="es-MX" sz="2400" b="1" dirty="0" smtClean="0"/>
              <a:t>Nuevo</a:t>
            </a:r>
            <a:r>
              <a:rPr lang="es-MX" sz="2400" dirty="0" smtClean="0"/>
              <a:t>.</a:t>
            </a:r>
          </a:p>
          <a:p>
            <a:endParaRPr lang="es-MX"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a:xfrm>
            <a:off x="914400" y="22418"/>
            <a:ext cx="8031163" cy="5257800"/>
          </a:xfrm>
        </p:spPr>
        <p:txBody>
          <a:bodyPr/>
          <a:lstStyle/>
          <a:p>
            <a:pPr lvl="0" fontAlgn="t"/>
            <a:r>
              <a:rPr lang="es-MX" dirty="0" smtClean="0"/>
              <a:t>3.- En la página </a:t>
            </a:r>
            <a:r>
              <a:rPr lang="es-MX" b="1" dirty="0" smtClean="0"/>
              <a:t>Seleccione cómo definir la conexión</a:t>
            </a:r>
            <a:r>
              <a:rPr lang="es-MX" dirty="0" smtClean="0"/>
              <a:t>, asegúrese de que la opción </a:t>
            </a:r>
            <a:r>
              <a:rPr lang="es-MX" b="1" dirty="0" smtClean="0"/>
              <a:t>Crear un origen de datos basado en una conexión nueva o existente</a:t>
            </a:r>
            <a:r>
              <a:rPr lang="es-MX" dirty="0" smtClean="0"/>
              <a:t> esté seleccionada y, a continuación, haga clic en </a:t>
            </a:r>
            <a:r>
              <a:rPr lang="es-MX" b="1" dirty="0" smtClean="0"/>
              <a:t>Nuevo</a:t>
            </a:r>
            <a:r>
              <a:rPr lang="es-MX" dirty="0" smtClean="0"/>
              <a:t>.</a:t>
            </a:r>
          </a:p>
          <a:p>
            <a:endParaRPr lang="es-MX" dirty="0"/>
          </a:p>
        </p:txBody>
      </p:sp>
      <p:pic>
        <p:nvPicPr>
          <p:cNvPr id="185346" name="Picture 2"/>
          <p:cNvPicPr>
            <a:picLocks noChangeAspect="1" noChangeArrowheads="1"/>
          </p:cNvPicPr>
          <p:nvPr/>
        </p:nvPicPr>
        <p:blipFill>
          <a:blip r:embed="rId2" cstate="print"/>
          <a:srcRect/>
          <a:stretch>
            <a:fillRect/>
          </a:stretch>
        </p:blipFill>
        <p:spPr bwMode="auto">
          <a:xfrm>
            <a:off x="4644008" y="3027749"/>
            <a:ext cx="4211960" cy="383025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1" y="3225476"/>
            <a:ext cx="3707904" cy="3371875"/>
          </a:xfrm>
          <a:prstGeom prst="rect">
            <a:avLst/>
          </a:prstGeom>
          <a:noFill/>
          <a:ln w="9525">
            <a:noFill/>
            <a:miter lim="800000"/>
            <a:headEnd/>
            <a:tailEnd/>
          </a:ln>
        </p:spPr>
      </p:pic>
      <p:sp>
        <p:nvSpPr>
          <p:cNvPr id="6" name="5 Flecha derecha"/>
          <p:cNvSpPr/>
          <p:nvPr/>
        </p:nvSpPr>
        <p:spPr bwMode="auto">
          <a:xfrm>
            <a:off x="5796136" y="5157192"/>
            <a:ext cx="1152128" cy="7200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2.- Crea un Data </a:t>
            </a:r>
            <a:r>
              <a:rPr lang="es-MX" dirty="0" err="1" smtClean="0"/>
              <a:t>Source</a:t>
            </a:r>
            <a:r>
              <a:rPr lang="es-MX" dirty="0" smtClean="0"/>
              <a:t> para conectar el proyecto a una base de datos.</a:t>
            </a:r>
            <a:endParaRPr lang="es-MX" dirty="0"/>
          </a:p>
        </p:txBody>
      </p:sp>
      <p:sp>
        <p:nvSpPr>
          <p:cNvPr id="3" name="2 Marcador de contenido"/>
          <p:cNvSpPr>
            <a:spLocks noGrp="1"/>
          </p:cNvSpPr>
          <p:nvPr>
            <p:ph idx="1"/>
          </p:nvPr>
        </p:nvSpPr>
        <p:spPr/>
        <p:txBody>
          <a:bodyPr/>
          <a:lstStyle/>
          <a:p>
            <a:pPr lvl="0"/>
            <a:r>
              <a:rPr lang="es-MX" dirty="0" smtClean="0"/>
              <a:t>4.- En la lista de proveedores seleccionar </a:t>
            </a:r>
            <a:r>
              <a:rPr lang="es-MX" b="1" dirty="0" err="1" smtClean="0"/>
              <a:t>Native</a:t>
            </a:r>
            <a:r>
              <a:rPr lang="es-MX" b="1" dirty="0" smtClean="0"/>
              <a:t> OLE DB\SQL </a:t>
            </a:r>
            <a:r>
              <a:rPr lang="es-MX" b="1" dirty="0" err="1" smtClean="0"/>
              <a:t>Native</a:t>
            </a:r>
            <a:r>
              <a:rPr lang="es-MX" b="1" dirty="0" smtClean="0"/>
              <a:t> </a:t>
            </a:r>
            <a:r>
              <a:rPr lang="es-MX" b="1" dirty="0" err="1" smtClean="0"/>
              <a:t>Client</a:t>
            </a:r>
            <a:r>
              <a:rPr lang="es-MX" dirty="0" smtClean="0"/>
              <a:t>,</a:t>
            </a:r>
          </a:p>
          <a:p>
            <a:pPr lvl="0"/>
            <a:r>
              <a:rPr lang="es-MX" dirty="0" smtClean="0"/>
              <a:t>5.- En Nombre del servidor teclear LOCALHOST.</a:t>
            </a:r>
          </a:p>
          <a:p>
            <a:pPr lvl="0"/>
            <a:r>
              <a:rPr lang="es-MX" dirty="0" smtClean="0"/>
              <a:t>6.- Seleccionar SQL Server </a:t>
            </a:r>
            <a:r>
              <a:rPr lang="es-MX" dirty="0" err="1" smtClean="0"/>
              <a:t>Autentication</a:t>
            </a:r>
            <a:endParaRPr lang="es-MX" dirty="0" smtClean="0"/>
          </a:p>
          <a:p>
            <a:pPr lvl="0"/>
            <a:r>
              <a:rPr lang="es-MX" dirty="0" smtClean="0"/>
              <a:t>Y teclear el usuario SA y Su </a:t>
            </a:r>
            <a:r>
              <a:rPr lang="es-MX" dirty="0" err="1" smtClean="0"/>
              <a:t>password</a:t>
            </a:r>
            <a:r>
              <a:rPr lang="es-MX" dirty="0" smtClean="0"/>
              <a:t>.</a:t>
            </a:r>
          </a:p>
          <a:p>
            <a:pPr lvl="0"/>
            <a:r>
              <a:rPr lang="es-MX" dirty="0" smtClean="0"/>
              <a:t>7.- En el campo nombre Base de datos, seleccionar </a:t>
            </a:r>
            <a:r>
              <a:rPr lang="es-MX" b="1" dirty="0" err="1" smtClean="0"/>
              <a:t>NorthwindDW</a:t>
            </a:r>
            <a:r>
              <a:rPr lang="es-MX" dirty="0" smtClean="0"/>
              <a:t>.</a:t>
            </a:r>
          </a:p>
          <a:p>
            <a:pPr lvl="0"/>
            <a:r>
              <a:rPr lang="es-MX" dirty="0" smtClean="0"/>
              <a:t>8.- Oprimir </a:t>
            </a:r>
            <a:r>
              <a:rPr lang="es-MX" b="1" dirty="0" smtClean="0"/>
              <a:t>OK</a:t>
            </a:r>
            <a:r>
              <a:rPr lang="es-MX" dirty="0" smtClean="0"/>
              <a:t>. Regresa a la ventana de selección de data </a:t>
            </a:r>
            <a:r>
              <a:rPr lang="es-MX" dirty="0" err="1" smtClean="0"/>
              <a:t>source</a:t>
            </a:r>
            <a:r>
              <a:rPr lang="es-MX" dirty="0" smtClean="0"/>
              <a:t>.</a:t>
            </a:r>
          </a:p>
          <a:p>
            <a:endParaRPr lang="es-MX"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pic>
        <p:nvPicPr>
          <p:cNvPr id="4" name="Picture 2"/>
          <p:cNvPicPr>
            <a:picLocks noGrp="1" noChangeAspect="1" noChangeArrowheads="1"/>
          </p:cNvPicPr>
          <p:nvPr>
            <p:ph idx="1"/>
          </p:nvPr>
        </p:nvPicPr>
        <p:blipFill>
          <a:blip r:embed="rId2" cstate="print"/>
          <a:srcRect/>
          <a:stretch>
            <a:fillRect/>
          </a:stretch>
        </p:blipFill>
        <p:spPr bwMode="auto">
          <a:xfrm>
            <a:off x="0" y="692697"/>
            <a:ext cx="4645901" cy="475252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4788877" y="1268760"/>
            <a:ext cx="4355123" cy="3960440"/>
          </a:xfrm>
          <a:prstGeom prst="rect">
            <a:avLst/>
          </a:prstGeom>
          <a:noFill/>
          <a:ln w="9525">
            <a:noFill/>
            <a:miter lim="800000"/>
            <a:headEnd/>
            <a:tailEnd/>
          </a:ln>
        </p:spPr>
      </p:pic>
      <p:sp>
        <p:nvSpPr>
          <p:cNvPr id="6" name="5 Flecha derecha"/>
          <p:cNvSpPr/>
          <p:nvPr/>
        </p:nvSpPr>
        <p:spPr bwMode="auto">
          <a:xfrm>
            <a:off x="3779912" y="4509120"/>
            <a:ext cx="1512168" cy="79208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fontAlgn="t"/>
            <a:r>
              <a:rPr lang="es-MX" sz="2400" dirty="0" smtClean="0"/>
              <a:t>8.- En la ventana selección de data </a:t>
            </a:r>
            <a:r>
              <a:rPr lang="es-MX" sz="2400" dirty="0" err="1" smtClean="0"/>
              <a:t>sourse</a:t>
            </a:r>
            <a:r>
              <a:rPr lang="es-MX" sz="2400" dirty="0" smtClean="0"/>
              <a:t> se Oprimir </a:t>
            </a:r>
            <a:r>
              <a:rPr lang="es-MX" sz="2400" b="1" dirty="0" err="1" smtClean="0"/>
              <a:t>Next</a:t>
            </a:r>
            <a:r>
              <a:rPr lang="es-MX" sz="2400" b="1" dirty="0" smtClean="0"/>
              <a:t> </a:t>
            </a:r>
            <a:r>
              <a:rPr lang="es-MX" sz="2400" dirty="0" smtClean="0"/>
              <a:t>y aparece la página </a:t>
            </a:r>
            <a:r>
              <a:rPr lang="es-MX" sz="2400" b="1" dirty="0" smtClean="0"/>
              <a:t>Información de suplantación</a:t>
            </a:r>
            <a:r>
              <a:rPr lang="es-MX" sz="2400" dirty="0" smtClean="0"/>
              <a:t>. En esta página del asistente, debe definir las credenciales de seguridad que </a:t>
            </a:r>
            <a:r>
              <a:rPr lang="es-MX" sz="2400" dirty="0" err="1" smtClean="0"/>
              <a:t>Analysis</a:t>
            </a:r>
            <a:r>
              <a:rPr lang="es-MX" sz="2400" dirty="0" smtClean="0"/>
              <a:t> </a:t>
            </a:r>
            <a:r>
              <a:rPr lang="es-MX" sz="2400" dirty="0" err="1" smtClean="0"/>
              <a:t>Services</a:t>
            </a:r>
            <a:r>
              <a:rPr lang="es-MX" sz="2400" dirty="0" smtClean="0"/>
              <a:t> debe utilizar para conectarse al origen de datos. La suplantación afecta a la cuenta de Windows usada para conectarse al origen de datos cuando está seleccionada la autenticación de Windows. </a:t>
            </a:r>
            <a:r>
              <a:rPr lang="es-MX" sz="2400" dirty="0" err="1" smtClean="0"/>
              <a:t>Analysis</a:t>
            </a:r>
            <a:r>
              <a:rPr lang="es-MX" sz="2400" dirty="0" smtClean="0"/>
              <a:t> </a:t>
            </a:r>
            <a:r>
              <a:rPr lang="es-MX" sz="2400" dirty="0" err="1" smtClean="0"/>
              <a:t>Services</a:t>
            </a:r>
            <a:r>
              <a:rPr lang="es-MX" sz="2400" dirty="0" smtClean="0"/>
              <a:t> no permite la suplantación de los objetos OLAP de procesamiento. </a:t>
            </a:r>
            <a:endParaRPr lang="es-MX"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Antecedentes</a:t>
            </a:r>
            <a:endParaRPr lang="es-MX" dirty="0"/>
          </a:p>
        </p:txBody>
      </p:sp>
      <p:sp>
        <p:nvSpPr>
          <p:cNvPr id="3" name="2 Marcador de contenido"/>
          <p:cNvSpPr>
            <a:spLocks noGrp="1"/>
          </p:cNvSpPr>
          <p:nvPr>
            <p:ph idx="1"/>
          </p:nvPr>
        </p:nvSpPr>
        <p:spPr>
          <a:xfrm>
            <a:off x="914400" y="1513116"/>
            <a:ext cx="8229600" cy="5257800"/>
          </a:xfrm>
        </p:spPr>
        <p:txBody>
          <a:bodyPr/>
          <a:lstStyle/>
          <a:p>
            <a:r>
              <a:rPr lang="es-MX" sz="2400" b="1" dirty="0" smtClean="0"/>
              <a:t>SQL Server</a:t>
            </a:r>
          </a:p>
          <a:p>
            <a:r>
              <a:rPr lang="es-MX" sz="2400" dirty="0" smtClean="0"/>
              <a:t>Los programadores de almacenes de datos usan </a:t>
            </a:r>
            <a:r>
              <a:rPr lang="es-MX" sz="2400" b="1" dirty="0" smtClean="0"/>
              <a:t>Business </a:t>
            </a:r>
            <a:r>
              <a:rPr lang="es-MX" sz="2400" b="1" dirty="0" err="1" smtClean="0"/>
              <a:t>Intelligence</a:t>
            </a:r>
            <a:r>
              <a:rPr lang="es-MX" sz="2400" b="1" dirty="0" smtClean="0"/>
              <a:t> </a:t>
            </a:r>
            <a:r>
              <a:rPr lang="es-MX" sz="2400" b="1" dirty="0" err="1" smtClean="0"/>
              <a:t>Development</a:t>
            </a:r>
            <a:r>
              <a:rPr lang="es-MX" sz="2400" b="1" dirty="0" smtClean="0"/>
              <a:t> Studio</a:t>
            </a:r>
            <a:r>
              <a:rPr lang="es-MX" sz="2400" dirty="0" smtClean="0"/>
              <a:t> para desarrollar e implementar proyectos de </a:t>
            </a:r>
            <a:r>
              <a:rPr lang="es-MX" sz="2400" dirty="0" err="1" smtClean="0"/>
              <a:t>Analysis</a:t>
            </a:r>
            <a:r>
              <a:rPr lang="es-MX" sz="2400" dirty="0" smtClean="0"/>
              <a:t> </a:t>
            </a:r>
            <a:r>
              <a:rPr lang="es-MX" sz="2400" dirty="0" err="1" smtClean="0"/>
              <a:t>Services</a:t>
            </a:r>
            <a:r>
              <a:rPr lang="es-MX" sz="2400" dirty="0" smtClean="0"/>
              <a:t>, y usan </a:t>
            </a:r>
            <a:r>
              <a:rPr lang="es-MX" sz="2400" b="1" dirty="0" smtClean="0"/>
              <a:t>SQL Server Management Studio </a:t>
            </a:r>
            <a:r>
              <a:rPr lang="es-MX" sz="2400" dirty="0" smtClean="0"/>
              <a:t>para administrar las bases de datos de </a:t>
            </a:r>
            <a:r>
              <a:rPr lang="es-MX" sz="2400" dirty="0" err="1" smtClean="0"/>
              <a:t>Analysis</a:t>
            </a:r>
            <a:r>
              <a:rPr lang="es-MX" sz="2400" dirty="0" smtClean="0"/>
              <a:t> </a:t>
            </a:r>
            <a:r>
              <a:rPr lang="es-MX" sz="2400" dirty="0" err="1" smtClean="0"/>
              <a:t>Services</a:t>
            </a:r>
            <a:r>
              <a:rPr lang="es-MX" sz="2400" dirty="0" smtClean="0"/>
              <a:t> para las que se ha creado una instancia desde estos proyectos.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14400" y="547464"/>
            <a:ext cx="8031163" cy="5257800"/>
          </a:xfrm>
        </p:spPr>
        <p:txBody>
          <a:bodyPr/>
          <a:lstStyle/>
          <a:p>
            <a:pPr lvl="0"/>
            <a:r>
              <a:rPr lang="es-MX" sz="2400" dirty="0" smtClean="0"/>
              <a:t>8.- Seleccione </a:t>
            </a:r>
            <a:r>
              <a:rPr lang="es-MX" sz="2400" b="1" dirty="0" smtClean="0"/>
              <a:t>Utilizar cuenta de servicio</a:t>
            </a:r>
            <a:r>
              <a:rPr lang="es-MX" sz="2400" dirty="0" smtClean="0"/>
              <a:t> y haga clic en </a:t>
            </a:r>
            <a:r>
              <a:rPr lang="es-MX" sz="2400" b="1" dirty="0" err="1" smtClean="0"/>
              <a:t>Next</a:t>
            </a:r>
            <a:r>
              <a:rPr lang="es-MX" sz="2400" dirty="0" smtClean="0"/>
              <a:t>. </a:t>
            </a:r>
          </a:p>
          <a:p>
            <a:pPr lvl="0"/>
            <a:r>
              <a:rPr lang="es-MX" sz="2400" dirty="0" smtClean="0"/>
              <a:t>9.- En la página </a:t>
            </a:r>
            <a:r>
              <a:rPr lang="es-MX" sz="2400" b="1" dirty="0" smtClean="0"/>
              <a:t>Finalización del asistente</a:t>
            </a:r>
            <a:r>
              <a:rPr lang="es-MX" sz="2400" dirty="0" smtClean="0"/>
              <a:t>, haga clic en </a:t>
            </a:r>
            <a:r>
              <a:rPr lang="es-MX" sz="2400" b="1" dirty="0" smtClean="0"/>
              <a:t>Finalizar</a:t>
            </a:r>
            <a:r>
              <a:rPr lang="es-MX" sz="2400" dirty="0" smtClean="0"/>
              <a:t> para crear el nuevo origen de datos con el nombre </a:t>
            </a:r>
            <a:r>
              <a:rPr lang="es-MX" sz="2400" b="1" dirty="0" err="1" smtClean="0"/>
              <a:t>NorthwindDW</a:t>
            </a:r>
            <a:r>
              <a:rPr lang="es-MX" sz="2400" dirty="0" smtClean="0"/>
              <a:t>.</a:t>
            </a:r>
          </a:p>
          <a:p>
            <a:endParaRPr lang="es-MX" sz="2400" dirty="0"/>
          </a:p>
        </p:txBody>
      </p:sp>
      <p:pic>
        <p:nvPicPr>
          <p:cNvPr id="4" name="Picture 3"/>
          <p:cNvPicPr>
            <a:picLocks noChangeAspect="1" noChangeArrowheads="1"/>
          </p:cNvPicPr>
          <p:nvPr/>
        </p:nvPicPr>
        <p:blipFill>
          <a:blip r:embed="rId2" cstate="print"/>
          <a:srcRect/>
          <a:stretch>
            <a:fillRect/>
          </a:stretch>
        </p:blipFill>
        <p:spPr bwMode="auto">
          <a:xfrm>
            <a:off x="0" y="2636912"/>
            <a:ext cx="4300516" cy="391078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4788024" y="2708920"/>
            <a:ext cx="4077392" cy="37078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3.- Crear una vista origen de datos.</a:t>
            </a:r>
            <a:endParaRPr lang="es-MX" dirty="0"/>
          </a:p>
        </p:txBody>
      </p:sp>
      <p:sp>
        <p:nvSpPr>
          <p:cNvPr id="3" name="2 Marcador de contenido"/>
          <p:cNvSpPr>
            <a:spLocks noGrp="1"/>
          </p:cNvSpPr>
          <p:nvPr>
            <p:ph idx="1"/>
          </p:nvPr>
        </p:nvSpPr>
        <p:spPr/>
        <p:txBody>
          <a:bodyPr/>
          <a:lstStyle/>
          <a:p>
            <a:r>
              <a:rPr lang="es-MX" sz="2500" dirty="0" smtClean="0"/>
              <a:t>Tras definir los orígenes de datos que utilizará en un proyecto de Microsoft SQL Server </a:t>
            </a:r>
            <a:r>
              <a:rPr lang="es-MX" sz="2500" dirty="0" err="1" smtClean="0"/>
              <a:t>Analysis</a:t>
            </a:r>
            <a:r>
              <a:rPr lang="es-MX" sz="2500" dirty="0" smtClean="0"/>
              <a:t> </a:t>
            </a:r>
            <a:r>
              <a:rPr lang="es-MX" sz="2500" dirty="0" err="1" smtClean="0"/>
              <a:t>Services</a:t>
            </a:r>
            <a:r>
              <a:rPr lang="es-MX" sz="2500" dirty="0" smtClean="0"/>
              <a:t> (SSAS), el paso siguiente generalmente consiste en definir una vista de origen de datos para el proyecto. Una vista de origen de datos es una sola vista unificada de metadatos de tablas y vistas especificadas que el origen de datos define en el proyecto. </a:t>
            </a:r>
          </a:p>
          <a:p>
            <a:r>
              <a:rPr lang="es-MX" sz="2500" b="1" dirty="0" smtClean="0"/>
              <a:t>Almacenar metadatos en la vista de origen de datos permite trabajar con los metadatos durante el proceso de desarrollo sin ninguna conexión abierta con ningún origen de datos subyacente.</a:t>
            </a:r>
            <a:r>
              <a:rPr lang="es-MX" sz="2500" dirty="0" smtClean="0"/>
              <a:t> </a:t>
            </a:r>
            <a:endParaRPr lang="es-MX" sz="25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lvl="0" fontAlgn="t"/>
            <a:r>
              <a:rPr lang="es-MX" sz="2400" dirty="0" smtClean="0"/>
              <a:t>1.- En el Explorador de soluciones, haga clic con el botón secundario en </a:t>
            </a:r>
            <a:r>
              <a:rPr lang="es-MX" sz="2400" b="1" dirty="0" smtClean="0"/>
              <a:t>Vistas de origen de datos</a:t>
            </a:r>
            <a:r>
              <a:rPr lang="es-MX" sz="2400" dirty="0" smtClean="0"/>
              <a:t> y, a continuación, haga clic en </a:t>
            </a:r>
            <a:r>
              <a:rPr lang="es-MX" sz="2400" b="1" dirty="0" smtClean="0"/>
              <a:t>Nueva vista de origen de datos</a:t>
            </a:r>
            <a:r>
              <a:rPr lang="es-MX" sz="2400" dirty="0" smtClean="0"/>
              <a:t>.</a:t>
            </a:r>
          </a:p>
          <a:p>
            <a:pPr fontAlgn="t"/>
            <a:r>
              <a:rPr lang="es-MX" sz="2400" dirty="0" smtClean="0"/>
              <a:t>2.- Se abre el Asistente para vistas de origen de datos.</a:t>
            </a:r>
          </a:p>
          <a:p>
            <a:pPr lvl="0" fontAlgn="t"/>
            <a:r>
              <a:rPr lang="es-MX" sz="2400" dirty="0" smtClean="0"/>
              <a:t>En la página </a:t>
            </a:r>
            <a:r>
              <a:rPr lang="es-MX" sz="2400" b="1" dirty="0" smtClean="0"/>
              <a:t>Asistente para vistas de origen de datos</a:t>
            </a:r>
            <a:r>
              <a:rPr lang="es-MX" sz="2400" dirty="0" smtClean="0"/>
              <a:t>, haga clic en </a:t>
            </a:r>
            <a:r>
              <a:rPr lang="es-MX" sz="2400" b="1" dirty="0" smtClean="0"/>
              <a:t>Siguiente</a:t>
            </a:r>
            <a:r>
              <a:rPr lang="es-MX" sz="2400" dirty="0" smtClean="0"/>
              <a:t>. </a:t>
            </a:r>
          </a:p>
          <a:p>
            <a:pPr fontAlgn="t"/>
            <a:r>
              <a:rPr lang="es-MX" sz="2400" dirty="0" smtClean="0"/>
              <a:t>3.- Aparece la página </a:t>
            </a:r>
            <a:r>
              <a:rPr lang="es-MX" sz="2400" b="1" dirty="0" smtClean="0"/>
              <a:t>Seleccionar un origen de datos</a:t>
            </a:r>
            <a:r>
              <a:rPr lang="es-MX" sz="2400" dirty="0" smtClean="0"/>
              <a:t>. En </a:t>
            </a:r>
            <a:r>
              <a:rPr lang="es-MX" sz="2400" b="1" dirty="0" smtClean="0"/>
              <a:t>Orígenes de datos relacionales</a:t>
            </a:r>
            <a:r>
              <a:rPr lang="es-MX" sz="2400" dirty="0" smtClean="0"/>
              <a:t>, el origen de datos </a:t>
            </a:r>
            <a:r>
              <a:rPr lang="es-MX" sz="2400" b="1" dirty="0" err="1" smtClean="0"/>
              <a:t>NorthwindDW</a:t>
            </a:r>
            <a:r>
              <a:rPr lang="es-MX" sz="2400" dirty="0" smtClean="0"/>
              <a:t> aparece seleccionado. </a:t>
            </a:r>
          </a:p>
          <a:p>
            <a:endParaRPr lang="es-MX"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189442" name="Picture 2"/>
          <p:cNvPicPr>
            <a:picLocks noChangeAspect="1" noChangeArrowheads="1"/>
          </p:cNvPicPr>
          <p:nvPr/>
        </p:nvPicPr>
        <p:blipFill>
          <a:blip r:embed="rId2" cstate="print"/>
          <a:srcRect/>
          <a:stretch>
            <a:fillRect/>
          </a:stretch>
        </p:blipFill>
        <p:spPr bwMode="auto">
          <a:xfrm>
            <a:off x="0" y="2276872"/>
            <a:ext cx="4434307" cy="4032448"/>
          </a:xfrm>
          <a:prstGeom prst="rect">
            <a:avLst/>
          </a:prstGeom>
          <a:noFill/>
          <a:ln w="9525">
            <a:noFill/>
            <a:miter lim="800000"/>
            <a:headEnd/>
            <a:tailEnd/>
          </a:ln>
        </p:spPr>
      </p:pic>
      <p:pic>
        <p:nvPicPr>
          <p:cNvPr id="189443" name="Picture 3"/>
          <p:cNvPicPr>
            <a:picLocks noChangeAspect="1" noChangeArrowheads="1"/>
          </p:cNvPicPr>
          <p:nvPr/>
        </p:nvPicPr>
        <p:blipFill>
          <a:blip r:embed="rId3" cstate="print"/>
          <a:srcRect/>
          <a:stretch>
            <a:fillRect/>
          </a:stretch>
        </p:blipFill>
        <p:spPr bwMode="auto">
          <a:xfrm>
            <a:off x="4583832" y="2204864"/>
            <a:ext cx="4560168" cy="4146903"/>
          </a:xfrm>
          <a:prstGeom prst="rect">
            <a:avLst/>
          </a:prstGeom>
          <a:noFill/>
          <a:ln w="9525">
            <a:noFill/>
            <a:miter lim="800000"/>
            <a:headEnd/>
            <a:tailEnd/>
          </a:ln>
        </p:spPr>
      </p:pic>
      <p:sp>
        <p:nvSpPr>
          <p:cNvPr id="6" name="5 Flecha derecha"/>
          <p:cNvSpPr/>
          <p:nvPr/>
        </p:nvSpPr>
        <p:spPr bwMode="auto">
          <a:xfrm>
            <a:off x="3707904" y="5733256"/>
            <a:ext cx="1224136" cy="7200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Modelo</a:t>
            </a:r>
            <a:endParaRPr lang="es-MX" dirty="0"/>
          </a:p>
        </p:txBody>
      </p:sp>
      <p:grpSp>
        <p:nvGrpSpPr>
          <p:cNvPr id="5" name="Grupo 4"/>
          <p:cNvGrpSpPr/>
          <p:nvPr/>
        </p:nvGrpSpPr>
        <p:grpSpPr>
          <a:xfrm>
            <a:off x="3347864" y="2727245"/>
            <a:ext cx="2693110" cy="1853883"/>
            <a:chOff x="3347865" y="2276872"/>
            <a:chExt cx="2693110" cy="1201877"/>
          </a:xfrm>
        </p:grpSpPr>
        <p:sp>
          <p:nvSpPr>
            <p:cNvPr id="3" name="CuadroTexto 2"/>
            <p:cNvSpPr txBox="1"/>
            <p:nvPr/>
          </p:nvSpPr>
          <p:spPr>
            <a:xfrm>
              <a:off x="3347865" y="2276872"/>
              <a:ext cx="2632196" cy="276999"/>
            </a:xfrm>
            <a:prstGeom prst="rect">
              <a:avLst/>
            </a:prstGeom>
            <a:noFill/>
            <a:ln>
              <a:solidFill>
                <a:schemeClr val="tx1"/>
              </a:solidFill>
            </a:ln>
          </p:spPr>
          <p:txBody>
            <a:bodyPr wrap="square" rtlCol="0">
              <a:spAutoFit/>
            </a:bodyPr>
            <a:lstStyle/>
            <a:p>
              <a:r>
                <a:rPr lang="es-MX" sz="1200" dirty="0" err="1" smtClean="0"/>
                <a:t>Order</a:t>
              </a:r>
              <a:r>
                <a:rPr lang="es-MX" sz="1200" dirty="0" smtClean="0"/>
                <a:t> </a:t>
              </a:r>
              <a:r>
                <a:rPr lang="es-MX" sz="1200" dirty="0" err="1" smtClean="0"/>
                <a:t>Details</a:t>
              </a:r>
              <a:r>
                <a:rPr lang="es-MX" sz="1200" dirty="0" smtClean="0"/>
                <a:t>                            </a:t>
              </a:r>
              <a:endParaRPr lang="es-MX" sz="1200" dirty="0"/>
            </a:p>
          </p:txBody>
        </p:sp>
        <p:sp>
          <p:nvSpPr>
            <p:cNvPr id="4" name="CuadroTexto 3"/>
            <p:cNvSpPr txBox="1"/>
            <p:nvPr/>
          </p:nvSpPr>
          <p:spPr>
            <a:xfrm>
              <a:off x="3363639" y="2580853"/>
              <a:ext cx="2677336" cy="897896"/>
            </a:xfrm>
            <a:prstGeom prst="rect">
              <a:avLst/>
            </a:prstGeom>
            <a:noFill/>
            <a:ln>
              <a:solidFill>
                <a:schemeClr val="tx1"/>
              </a:solidFill>
            </a:ln>
          </p:spPr>
          <p:txBody>
            <a:bodyPr wrap="none" rtlCol="0">
              <a:spAutoFit/>
            </a:bodyPr>
            <a:lstStyle/>
            <a:p>
              <a:r>
                <a:rPr lang="es-MX" sz="1400" b="1" dirty="0" err="1" smtClean="0"/>
                <a:t>PiezasVendidas</a:t>
              </a:r>
              <a:r>
                <a:rPr lang="es-MX" sz="1400" dirty="0" smtClean="0"/>
                <a:t>=sum(</a:t>
              </a:r>
              <a:r>
                <a:rPr lang="es-MX" sz="1400" dirty="0" err="1" smtClean="0"/>
                <a:t>quantity</a:t>
              </a:r>
              <a:r>
                <a:rPr lang="es-MX" sz="1400" dirty="0" smtClean="0"/>
                <a:t>)</a:t>
              </a:r>
            </a:p>
            <a:p>
              <a:r>
                <a:rPr lang="es-MX" sz="1400" b="1" dirty="0" smtClean="0"/>
                <a:t>Importe</a:t>
              </a:r>
              <a:r>
                <a:rPr lang="es-MX" sz="1400" dirty="0" smtClean="0"/>
                <a:t>=Sum(</a:t>
              </a:r>
              <a:r>
                <a:rPr lang="es-MX" sz="1400" dirty="0" err="1" smtClean="0"/>
                <a:t>quantity</a:t>
              </a:r>
              <a:r>
                <a:rPr lang="es-MX" sz="1400" dirty="0" smtClean="0"/>
                <a:t>*</a:t>
              </a:r>
              <a:r>
                <a:rPr lang="es-MX" sz="1400" dirty="0" err="1" smtClean="0"/>
                <a:t>unitprice</a:t>
              </a:r>
              <a:r>
                <a:rPr lang="es-MX" sz="1400" dirty="0" smtClean="0"/>
                <a:t>)</a:t>
              </a:r>
            </a:p>
            <a:p>
              <a:r>
                <a:rPr lang="es-MX" sz="1400" b="1" dirty="0" err="1" smtClean="0"/>
                <a:t>ClientesAtendidos</a:t>
              </a:r>
              <a:r>
                <a:rPr lang="es-MX" sz="1400" dirty="0" smtClean="0"/>
                <a:t>=</a:t>
              </a:r>
            </a:p>
            <a:p>
              <a:r>
                <a:rPr lang="es-MX" sz="1400" dirty="0" err="1" smtClean="0"/>
                <a:t>count</a:t>
              </a:r>
              <a:r>
                <a:rPr lang="es-MX" sz="1400" dirty="0" smtClean="0"/>
                <a:t>( </a:t>
              </a:r>
              <a:r>
                <a:rPr lang="es-MX" sz="1400" dirty="0" err="1" smtClean="0"/>
                <a:t>distinct</a:t>
              </a:r>
              <a:r>
                <a:rPr lang="es-MX" sz="1400" dirty="0" smtClean="0"/>
                <a:t> </a:t>
              </a:r>
              <a:r>
                <a:rPr lang="es-MX" sz="1400" dirty="0" err="1" smtClean="0"/>
                <a:t>customerid</a:t>
              </a:r>
              <a:r>
                <a:rPr lang="es-MX" sz="1400" dirty="0" smtClean="0"/>
                <a:t>)</a:t>
              </a:r>
            </a:p>
            <a:p>
              <a:r>
                <a:rPr lang="es-MX" sz="1400" b="1" dirty="0" err="1" smtClean="0"/>
                <a:t>TotalOrdenes</a:t>
              </a:r>
              <a:r>
                <a:rPr lang="es-MX" sz="1400" dirty="0" smtClean="0"/>
                <a:t>=</a:t>
              </a:r>
            </a:p>
            <a:p>
              <a:r>
                <a:rPr lang="es-MX" sz="1400" dirty="0" err="1" smtClean="0"/>
                <a:t>Count</a:t>
              </a:r>
              <a:r>
                <a:rPr lang="es-MX" sz="1400" dirty="0" smtClean="0"/>
                <a:t>(</a:t>
              </a:r>
              <a:r>
                <a:rPr lang="es-MX" sz="1400" dirty="0" err="1" smtClean="0"/>
                <a:t>distinct</a:t>
              </a:r>
              <a:r>
                <a:rPr lang="es-MX" sz="1400" dirty="0" smtClean="0"/>
                <a:t> </a:t>
              </a:r>
              <a:r>
                <a:rPr lang="es-MX" sz="1400" dirty="0" err="1" smtClean="0"/>
                <a:t>orderid</a:t>
              </a:r>
              <a:r>
                <a:rPr lang="es-MX" sz="1400" dirty="0" smtClean="0"/>
                <a:t>)</a:t>
              </a:r>
              <a:endParaRPr lang="es-MX" sz="1400" dirty="0"/>
            </a:p>
          </p:txBody>
        </p:sp>
      </p:grpSp>
      <p:grpSp>
        <p:nvGrpSpPr>
          <p:cNvPr id="18" name="Grupo 17"/>
          <p:cNvGrpSpPr/>
          <p:nvPr/>
        </p:nvGrpSpPr>
        <p:grpSpPr>
          <a:xfrm>
            <a:off x="3494101" y="332656"/>
            <a:ext cx="1726711" cy="2419243"/>
            <a:chOff x="3494101" y="865741"/>
            <a:chExt cx="1726711" cy="2419243"/>
          </a:xfrm>
          <a:solidFill>
            <a:schemeClr val="bg1"/>
          </a:solidFill>
        </p:grpSpPr>
        <p:grpSp>
          <p:nvGrpSpPr>
            <p:cNvPr id="17" name="Grupo 16"/>
            <p:cNvGrpSpPr/>
            <p:nvPr/>
          </p:nvGrpSpPr>
          <p:grpSpPr>
            <a:xfrm>
              <a:off x="3494101" y="865741"/>
              <a:ext cx="1726711" cy="1938992"/>
              <a:chOff x="3494101" y="865741"/>
              <a:chExt cx="1726711" cy="1938992"/>
            </a:xfrm>
            <a:grpFill/>
          </p:grpSpPr>
          <p:sp>
            <p:nvSpPr>
              <p:cNvPr id="6" name="CuadroTexto 5"/>
              <p:cNvSpPr txBox="1"/>
              <p:nvPr/>
            </p:nvSpPr>
            <p:spPr>
              <a:xfrm>
                <a:off x="3494101" y="865741"/>
                <a:ext cx="1726711" cy="1938992"/>
              </a:xfrm>
              <a:prstGeom prst="rect">
                <a:avLst/>
              </a:prstGeom>
              <a:grpFill/>
              <a:ln>
                <a:solidFill>
                  <a:schemeClr val="tx1"/>
                </a:solidFill>
              </a:ln>
            </p:spPr>
            <p:txBody>
              <a:bodyPr wrap="square" rtlCol="0">
                <a:spAutoFit/>
              </a:bodyPr>
              <a:lstStyle/>
              <a:p>
                <a:r>
                  <a:rPr lang="es-MX" dirty="0" smtClean="0"/>
                  <a:t>       Año</a:t>
                </a:r>
              </a:p>
              <a:p>
                <a:endParaRPr lang="es-MX" dirty="0"/>
              </a:p>
              <a:p>
                <a:r>
                  <a:rPr lang="es-MX" dirty="0"/>
                  <a:t> </a:t>
                </a:r>
                <a:r>
                  <a:rPr lang="es-MX" dirty="0" smtClean="0"/>
                  <a:t>      Mes</a:t>
                </a:r>
              </a:p>
              <a:p>
                <a:endParaRPr lang="es-MX" dirty="0"/>
              </a:p>
              <a:p>
                <a:r>
                  <a:rPr lang="es-MX" dirty="0" smtClean="0"/>
                  <a:t>       </a:t>
                </a:r>
                <a:r>
                  <a:rPr lang="es-MX" dirty="0" err="1" smtClean="0"/>
                  <a:t>Dia</a:t>
                </a:r>
                <a:endParaRPr lang="es-MX" dirty="0"/>
              </a:p>
            </p:txBody>
          </p:sp>
          <p:sp>
            <p:nvSpPr>
              <p:cNvPr id="7" name="Elipse 6"/>
              <p:cNvSpPr/>
              <p:nvPr/>
            </p:nvSpPr>
            <p:spPr bwMode="auto">
              <a:xfrm>
                <a:off x="3779912" y="1052736"/>
                <a:ext cx="144016" cy="202977"/>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9" name="Elipse 8"/>
              <p:cNvSpPr/>
              <p:nvPr/>
            </p:nvSpPr>
            <p:spPr bwMode="auto">
              <a:xfrm>
                <a:off x="3779912" y="1835237"/>
                <a:ext cx="144016" cy="153603"/>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10" name="Elipse 9"/>
              <p:cNvSpPr/>
              <p:nvPr/>
            </p:nvSpPr>
            <p:spPr bwMode="auto">
              <a:xfrm>
                <a:off x="3779912" y="2378213"/>
                <a:ext cx="144016" cy="258699"/>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cxnSp>
            <p:nvCxnSpPr>
              <p:cNvPr id="12" name="Conector recto 11"/>
              <p:cNvCxnSpPr>
                <a:endCxn id="9" idx="0"/>
              </p:cNvCxnSpPr>
              <p:nvPr/>
            </p:nvCxnSpPr>
            <p:spPr bwMode="auto">
              <a:xfrm>
                <a:off x="3851920" y="1255713"/>
                <a:ext cx="0" cy="579524"/>
              </a:xfrm>
              <a:prstGeom prst="line">
                <a:avLst/>
              </a:prstGeom>
              <a:grpFill/>
              <a:ln w="9525" cap="flat" cmpd="sng" algn="ctr">
                <a:solidFill>
                  <a:schemeClr val="tx1"/>
                </a:solidFill>
                <a:prstDash val="solid"/>
                <a:round/>
                <a:headEnd type="none" w="med" len="med"/>
                <a:tailEnd type="none" w="med" len="med"/>
              </a:ln>
              <a:effectLst/>
            </p:spPr>
          </p:cxnSp>
          <p:cxnSp>
            <p:nvCxnSpPr>
              <p:cNvPr id="14" name="Conector recto 13"/>
              <p:cNvCxnSpPr>
                <a:stCxn id="9" idx="4"/>
                <a:endCxn id="10" idx="0"/>
              </p:cNvCxnSpPr>
              <p:nvPr/>
            </p:nvCxnSpPr>
            <p:spPr bwMode="auto">
              <a:xfrm>
                <a:off x="3851920" y="1988840"/>
                <a:ext cx="0" cy="389373"/>
              </a:xfrm>
              <a:prstGeom prst="line">
                <a:avLst/>
              </a:prstGeom>
              <a:grpFill/>
              <a:ln w="9525" cap="flat" cmpd="sng" algn="ctr">
                <a:solidFill>
                  <a:schemeClr val="tx1"/>
                </a:solidFill>
                <a:prstDash val="solid"/>
                <a:round/>
                <a:headEnd type="none" w="med" len="med"/>
                <a:tailEnd type="none" w="med" len="med"/>
              </a:ln>
              <a:effectLst/>
            </p:spPr>
          </p:cxnSp>
        </p:grpSp>
        <p:cxnSp>
          <p:nvCxnSpPr>
            <p:cNvPr id="15" name="Conector recto 14"/>
            <p:cNvCxnSpPr/>
            <p:nvPr/>
          </p:nvCxnSpPr>
          <p:spPr bwMode="auto">
            <a:xfrm>
              <a:off x="3851920" y="2659973"/>
              <a:ext cx="0" cy="625011"/>
            </a:xfrm>
            <a:prstGeom prst="line">
              <a:avLst/>
            </a:prstGeom>
            <a:grpFill/>
            <a:ln w="9525" cap="flat" cmpd="sng" algn="ctr">
              <a:solidFill>
                <a:schemeClr val="tx1"/>
              </a:solidFill>
              <a:prstDash val="solid"/>
              <a:round/>
              <a:headEnd type="none" w="med" len="med"/>
              <a:tailEnd type="none" w="med" len="med"/>
            </a:ln>
            <a:effectLst/>
          </p:spPr>
        </p:cxnSp>
      </p:grpSp>
      <p:grpSp>
        <p:nvGrpSpPr>
          <p:cNvPr id="30" name="Grupo 29"/>
          <p:cNvGrpSpPr/>
          <p:nvPr/>
        </p:nvGrpSpPr>
        <p:grpSpPr>
          <a:xfrm>
            <a:off x="3635896" y="4562676"/>
            <a:ext cx="2088232" cy="2210762"/>
            <a:chOff x="3345643" y="4854645"/>
            <a:chExt cx="2088232" cy="2210762"/>
          </a:xfrm>
        </p:grpSpPr>
        <p:cxnSp>
          <p:nvCxnSpPr>
            <p:cNvPr id="28" name="Conector recto 27"/>
            <p:cNvCxnSpPr>
              <a:endCxn id="43" idx="0"/>
            </p:cNvCxnSpPr>
            <p:nvPr/>
          </p:nvCxnSpPr>
          <p:spPr bwMode="auto">
            <a:xfrm>
              <a:off x="3665967" y="4854645"/>
              <a:ext cx="18727" cy="180764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0" name="Grupo 19"/>
            <p:cNvGrpSpPr/>
            <p:nvPr/>
          </p:nvGrpSpPr>
          <p:grpSpPr>
            <a:xfrm>
              <a:off x="3345643" y="5157192"/>
              <a:ext cx="2088232" cy="1908215"/>
              <a:chOff x="3603893" y="865741"/>
              <a:chExt cx="1616919" cy="1890730"/>
            </a:xfrm>
          </p:grpSpPr>
          <p:sp>
            <p:nvSpPr>
              <p:cNvPr id="22" name="CuadroTexto 21"/>
              <p:cNvSpPr txBox="1"/>
              <p:nvPr/>
            </p:nvSpPr>
            <p:spPr>
              <a:xfrm>
                <a:off x="3603893" y="865741"/>
                <a:ext cx="1616919" cy="1890730"/>
              </a:xfrm>
              <a:prstGeom prst="rect">
                <a:avLst/>
              </a:prstGeom>
              <a:noFill/>
              <a:ln>
                <a:solidFill>
                  <a:schemeClr val="tx1"/>
                </a:solidFill>
              </a:ln>
            </p:spPr>
            <p:txBody>
              <a:bodyPr wrap="square" rtlCol="0">
                <a:spAutoFit/>
              </a:bodyPr>
              <a:lstStyle/>
              <a:p>
                <a:r>
                  <a:rPr lang="es-MX" sz="2000" dirty="0" smtClean="0"/>
                  <a:t>       </a:t>
                </a:r>
                <a:r>
                  <a:rPr lang="es-MX" sz="1600" dirty="0" err="1" smtClean="0"/>
                  <a:t>Products</a:t>
                </a:r>
                <a:endParaRPr lang="es-MX" sz="1600" dirty="0" smtClean="0"/>
              </a:p>
              <a:p>
                <a:r>
                  <a:rPr lang="es-MX" sz="1600" dirty="0"/>
                  <a:t> </a:t>
                </a:r>
                <a:r>
                  <a:rPr lang="es-MX" sz="1600" dirty="0" smtClean="0"/>
                  <a:t>       </a:t>
                </a:r>
                <a:r>
                  <a:rPr lang="es-MX" sz="1600" dirty="0" err="1" smtClean="0"/>
                  <a:t>Suppliers</a:t>
                </a:r>
                <a:endParaRPr lang="es-MX" sz="1600" dirty="0" smtClean="0"/>
              </a:p>
              <a:p>
                <a:endParaRPr lang="es-MX" sz="1600" dirty="0"/>
              </a:p>
              <a:p>
                <a:r>
                  <a:rPr lang="es-MX" sz="1600" dirty="0"/>
                  <a:t> </a:t>
                </a:r>
                <a:r>
                  <a:rPr lang="es-MX" sz="1600" dirty="0" smtClean="0"/>
                  <a:t>       </a:t>
                </a:r>
                <a:r>
                  <a:rPr lang="es-MX" sz="1600" dirty="0" err="1" smtClean="0"/>
                  <a:t>Cities</a:t>
                </a:r>
                <a:endParaRPr lang="es-MX" sz="1600" dirty="0" smtClean="0"/>
              </a:p>
              <a:p>
                <a:r>
                  <a:rPr lang="es-MX" sz="1600" dirty="0"/>
                  <a:t> </a:t>
                </a:r>
                <a:r>
                  <a:rPr lang="es-MX" sz="1600" dirty="0" smtClean="0"/>
                  <a:t>        Regiones</a:t>
                </a:r>
              </a:p>
              <a:p>
                <a:r>
                  <a:rPr lang="es-MX" sz="1600" dirty="0"/>
                  <a:t> </a:t>
                </a:r>
                <a:r>
                  <a:rPr lang="es-MX" sz="1600" dirty="0" smtClean="0"/>
                  <a:t>        </a:t>
                </a:r>
                <a:r>
                  <a:rPr lang="es-MX" sz="1600" dirty="0" err="1" smtClean="0"/>
                  <a:t>Countries</a:t>
                </a:r>
                <a:endParaRPr lang="es-MX" sz="1600" dirty="0" smtClean="0"/>
              </a:p>
              <a:p>
                <a:endParaRPr lang="es-MX" sz="1800" dirty="0"/>
              </a:p>
            </p:txBody>
          </p:sp>
          <p:sp>
            <p:nvSpPr>
              <p:cNvPr id="23" name="Elipse 22"/>
              <p:cNvSpPr/>
              <p:nvPr/>
            </p:nvSpPr>
            <p:spPr bwMode="auto">
              <a:xfrm>
                <a:off x="3779912" y="1052736"/>
                <a:ext cx="144016" cy="202977"/>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24" name="Elipse 23"/>
              <p:cNvSpPr/>
              <p:nvPr/>
            </p:nvSpPr>
            <p:spPr bwMode="auto">
              <a:xfrm>
                <a:off x="3779912" y="1358173"/>
                <a:ext cx="144016" cy="1536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grpSp>
      </p:grpSp>
      <p:sp>
        <p:nvSpPr>
          <p:cNvPr id="31" name="CuadroTexto 30"/>
          <p:cNvSpPr txBox="1"/>
          <p:nvPr/>
        </p:nvSpPr>
        <p:spPr>
          <a:xfrm>
            <a:off x="6156176" y="3573016"/>
            <a:ext cx="2987824" cy="738664"/>
          </a:xfrm>
          <a:prstGeom prst="rect">
            <a:avLst/>
          </a:prstGeom>
          <a:noFill/>
          <a:ln>
            <a:solidFill>
              <a:schemeClr val="tx1"/>
            </a:solidFill>
          </a:ln>
        </p:spPr>
        <p:txBody>
          <a:bodyPr wrap="square" rtlCol="0">
            <a:spAutoFit/>
          </a:bodyPr>
          <a:lstStyle/>
          <a:p>
            <a:r>
              <a:rPr lang="es-MX" sz="1400" dirty="0" smtClean="0"/>
              <a:t>   </a:t>
            </a:r>
          </a:p>
          <a:p>
            <a:r>
              <a:rPr lang="es-MX" sz="1400" dirty="0" smtClean="0"/>
              <a:t> </a:t>
            </a:r>
            <a:r>
              <a:rPr lang="es-MX" sz="1400" dirty="0" err="1" smtClean="0"/>
              <a:t>Customers</a:t>
            </a:r>
            <a:r>
              <a:rPr lang="es-MX" sz="1400" dirty="0" smtClean="0"/>
              <a:t> </a:t>
            </a:r>
            <a:r>
              <a:rPr lang="es-MX" sz="1400" dirty="0" err="1" smtClean="0"/>
              <a:t>Cities</a:t>
            </a:r>
            <a:r>
              <a:rPr lang="es-MX" sz="1400" dirty="0" smtClean="0"/>
              <a:t>  Regiones  </a:t>
            </a:r>
            <a:r>
              <a:rPr lang="es-MX" sz="1400" dirty="0" err="1" smtClean="0"/>
              <a:t>Coutries</a:t>
            </a:r>
            <a:endParaRPr lang="es-MX" sz="1400" dirty="0" smtClean="0"/>
          </a:p>
          <a:p>
            <a:endParaRPr lang="es-MX" sz="1400" dirty="0"/>
          </a:p>
        </p:txBody>
      </p:sp>
      <p:sp>
        <p:nvSpPr>
          <p:cNvPr id="32" name="Elipse 31"/>
          <p:cNvSpPr/>
          <p:nvPr/>
        </p:nvSpPr>
        <p:spPr bwMode="auto">
          <a:xfrm>
            <a:off x="6546245" y="3645024"/>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33" name="Elipse 32"/>
          <p:cNvSpPr/>
          <p:nvPr/>
        </p:nvSpPr>
        <p:spPr bwMode="auto">
          <a:xfrm>
            <a:off x="7338333"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34" name="Elipse 33"/>
          <p:cNvSpPr/>
          <p:nvPr/>
        </p:nvSpPr>
        <p:spPr bwMode="auto">
          <a:xfrm>
            <a:off x="7914397"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35" name="Elipse 34"/>
          <p:cNvSpPr/>
          <p:nvPr/>
        </p:nvSpPr>
        <p:spPr bwMode="auto">
          <a:xfrm>
            <a:off x="8634477"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cxnSp>
        <p:nvCxnSpPr>
          <p:cNvPr id="40" name="Conector recto 39"/>
          <p:cNvCxnSpPr/>
          <p:nvPr/>
        </p:nvCxnSpPr>
        <p:spPr bwMode="auto">
          <a:xfrm flipH="1" flipV="1">
            <a:off x="6015123" y="3717032"/>
            <a:ext cx="558360" cy="1817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Conector recto 40"/>
          <p:cNvCxnSpPr/>
          <p:nvPr/>
        </p:nvCxnSpPr>
        <p:spPr bwMode="auto">
          <a:xfrm flipH="1" flipV="1">
            <a:off x="6756106" y="3717032"/>
            <a:ext cx="558360" cy="90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Conector recto 41"/>
          <p:cNvCxnSpPr>
            <a:stCxn id="34" idx="2"/>
          </p:cNvCxnSpPr>
          <p:nvPr/>
        </p:nvCxnSpPr>
        <p:spPr bwMode="auto">
          <a:xfrm flipH="1" flipV="1">
            <a:off x="7540955" y="3733706"/>
            <a:ext cx="373442" cy="51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Conector recto 44"/>
          <p:cNvCxnSpPr/>
          <p:nvPr/>
        </p:nvCxnSpPr>
        <p:spPr bwMode="auto">
          <a:xfrm flipH="1" flipV="1">
            <a:off x="8130421" y="3733706"/>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7" name="CuadroTexto 46"/>
          <p:cNvSpPr txBox="1"/>
          <p:nvPr/>
        </p:nvSpPr>
        <p:spPr>
          <a:xfrm flipH="1">
            <a:off x="0" y="3573016"/>
            <a:ext cx="3005669" cy="738664"/>
          </a:xfrm>
          <a:prstGeom prst="rect">
            <a:avLst/>
          </a:prstGeom>
          <a:solidFill>
            <a:schemeClr val="bg1"/>
          </a:solidFill>
          <a:ln>
            <a:solidFill>
              <a:schemeClr val="tx1"/>
            </a:solidFill>
          </a:ln>
        </p:spPr>
        <p:txBody>
          <a:bodyPr wrap="square" rtlCol="0">
            <a:spAutoFit/>
          </a:bodyPr>
          <a:lstStyle/>
          <a:p>
            <a:r>
              <a:rPr lang="es-MX" sz="1400" dirty="0" smtClean="0"/>
              <a:t>   </a:t>
            </a:r>
          </a:p>
          <a:p>
            <a:r>
              <a:rPr lang="es-MX" sz="1400" dirty="0" smtClean="0"/>
              <a:t> </a:t>
            </a:r>
            <a:r>
              <a:rPr lang="es-MX" sz="1400" dirty="0" err="1" smtClean="0"/>
              <a:t>Countries</a:t>
            </a:r>
            <a:r>
              <a:rPr lang="es-MX" sz="1400" dirty="0" smtClean="0"/>
              <a:t>  Regiones   </a:t>
            </a:r>
            <a:r>
              <a:rPr lang="es-MX" sz="1400" dirty="0" err="1" smtClean="0"/>
              <a:t>Cities</a:t>
            </a:r>
            <a:r>
              <a:rPr lang="es-MX" sz="1400" dirty="0" smtClean="0"/>
              <a:t> </a:t>
            </a:r>
            <a:r>
              <a:rPr lang="es-MX" sz="1400" dirty="0" err="1" smtClean="0"/>
              <a:t>Employes</a:t>
            </a:r>
            <a:endParaRPr lang="es-MX" sz="1400" dirty="0" smtClean="0"/>
          </a:p>
          <a:p>
            <a:endParaRPr lang="es-MX" sz="1400" dirty="0"/>
          </a:p>
        </p:txBody>
      </p:sp>
      <p:sp>
        <p:nvSpPr>
          <p:cNvPr id="48" name="Elipse 47"/>
          <p:cNvSpPr/>
          <p:nvPr/>
        </p:nvSpPr>
        <p:spPr bwMode="auto">
          <a:xfrm flipH="1">
            <a:off x="350938" y="3645024"/>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49" name="Elipse 48"/>
          <p:cNvSpPr/>
          <p:nvPr/>
        </p:nvSpPr>
        <p:spPr bwMode="auto">
          <a:xfrm flipH="1">
            <a:off x="1143026"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50" name="Elipse 49"/>
          <p:cNvSpPr/>
          <p:nvPr/>
        </p:nvSpPr>
        <p:spPr bwMode="auto">
          <a:xfrm flipH="1">
            <a:off x="1719090"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51" name="Elipse 50"/>
          <p:cNvSpPr/>
          <p:nvPr/>
        </p:nvSpPr>
        <p:spPr bwMode="auto">
          <a:xfrm flipH="1">
            <a:off x="2439170"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cxnSp>
        <p:nvCxnSpPr>
          <p:cNvPr id="52" name="Conector recto 51"/>
          <p:cNvCxnSpPr/>
          <p:nvPr/>
        </p:nvCxnSpPr>
        <p:spPr bwMode="auto">
          <a:xfrm flipV="1">
            <a:off x="560799" y="3717032"/>
            <a:ext cx="558360" cy="90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Conector recto 52"/>
          <p:cNvCxnSpPr/>
          <p:nvPr/>
        </p:nvCxnSpPr>
        <p:spPr bwMode="auto">
          <a:xfrm flipV="1">
            <a:off x="1345648" y="3733707"/>
            <a:ext cx="559437" cy="51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Conector recto 53"/>
          <p:cNvCxnSpPr/>
          <p:nvPr/>
        </p:nvCxnSpPr>
        <p:spPr bwMode="auto">
          <a:xfrm flipV="1">
            <a:off x="1935114" y="3733706"/>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Conector recto 55"/>
          <p:cNvCxnSpPr>
            <a:stCxn id="51" idx="2"/>
          </p:cNvCxnSpPr>
          <p:nvPr/>
        </p:nvCxnSpPr>
        <p:spPr bwMode="auto">
          <a:xfrm flipV="1">
            <a:off x="2625165" y="3717032"/>
            <a:ext cx="754799" cy="2178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Elipse 42"/>
          <p:cNvSpPr/>
          <p:nvPr/>
        </p:nvSpPr>
        <p:spPr bwMode="auto">
          <a:xfrm>
            <a:off x="3881949" y="6370321"/>
            <a:ext cx="185995" cy="155023"/>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44" name="Elipse 43"/>
          <p:cNvSpPr/>
          <p:nvPr/>
        </p:nvSpPr>
        <p:spPr bwMode="auto">
          <a:xfrm>
            <a:off x="3851920" y="6010281"/>
            <a:ext cx="185995" cy="15502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46" name="Elipse 45"/>
          <p:cNvSpPr/>
          <p:nvPr/>
        </p:nvSpPr>
        <p:spPr bwMode="auto">
          <a:xfrm>
            <a:off x="3851920" y="5733256"/>
            <a:ext cx="185995" cy="15502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55" name="CuadroTexto 54"/>
          <p:cNvSpPr txBox="1"/>
          <p:nvPr/>
        </p:nvSpPr>
        <p:spPr>
          <a:xfrm>
            <a:off x="3443271" y="-12260"/>
            <a:ext cx="1040670"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Tiempo</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57" name="CuadroTexto 56"/>
          <p:cNvSpPr txBox="1"/>
          <p:nvPr/>
        </p:nvSpPr>
        <p:spPr>
          <a:xfrm>
            <a:off x="6152571" y="3203684"/>
            <a:ext cx="1114408"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Clientes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58" name="CuadroTexto 57"/>
          <p:cNvSpPr txBox="1"/>
          <p:nvPr/>
        </p:nvSpPr>
        <p:spPr>
          <a:xfrm>
            <a:off x="4004186" y="4538510"/>
            <a:ext cx="1351652"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Productos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59" name="CuadroTexto 58"/>
          <p:cNvSpPr txBox="1"/>
          <p:nvPr/>
        </p:nvSpPr>
        <p:spPr>
          <a:xfrm>
            <a:off x="1625366" y="3162865"/>
            <a:ext cx="1444626"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Empleados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109407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fontAlgn="t"/>
            <a:r>
              <a:rPr lang="es-MX" dirty="0" smtClean="0"/>
              <a:t>4.- Aparece la página </a:t>
            </a:r>
            <a:r>
              <a:rPr lang="es-MX" b="1" dirty="0" smtClean="0"/>
              <a:t>Seleccionar tablas y vistas</a:t>
            </a:r>
            <a:r>
              <a:rPr lang="es-MX" dirty="0" smtClean="0"/>
              <a:t>. En esta página, puede seleccionar tablas y vistas de la lista de objetos disponibles del origen de datos seleccionado. Puede filtrar esta lista para facilitar la selección de tablas y vistas.</a:t>
            </a:r>
          </a:p>
          <a:p>
            <a:pPr lvl="0" fontAlgn="t"/>
            <a:r>
              <a:rPr lang="es-MX" dirty="0" smtClean="0"/>
              <a:t>En la lista </a:t>
            </a:r>
            <a:r>
              <a:rPr lang="es-MX" b="1" dirty="0" smtClean="0"/>
              <a:t>Objetos disponibles</a:t>
            </a:r>
            <a:r>
              <a:rPr lang="es-MX" dirty="0" smtClean="0"/>
              <a:t>, seleccione las tablas:</a:t>
            </a:r>
          </a:p>
          <a:p>
            <a:pPr lvl="0" fontAlgn="t"/>
            <a:r>
              <a:rPr lang="es-MX" dirty="0" err="1" smtClean="0"/>
              <a:t>Vw_Products</a:t>
            </a:r>
            <a:r>
              <a:rPr lang="es-MX" dirty="0" smtClean="0"/>
              <a:t> </a:t>
            </a:r>
          </a:p>
          <a:p>
            <a:pPr lvl="0" fontAlgn="t"/>
            <a:r>
              <a:rPr lang="es-MX" dirty="0" err="1" smtClean="0"/>
              <a:t>Vw_orders</a:t>
            </a:r>
            <a:r>
              <a:rPr lang="es-MX" dirty="0" smtClean="0"/>
              <a:t>		</a:t>
            </a:r>
          </a:p>
          <a:p>
            <a:pPr lvl="0" fontAlgn="t"/>
            <a:r>
              <a:rPr lang="es-MX" dirty="0" err="1" smtClean="0"/>
              <a:t>Vw_detalle</a:t>
            </a:r>
            <a:r>
              <a:rPr lang="es-MX" dirty="0" smtClean="0"/>
              <a:t>	</a:t>
            </a:r>
          </a:p>
          <a:p>
            <a:endParaRPr lang="es-MX"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dirty="0" smtClean="0"/>
              <a:t>Es necesario crear la vista </a:t>
            </a:r>
            <a:r>
              <a:rPr lang="es-MX" dirty="0" err="1" smtClean="0"/>
              <a:t>vw_cities</a:t>
            </a:r>
            <a:r>
              <a:rPr lang="es-MX" dirty="0" smtClean="0"/>
              <a:t>, la cual es utilizada en la vista </a:t>
            </a:r>
            <a:r>
              <a:rPr lang="es-MX" dirty="0" err="1" smtClean="0"/>
              <a:t>vw_orders</a:t>
            </a:r>
            <a:endParaRPr lang="es-MX" dirty="0"/>
          </a:p>
        </p:txBody>
      </p:sp>
      <p:pic>
        <p:nvPicPr>
          <p:cNvPr id="4" name="Imagen 3"/>
          <p:cNvPicPr>
            <a:picLocks noChangeAspect="1"/>
          </p:cNvPicPr>
          <p:nvPr/>
        </p:nvPicPr>
        <p:blipFill>
          <a:blip r:embed="rId2"/>
          <a:stretch>
            <a:fillRect/>
          </a:stretch>
        </p:blipFill>
        <p:spPr>
          <a:xfrm>
            <a:off x="949515" y="2636912"/>
            <a:ext cx="7809718" cy="2664296"/>
          </a:xfrm>
          <a:prstGeom prst="rect">
            <a:avLst/>
          </a:prstGeom>
        </p:spPr>
      </p:pic>
    </p:spTree>
    <p:extLst>
      <p:ext uri="{BB962C8B-B14F-4D97-AF65-F5344CB8AC3E}">
        <p14:creationId xmlns:p14="http://schemas.microsoft.com/office/powerpoint/2010/main" val="31426814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4" name="3 Marcador de contenido"/>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1" y="1447800"/>
            <a:ext cx="9144001" cy="4134198"/>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2613" y="2348880"/>
            <a:ext cx="8704750" cy="2088232"/>
          </a:xfrm>
          <a:prstGeom prst="rect">
            <a:avLst/>
          </a:prstGeom>
        </p:spPr>
      </p:pic>
    </p:spTree>
    <p:extLst>
      <p:ext uri="{BB962C8B-B14F-4D97-AF65-F5344CB8AC3E}">
        <p14:creationId xmlns:p14="http://schemas.microsoft.com/office/powerpoint/2010/main" val="197349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dirty="0"/>
          </a:p>
        </p:txBody>
      </p:sp>
      <p:pic>
        <p:nvPicPr>
          <p:cNvPr id="4" name="Imagen 3"/>
          <p:cNvPicPr>
            <a:picLocks noChangeAspect="1"/>
          </p:cNvPicPr>
          <p:nvPr/>
        </p:nvPicPr>
        <p:blipFill>
          <a:blip r:embed="rId2"/>
          <a:stretch>
            <a:fillRect/>
          </a:stretch>
        </p:blipFill>
        <p:spPr>
          <a:xfrm>
            <a:off x="-21740" y="2276872"/>
            <a:ext cx="9212788" cy="151216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s-MX" dirty="0" smtClean="0"/>
              <a:t>Verificar que este instalado el motor de datos </a:t>
            </a:r>
            <a:r>
              <a:rPr lang="es-MX" b="1" dirty="0" err="1" smtClean="0"/>
              <a:t>Analysis</a:t>
            </a:r>
            <a:r>
              <a:rPr lang="es-MX" b="1" dirty="0" smtClean="0"/>
              <a:t> </a:t>
            </a:r>
            <a:r>
              <a:rPr lang="es-MX" b="1" dirty="0" err="1" smtClean="0"/>
              <a:t>Service</a:t>
            </a:r>
            <a:r>
              <a:rPr lang="es-MX" dirty="0" smtClean="0"/>
              <a:t>.</a:t>
            </a:r>
          </a:p>
          <a:p>
            <a:endParaRPr lang="es-MX" dirty="0"/>
          </a:p>
          <a:p>
            <a:endParaRPr lang="es-MX" dirty="0" smtClean="0"/>
          </a:p>
          <a:p>
            <a:endParaRPr lang="es-MX" dirty="0"/>
          </a:p>
          <a:p>
            <a:endParaRPr lang="es-MX" dirty="0" smtClean="0"/>
          </a:p>
          <a:p>
            <a:endParaRPr lang="es-MX" dirty="0"/>
          </a:p>
          <a:p>
            <a:r>
              <a:rPr lang="es-MX" dirty="0"/>
              <a:t>Verificar si esta instalada la aplicación </a:t>
            </a:r>
            <a:r>
              <a:rPr lang="es-MX" b="1" dirty="0" err="1"/>
              <a:t>Bussiness</a:t>
            </a:r>
            <a:r>
              <a:rPr lang="es-MX" b="1" dirty="0"/>
              <a:t> </a:t>
            </a:r>
            <a:r>
              <a:rPr lang="es-MX" b="1" dirty="0" err="1"/>
              <a:t>Inteligence</a:t>
            </a:r>
            <a:endParaRPr lang="en-US" b="1" dirty="0"/>
          </a:p>
          <a:p>
            <a:endParaRPr lang="es-MX" dirty="0" smtClean="0"/>
          </a:p>
          <a:p>
            <a:endParaRPr lang="es-MX" dirty="0"/>
          </a:p>
          <a:p>
            <a:endParaRPr lang="es-MX" dirty="0" smtClean="0"/>
          </a:p>
        </p:txBody>
      </p:sp>
      <p:pic>
        <p:nvPicPr>
          <p:cNvPr id="4" name="Imagen 3"/>
          <p:cNvPicPr>
            <a:picLocks noChangeAspect="1"/>
          </p:cNvPicPr>
          <p:nvPr/>
        </p:nvPicPr>
        <p:blipFill>
          <a:blip r:embed="rId2"/>
          <a:stretch>
            <a:fillRect/>
          </a:stretch>
        </p:blipFill>
        <p:spPr>
          <a:xfrm>
            <a:off x="4054398" y="2348880"/>
            <a:ext cx="3265562" cy="2468336"/>
          </a:xfrm>
          <a:prstGeom prst="rect">
            <a:avLst/>
          </a:prstGeom>
        </p:spPr>
      </p:pic>
      <p:pic>
        <p:nvPicPr>
          <p:cNvPr id="5" name="Imagen 4"/>
          <p:cNvPicPr>
            <a:picLocks noChangeAspect="1"/>
          </p:cNvPicPr>
          <p:nvPr/>
        </p:nvPicPr>
        <p:blipFill>
          <a:blip r:embed="rId3"/>
          <a:stretch>
            <a:fillRect/>
          </a:stretch>
        </p:blipFill>
        <p:spPr>
          <a:xfrm>
            <a:off x="4086382" y="5877272"/>
            <a:ext cx="3365898" cy="563116"/>
          </a:xfrm>
          <a:prstGeom prst="rect">
            <a:avLst/>
          </a:prstGeom>
        </p:spPr>
      </p:pic>
    </p:spTree>
    <p:extLst>
      <p:ext uri="{BB962C8B-B14F-4D97-AF65-F5344CB8AC3E}">
        <p14:creationId xmlns:p14="http://schemas.microsoft.com/office/powerpoint/2010/main" val="19732543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933465" y="3001343"/>
            <a:ext cx="4233723" cy="3856657"/>
          </a:xfrm>
          <a:prstGeom prst="rect">
            <a:avLst/>
          </a:prstGeom>
        </p:spPr>
      </p:pic>
      <p:sp>
        <p:nvSpPr>
          <p:cNvPr id="2" name="1 Título"/>
          <p:cNvSpPr>
            <a:spLocks noGrp="1"/>
          </p:cNvSpPr>
          <p:nvPr>
            <p:ph type="title"/>
          </p:nvPr>
        </p:nvSpPr>
        <p:spPr/>
        <p:txBody>
          <a:bodyPr/>
          <a:lstStyle/>
          <a:p>
            <a:endParaRPr lang="es-MX" dirty="0"/>
          </a:p>
        </p:txBody>
      </p:sp>
      <p:sp>
        <p:nvSpPr>
          <p:cNvPr id="10" name="9 Flecha derecha"/>
          <p:cNvSpPr/>
          <p:nvPr/>
        </p:nvSpPr>
        <p:spPr bwMode="auto">
          <a:xfrm rot="2236928">
            <a:off x="3893824" y="4153597"/>
            <a:ext cx="1233118" cy="792088"/>
          </a:xfrm>
          <a:prstGeom prst="rightArrow">
            <a:avLst>
              <a:gd name="adj1" fmla="val 50000"/>
              <a:gd name="adj2" fmla="val 46265"/>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11" name="2 Marcador de contenido"/>
          <p:cNvSpPr>
            <a:spLocks noGrp="1"/>
          </p:cNvSpPr>
          <p:nvPr>
            <p:ph idx="1"/>
          </p:nvPr>
        </p:nvSpPr>
        <p:spPr>
          <a:xfrm>
            <a:off x="899592" y="4653136"/>
            <a:ext cx="3657600" cy="2484512"/>
          </a:xfrm>
        </p:spPr>
        <p:txBody>
          <a:bodyPr/>
          <a:lstStyle/>
          <a:p>
            <a:pPr fontAlgn="t"/>
            <a:r>
              <a:rPr lang="es-MX" dirty="0" smtClean="0"/>
              <a:t>5 .- Teclee el nombre de la vista como </a:t>
            </a:r>
            <a:r>
              <a:rPr lang="es-MX" b="1" dirty="0" err="1" smtClean="0"/>
              <a:t>NorthwindVista</a:t>
            </a:r>
            <a:endParaRPr lang="es-MX" b="1" dirty="0"/>
          </a:p>
        </p:txBody>
      </p:sp>
      <p:pic>
        <p:nvPicPr>
          <p:cNvPr id="3" name="Imagen 2"/>
          <p:cNvPicPr>
            <a:picLocks noChangeAspect="1"/>
          </p:cNvPicPr>
          <p:nvPr/>
        </p:nvPicPr>
        <p:blipFill>
          <a:blip r:embed="rId3"/>
          <a:stretch>
            <a:fillRect/>
          </a:stretch>
        </p:blipFill>
        <p:spPr>
          <a:xfrm>
            <a:off x="0" y="112714"/>
            <a:ext cx="3995936" cy="3640048"/>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939356" y="3418113"/>
            <a:ext cx="4181688" cy="3012380"/>
          </a:xfrm>
          <a:prstGeom prst="rect">
            <a:avLst/>
          </a:prstGeom>
        </p:spPr>
      </p:pic>
      <p:pic>
        <p:nvPicPr>
          <p:cNvPr id="2" name="Imagen 1"/>
          <p:cNvPicPr>
            <a:picLocks noChangeAspect="1"/>
          </p:cNvPicPr>
          <p:nvPr/>
        </p:nvPicPr>
        <p:blipFill>
          <a:blip r:embed="rId3"/>
          <a:stretch>
            <a:fillRect/>
          </a:stretch>
        </p:blipFill>
        <p:spPr>
          <a:xfrm>
            <a:off x="179512" y="3396826"/>
            <a:ext cx="4081729" cy="2940372"/>
          </a:xfrm>
          <a:prstGeom prst="rect">
            <a:avLst/>
          </a:prstGeom>
        </p:spPr>
      </p:pic>
      <p:sp>
        <p:nvSpPr>
          <p:cNvPr id="3" name="2 Marcador de contenido"/>
          <p:cNvSpPr>
            <a:spLocks noGrp="1"/>
          </p:cNvSpPr>
          <p:nvPr>
            <p:ph idx="1"/>
          </p:nvPr>
        </p:nvSpPr>
        <p:spPr>
          <a:xfrm>
            <a:off x="899593" y="0"/>
            <a:ext cx="8244408" cy="5257800"/>
          </a:xfrm>
        </p:spPr>
        <p:txBody>
          <a:bodyPr/>
          <a:lstStyle/>
          <a:p>
            <a:pPr lvl="0" fontAlgn="t"/>
            <a:r>
              <a:rPr lang="es-MX" sz="2200" dirty="0" smtClean="0"/>
              <a:t>5.- Haga clic en </a:t>
            </a:r>
            <a:r>
              <a:rPr lang="es-MX" sz="2200" b="1" dirty="0" smtClean="0"/>
              <a:t>Siguiente</a:t>
            </a:r>
            <a:r>
              <a:rPr lang="es-MX" sz="2200" dirty="0" smtClean="0"/>
              <a:t> y, a continuación, haga clic en </a:t>
            </a:r>
            <a:r>
              <a:rPr lang="es-MX" sz="2200" b="1" dirty="0" smtClean="0"/>
              <a:t>Finalizar</a:t>
            </a:r>
            <a:r>
              <a:rPr lang="es-MX" sz="2200" dirty="0" smtClean="0"/>
              <a:t> para definir la vista de origen de datos </a:t>
            </a:r>
            <a:r>
              <a:rPr lang="es-MX" sz="2200" b="1" dirty="0" err="1" smtClean="0"/>
              <a:t>NorthwindVista</a:t>
            </a:r>
            <a:r>
              <a:rPr lang="es-MX" sz="2200" dirty="0" smtClean="0"/>
              <a:t>. </a:t>
            </a:r>
          </a:p>
          <a:p>
            <a:r>
              <a:rPr lang="es-MX" sz="2200" dirty="0" smtClean="0"/>
              <a:t>La vista de origen de datos </a:t>
            </a:r>
            <a:r>
              <a:rPr lang="es-MX" sz="2200" b="1" dirty="0" err="1" smtClean="0"/>
              <a:t>NorthwindVista</a:t>
            </a:r>
            <a:r>
              <a:rPr lang="es-MX" sz="2200" b="1" dirty="0" smtClean="0"/>
              <a:t> </a:t>
            </a:r>
            <a:r>
              <a:rPr lang="es-MX" sz="2200" dirty="0" smtClean="0"/>
              <a:t>aparece en la carpeta </a:t>
            </a:r>
            <a:r>
              <a:rPr lang="es-MX" sz="2200" b="1" dirty="0" smtClean="0"/>
              <a:t>Vistas de origen de datos</a:t>
            </a:r>
            <a:r>
              <a:rPr lang="es-MX" sz="2200" dirty="0" smtClean="0"/>
              <a:t> del Explorador de soluciones. Es necesario enlazar todas las tablas y vistas de acuerdo a los campos por los que se combinan. OJO: se arrastra de </a:t>
            </a:r>
            <a:r>
              <a:rPr lang="es-MX" sz="2200" dirty="0" err="1" smtClean="0"/>
              <a:t>vw_detalle.productid</a:t>
            </a:r>
            <a:r>
              <a:rPr lang="es-MX" sz="2200" dirty="0" smtClean="0"/>
              <a:t> hacia la llave primaria </a:t>
            </a:r>
          </a:p>
          <a:p>
            <a:r>
              <a:rPr lang="es-MX" sz="2200" dirty="0" err="1" smtClean="0"/>
              <a:t>Vw_products</a:t>
            </a:r>
            <a:r>
              <a:rPr lang="es-MX" sz="2200" dirty="0" smtClean="0"/>
              <a:t>. </a:t>
            </a:r>
            <a:r>
              <a:rPr lang="es-MX" sz="2200" dirty="0" err="1" smtClean="0"/>
              <a:t>productid</a:t>
            </a:r>
            <a:endParaRPr lang="es-MX" sz="2200" dirty="0"/>
          </a:p>
        </p:txBody>
      </p:sp>
      <p:sp>
        <p:nvSpPr>
          <p:cNvPr id="6" name="5 Flecha derecha"/>
          <p:cNvSpPr/>
          <p:nvPr/>
        </p:nvSpPr>
        <p:spPr bwMode="auto">
          <a:xfrm>
            <a:off x="3563888" y="4797152"/>
            <a:ext cx="1728192" cy="93610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4.- Crear el cubo.</a:t>
            </a:r>
            <a:endParaRPr lang="es-MX" dirty="0"/>
          </a:p>
        </p:txBody>
      </p:sp>
      <p:sp>
        <p:nvSpPr>
          <p:cNvPr id="3" name="2 Marcador de contenido"/>
          <p:cNvSpPr>
            <a:spLocks noGrp="1"/>
          </p:cNvSpPr>
          <p:nvPr>
            <p:ph idx="1"/>
          </p:nvPr>
        </p:nvSpPr>
        <p:spPr/>
        <p:txBody>
          <a:bodyPr/>
          <a:lstStyle/>
          <a:p>
            <a:r>
              <a:rPr lang="es-MX" dirty="0" smtClean="0"/>
              <a:t>Mediante el Asistente para cubos, es muy sencillo definir un cubo simple en SQL Server. El asistente le ayuda a definir las medidas y las dimensiones de un cubo. En el asistente, puede definir un cubo basado en un origen de datos o puede definir un cubo sin ningún origen de datos existente. Si define un cubo sin un origen de datos existente, utilizará el asistente para generar el esquema para el origen de datos subyacente.</a:t>
            </a:r>
            <a:endParaRPr lang="es-MX"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4.- Crear el cubo.</a:t>
            </a:r>
            <a:endParaRPr lang="es-MX" dirty="0"/>
          </a:p>
        </p:txBody>
      </p:sp>
      <p:sp>
        <p:nvSpPr>
          <p:cNvPr id="3" name="2 Marcador de contenido"/>
          <p:cNvSpPr>
            <a:spLocks noGrp="1"/>
          </p:cNvSpPr>
          <p:nvPr>
            <p:ph idx="1"/>
          </p:nvPr>
        </p:nvSpPr>
        <p:spPr/>
        <p:txBody>
          <a:bodyPr/>
          <a:lstStyle/>
          <a:p>
            <a:r>
              <a:rPr lang="es-MX" sz="2400" dirty="0" smtClean="0"/>
              <a:t>Cuando se define un cubo </a:t>
            </a:r>
            <a:r>
              <a:rPr lang="es-MX" sz="2400" b="1" dirty="0" smtClean="0"/>
              <a:t>basado en un origen de datos existente</a:t>
            </a:r>
            <a:r>
              <a:rPr lang="es-MX" sz="2400" dirty="0" smtClean="0"/>
              <a:t>, el asistente se conecta a la base de datos definida en el objeto de origen de datos y lee los datos de las tablas especificadas para ayudarle a definir las medidas y dimensiones. Las medidas y dimensiones que defina se basan en tablas identificadas como tablas de hechos, tablas de dimensiones, o ambas. Si utiliza este método, puede habilitar </a:t>
            </a:r>
            <a:r>
              <a:rPr lang="es-MX" sz="2400" b="1" dirty="0" smtClean="0"/>
              <a:t>Generación automática</a:t>
            </a:r>
            <a:r>
              <a:rPr lang="es-MX" sz="2400" dirty="0" smtClean="0"/>
              <a:t> para que el Asistente para cubos defina automáticamente los atributos de las columnas de las tablas de dimensiones. Opcionalmente, puede hacer que el asistente intente automáticamente generar jerarquías de varios niveles.</a:t>
            </a:r>
            <a:endParaRPr lang="es-MX"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lvl="0" fontAlgn="t"/>
            <a:r>
              <a:rPr lang="es-MX" sz="2400" dirty="0" smtClean="0"/>
              <a:t>1.- En el Explorador de soluciones, haga clic con el botón secundario en </a:t>
            </a:r>
            <a:r>
              <a:rPr lang="es-MX" sz="2400" b="1" dirty="0" smtClean="0"/>
              <a:t>Cubos</a:t>
            </a:r>
            <a:r>
              <a:rPr lang="es-MX" sz="2400" dirty="0" smtClean="0"/>
              <a:t> y, a continuación, haga clic en </a:t>
            </a:r>
            <a:r>
              <a:rPr lang="es-MX" sz="2400" b="1" dirty="0" smtClean="0"/>
              <a:t>Nuevo cubo</a:t>
            </a:r>
            <a:r>
              <a:rPr lang="es-MX" sz="2400" dirty="0" smtClean="0"/>
              <a:t>.</a:t>
            </a:r>
          </a:p>
          <a:p>
            <a:pPr lvl="0" fontAlgn="t"/>
            <a:r>
              <a:rPr lang="es-MX" sz="2400" dirty="0" smtClean="0"/>
              <a:t>2.- En la página </a:t>
            </a:r>
            <a:r>
              <a:rPr lang="es-MX" sz="2400" b="1" dirty="0" smtClean="0"/>
              <a:t>Asistente para cubos</a:t>
            </a:r>
            <a:r>
              <a:rPr lang="es-MX" sz="2400" dirty="0" smtClean="0"/>
              <a:t>, haga clic en </a:t>
            </a:r>
            <a:r>
              <a:rPr lang="es-MX" sz="2400" b="1" dirty="0" smtClean="0"/>
              <a:t>Siguiente</a:t>
            </a:r>
            <a:r>
              <a:rPr lang="es-MX" sz="2400" dirty="0" smtClean="0"/>
              <a:t>. </a:t>
            </a:r>
          </a:p>
          <a:p>
            <a:pPr lvl="0" fontAlgn="t"/>
            <a:r>
              <a:rPr lang="es-MX" sz="2400" dirty="0" smtClean="0"/>
              <a:t>3.- En la página </a:t>
            </a:r>
            <a:r>
              <a:rPr lang="es-MX" sz="2400" b="1" dirty="0" smtClean="0"/>
              <a:t>Seleccionar método de generación</a:t>
            </a:r>
            <a:r>
              <a:rPr lang="es-MX" sz="2400" dirty="0" smtClean="0"/>
              <a:t>, compruebe que las opciones </a:t>
            </a:r>
            <a:r>
              <a:rPr lang="es-MX" sz="2400" b="1" dirty="0" smtClean="0"/>
              <a:t>Generar el cubo con un origen de datos</a:t>
            </a:r>
            <a:r>
              <a:rPr lang="es-MX" sz="2400" dirty="0" smtClean="0"/>
              <a:t> y </a:t>
            </a:r>
            <a:r>
              <a:rPr lang="es-MX" sz="2400" b="1" dirty="0" smtClean="0"/>
              <a:t>Generación automática</a:t>
            </a:r>
            <a:r>
              <a:rPr lang="es-MX" sz="2400" dirty="0" smtClean="0"/>
              <a:t> están seleccionadas y haga clic en </a:t>
            </a:r>
            <a:r>
              <a:rPr lang="es-MX" sz="2400" b="1" dirty="0" smtClean="0"/>
              <a:t>Siguiente</a:t>
            </a:r>
            <a:r>
              <a:rPr lang="es-MX" sz="2400" dirty="0" smtClean="0"/>
              <a:t>. </a:t>
            </a:r>
          </a:p>
          <a:p>
            <a:pPr lvl="0" fontAlgn="t"/>
            <a:r>
              <a:rPr lang="es-MX" sz="2400" dirty="0" smtClean="0"/>
              <a:t>4.- En la página </a:t>
            </a:r>
            <a:r>
              <a:rPr lang="es-MX" sz="2400" b="1" dirty="0" smtClean="0"/>
              <a:t>Seleccionar vista de origen de datos</a:t>
            </a:r>
            <a:r>
              <a:rPr lang="es-MX" sz="2400" dirty="0" smtClean="0"/>
              <a:t>, compruebe que la vista de origen de datos </a:t>
            </a:r>
            <a:r>
              <a:rPr lang="es-MX" sz="2400" dirty="0" err="1" smtClean="0"/>
              <a:t>NorthwindVista</a:t>
            </a:r>
            <a:r>
              <a:rPr lang="es-MX" sz="2400" dirty="0" smtClean="0"/>
              <a:t> está seleccionada.</a:t>
            </a:r>
          </a:p>
          <a:p>
            <a:endParaRPr lang="es-MX"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679229" y="652463"/>
            <a:ext cx="4470868" cy="4072681"/>
          </a:xfrm>
          <a:prstGeom prst="rect">
            <a:avLst/>
          </a:prstGeom>
        </p:spPr>
      </p:pic>
      <p:sp>
        <p:nvSpPr>
          <p:cNvPr id="2" name="1 Título"/>
          <p:cNvSpPr>
            <a:spLocks noGrp="1"/>
          </p:cNvSpPr>
          <p:nvPr>
            <p:ph type="title"/>
          </p:nvPr>
        </p:nvSpPr>
        <p:spPr/>
        <p:txBody>
          <a:bodyPr/>
          <a:lstStyle/>
          <a:p>
            <a:endParaRPr lang="es-MX"/>
          </a:p>
        </p:txBody>
      </p:sp>
      <p:pic>
        <p:nvPicPr>
          <p:cNvPr id="192514" name="Picture 2"/>
          <p:cNvPicPr>
            <a:picLocks noChangeAspect="1" noChangeArrowheads="1"/>
          </p:cNvPicPr>
          <p:nvPr/>
        </p:nvPicPr>
        <p:blipFill>
          <a:blip r:embed="rId3" cstate="print"/>
          <a:srcRect/>
          <a:stretch>
            <a:fillRect/>
          </a:stretch>
        </p:blipFill>
        <p:spPr bwMode="auto">
          <a:xfrm>
            <a:off x="0" y="692696"/>
            <a:ext cx="4245826" cy="3861048"/>
          </a:xfrm>
          <a:prstGeom prst="rect">
            <a:avLst/>
          </a:prstGeom>
          <a:noFill/>
          <a:ln w="9525">
            <a:noFill/>
            <a:miter lim="800000"/>
            <a:headEnd/>
            <a:tailEnd/>
          </a:ln>
        </p:spPr>
      </p:pic>
      <p:sp>
        <p:nvSpPr>
          <p:cNvPr id="6" name="5 Flecha derecha"/>
          <p:cNvSpPr/>
          <p:nvPr/>
        </p:nvSpPr>
        <p:spPr bwMode="auto">
          <a:xfrm>
            <a:off x="3563888" y="4005064"/>
            <a:ext cx="1224136" cy="7200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7584" y="0"/>
            <a:ext cx="8031163" cy="5257800"/>
          </a:xfrm>
        </p:spPr>
        <p:txBody>
          <a:bodyPr/>
          <a:lstStyle/>
          <a:p>
            <a:pPr lvl="0" fontAlgn="t"/>
            <a:r>
              <a:rPr lang="es-MX" sz="2000" dirty="0" smtClean="0"/>
              <a:t>5.- Haga clic en </a:t>
            </a:r>
            <a:r>
              <a:rPr lang="es-MX" sz="2000" b="1" dirty="0" smtClean="0"/>
              <a:t>Siguiente</a:t>
            </a:r>
            <a:r>
              <a:rPr lang="es-MX" sz="2000" dirty="0" smtClean="0"/>
              <a:t> para continuar con la seleccionar la tabla de grupo de medida, seleccionar siguiente.</a:t>
            </a:r>
          </a:p>
          <a:p>
            <a:pPr lvl="0" fontAlgn="t"/>
            <a:r>
              <a:rPr lang="es-MX" sz="2000" dirty="0" smtClean="0"/>
              <a:t>6.- Seleccionar las medidas que desea incluir en el cubo.</a:t>
            </a:r>
            <a:endParaRPr lang="es-MX" sz="2000" dirty="0"/>
          </a:p>
        </p:txBody>
      </p:sp>
      <p:pic>
        <p:nvPicPr>
          <p:cNvPr id="4" name="Imagen 3"/>
          <p:cNvPicPr>
            <a:picLocks noChangeAspect="1"/>
          </p:cNvPicPr>
          <p:nvPr/>
        </p:nvPicPr>
        <p:blipFill>
          <a:blip r:embed="rId2"/>
          <a:stretch>
            <a:fillRect/>
          </a:stretch>
        </p:blipFill>
        <p:spPr>
          <a:xfrm>
            <a:off x="251520" y="2420888"/>
            <a:ext cx="3952410" cy="3600399"/>
          </a:xfrm>
          <a:prstGeom prst="rect">
            <a:avLst/>
          </a:prstGeom>
        </p:spPr>
      </p:pic>
      <p:pic>
        <p:nvPicPr>
          <p:cNvPr id="6" name="Imagen 5"/>
          <p:cNvPicPr>
            <a:picLocks noChangeAspect="1"/>
          </p:cNvPicPr>
          <p:nvPr/>
        </p:nvPicPr>
        <p:blipFill>
          <a:blip r:embed="rId3"/>
          <a:stretch>
            <a:fillRect/>
          </a:stretch>
        </p:blipFill>
        <p:spPr>
          <a:xfrm>
            <a:off x="4615743" y="2420888"/>
            <a:ext cx="4528257" cy="36004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9023" y="-27384"/>
            <a:ext cx="8374977" cy="5257800"/>
          </a:xfrm>
        </p:spPr>
        <p:txBody>
          <a:bodyPr/>
          <a:lstStyle/>
          <a:p>
            <a:pPr lvl="0" fontAlgn="t"/>
            <a:r>
              <a:rPr lang="es-MX" dirty="0" smtClean="0"/>
              <a:t>7.- Seleccionar las dimensiones que se utilizarán en el cubo, seleccionar solo </a:t>
            </a:r>
            <a:r>
              <a:rPr lang="es-MX" b="1" dirty="0" err="1" smtClean="0"/>
              <a:t>vw_products</a:t>
            </a:r>
            <a:r>
              <a:rPr lang="es-MX" dirty="0" smtClean="0"/>
              <a:t>.</a:t>
            </a:r>
          </a:p>
          <a:p>
            <a:pPr lvl="0" fontAlgn="t"/>
            <a:r>
              <a:rPr lang="es-MX" dirty="0" smtClean="0"/>
              <a:t>8.- Al finalizar el asistente, escriba el nombre del cubo </a:t>
            </a:r>
            <a:r>
              <a:rPr lang="es-MX" b="1" dirty="0" err="1" smtClean="0"/>
              <a:t>CuboNW</a:t>
            </a:r>
            <a:r>
              <a:rPr lang="es-MX" dirty="0" smtClean="0"/>
              <a:t>.</a:t>
            </a:r>
          </a:p>
        </p:txBody>
      </p:sp>
      <p:pic>
        <p:nvPicPr>
          <p:cNvPr id="5" name="Imagen 4"/>
          <p:cNvPicPr>
            <a:picLocks noChangeAspect="1"/>
          </p:cNvPicPr>
          <p:nvPr/>
        </p:nvPicPr>
        <p:blipFill>
          <a:blip r:embed="rId2"/>
          <a:stretch>
            <a:fillRect/>
          </a:stretch>
        </p:blipFill>
        <p:spPr>
          <a:xfrm>
            <a:off x="251519" y="2479491"/>
            <a:ext cx="4233723" cy="3856657"/>
          </a:xfrm>
          <a:prstGeom prst="rect">
            <a:avLst/>
          </a:prstGeom>
        </p:spPr>
      </p:pic>
      <p:pic>
        <p:nvPicPr>
          <p:cNvPr id="7" name="Imagen 6"/>
          <p:cNvPicPr>
            <a:picLocks noChangeAspect="1"/>
          </p:cNvPicPr>
          <p:nvPr/>
        </p:nvPicPr>
        <p:blipFill>
          <a:blip r:embed="rId3"/>
          <a:stretch>
            <a:fillRect/>
          </a:stretch>
        </p:blipFill>
        <p:spPr>
          <a:xfrm>
            <a:off x="4788024" y="2479491"/>
            <a:ext cx="4233723" cy="3856657"/>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1691680" y="2276872"/>
            <a:ext cx="5949677" cy="4285994"/>
          </a:xfrm>
          <a:prstGeom prst="rect">
            <a:avLst/>
          </a:prstGeom>
        </p:spPr>
      </p:pic>
    </p:spTree>
    <p:extLst>
      <p:ext uri="{BB962C8B-B14F-4D97-AF65-F5344CB8AC3E}">
        <p14:creationId xmlns:p14="http://schemas.microsoft.com/office/powerpoint/2010/main" val="25595728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Editar jerarquías de la dimensión </a:t>
            </a:r>
            <a:br>
              <a:rPr lang="es-MX" dirty="0" smtClean="0"/>
            </a:br>
            <a:r>
              <a:rPr lang="es-MX" dirty="0" err="1" smtClean="0"/>
              <a:t>vw</a:t>
            </a:r>
            <a:r>
              <a:rPr lang="es-MX" dirty="0" smtClean="0"/>
              <a:t> </a:t>
            </a:r>
            <a:r>
              <a:rPr lang="es-MX" dirty="0" err="1" smtClean="0"/>
              <a:t>Products</a:t>
            </a:r>
            <a:endParaRPr lang="es-MX" dirty="0"/>
          </a:p>
        </p:txBody>
      </p:sp>
      <p:sp>
        <p:nvSpPr>
          <p:cNvPr id="3" name="Marcador de contenido 2"/>
          <p:cNvSpPr>
            <a:spLocks noGrp="1"/>
          </p:cNvSpPr>
          <p:nvPr>
            <p:ph idx="1"/>
          </p:nvPr>
        </p:nvSpPr>
        <p:spPr/>
        <p:txBody>
          <a:bodyPr/>
          <a:lstStyle/>
          <a:p>
            <a:r>
              <a:rPr lang="es-MX" dirty="0" smtClean="0"/>
              <a:t>Para editar las </a:t>
            </a:r>
            <a:r>
              <a:rPr lang="es-MX" dirty="0" err="1" smtClean="0"/>
              <a:t>jeraquias</a:t>
            </a:r>
            <a:r>
              <a:rPr lang="es-MX" dirty="0" smtClean="0"/>
              <a:t> de la dimensión </a:t>
            </a:r>
            <a:r>
              <a:rPr lang="es-MX" dirty="0" err="1" smtClean="0"/>
              <a:t>vw_products</a:t>
            </a:r>
            <a:r>
              <a:rPr lang="es-MX" dirty="0" smtClean="0"/>
              <a:t> selecciones con el botón derecho </a:t>
            </a:r>
            <a:r>
              <a:rPr lang="es-MX" b="1" dirty="0" smtClean="0"/>
              <a:t>EDITAR DIMENSION</a:t>
            </a:r>
            <a:r>
              <a:rPr lang="es-MX" dirty="0" smtClean="0"/>
              <a:t>.</a:t>
            </a:r>
          </a:p>
          <a:p>
            <a:endParaRPr lang="es-MX" dirty="0"/>
          </a:p>
        </p:txBody>
      </p:sp>
      <p:pic>
        <p:nvPicPr>
          <p:cNvPr id="4" name="Imagen 3"/>
          <p:cNvPicPr>
            <a:picLocks noChangeAspect="1"/>
          </p:cNvPicPr>
          <p:nvPr/>
        </p:nvPicPr>
        <p:blipFill>
          <a:blip r:embed="rId2"/>
          <a:stretch>
            <a:fillRect/>
          </a:stretch>
        </p:blipFill>
        <p:spPr>
          <a:xfrm>
            <a:off x="1979712" y="2941621"/>
            <a:ext cx="6965851" cy="3916379"/>
          </a:xfrm>
          <a:prstGeom prst="rect">
            <a:avLst/>
          </a:prstGeom>
        </p:spPr>
      </p:pic>
    </p:spTree>
    <p:extLst>
      <p:ext uri="{BB962C8B-B14F-4D97-AF65-F5344CB8AC3E}">
        <p14:creationId xmlns:p14="http://schemas.microsoft.com/office/powerpoint/2010/main" val="914158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Instalación de </a:t>
            </a:r>
            <a:r>
              <a:rPr lang="es-MX" dirty="0" err="1" smtClean="0"/>
              <a:t>Analysis</a:t>
            </a:r>
            <a:r>
              <a:rPr lang="es-MX" dirty="0" smtClean="0"/>
              <a:t> </a:t>
            </a:r>
            <a:r>
              <a:rPr lang="es-MX" dirty="0" err="1" smtClean="0"/>
              <a:t>Service</a:t>
            </a:r>
            <a:endParaRPr lang="es-MX" dirty="0"/>
          </a:p>
        </p:txBody>
      </p:sp>
      <p:sp>
        <p:nvSpPr>
          <p:cNvPr id="3" name="Marcador de contenido 2"/>
          <p:cNvSpPr>
            <a:spLocks noGrp="1"/>
          </p:cNvSpPr>
          <p:nvPr>
            <p:ph idx="1"/>
          </p:nvPr>
        </p:nvSpPr>
        <p:spPr/>
        <p:txBody>
          <a:bodyPr/>
          <a:lstStyle/>
          <a:p>
            <a:endParaRPr lang="es-MX"/>
          </a:p>
        </p:txBody>
      </p:sp>
      <p:pic>
        <p:nvPicPr>
          <p:cNvPr id="4" name="Imagen 3"/>
          <p:cNvPicPr/>
          <p:nvPr/>
        </p:nvPicPr>
        <p:blipFill>
          <a:blip r:embed="rId2"/>
          <a:stretch>
            <a:fillRect/>
          </a:stretch>
        </p:blipFill>
        <p:spPr>
          <a:xfrm>
            <a:off x="1403648" y="1447800"/>
            <a:ext cx="7416824" cy="5221560"/>
          </a:xfrm>
          <a:prstGeom prst="rect">
            <a:avLst/>
          </a:prstGeom>
        </p:spPr>
      </p:pic>
    </p:spTree>
    <p:extLst>
      <p:ext uri="{BB962C8B-B14F-4D97-AF65-F5344CB8AC3E}">
        <p14:creationId xmlns:p14="http://schemas.microsoft.com/office/powerpoint/2010/main" val="176913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s-MX" sz="2400" dirty="0" smtClean="0"/>
              <a:t>Seleccionar el campo </a:t>
            </a:r>
            <a:r>
              <a:rPr lang="es-MX" sz="2400" b="1" dirty="0" err="1" smtClean="0"/>
              <a:t>ProductName</a:t>
            </a:r>
            <a:r>
              <a:rPr lang="es-MX" sz="2400" b="1" dirty="0" smtClean="0"/>
              <a:t>,</a:t>
            </a:r>
            <a:r>
              <a:rPr lang="es-MX" sz="2400" dirty="0" smtClean="0"/>
              <a:t> </a:t>
            </a:r>
            <a:r>
              <a:rPr lang="es-MX" sz="2400" b="1" dirty="0" err="1" smtClean="0"/>
              <a:t>provNombre</a:t>
            </a:r>
            <a:r>
              <a:rPr lang="es-MX" sz="2400" b="1" dirty="0" smtClean="0"/>
              <a:t>, </a:t>
            </a:r>
            <a:r>
              <a:rPr lang="es-MX" sz="2400" b="1" dirty="0" err="1" smtClean="0"/>
              <a:t>provcity</a:t>
            </a:r>
            <a:r>
              <a:rPr lang="es-MX" sz="2400" b="1" dirty="0" smtClean="0"/>
              <a:t>, </a:t>
            </a:r>
            <a:r>
              <a:rPr lang="es-MX" sz="2400" b="1" dirty="0" err="1" smtClean="0"/>
              <a:t>provcountry</a:t>
            </a:r>
            <a:r>
              <a:rPr lang="es-MX" sz="2400" b="1" dirty="0" smtClean="0"/>
              <a:t> y </a:t>
            </a:r>
            <a:r>
              <a:rPr lang="es-MX" sz="2400" b="1" dirty="0" err="1" smtClean="0"/>
              <a:t>provregion</a:t>
            </a:r>
            <a:r>
              <a:rPr lang="es-MX" sz="2400" dirty="0" smtClean="0"/>
              <a:t> en la vista de origen de datos y </a:t>
            </a:r>
            <a:r>
              <a:rPr lang="es-MX" sz="2400" dirty="0" err="1" smtClean="0"/>
              <a:t>arrastarlo</a:t>
            </a:r>
            <a:r>
              <a:rPr lang="es-MX" sz="2400" dirty="0" smtClean="0"/>
              <a:t> hacia el lado izquierdo en la sección Atributos.</a:t>
            </a:r>
            <a:endParaRPr lang="en-US" sz="2400" dirty="0"/>
          </a:p>
        </p:txBody>
      </p:sp>
      <p:pic>
        <p:nvPicPr>
          <p:cNvPr id="4" name="Imagen 3"/>
          <p:cNvPicPr>
            <a:picLocks noChangeAspect="1"/>
          </p:cNvPicPr>
          <p:nvPr/>
        </p:nvPicPr>
        <p:blipFill>
          <a:blip r:embed="rId2"/>
          <a:stretch>
            <a:fillRect/>
          </a:stretch>
        </p:blipFill>
        <p:spPr>
          <a:xfrm>
            <a:off x="3635896" y="2748862"/>
            <a:ext cx="4964285" cy="3933056"/>
          </a:xfrm>
          <a:prstGeom prst="rect">
            <a:avLst/>
          </a:prstGeom>
        </p:spPr>
      </p:pic>
      <p:sp>
        <p:nvSpPr>
          <p:cNvPr id="5" name="Flecha derecha 4"/>
          <p:cNvSpPr/>
          <p:nvPr/>
        </p:nvSpPr>
        <p:spPr bwMode="auto">
          <a:xfrm rot="10800000">
            <a:off x="4355976" y="4535370"/>
            <a:ext cx="3314427"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Tree>
    <p:extLst>
      <p:ext uri="{BB962C8B-B14F-4D97-AF65-F5344CB8AC3E}">
        <p14:creationId xmlns:p14="http://schemas.microsoft.com/office/powerpoint/2010/main" val="4267444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s-MX" dirty="0" smtClean="0"/>
              <a:t>Arrastrar del lado izquierdo las jerarquías de la dimensión productos: </a:t>
            </a:r>
            <a:r>
              <a:rPr lang="es-MX" dirty="0" err="1" smtClean="0"/>
              <a:t>provCountries-provRegiones-provCities-PRovNombre-ProductNname</a:t>
            </a:r>
            <a:r>
              <a:rPr lang="es-MX" dirty="0" smtClean="0"/>
              <a:t>.</a:t>
            </a:r>
          </a:p>
          <a:p>
            <a:endParaRPr lang="en-US" dirty="0"/>
          </a:p>
        </p:txBody>
      </p:sp>
      <p:pic>
        <p:nvPicPr>
          <p:cNvPr id="4" name="Imagen 3"/>
          <p:cNvPicPr>
            <a:picLocks noChangeAspect="1"/>
          </p:cNvPicPr>
          <p:nvPr/>
        </p:nvPicPr>
        <p:blipFill rotWithShape="1">
          <a:blip r:embed="rId2"/>
          <a:srcRect t="16083"/>
          <a:stretch/>
        </p:blipFill>
        <p:spPr>
          <a:xfrm>
            <a:off x="3688482" y="3070721"/>
            <a:ext cx="5455518" cy="3627076"/>
          </a:xfrm>
          <a:prstGeom prst="rect">
            <a:avLst/>
          </a:prstGeom>
        </p:spPr>
      </p:pic>
      <p:sp>
        <p:nvSpPr>
          <p:cNvPr id="5" name="Flecha derecha 4"/>
          <p:cNvSpPr/>
          <p:nvPr/>
        </p:nvSpPr>
        <p:spPr bwMode="auto">
          <a:xfrm>
            <a:off x="4644007" y="4076700"/>
            <a:ext cx="934045"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charset="0"/>
            </a:endParaRPr>
          </a:p>
        </p:txBody>
      </p:sp>
    </p:spTree>
    <p:extLst>
      <p:ext uri="{BB962C8B-B14F-4D97-AF65-F5344CB8AC3E}">
        <p14:creationId xmlns:p14="http://schemas.microsoft.com/office/powerpoint/2010/main" val="1333360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Modelo</a:t>
            </a:r>
            <a:endParaRPr lang="es-MX" dirty="0"/>
          </a:p>
        </p:txBody>
      </p:sp>
      <p:grpSp>
        <p:nvGrpSpPr>
          <p:cNvPr id="5" name="Grupo 4"/>
          <p:cNvGrpSpPr/>
          <p:nvPr/>
        </p:nvGrpSpPr>
        <p:grpSpPr>
          <a:xfrm>
            <a:off x="3379964" y="3304588"/>
            <a:ext cx="2632196" cy="1258088"/>
            <a:chOff x="3347865" y="2276872"/>
            <a:chExt cx="2632196" cy="1258088"/>
          </a:xfrm>
        </p:grpSpPr>
        <p:sp>
          <p:nvSpPr>
            <p:cNvPr id="3" name="CuadroTexto 2"/>
            <p:cNvSpPr txBox="1"/>
            <p:nvPr/>
          </p:nvSpPr>
          <p:spPr>
            <a:xfrm>
              <a:off x="3347865" y="2276872"/>
              <a:ext cx="2632196" cy="276999"/>
            </a:xfrm>
            <a:prstGeom prst="rect">
              <a:avLst/>
            </a:prstGeom>
            <a:noFill/>
            <a:ln>
              <a:solidFill>
                <a:schemeClr val="tx1"/>
              </a:solidFill>
            </a:ln>
          </p:spPr>
          <p:txBody>
            <a:bodyPr wrap="square" rtlCol="0">
              <a:spAutoFit/>
            </a:bodyPr>
            <a:lstStyle/>
            <a:p>
              <a:r>
                <a:rPr lang="es-MX" sz="1200" dirty="0" err="1" smtClean="0"/>
                <a:t>Order</a:t>
              </a:r>
              <a:r>
                <a:rPr lang="es-MX" sz="1200" dirty="0" smtClean="0"/>
                <a:t> </a:t>
              </a:r>
              <a:r>
                <a:rPr lang="es-MX" sz="1200" dirty="0" err="1" smtClean="0"/>
                <a:t>Details</a:t>
              </a:r>
              <a:r>
                <a:rPr lang="es-MX" sz="1200" dirty="0" smtClean="0"/>
                <a:t>                            </a:t>
              </a:r>
              <a:endParaRPr lang="es-MX" sz="1200" dirty="0"/>
            </a:p>
          </p:txBody>
        </p:sp>
        <p:sp>
          <p:nvSpPr>
            <p:cNvPr id="4" name="CuadroTexto 3"/>
            <p:cNvSpPr txBox="1"/>
            <p:nvPr/>
          </p:nvSpPr>
          <p:spPr>
            <a:xfrm>
              <a:off x="3363639" y="2580853"/>
              <a:ext cx="2616422" cy="954107"/>
            </a:xfrm>
            <a:prstGeom prst="rect">
              <a:avLst/>
            </a:prstGeom>
            <a:noFill/>
            <a:ln>
              <a:solidFill>
                <a:schemeClr val="tx1"/>
              </a:solidFill>
            </a:ln>
          </p:spPr>
          <p:txBody>
            <a:bodyPr wrap="none" rtlCol="0">
              <a:spAutoFit/>
            </a:bodyPr>
            <a:lstStyle/>
            <a:p>
              <a:r>
                <a:rPr lang="es-MX" sz="1400" dirty="0" err="1" smtClean="0"/>
                <a:t>PiezasVendidas</a:t>
              </a:r>
              <a:r>
                <a:rPr lang="es-MX" sz="1400" dirty="0" smtClean="0"/>
                <a:t>=sum(</a:t>
              </a:r>
              <a:r>
                <a:rPr lang="es-MX" sz="1400" dirty="0" err="1" smtClean="0"/>
                <a:t>quantity</a:t>
              </a:r>
              <a:r>
                <a:rPr lang="es-MX" sz="1400" dirty="0" smtClean="0"/>
                <a:t>)</a:t>
              </a:r>
            </a:p>
            <a:p>
              <a:r>
                <a:rPr lang="es-MX" sz="1400" dirty="0" smtClean="0"/>
                <a:t>Importe=Sum(</a:t>
              </a:r>
              <a:r>
                <a:rPr lang="es-MX" sz="1400" dirty="0" err="1" smtClean="0"/>
                <a:t>quantity</a:t>
              </a:r>
              <a:r>
                <a:rPr lang="es-MX" sz="1400" dirty="0" smtClean="0"/>
                <a:t>*</a:t>
              </a:r>
              <a:r>
                <a:rPr lang="es-MX" sz="1400" dirty="0" err="1" smtClean="0"/>
                <a:t>unitprice</a:t>
              </a:r>
              <a:r>
                <a:rPr lang="es-MX" sz="1400" dirty="0" smtClean="0"/>
                <a:t>)</a:t>
              </a:r>
            </a:p>
            <a:p>
              <a:r>
                <a:rPr lang="es-MX" sz="1400" dirty="0" err="1" smtClean="0"/>
                <a:t>ClientesAtendidos</a:t>
              </a:r>
              <a:r>
                <a:rPr lang="es-MX" sz="1400" dirty="0" smtClean="0"/>
                <a:t>=</a:t>
              </a:r>
            </a:p>
            <a:p>
              <a:r>
                <a:rPr lang="es-MX" sz="1400" dirty="0" err="1" smtClean="0"/>
                <a:t>count</a:t>
              </a:r>
              <a:r>
                <a:rPr lang="es-MX" sz="1400" dirty="0" smtClean="0"/>
                <a:t>( </a:t>
              </a:r>
              <a:r>
                <a:rPr lang="es-MX" sz="1400" dirty="0" err="1" smtClean="0"/>
                <a:t>distinct</a:t>
              </a:r>
              <a:r>
                <a:rPr lang="es-MX" sz="1400" dirty="0" smtClean="0"/>
                <a:t> </a:t>
              </a:r>
              <a:r>
                <a:rPr lang="es-MX" sz="1400" dirty="0" err="1" smtClean="0"/>
                <a:t>customerid</a:t>
              </a:r>
              <a:r>
                <a:rPr lang="es-MX" sz="1400" dirty="0" smtClean="0"/>
                <a:t>)</a:t>
              </a:r>
              <a:endParaRPr lang="es-MX" sz="1400" dirty="0"/>
            </a:p>
          </p:txBody>
        </p:sp>
      </p:grpSp>
      <p:grpSp>
        <p:nvGrpSpPr>
          <p:cNvPr id="18" name="Grupo 17"/>
          <p:cNvGrpSpPr/>
          <p:nvPr/>
        </p:nvGrpSpPr>
        <p:grpSpPr>
          <a:xfrm>
            <a:off x="3494101" y="865741"/>
            <a:ext cx="1726711" cy="2419243"/>
            <a:chOff x="3494101" y="865741"/>
            <a:chExt cx="1726711" cy="2419243"/>
          </a:xfrm>
          <a:solidFill>
            <a:schemeClr val="bg1"/>
          </a:solidFill>
        </p:grpSpPr>
        <p:grpSp>
          <p:nvGrpSpPr>
            <p:cNvPr id="17" name="Grupo 16"/>
            <p:cNvGrpSpPr/>
            <p:nvPr/>
          </p:nvGrpSpPr>
          <p:grpSpPr>
            <a:xfrm>
              <a:off x="3494101" y="865741"/>
              <a:ext cx="1726711" cy="1938992"/>
              <a:chOff x="3494101" y="865741"/>
              <a:chExt cx="1726711" cy="1938992"/>
            </a:xfrm>
            <a:grpFill/>
          </p:grpSpPr>
          <p:sp>
            <p:nvSpPr>
              <p:cNvPr id="6" name="CuadroTexto 5"/>
              <p:cNvSpPr txBox="1"/>
              <p:nvPr/>
            </p:nvSpPr>
            <p:spPr>
              <a:xfrm>
                <a:off x="3494101" y="865741"/>
                <a:ext cx="1726711" cy="1938992"/>
              </a:xfrm>
              <a:prstGeom prst="rect">
                <a:avLst/>
              </a:prstGeom>
              <a:grpFill/>
              <a:ln>
                <a:solidFill>
                  <a:schemeClr val="tx1"/>
                </a:solidFill>
              </a:ln>
            </p:spPr>
            <p:txBody>
              <a:bodyPr wrap="square" rtlCol="0">
                <a:spAutoFit/>
              </a:bodyPr>
              <a:lstStyle/>
              <a:p>
                <a:r>
                  <a:rPr lang="es-MX" dirty="0" smtClean="0"/>
                  <a:t>       Año</a:t>
                </a:r>
              </a:p>
              <a:p>
                <a:endParaRPr lang="es-MX" dirty="0"/>
              </a:p>
              <a:p>
                <a:r>
                  <a:rPr lang="es-MX" dirty="0"/>
                  <a:t> </a:t>
                </a:r>
                <a:r>
                  <a:rPr lang="es-MX" dirty="0" smtClean="0"/>
                  <a:t>      Mes</a:t>
                </a:r>
              </a:p>
              <a:p>
                <a:endParaRPr lang="es-MX" dirty="0"/>
              </a:p>
              <a:p>
                <a:r>
                  <a:rPr lang="es-MX" dirty="0" smtClean="0"/>
                  <a:t>       </a:t>
                </a:r>
                <a:r>
                  <a:rPr lang="es-MX" dirty="0" err="1" smtClean="0"/>
                  <a:t>Dia</a:t>
                </a:r>
                <a:endParaRPr lang="es-MX" dirty="0"/>
              </a:p>
            </p:txBody>
          </p:sp>
          <p:sp>
            <p:nvSpPr>
              <p:cNvPr id="7" name="Elipse 6"/>
              <p:cNvSpPr/>
              <p:nvPr/>
            </p:nvSpPr>
            <p:spPr bwMode="auto">
              <a:xfrm>
                <a:off x="3779912" y="1052736"/>
                <a:ext cx="144016" cy="202977"/>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9" name="Elipse 8"/>
              <p:cNvSpPr/>
              <p:nvPr/>
            </p:nvSpPr>
            <p:spPr bwMode="auto">
              <a:xfrm>
                <a:off x="3779912" y="1835237"/>
                <a:ext cx="144016" cy="153603"/>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10" name="Elipse 9"/>
              <p:cNvSpPr/>
              <p:nvPr/>
            </p:nvSpPr>
            <p:spPr bwMode="auto">
              <a:xfrm>
                <a:off x="3779912" y="2378213"/>
                <a:ext cx="144016" cy="258699"/>
              </a:xfrm>
              <a:prstGeom prst="ellipse">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cxnSp>
            <p:nvCxnSpPr>
              <p:cNvPr id="12" name="Conector recto 11"/>
              <p:cNvCxnSpPr>
                <a:endCxn id="9" idx="0"/>
              </p:cNvCxnSpPr>
              <p:nvPr/>
            </p:nvCxnSpPr>
            <p:spPr bwMode="auto">
              <a:xfrm>
                <a:off x="3851920" y="1255713"/>
                <a:ext cx="0" cy="579524"/>
              </a:xfrm>
              <a:prstGeom prst="line">
                <a:avLst/>
              </a:prstGeom>
              <a:grpFill/>
              <a:ln w="9525" cap="flat" cmpd="sng" algn="ctr">
                <a:solidFill>
                  <a:schemeClr val="tx1"/>
                </a:solidFill>
                <a:prstDash val="solid"/>
                <a:round/>
                <a:headEnd type="none" w="med" len="med"/>
                <a:tailEnd type="none" w="med" len="med"/>
              </a:ln>
              <a:effectLst/>
            </p:spPr>
          </p:cxnSp>
          <p:cxnSp>
            <p:nvCxnSpPr>
              <p:cNvPr id="14" name="Conector recto 13"/>
              <p:cNvCxnSpPr>
                <a:stCxn id="9" idx="4"/>
                <a:endCxn id="10" idx="0"/>
              </p:cNvCxnSpPr>
              <p:nvPr/>
            </p:nvCxnSpPr>
            <p:spPr bwMode="auto">
              <a:xfrm>
                <a:off x="3851920" y="1988840"/>
                <a:ext cx="0" cy="389373"/>
              </a:xfrm>
              <a:prstGeom prst="line">
                <a:avLst/>
              </a:prstGeom>
              <a:grpFill/>
              <a:ln w="9525" cap="flat" cmpd="sng" algn="ctr">
                <a:solidFill>
                  <a:schemeClr val="tx1"/>
                </a:solidFill>
                <a:prstDash val="solid"/>
                <a:round/>
                <a:headEnd type="none" w="med" len="med"/>
                <a:tailEnd type="none" w="med" len="med"/>
              </a:ln>
              <a:effectLst/>
            </p:spPr>
          </p:cxnSp>
        </p:grpSp>
        <p:cxnSp>
          <p:nvCxnSpPr>
            <p:cNvPr id="15" name="Conector recto 14"/>
            <p:cNvCxnSpPr/>
            <p:nvPr/>
          </p:nvCxnSpPr>
          <p:spPr bwMode="auto">
            <a:xfrm>
              <a:off x="3851920" y="2659973"/>
              <a:ext cx="0" cy="625011"/>
            </a:xfrm>
            <a:prstGeom prst="line">
              <a:avLst/>
            </a:prstGeom>
            <a:grpFill/>
            <a:ln w="9525" cap="flat" cmpd="sng" algn="ctr">
              <a:solidFill>
                <a:schemeClr val="tx1"/>
              </a:solidFill>
              <a:prstDash val="solid"/>
              <a:round/>
              <a:headEnd type="none" w="med" len="med"/>
              <a:tailEnd type="none" w="med" len="med"/>
            </a:ln>
            <a:effectLst/>
          </p:spPr>
        </p:cxnSp>
      </p:grpSp>
      <p:grpSp>
        <p:nvGrpSpPr>
          <p:cNvPr id="30" name="Grupo 29"/>
          <p:cNvGrpSpPr/>
          <p:nvPr/>
        </p:nvGrpSpPr>
        <p:grpSpPr>
          <a:xfrm>
            <a:off x="3635896" y="4562676"/>
            <a:ext cx="2088232" cy="2210762"/>
            <a:chOff x="3345643" y="4854645"/>
            <a:chExt cx="2088232" cy="2210762"/>
          </a:xfrm>
        </p:grpSpPr>
        <p:cxnSp>
          <p:nvCxnSpPr>
            <p:cNvPr id="28" name="Conector recto 27"/>
            <p:cNvCxnSpPr>
              <a:endCxn id="43" idx="0"/>
            </p:cNvCxnSpPr>
            <p:nvPr/>
          </p:nvCxnSpPr>
          <p:spPr bwMode="auto">
            <a:xfrm>
              <a:off x="3665967" y="4854645"/>
              <a:ext cx="18727" cy="180764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0" name="Grupo 19"/>
            <p:cNvGrpSpPr/>
            <p:nvPr/>
          </p:nvGrpSpPr>
          <p:grpSpPr>
            <a:xfrm>
              <a:off x="3345643" y="5157192"/>
              <a:ext cx="2088232" cy="1908215"/>
              <a:chOff x="3603893" y="865741"/>
              <a:chExt cx="1616919" cy="1890730"/>
            </a:xfrm>
          </p:grpSpPr>
          <p:sp>
            <p:nvSpPr>
              <p:cNvPr id="22" name="CuadroTexto 21"/>
              <p:cNvSpPr txBox="1"/>
              <p:nvPr/>
            </p:nvSpPr>
            <p:spPr>
              <a:xfrm>
                <a:off x="3603893" y="865741"/>
                <a:ext cx="1616919" cy="1890730"/>
              </a:xfrm>
              <a:prstGeom prst="rect">
                <a:avLst/>
              </a:prstGeom>
              <a:noFill/>
              <a:ln>
                <a:solidFill>
                  <a:schemeClr val="tx1"/>
                </a:solidFill>
              </a:ln>
            </p:spPr>
            <p:txBody>
              <a:bodyPr wrap="square" rtlCol="0">
                <a:spAutoFit/>
              </a:bodyPr>
              <a:lstStyle/>
              <a:p>
                <a:r>
                  <a:rPr lang="es-MX" sz="2000" dirty="0" smtClean="0"/>
                  <a:t>       </a:t>
                </a:r>
                <a:r>
                  <a:rPr lang="es-MX" sz="1600" dirty="0" err="1" smtClean="0"/>
                  <a:t>Products</a:t>
                </a:r>
                <a:endParaRPr lang="es-MX" sz="1600" dirty="0" smtClean="0"/>
              </a:p>
              <a:p>
                <a:r>
                  <a:rPr lang="es-MX" sz="1600" dirty="0"/>
                  <a:t> </a:t>
                </a:r>
                <a:r>
                  <a:rPr lang="es-MX" sz="1600" dirty="0" smtClean="0"/>
                  <a:t>       </a:t>
                </a:r>
                <a:r>
                  <a:rPr lang="es-MX" sz="1600" dirty="0" err="1" smtClean="0"/>
                  <a:t>Suppliers</a:t>
                </a:r>
                <a:endParaRPr lang="es-MX" sz="1600" dirty="0" smtClean="0"/>
              </a:p>
              <a:p>
                <a:endParaRPr lang="es-MX" sz="1600" dirty="0"/>
              </a:p>
              <a:p>
                <a:r>
                  <a:rPr lang="es-MX" sz="1600" dirty="0"/>
                  <a:t> </a:t>
                </a:r>
                <a:r>
                  <a:rPr lang="es-MX" sz="1600" dirty="0" smtClean="0"/>
                  <a:t>       </a:t>
                </a:r>
                <a:r>
                  <a:rPr lang="es-MX" sz="1600" dirty="0" err="1" smtClean="0"/>
                  <a:t>Cities</a:t>
                </a:r>
                <a:endParaRPr lang="es-MX" sz="1600" dirty="0" smtClean="0"/>
              </a:p>
              <a:p>
                <a:r>
                  <a:rPr lang="es-MX" sz="1600" dirty="0"/>
                  <a:t> </a:t>
                </a:r>
                <a:r>
                  <a:rPr lang="es-MX" sz="1600" dirty="0" smtClean="0"/>
                  <a:t>        Regiones</a:t>
                </a:r>
              </a:p>
              <a:p>
                <a:r>
                  <a:rPr lang="es-MX" sz="1600" dirty="0"/>
                  <a:t> </a:t>
                </a:r>
                <a:r>
                  <a:rPr lang="es-MX" sz="1600" dirty="0" smtClean="0"/>
                  <a:t>        </a:t>
                </a:r>
                <a:r>
                  <a:rPr lang="es-MX" sz="1600" dirty="0" err="1" smtClean="0"/>
                  <a:t>Countries</a:t>
                </a:r>
                <a:endParaRPr lang="es-MX" sz="1600" dirty="0" smtClean="0"/>
              </a:p>
              <a:p>
                <a:endParaRPr lang="es-MX" sz="1800" dirty="0"/>
              </a:p>
            </p:txBody>
          </p:sp>
          <p:sp>
            <p:nvSpPr>
              <p:cNvPr id="23" name="Elipse 22"/>
              <p:cNvSpPr/>
              <p:nvPr/>
            </p:nvSpPr>
            <p:spPr bwMode="auto">
              <a:xfrm>
                <a:off x="3779912" y="1052736"/>
                <a:ext cx="144016" cy="202977"/>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24" name="Elipse 23"/>
              <p:cNvSpPr/>
              <p:nvPr/>
            </p:nvSpPr>
            <p:spPr bwMode="auto">
              <a:xfrm>
                <a:off x="3779912" y="1358173"/>
                <a:ext cx="144016" cy="15360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grpSp>
      </p:grpSp>
      <p:sp>
        <p:nvSpPr>
          <p:cNvPr id="31" name="CuadroTexto 30"/>
          <p:cNvSpPr txBox="1"/>
          <p:nvPr/>
        </p:nvSpPr>
        <p:spPr>
          <a:xfrm>
            <a:off x="6156176" y="3573016"/>
            <a:ext cx="2987824" cy="738664"/>
          </a:xfrm>
          <a:prstGeom prst="rect">
            <a:avLst/>
          </a:prstGeom>
          <a:noFill/>
          <a:ln>
            <a:solidFill>
              <a:schemeClr val="tx1"/>
            </a:solidFill>
          </a:ln>
        </p:spPr>
        <p:txBody>
          <a:bodyPr wrap="square" rtlCol="0">
            <a:spAutoFit/>
          </a:bodyPr>
          <a:lstStyle/>
          <a:p>
            <a:r>
              <a:rPr lang="es-MX" sz="1400" dirty="0" smtClean="0"/>
              <a:t>   </a:t>
            </a:r>
          </a:p>
          <a:p>
            <a:r>
              <a:rPr lang="es-MX" sz="1400" dirty="0" smtClean="0"/>
              <a:t> </a:t>
            </a:r>
            <a:r>
              <a:rPr lang="es-MX" sz="1400" dirty="0" err="1" smtClean="0"/>
              <a:t>Customers</a:t>
            </a:r>
            <a:r>
              <a:rPr lang="es-MX" sz="1400" dirty="0" smtClean="0"/>
              <a:t> </a:t>
            </a:r>
            <a:r>
              <a:rPr lang="es-MX" sz="1400" dirty="0" err="1" smtClean="0"/>
              <a:t>Cities</a:t>
            </a:r>
            <a:r>
              <a:rPr lang="es-MX" sz="1400" dirty="0" smtClean="0"/>
              <a:t>  Regiones  </a:t>
            </a:r>
            <a:r>
              <a:rPr lang="es-MX" sz="1400" dirty="0" err="1" smtClean="0"/>
              <a:t>Coutries</a:t>
            </a:r>
            <a:endParaRPr lang="es-MX" sz="1400" dirty="0" smtClean="0"/>
          </a:p>
          <a:p>
            <a:endParaRPr lang="es-MX" sz="1400" dirty="0"/>
          </a:p>
        </p:txBody>
      </p:sp>
      <p:sp>
        <p:nvSpPr>
          <p:cNvPr id="32" name="Elipse 31"/>
          <p:cNvSpPr/>
          <p:nvPr/>
        </p:nvSpPr>
        <p:spPr bwMode="auto">
          <a:xfrm>
            <a:off x="6546245" y="3645024"/>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33" name="Elipse 32"/>
          <p:cNvSpPr/>
          <p:nvPr/>
        </p:nvSpPr>
        <p:spPr bwMode="auto">
          <a:xfrm>
            <a:off x="7338333"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34" name="Elipse 33"/>
          <p:cNvSpPr/>
          <p:nvPr/>
        </p:nvSpPr>
        <p:spPr bwMode="auto">
          <a:xfrm>
            <a:off x="7914397"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35" name="Elipse 34"/>
          <p:cNvSpPr/>
          <p:nvPr/>
        </p:nvSpPr>
        <p:spPr bwMode="auto">
          <a:xfrm>
            <a:off x="8634477"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cxnSp>
        <p:nvCxnSpPr>
          <p:cNvPr id="40" name="Conector recto 39"/>
          <p:cNvCxnSpPr/>
          <p:nvPr/>
        </p:nvCxnSpPr>
        <p:spPr bwMode="auto">
          <a:xfrm flipH="1" flipV="1">
            <a:off x="6015123" y="3717032"/>
            <a:ext cx="558360" cy="1817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Conector recto 40"/>
          <p:cNvCxnSpPr/>
          <p:nvPr/>
        </p:nvCxnSpPr>
        <p:spPr bwMode="auto">
          <a:xfrm flipH="1" flipV="1">
            <a:off x="6756106" y="3717032"/>
            <a:ext cx="558360" cy="90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Conector recto 41"/>
          <p:cNvCxnSpPr>
            <a:stCxn id="34" idx="2"/>
          </p:cNvCxnSpPr>
          <p:nvPr/>
        </p:nvCxnSpPr>
        <p:spPr bwMode="auto">
          <a:xfrm flipH="1" flipV="1">
            <a:off x="7540955" y="3733706"/>
            <a:ext cx="373442" cy="510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Conector recto 44"/>
          <p:cNvCxnSpPr/>
          <p:nvPr/>
        </p:nvCxnSpPr>
        <p:spPr bwMode="auto">
          <a:xfrm flipH="1" flipV="1">
            <a:off x="8130421" y="3733706"/>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7" name="CuadroTexto 46"/>
          <p:cNvSpPr txBox="1"/>
          <p:nvPr/>
        </p:nvSpPr>
        <p:spPr>
          <a:xfrm flipH="1">
            <a:off x="0" y="3573016"/>
            <a:ext cx="3005669" cy="738664"/>
          </a:xfrm>
          <a:prstGeom prst="rect">
            <a:avLst/>
          </a:prstGeom>
          <a:solidFill>
            <a:schemeClr val="bg1"/>
          </a:solidFill>
          <a:ln>
            <a:solidFill>
              <a:schemeClr val="tx1"/>
            </a:solidFill>
          </a:ln>
        </p:spPr>
        <p:txBody>
          <a:bodyPr wrap="square" rtlCol="0">
            <a:spAutoFit/>
          </a:bodyPr>
          <a:lstStyle/>
          <a:p>
            <a:r>
              <a:rPr lang="es-MX" sz="1400" dirty="0" smtClean="0"/>
              <a:t>   </a:t>
            </a:r>
          </a:p>
          <a:p>
            <a:r>
              <a:rPr lang="es-MX" sz="1400" dirty="0" smtClean="0"/>
              <a:t> </a:t>
            </a:r>
            <a:r>
              <a:rPr lang="es-MX" sz="1400" dirty="0" err="1" smtClean="0"/>
              <a:t>Countries</a:t>
            </a:r>
            <a:r>
              <a:rPr lang="es-MX" sz="1400" dirty="0" smtClean="0"/>
              <a:t>  Regiones   </a:t>
            </a:r>
            <a:r>
              <a:rPr lang="es-MX" sz="1400" dirty="0" err="1" smtClean="0"/>
              <a:t>Cities</a:t>
            </a:r>
            <a:r>
              <a:rPr lang="es-MX" sz="1400" dirty="0" smtClean="0"/>
              <a:t> </a:t>
            </a:r>
            <a:r>
              <a:rPr lang="es-MX" sz="1400" dirty="0" err="1" smtClean="0"/>
              <a:t>Employes</a:t>
            </a:r>
            <a:endParaRPr lang="es-MX" sz="1400" dirty="0" smtClean="0"/>
          </a:p>
          <a:p>
            <a:endParaRPr lang="es-MX" sz="1400" dirty="0"/>
          </a:p>
        </p:txBody>
      </p:sp>
      <p:sp>
        <p:nvSpPr>
          <p:cNvPr id="48" name="Elipse 47"/>
          <p:cNvSpPr/>
          <p:nvPr/>
        </p:nvSpPr>
        <p:spPr bwMode="auto">
          <a:xfrm flipH="1">
            <a:off x="350938" y="3645024"/>
            <a:ext cx="185995" cy="187578"/>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49" name="Elipse 48"/>
          <p:cNvSpPr/>
          <p:nvPr/>
        </p:nvSpPr>
        <p:spPr bwMode="auto">
          <a:xfrm flipH="1">
            <a:off x="1143026"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50" name="Elipse 49"/>
          <p:cNvSpPr/>
          <p:nvPr/>
        </p:nvSpPr>
        <p:spPr bwMode="auto">
          <a:xfrm flipH="1">
            <a:off x="1719090"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51" name="Elipse 50"/>
          <p:cNvSpPr/>
          <p:nvPr/>
        </p:nvSpPr>
        <p:spPr bwMode="auto">
          <a:xfrm flipH="1">
            <a:off x="2439170" y="3645024"/>
            <a:ext cx="185995" cy="187578"/>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cxnSp>
        <p:nvCxnSpPr>
          <p:cNvPr id="52" name="Conector recto 51"/>
          <p:cNvCxnSpPr/>
          <p:nvPr/>
        </p:nvCxnSpPr>
        <p:spPr bwMode="auto">
          <a:xfrm flipV="1">
            <a:off x="560799" y="3717032"/>
            <a:ext cx="558360" cy="90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Conector recto 52"/>
          <p:cNvCxnSpPr/>
          <p:nvPr/>
        </p:nvCxnSpPr>
        <p:spPr bwMode="auto">
          <a:xfrm flipV="1">
            <a:off x="1345648" y="3733707"/>
            <a:ext cx="559437" cy="51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Conector recto 53"/>
          <p:cNvCxnSpPr/>
          <p:nvPr/>
        </p:nvCxnSpPr>
        <p:spPr bwMode="auto">
          <a:xfrm flipV="1">
            <a:off x="1935114" y="3733706"/>
            <a:ext cx="483268" cy="150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Conector recto 55"/>
          <p:cNvCxnSpPr>
            <a:stCxn id="51" idx="2"/>
          </p:cNvCxnSpPr>
          <p:nvPr/>
        </p:nvCxnSpPr>
        <p:spPr bwMode="auto">
          <a:xfrm flipV="1">
            <a:off x="2625165" y="3717032"/>
            <a:ext cx="754799" cy="2178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Elipse 42"/>
          <p:cNvSpPr/>
          <p:nvPr/>
        </p:nvSpPr>
        <p:spPr bwMode="auto">
          <a:xfrm>
            <a:off x="3881949" y="6370321"/>
            <a:ext cx="185995" cy="155023"/>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44" name="Elipse 43"/>
          <p:cNvSpPr/>
          <p:nvPr/>
        </p:nvSpPr>
        <p:spPr bwMode="auto">
          <a:xfrm>
            <a:off x="3851920" y="6010281"/>
            <a:ext cx="185995" cy="15502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46" name="Elipse 45"/>
          <p:cNvSpPr/>
          <p:nvPr/>
        </p:nvSpPr>
        <p:spPr bwMode="auto">
          <a:xfrm>
            <a:off x="3851920" y="5733256"/>
            <a:ext cx="185995" cy="15502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55" name="CuadroTexto 54"/>
          <p:cNvSpPr txBox="1"/>
          <p:nvPr/>
        </p:nvSpPr>
        <p:spPr>
          <a:xfrm>
            <a:off x="3443271" y="-12260"/>
            <a:ext cx="1040670"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Tiempo</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57" name="CuadroTexto 56"/>
          <p:cNvSpPr txBox="1"/>
          <p:nvPr/>
        </p:nvSpPr>
        <p:spPr>
          <a:xfrm>
            <a:off x="6152571" y="3203684"/>
            <a:ext cx="1114408"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Clientes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58" name="CuadroTexto 57"/>
          <p:cNvSpPr txBox="1"/>
          <p:nvPr/>
        </p:nvSpPr>
        <p:spPr>
          <a:xfrm>
            <a:off x="4004186" y="4538510"/>
            <a:ext cx="1351652"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Productos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
        <p:nvSpPr>
          <p:cNvPr id="59" name="CuadroTexto 58"/>
          <p:cNvSpPr txBox="1"/>
          <p:nvPr/>
        </p:nvSpPr>
        <p:spPr>
          <a:xfrm>
            <a:off x="1625366" y="3162865"/>
            <a:ext cx="1444626" cy="369332"/>
          </a:xfrm>
          <a:prstGeom prst="rect">
            <a:avLst/>
          </a:prstGeom>
          <a:noFill/>
        </p:spPr>
        <p:txBody>
          <a:bodyPr wrap="none" rtlCol="0">
            <a:spAutoFit/>
          </a:bodyPr>
          <a:lstStyle/>
          <a:p>
            <a:r>
              <a:rPr lang="es-MX" sz="1800" b="1" dirty="0" smtClean="0">
                <a:latin typeface="Tahoma" panose="020B0604030504040204" pitchFamily="34" charset="0"/>
                <a:ea typeface="Tahoma" panose="020B0604030504040204" pitchFamily="34" charset="0"/>
                <a:cs typeface="Tahoma" panose="020B0604030504040204" pitchFamily="34" charset="0"/>
              </a:rPr>
              <a:t>Empleados</a:t>
            </a:r>
            <a:endParaRPr lang="es-MX"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68726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Agregar la dimensión Clientes</a:t>
            </a:r>
            <a:endParaRPr lang="es-MX" dirty="0"/>
          </a:p>
        </p:txBody>
      </p:sp>
      <p:sp>
        <p:nvSpPr>
          <p:cNvPr id="3" name="2 Marcador de contenido"/>
          <p:cNvSpPr>
            <a:spLocks noGrp="1"/>
          </p:cNvSpPr>
          <p:nvPr>
            <p:ph idx="1"/>
          </p:nvPr>
        </p:nvSpPr>
        <p:spPr/>
        <p:txBody>
          <a:bodyPr/>
          <a:lstStyle/>
          <a:p>
            <a:r>
              <a:rPr lang="es-MX" sz="2200" dirty="0" smtClean="0"/>
              <a:t>1.- En el explorador de soluciones, seleccionar la carpeta Dimensiones y con el botón derecho </a:t>
            </a:r>
            <a:r>
              <a:rPr lang="es-MX" sz="2200" dirty="0" err="1" smtClean="0"/>
              <a:t>seleecionar</a:t>
            </a:r>
            <a:r>
              <a:rPr lang="es-MX" sz="2200" dirty="0" smtClean="0"/>
              <a:t> Nueva Dimensión.</a:t>
            </a:r>
          </a:p>
          <a:p>
            <a:r>
              <a:rPr lang="es-MX" sz="2200" dirty="0" smtClean="0"/>
              <a:t>2.- Se abrirá el asistente de dimensiones, seleccionar siguiente.</a:t>
            </a:r>
          </a:p>
          <a:p>
            <a:endParaRPr lang="es-MX" sz="2200" b="1" dirty="0"/>
          </a:p>
        </p:txBody>
      </p:sp>
      <p:pic>
        <p:nvPicPr>
          <p:cNvPr id="4" name="Imagen 3"/>
          <p:cNvPicPr>
            <a:picLocks noChangeAspect="1"/>
          </p:cNvPicPr>
          <p:nvPr/>
        </p:nvPicPr>
        <p:blipFill>
          <a:blip r:embed="rId2"/>
          <a:stretch>
            <a:fillRect/>
          </a:stretch>
        </p:blipFill>
        <p:spPr>
          <a:xfrm>
            <a:off x="251520" y="3783755"/>
            <a:ext cx="4488360" cy="2801740"/>
          </a:xfrm>
          <a:prstGeom prst="rect">
            <a:avLst/>
          </a:prstGeom>
        </p:spPr>
      </p:pic>
      <p:pic>
        <p:nvPicPr>
          <p:cNvPr id="5" name="Imagen 4"/>
          <p:cNvPicPr>
            <a:picLocks noChangeAspect="1"/>
          </p:cNvPicPr>
          <p:nvPr/>
        </p:nvPicPr>
        <p:blipFill>
          <a:blip r:embed="rId3"/>
          <a:stretch>
            <a:fillRect/>
          </a:stretch>
        </p:blipFill>
        <p:spPr>
          <a:xfrm>
            <a:off x="5512253" y="3783755"/>
            <a:ext cx="3285144" cy="2992561"/>
          </a:xfrm>
          <a:prstGeom prst="rect">
            <a:avLst/>
          </a:prstGeom>
        </p:spPr>
      </p:pic>
      <p:sp>
        <p:nvSpPr>
          <p:cNvPr id="6" name="5 Flecha derecha"/>
          <p:cNvSpPr/>
          <p:nvPr/>
        </p:nvSpPr>
        <p:spPr bwMode="auto">
          <a:xfrm>
            <a:off x="4714542" y="4824585"/>
            <a:ext cx="984248" cy="7200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Agregar la dimensión Clientes</a:t>
            </a:r>
            <a:endParaRPr lang="es-MX" dirty="0"/>
          </a:p>
        </p:txBody>
      </p:sp>
      <p:sp>
        <p:nvSpPr>
          <p:cNvPr id="3" name="2 Marcador de contenido"/>
          <p:cNvSpPr>
            <a:spLocks noGrp="1"/>
          </p:cNvSpPr>
          <p:nvPr>
            <p:ph idx="1"/>
          </p:nvPr>
        </p:nvSpPr>
        <p:spPr/>
        <p:txBody>
          <a:bodyPr/>
          <a:lstStyle/>
          <a:p>
            <a:r>
              <a:rPr lang="es-MX" dirty="0" smtClean="0"/>
              <a:t>3.- En la ventana Seleccionar método de creación, seleccionar Usar una tabla existente. </a:t>
            </a:r>
          </a:p>
        </p:txBody>
      </p:sp>
      <p:sp>
        <p:nvSpPr>
          <p:cNvPr id="9" name="8 Flecha derecha"/>
          <p:cNvSpPr/>
          <p:nvPr/>
        </p:nvSpPr>
        <p:spPr bwMode="auto">
          <a:xfrm rot="8164608">
            <a:off x="7379192" y="5936913"/>
            <a:ext cx="816966" cy="74142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pic>
        <p:nvPicPr>
          <p:cNvPr id="4" name="Imagen 3"/>
          <p:cNvPicPr>
            <a:picLocks noChangeAspect="1"/>
          </p:cNvPicPr>
          <p:nvPr/>
        </p:nvPicPr>
        <p:blipFill>
          <a:blip r:embed="rId2"/>
          <a:stretch>
            <a:fillRect/>
          </a:stretch>
        </p:blipFill>
        <p:spPr>
          <a:xfrm>
            <a:off x="2699792" y="2538019"/>
            <a:ext cx="3527108" cy="321297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Agregar la dimensión Clientes</a:t>
            </a:r>
            <a:endParaRPr lang="es-MX" dirty="0"/>
          </a:p>
        </p:txBody>
      </p:sp>
      <p:sp>
        <p:nvSpPr>
          <p:cNvPr id="3" name="2 Marcador de contenido"/>
          <p:cNvSpPr>
            <a:spLocks noGrp="1"/>
          </p:cNvSpPr>
          <p:nvPr>
            <p:ph idx="1"/>
          </p:nvPr>
        </p:nvSpPr>
        <p:spPr/>
        <p:txBody>
          <a:bodyPr/>
          <a:lstStyle/>
          <a:p>
            <a:r>
              <a:rPr lang="es-MX" dirty="0" smtClean="0"/>
              <a:t>4.- En la ventana Especificar información del origen, seleccionar la vista del origen de datos </a:t>
            </a:r>
            <a:r>
              <a:rPr lang="es-MX" dirty="0" err="1" smtClean="0"/>
              <a:t>NorthwindVista</a:t>
            </a:r>
            <a:r>
              <a:rPr lang="es-MX" dirty="0" smtClean="0"/>
              <a:t>. En tabla principal seleccione </a:t>
            </a:r>
            <a:r>
              <a:rPr lang="es-MX" dirty="0" err="1" smtClean="0"/>
              <a:t>vw_orders</a:t>
            </a:r>
            <a:r>
              <a:rPr lang="es-MX" dirty="0" smtClean="0"/>
              <a:t>. En Columnas de clave, selecciones </a:t>
            </a:r>
            <a:r>
              <a:rPr lang="es-MX" dirty="0" err="1" smtClean="0"/>
              <a:t>Orderid</a:t>
            </a:r>
            <a:r>
              <a:rPr lang="es-MX" dirty="0"/>
              <a:t>.</a:t>
            </a:r>
            <a:r>
              <a:rPr lang="es-MX" dirty="0" smtClean="0"/>
              <a:t> En columnas de nombre, seleccione </a:t>
            </a:r>
            <a:r>
              <a:rPr lang="es-MX" dirty="0" err="1" smtClean="0"/>
              <a:t>ctenombre</a:t>
            </a:r>
            <a:r>
              <a:rPr lang="es-MX" dirty="0" smtClean="0"/>
              <a:t>.</a:t>
            </a:r>
          </a:p>
        </p:txBody>
      </p:sp>
      <p:pic>
        <p:nvPicPr>
          <p:cNvPr id="7" name="Imagen 6"/>
          <p:cNvPicPr>
            <a:picLocks noChangeAspect="1"/>
          </p:cNvPicPr>
          <p:nvPr/>
        </p:nvPicPr>
        <p:blipFill>
          <a:blip r:embed="rId2"/>
          <a:stretch>
            <a:fillRect/>
          </a:stretch>
        </p:blipFill>
        <p:spPr>
          <a:xfrm>
            <a:off x="4067944" y="3589761"/>
            <a:ext cx="3552056" cy="3235701"/>
          </a:xfrm>
          <a:prstGeom prst="rect">
            <a:avLst/>
          </a:prstGeom>
        </p:spPr>
      </p:pic>
    </p:spTree>
    <p:extLst>
      <p:ext uri="{BB962C8B-B14F-4D97-AF65-F5344CB8AC3E}">
        <p14:creationId xmlns:p14="http://schemas.microsoft.com/office/powerpoint/2010/main" val="10313504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Agregar la dimensión Clientes</a:t>
            </a:r>
            <a:endParaRPr lang="es-MX" dirty="0"/>
          </a:p>
        </p:txBody>
      </p:sp>
      <p:sp>
        <p:nvSpPr>
          <p:cNvPr id="3" name="2 Marcador de contenido"/>
          <p:cNvSpPr>
            <a:spLocks noGrp="1"/>
          </p:cNvSpPr>
          <p:nvPr>
            <p:ph idx="1"/>
          </p:nvPr>
        </p:nvSpPr>
        <p:spPr/>
        <p:txBody>
          <a:bodyPr/>
          <a:lstStyle/>
          <a:p>
            <a:r>
              <a:rPr lang="es-MX" dirty="0" smtClean="0"/>
              <a:t>5.- En la ventana </a:t>
            </a:r>
            <a:r>
              <a:rPr lang="es-MX" b="1" dirty="0" smtClean="0"/>
              <a:t>Selección los atributos de la dimensión, seleccionar </a:t>
            </a:r>
            <a:r>
              <a:rPr lang="es-MX" b="1" dirty="0" err="1" smtClean="0"/>
              <a:t>ctenombre</a:t>
            </a:r>
            <a:r>
              <a:rPr lang="es-MX" b="1" dirty="0" smtClean="0"/>
              <a:t>, </a:t>
            </a:r>
            <a:r>
              <a:rPr lang="es-MX" b="1" dirty="0" err="1" smtClean="0"/>
              <a:t>ctecity</a:t>
            </a:r>
            <a:r>
              <a:rPr lang="es-MX" b="1" dirty="0" smtClean="0"/>
              <a:t>, </a:t>
            </a:r>
            <a:r>
              <a:rPr lang="es-MX" b="1" dirty="0" err="1" smtClean="0"/>
              <a:t>cteregion</a:t>
            </a:r>
            <a:r>
              <a:rPr lang="es-MX" b="1" dirty="0" smtClean="0"/>
              <a:t>, </a:t>
            </a:r>
            <a:r>
              <a:rPr lang="es-MX" b="1" dirty="0" err="1" smtClean="0"/>
              <a:t>ctecountry</a:t>
            </a:r>
            <a:r>
              <a:rPr lang="es-MX" b="1" dirty="0" smtClean="0"/>
              <a:t>.</a:t>
            </a:r>
            <a:endParaRPr lang="es-MX" dirty="0"/>
          </a:p>
        </p:txBody>
      </p:sp>
      <p:pic>
        <p:nvPicPr>
          <p:cNvPr id="8" name="Imagen 7"/>
          <p:cNvPicPr>
            <a:picLocks noChangeAspect="1"/>
          </p:cNvPicPr>
          <p:nvPr/>
        </p:nvPicPr>
        <p:blipFill>
          <a:blip r:embed="rId2"/>
          <a:stretch>
            <a:fillRect/>
          </a:stretch>
        </p:blipFill>
        <p:spPr>
          <a:xfrm>
            <a:off x="3347864" y="2830807"/>
            <a:ext cx="4416152" cy="4022838"/>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Agregar la dimensión Clientes</a:t>
            </a:r>
            <a:endParaRPr lang="es-MX" dirty="0"/>
          </a:p>
        </p:txBody>
      </p:sp>
      <p:sp>
        <p:nvSpPr>
          <p:cNvPr id="3" name="2 Marcador de contenido"/>
          <p:cNvSpPr>
            <a:spLocks noGrp="1"/>
          </p:cNvSpPr>
          <p:nvPr>
            <p:ph idx="1"/>
          </p:nvPr>
        </p:nvSpPr>
        <p:spPr/>
        <p:txBody>
          <a:bodyPr/>
          <a:lstStyle/>
          <a:p>
            <a:r>
              <a:rPr lang="es-MX" sz="2200" dirty="0" smtClean="0"/>
              <a:t>6.- Escriba el nombre de la dimensión Clientes.</a:t>
            </a:r>
          </a:p>
        </p:txBody>
      </p:sp>
      <p:pic>
        <p:nvPicPr>
          <p:cNvPr id="7" name="Imagen 6"/>
          <p:cNvPicPr>
            <a:picLocks noChangeAspect="1"/>
          </p:cNvPicPr>
          <p:nvPr/>
        </p:nvPicPr>
        <p:blipFill>
          <a:blip r:embed="rId2"/>
          <a:stretch>
            <a:fillRect/>
          </a:stretch>
        </p:blipFill>
        <p:spPr>
          <a:xfrm>
            <a:off x="2339752" y="1930077"/>
            <a:ext cx="5375920" cy="4897127"/>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 y="3284984"/>
            <a:ext cx="3900637" cy="3168352"/>
          </a:xfrm>
          <a:prstGeom prst="rect">
            <a:avLst/>
          </a:prstGeom>
          <a:noFill/>
          <a:ln w="9525">
            <a:noFill/>
            <a:miter lim="800000"/>
            <a:headEnd/>
            <a:tailEnd/>
          </a:ln>
        </p:spPr>
      </p:pic>
      <p:sp>
        <p:nvSpPr>
          <p:cNvPr id="2" name="1 Título"/>
          <p:cNvSpPr>
            <a:spLocks noGrp="1"/>
          </p:cNvSpPr>
          <p:nvPr>
            <p:ph type="title"/>
          </p:nvPr>
        </p:nvSpPr>
        <p:spPr/>
        <p:txBody>
          <a:bodyPr/>
          <a:lstStyle/>
          <a:p>
            <a:r>
              <a:rPr lang="es-MX" dirty="0" smtClean="0"/>
              <a:t>Agregar la jerarquía a la dimensión Clientes</a:t>
            </a:r>
            <a:endParaRPr lang="es-MX" dirty="0"/>
          </a:p>
        </p:txBody>
      </p:sp>
      <p:sp>
        <p:nvSpPr>
          <p:cNvPr id="3" name="2 Marcador de contenido"/>
          <p:cNvSpPr>
            <a:spLocks noGrp="1"/>
          </p:cNvSpPr>
          <p:nvPr>
            <p:ph idx="1"/>
          </p:nvPr>
        </p:nvSpPr>
        <p:spPr/>
        <p:txBody>
          <a:bodyPr/>
          <a:lstStyle/>
          <a:p>
            <a:r>
              <a:rPr lang="es-MX" dirty="0" smtClean="0"/>
              <a:t>1.- Seleccionar en el explorador de soluciones la carpeta de Dimensiones, hacer doble </a:t>
            </a:r>
            <a:r>
              <a:rPr lang="es-MX" dirty="0" err="1" smtClean="0"/>
              <a:t>click</a:t>
            </a:r>
            <a:r>
              <a:rPr lang="es-MX" dirty="0" smtClean="0"/>
              <a:t> sobre la dimensión Clientes</a:t>
            </a:r>
            <a:endParaRPr lang="es-MX" dirty="0"/>
          </a:p>
        </p:txBody>
      </p:sp>
      <p:sp>
        <p:nvSpPr>
          <p:cNvPr id="6" name="5 Flecha derecha"/>
          <p:cNvSpPr/>
          <p:nvPr/>
        </p:nvSpPr>
        <p:spPr bwMode="auto">
          <a:xfrm>
            <a:off x="2267744" y="4581128"/>
            <a:ext cx="1008112" cy="6480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pic>
        <p:nvPicPr>
          <p:cNvPr id="4" name="Imagen 3"/>
          <p:cNvPicPr>
            <a:picLocks noChangeAspect="1"/>
          </p:cNvPicPr>
          <p:nvPr/>
        </p:nvPicPr>
        <p:blipFill>
          <a:blip r:embed="rId3"/>
          <a:stretch>
            <a:fillRect/>
          </a:stretch>
        </p:blipFill>
        <p:spPr>
          <a:xfrm>
            <a:off x="4275396" y="2997305"/>
            <a:ext cx="4797549" cy="3456031"/>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555776" y="3861048"/>
            <a:ext cx="4160271" cy="2996952"/>
          </a:xfrm>
          <a:prstGeom prst="rect">
            <a:avLst/>
          </a:prstGeom>
        </p:spPr>
      </p:pic>
      <p:sp>
        <p:nvSpPr>
          <p:cNvPr id="2" name="1 Título"/>
          <p:cNvSpPr>
            <a:spLocks noGrp="1"/>
          </p:cNvSpPr>
          <p:nvPr>
            <p:ph type="title"/>
          </p:nvPr>
        </p:nvSpPr>
        <p:spPr/>
        <p:txBody>
          <a:bodyPr/>
          <a:lstStyle/>
          <a:p>
            <a:r>
              <a:rPr lang="es-MX" dirty="0" smtClean="0"/>
              <a:t>Agregar la jerarquía a la dimensión Clientes</a:t>
            </a:r>
            <a:endParaRPr lang="es-MX" dirty="0"/>
          </a:p>
        </p:txBody>
      </p:sp>
      <p:sp>
        <p:nvSpPr>
          <p:cNvPr id="3" name="2 Marcador de contenido"/>
          <p:cNvSpPr>
            <a:spLocks noGrp="1"/>
          </p:cNvSpPr>
          <p:nvPr>
            <p:ph idx="1"/>
          </p:nvPr>
        </p:nvSpPr>
        <p:spPr/>
        <p:txBody>
          <a:bodyPr/>
          <a:lstStyle/>
          <a:p>
            <a:r>
              <a:rPr lang="es-MX" sz="2400" dirty="0" smtClean="0"/>
              <a:t>2.- Arrastrar de la ventana </a:t>
            </a:r>
            <a:r>
              <a:rPr lang="es-MX" sz="2400" b="1" dirty="0" smtClean="0"/>
              <a:t>Atributos </a:t>
            </a:r>
            <a:r>
              <a:rPr lang="es-MX" sz="2400" dirty="0" smtClean="0"/>
              <a:t>primero el campo </a:t>
            </a:r>
            <a:r>
              <a:rPr lang="es-MX" sz="2400" dirty="0" err="1" smtClean="0"/>
              <a:t>companyname</a:t>
            </a:r>
            <a:r>
              <a:rPr lang="es-MX" sz="2400" dirty="0" smtClean="0"/>
              <a:t> a la ventana intermedia Jerarquías y niveles, posteriormente el campo </a:t>
            </a:r>
            <a:r>
              <a:rPr lang="es-MX" sz="2400" b="1" dirty="0" err="1" smtClean="0"/>
              <a:t>cteCity</a:t>
            </a:r>
            <a:r>
              <a:rPr lang="es-MX" sz="2400" dirty="0" smtClean="0"/>
              <a:t> sobre </a:t>
            </a:r>
            <a:r>
              <a:rPr lang="es-MX" sz="2400" b="1" dirty="0" err="1" smtClean="0"/>
              <a:t>cteNombre</a:t>
            </a:r>
            <a:r>
              <a:rPr lang="es-MX" sz="2400" dirty="0" smtClean="0"/>
              <a:t>, posteriormente se arrastra el campo </a:t>
            </a:r>
            <a:r>
              <a:rPr lang="es-MX" sz="2400" b="1" dirty="0" err="1" smtClean="0"/>
              <a:t>cteRegion</a:t>
            </a:r>
            <a:r>
              <a:rPr lang="es-MX" sz="2400" dirty="0" smtClean="0"/>
              <a:t> sobre el campo </a:t>
            </a:r>
            <a:r>
              <a:rPr lang="es-MX" sz="2400" b="1" dirty="0" err="1" smtClean="0"/>
              <a:t>cteCity</a:t>
            </a:r>
            <a:r>
              <a:rPr lang="es-MX" sz="2400" dirty="0" smtClean="0"/>
              <a:t>, posteriormente </a:t>
            </a:r>
            <a:r>
              <a:rPr lang="es-MX" sz="2400" b="1" dirty="0" err="1" smtClean="0"/>
              <a:t>cteCountry</a:t>
            </a:r>
            <a:r>
              <a:rPr lang="es-MX" sz="2400" dirty="0" smtClean="0"/>
              <a:t> sobre </a:t>
            </a:r>
            <a:r>
              <a:rPr lang="es-MX" sz="2400" b="1" dirty="0" err="1" smtClean="0"/>
              <a:t>cteRegion</a:t>
            </a:r>
            <a:r>
              <a:rPr lang="es-MX" sz="2400" dirty="0" smtClean="0"/>
              <a:t> para generar la jerarquía de la dimensión. </a:t>
            </a:r>
            <a:endParaRPr lang="es-MX" sz="2400" dirty="0"/>
          </a:p>
        </p:txBody>
      </p:sp>
      <p:sp>
        <p:nvSpPr>
          <p:cNvPr id="9" name="8 Flecha derecha"/>
          <p:cNvSpPr/>
          <p:nvPr/>
        </p:nvSpPr>
        <p:spPr bwMode="auto">
          <a:xfrm rot="5950541">
            <a:off x="3567158" y="4036894"/>
            <a:ext cx="864096" cy="59646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8" name="7 Flecha derecha"/>
          <p:cNvSpPr/>
          <p:nvPr/>
        </p:nvSpPr>
        <p:spPr bwMode="auto">
          <a:xfrm>
            <a:off x="1907704" y="4725144"/>
            <a:ext cx="864096" cy="50405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Instalar </a:t>
            </a:r>
            <a:r>
              <a:rPr lang="es-MX" dirty="0" err="1" smtClean="0"/>
              <a:t>Bussiness</a:t>
            </a:r>
            <a:r>
              <a:rPr lang="es-MX" dirty="0" smtClean="0"/>
              <a:t> </a:t>
            </a:r>
            <a:r>
              <a:rPr lang="es-MX" dirty="0" err="1" smtClean="0"/>
              <a:t>Intelligense</a:t>
            </a:r>
            <a:endParaRPr lang="es-MX" dirty="0"/>
          </a:p>
        </p:txBody>
      </p:sp>
      <p:sp>
        <p:nvSpPr>
          <p:cNvPr id="3" name="2 Marcador de contenido"/>
          <p:cNvSpPr>
            <a:spLocks noGrp="1"/>
          </p:cNvSpPr>
          <p:nvPr>
            <p:ph idx="1"/>
          </p:nvPr>
        </p:nvSpPr>
        <p:spPr>
          <a:xfrm>
            <a:off x="914400" y="1513116"/>
            <a:ext cx="8229600" cy="5257800"/>
          </a:xfrm>
        </p:spPr>
        <p:txBody>
          <a:bodyPr/>
          <a:lstStyle/>
          <a:p>
            <a:endParaRPr lang="es-MX" sz="2400" dirty="0" smtClean="0"/>
          </a:p>
        </p:txBody>
      </p:sp>
      <p:pic>
        <p:nvPicPr>
          <p:cNvPr id="5" name="Imagen 4" descr="https://www.sqlshack.com/wp-content/uploads/2018/05/word-image-341.png"/>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55712"/>
            <a:ext cx="8766051" cy="5269631"/>
          </a:xfrm>
          <a:prstGeom prst="rect">
            <a:avLst/>
          </a:prstGeom>
          <a:noFill/>
          <a:ln>
            <a:noFill/>
          </a:ln>
        </p:spPr>
      </p:pic>
      <p:sp>
        <p:nvSpPr>
          <p:cNvPr id="6" name="Flecha derecha 5"/>
          <p:cNvSpPr/>
          <p:nvPr/>
        </p:nvSpPr>
        <p:spPr bwMode="auto">
          <a:xfrm>
            <a:off x="1691680" y="3789040"/>
            <a:ext cx="1512168" cy="11521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Tree>
    <p:extLst>
      <p:ext uri="{BB962C8B-B14F-4D97-AF65-F5344CB8AC3E}">
        <p14:creationId xmlns:p14="http://schemas.microsoft.com/office/powerpoint/2010/main" val="23745675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la dimensión clientes al cubo</a:t>
            </a:r>
            <a:endParaRPr lang="es-MX" dirty="0"/>
          </a:p>
        </p:txBody>
      </p:sp>
      <p:sp>
        <p:nvSpPr>
          <p:cNvPr id="3" name="Marcador de contenido 2"/>
          <p:cNvSpPr>
            <a:spLocks noGrp="1"/>
          </p:cNvSpPr>
          <p:nvPr>
            <p:ph idx="1"/>
          </p:nvPr>
        </p:nvSpPr>
        <p:spPr/>
        <p:txBody>
          <a:bodyPr/>
          <a:lstStyle/>
          <a:p>
            <a:r>
              <a:rPr lang="es-MX" dirty="0" smtClean="0"/>
              <a:t>1.- Abrir el cubo </a:t>
            </a:r>
            <a:r>
              <a:rPr lang="es-MX" b="1" dirty="0" smtClean="0"/>
              <a:t>CUBONW</a:t>
            </a:r>
            <a:r>
              <a:rPr lang="es-MX" dirty="0" smtClean="0"/>
              <a:t>.</a:t>
            </a:r>
          </a:p>
          <a:p>
            <a:r>
              <a:rPr lang="es-MX" dirty="0" smtClean="0"/>
              <a:t>2.- Seleccionar con el botón derecho del ratón en Dimensiones, la opción AGREGAR DIMENSION AL CUBO. </a:t>
            </a:r>
          </a:p>
          <a:p>
            <a:r>
              <a:rPr lang="es-MX" dirty="0" smtClean="0"/>
              <a:t>3.- Seleccionar la dimensión </a:t>
            </a:r>
            <a:r>
              <a:rPr lang="es-MX" b="1" dirty="0" smtClean="0"/>
              <a:t>Clientes</a:t>
            </a:r>
            <a:r>
              <a:rPr lang="es-MX" dirty="0" smtClean="0"/>
              <a:t> y oprimir el botón AGREGAR.</a:t>
            </a:r>
            <a:endParaRPr lang="es-MX" dirty="0"/>
          </a:p>
        </p:txBody>
      </p:sp>
      <p:pic>
        <p:nvPicPr>
          <p:cNvPr id="4" name="Imagen 3"/>
          <p:cNvPicPr>
            <a:picLocks noChangeAspect="1"/>
          </p:cNvPicPr>
          <p:nvPr/>
        </p:nvPicPr>
        <p:blipFill>
          <a:blip r:embed="rId2"/>
          <a:stretch>
            <a:fillRect/>
          </a:stretch>
        </p:blipFill>
        <p:spPr>
          <a:xfrm>
            <a:off x="1115615" y="4363314"/>
            <a:ext cx="3814365" cy="2422891"/>
          </a:xfrm>
          <a:prstGeom prst="rect">
            <a:avLst/>
          </a:prstGeom>
        </p:spPr>
      </p:pic>
      <p:pic>
        <p:nvPicPr>
          <p:cNvPr id="6" name="Imagen 5"/>
          <p:cNvPicPr>
            <a:picLocks noChangeAspect="1"/>
          </p:cNvPicPr>
          <p:nvPr/>
        </p:nvPicPr>
        <p:blipFill>
          <a:blip r:embed="rId3"/>
          <a:stretch>
            <a:fillRect/>
          </a:stretch>
        </p:blipFill>
        <p:spPr>
          <a:xfrm>
            <a:off x="6066117" y="4077071"/>
            <a:ext cx="2540176" cy="2709133"/>
          </a:xfrm>
          <a:prstGeom prst="rect">
            <a:avLst/>
          </a:prstGeom>
        </p:spPr>
      </p:pic>
    </p:spTree>
    <p:extLst>
      <p:ext uri="{BB962C8B-B14F-4D97-AF65-F5344CB8AC3E}">
        <p14:creationId xmlns:p14="http://schemas.microsoft.com/office/powerpoint/2010/main" val="5307759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Agregar la dimensión Tiempo y sus </a:t>
            </a:r>
            <a:r>
              <a:rPr lang="es-MX" dirty="0" err="1" smtClean="0"/>
              <a:t>jerarquias</a:t>
            </a:r>
            <a:endParaRPr lang="es-MX" dirty="0"/>
          </a:p>
        </p:txBody>
      </p:sp>
      <p:sp>
        <p:nvSpPr>
          <p:cNvPr id="3" name="2 Marcador de contenido"/>
          <p:cNvSpPr>
            <a:spLocks noGrp="1"/>
          </p:cNvSpPr>
          <p:nvPr>
            <p:ph idx="1"/>
          </p:nvPr>
        </p:nvSpPr>
        <p:spPr/>
        <p:txBody>
          <a:bodyPr/>
          <a:lstStyle/>
          <a:p>
            <a:r>
              <a:rPr lang="es-MX" dirty="0" smtClean="0"/>
              <a:t>Repetir los pasos iguales que con los Clientes para generar la dimensión Tiempo con los campos  de la vista </a:t>
            </a:r>
            <a:r>
              <a:rPr lang="es-MX" dirty="0" err="1" smtClean="0"/>
              <a:t>vw_orders</a:t>
            </a:r>
            <a:r>
              <a:rPr lang="es-MX" dirty="0" smtClean="0"/>
              <a:t> :</a:t>
            </a:r>
          </a:p>
          <a:p>
            <a:r>
              <a:rPr lang="es-MX" b="1" dirty="0" smtClean="0"/>
              <a:t>- Key </a:t>
            </a:r>
            <a:r>
              <a:rPr lang="es-MX" b="1" dirty="0" err="1" smtClean="0"/>
              <a:t>Column</a:t>
            </a:r>
            <a:r>
              <a:rPr lang="es-MX" dirty="0" smtClean="0"/>
              <a:t>: </a:t>
            </a:r>
            <a:r>
              <a:rPr lang="es-MX" dirty="0" err="1" smtClean="0"/>
              <a:t>Orderid</a:t>
            </a:r>
            <a:endParaRPr lang="es-MX" dirty="0" smtClean="0"/>
          </a:p>
          <a:p>
            <a:r>
              <a:rPr lang="es-MX" b="1" dirty="0" smtClean="0"/>
              <a:t>- Atributos de la dimensión</a:t>
            </a:r>
            <a:r>
              <a:rPr lang="es-MX" dirty="0" smtClean="0"/>
              <a:t>:</a:t>
            </a:r>
          </a:p>
          <a:p>
            <a:r>
              <a:rPr lang="es-MX" dirty="0" err="1" smtClean="0"/>
              <a:t>Dia</a:t>
            </a:r>
            <a:r>
              <a:rPr lang="es-MX" dirty="0" smtClean="0"/>
              <a:t>, mes , año</a:t>
            </a:r>
          </a:p>
          <a:p>
            <a:r>
              <a:rPr lang="es-MX" b="1" dirty="0" smtClean="0"/>
              <a:t>- Nombre de la dimensión</a:t>
            </a:r>
            <a:r>
              <a:rPr lang="es-MX" dirty="0" smtClean="0"/>
              <a:t>: Tiempo.</a:t>
            </a:r>
          </a:p>
          <a:p>
            <a:r>
              <a:rPr lang="es-MX" b="1" dirty="0" smtClean="0"/>
              <a:t>- Campos de la jerarquía: </a:t>
            </a:r>
            <a:r>
              <a:rPr lang="es-MX" dirty="0" err="1" smtClean="0"/>
              <a:t>dia</a:t>
            </a:r>
            <a:r>
              <a:rPr lang="es-MX" dirty="0" smtClean="0"/>
              <a:t>, mes, año</a:t>
            </a:r>
          </a:p>
          <a:p>
            <a:endParaRPr lang="es-MX"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Agregar la dimensión Empleados y sus </a:t>
            </a:r>
            <a:r>
              <a:rPr lang="es-MX" dirty="0" err="1" smtClean="0"/>
              <a:t>jerarquias</a:t>
            </a:r>
            <a:endParaRPr lang="es-MX" dirty="0"/>
          </a:p>
        </p:txBody>
      </p:sp>
      <p:sp>
        <p:nvSpPr>
          <p:cNvPr id="3" name="2 Marcador de contenido"/>
          <p:cNvSpPr>
            <a:spLocks noGrp="1"/>
          </p:cNvSpPr>
          <p:nvPr>
            <p:ph idx="1"/>
          </p:nvPr>
        </p:nvSpPr>
        <p:spPr/>
        <p:txBody>
          <a:bodyPr/>
          <a:lstStyle/>
          <a:p>
            <a:r>
              <a:rPr lang="es-MX" dirty="0" smtClean="0"/>
              <a:t>Repetir los pasos iguales que con los Clientes para generar la dimensión Empleados con los campos  de la vista </a:t>
            </a:r>
            <a:r>
              <a:rPr lang="es-MX" dirty="0" err="1" smtClean="0"/>
              <a:t>vw_orders</a:t>
            </a:r>
            <a:r>
              <a:rPr lang="es-MX" dirty="0" smtClean="0"/>
              <a:t> :</a:t>
            </a:r>
          </a:p>
          <a:p>
            <a:r>
              <a:rPr lang="es-MX" b="1" dirty="0" smtClean="0"/>
              <a:t>- Key </a:t>
            </a:r>
            <a:r>
              <a:rPr lang="es-MX" b="1" dirty="0" err="1" smtClean="0"/>
              <a:t>Column</a:t>
            </a:r>
            <a:r>
              <a:rPr lang="es-MX" dirty="0" smtClean="0"/>
              <a:t>: </a:t>
            </a:r>
            <a:r>
              <a:rPr lang="es-MX" dirty="0" err="1" smtClean="0"/>
              <a:t>Orderid</a:t>
            </a:r>
            <a:endParaRPr lang="es-MX" dirty="0" smtClean="0"/>
          </a:p>
          <a:p>
            <a:r>
              <a:rPr lang="es-MX" b="1" dirty="0" smtClean="0"/>
              <a:t>- Atributos de la dimensión</a:t>
            </a:r>
            <a:r>
              <a:rPr lang="es-MX" dirty="0" smtClean="0"/>
              <a:t>:</a:t>
            </a:r>
          </a:p>
          <a:p>
            <a:r>
              <a:rPr lang="es-MX" dirty="0" err="1" smtClean="0"/>
              <a:t>Empnombre</a:t>
            </a:r>
            <a:r>
              <a:rPr lang="es-MX" dirty="0" smtClean="0"/>
              <a:t>, </a:t>
            </a:r>
            <a:r>
              <a:rPr lang="es-MX" dirty="0" err="1" smtClean="0"/>
              <a:t>EmpCity</a:t>
            </a:r>
            <a:r>
              <a:rPr lang="es-MX" dirty="0" smtClean="0"/>
              <a:t>, </a:t>
            </a:r>
            <a:r>
              <a:rPr lang="es-MX" dirty="0" err="1" smtClean="0"/>
              <a:t>EmpRegion</a:t>
            </a:r>
            <a:r>
              <a:rPr lang="es-MX" dirty="0" smtClean="0"/>
              <a:t>, </a:t>
            </a:r>
            <a:r>
              <a:rPr lang="es-MX" dirty="0" err="1" smtClean="0"/>
              <a:t>EmpCountry</a:t>
            </a:r>
            <a:endParaRPr lang="es-MX" dirty="0" smtClean="0"/>
          </a:p>
          <a:p>
            <a:r>
              <a:rPr lang="es-MX" b="1" dirty="0" smtClean="0"/>
              <a:t>- Nombre de la dimensión</a:t>
            </a:r>
            <a:r>
              <a:rPr lang="es-MX" dirty="0" smtClean="0"/>
              <a:t>: Empleados.</a:t>
            </a:r>
          </a:p>
          <a:p>
            <a:r>
              <a:rPr lang="es-MX" b="1" dirty="0" smtClean="0"/>
              <a:t>- Campos de la jerarquía</a:t>
            </a:r>
            <a:r>
              <a:rPr lang="es-MX" dirty="0" smtClean="0"/>
              <a:t>: </a:t>
            </a:r>
            <a:r>
              <a:rPr lang="es-MX" dirty="0" err="1"/>
              <a:t>Empnombre</a:t>
            </a:r>
            <a:r>
              <a:rPr lang="es-MX" dirty="0"/>
              <a:t>, </a:t>
            </a:r>
            <a:r>
              <a:rPr lang="es-MX" dirty="0" err="1" smtClean="0"/>
              <a:t>EmpCity</a:t>
            </a:r>
            <a:r>
              <a:rPr lang="es-MX" dirty="0" smtClean="0"/>
              <a:t>, </a:t>
            </a:r>
            <a:r>
              <a:rPr lang="es-MX" dirty="0" err="1" smtClean="0"/>
              <a:t>EmpRegion</a:t>
            </a:r>
            <a:r>
              <a:rPr lang="es-MX" dirty="0" smtClean="0"/>
              <a:t>, </a:t>
            </a:r>
            <a:r>
              <a:rPr lang="es-MX" dirty="0" err="1" smtClean="0"/>
              <a:t>EmpCountry</a:t>
            </a:r>
            <a:endParaRPr lang="es-MX" dirty="0" smtClean="0"/>
          </a:p>
          <a:p>
            <a:endParaRPr lang="es-MX" dirty="0"/>
          </a:p>
        </p:txBody>
      </p:sp>
    </p:spTree>
    <p:extLst>
      <p:ext uri="{BB962C8B-B14F-4D97-AF65-F5344CB8AC3E}">
        <p14:creationId xmlns:p14="http://schemas.microsoft.com/office/powerpoint/2010/main" val="39947392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Agregar la dimensión Tiempo y sus </a:t>
            </a:r>
            <a:r>
              <a:rPr lang="es-MX" dirty="0" err="1" smtClean="0"/>
              <a:t>jerarquias</a:t>
            </a:r>
            <a:endParaRPr lang="es-MX" dirty="0"/>
          </a:p>
        </p:txBody>
      </p:sp>
      <p:sp>
        <p:nvSpPr>
          <p:cNvPr id="3" name="2 Marcador de contenido"/>
          <p:cNvSpPr>
            <a:spLocks noGrp="1"/>
          </p:cNvSpPr>
          <p:nvPr>
            <p:ph idx="1"/>
          </p:nvPr>
        </p:nvSpPr>
        <p:spPr/>
        <p:txBody>
          <a:bodyPr/>
          <a:lstStyle/>
          <a:p>
            <a:r>
              <a:rPr lang="es-MX" dirty="0" smtClean="0"/>
              <a:t>Repetir los pasos iguales que con los Clientes para generar la dimensión Empleados con los campos  de la vista </a:t>
            </a:r>
            <a:r>
              <a:rPr lang="es-MX" dirty="0" err="1" smtClean="0"/>
              <a:t>vw_orders</a:t>
            </a:r>
            <a:r>
              <a:rPr lang="es-MX" dirty="0" smtClean="0"/>
              <a:t> :</a:t>
            </a:r>
          </a:p>
          <a:p>
            <a:r>
              <a:rPr lang="es-MX" b="1" dirty="0" smtClean="0"/>
              <a:t>- Key </a:t>
            </a:r>
            <a:r>
              <a:rPr lang="es-MX" b="1" dirty="0" err="1" smtClean="0"/>
              <a:t>Column</a:t>
            </a:r>
            <a:r>
              <a:rPr lang="es-MX" dirty="0" smtClean="0"/>
              <a:t>: </a:t>
            </a:r>
            <a:r>
              <a:rPr lang="es-MX" dirty="0" err="1" smtClean="0"/>
              <a:t>Orderid</a:t>
            </a:r>
            <a:endParaRPr lang="es-MX" dirty="0" smtClean="0"/>
          </a:p>
          <a:p>
            <a:r>
              <a:rPr lang="es-MX" b="1" dirty="0" smtClean="0"/>
              <a:t>- Atributos de la dimensión</a:t>
            </a:r>
            <a:r>
              <a:rPr lang="es-MX" dirty="0" smtClean="0"/>
              <a:t>:</a:t>
            </a:r>
          </a:p>
          <a:p>
            <a:r>
              <a:rPr lang="es-MX" dirty="0" err="1" smtClean="0"/>
              <a:t>Dia</a:t>
            </a:r>
            <a:r>
              <a:rPr lang="es-MX" dirty="0" smtClean="0"/>
              <a:t>, mes, año</a:t>
            </a:r>
          </a:p>
          <a:p>
            <a:r>
              <a:rPr lang="es-MX" b="1" dirty="0" smtClean="0"/>
              <a:t>- Nombre de la dimensión</a:t>
            </a:r>
            <a:r>
              <a:rPr lang="es-MX" dirty="0" smtClean="0"/>
              <a:t>: Tiempo.</a:t>
            </a:r>
          </a:p>
          <a:p>
            <a:r>
              <a:rPr lang="es-MX" b="1" dirty="0" smtClean="0"/>
              <a:t>- Campos de la jerarquía</a:t>
            </a:r>
            <a:r>
              <a:rPr lang="es-MX" dirty="0" smtClean="0"/>
              <a:t>: Día, mes, año</a:t>
            </a:r>
          </a:p>
          <a:p>
            <a:endParaRPr lang="es-MX" dirty="0"/>
          </a:p>
        </p:txBody>
      </p:sp>
    </p:spTree>
    <p:extLst>
      <p:ext uri="{BB962C8B-B14F-4D97-AF65-F5344CB8AC3E}">
        <p14:creationId xmlns:p14="http://schemas.microsoft.com/office/powerpoint/2010/main" val="8894249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Errores posibles</a:t>
            </a:r>
            <a:endParaRPr lang="es-MX" dirty="0"/>
          </a:p>
        </p:txBody>
      </p:sp>
      <p:sp>
        <p:nvSpPr>
          <p:cNvPr id="3" name="Marcador de contenido 2"/>
          <p:cNvSpPr>
            <a:spLocks noGrp="1"/>
          </p:cNvSpPr>
          <p:nvPr>
            <p:ph idx="1"/>
          </p:nvPr>
        </p:nvSpPr>
        <p:spPr/>
        <p:txBody>
          <a:bodyPr/>
          <a:lstStyle/>
          <a:p>
            <a:r>
              <a:rPr lang="es-MX" dirty="0" smtClean="0"/>
              <a:t>Activar SQL server browser</a:t>
            </a:r>
            <a:endParaRPr lang="es-MX" dirty="0"/>
          </a:p>
        </p:txBody>
      </p:sp>
      <p:pic>
        <p:nvPicPr>
          <p:cNvPr id="4" name="Imagen 3"/>
          <p:cNvPicPr>
            <a:picLocks noChangeAspect="1"/>
          </p:cNvPicPr>
          <p:nvPr/>
        </p:nvPicPr>
        <p:blipFill>
          <a:blip r:embed="rId2"/>
          <a:stretch>
            <a:fillRect/>
          </a:stretch>
        </p:blipFill>
        <p:spPr>
          <a:xfrm>
            <a:off x="1369367" y="1990046"/>
            <a:ext cx="7121227" cy="4907641"/>
          </a:xfrm>
          <a:prstGeom prst="rect">
            <a:avLst/>
          </a:prstGeom>
        </p:spPr>
      </p:pic>
    </p:spTree>
    <p:extLst>
      <p:ext uri="{BB962C8B-B14F-4D97-AF65-F5344CB8AC3E}">
        <p14:creationId xmlns:p14="http://schemas.microsoft.com/office/powerpoint/2010/main" val="7753076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Errores posibles</a:t>
            </a:r>
            <a:endParaRPr lang="es-MX" dirty="0"/>
          </a:p>
        </p:txBody>
      </p:sp>
      <p:sp>
        <p:nvSpPr>
          <p:cNvPr id="3" name="Marcador de contenido 2"/>
          <p:cNvSpPr>
            <a:spLocks noGrp="1"/>
          </p:cNvSpPr>
          <p:nvPr>
            <p:ph idx="1"/>
          </p:nvPr>
        </p:nvSpPr>
        <p:spPr/>
        <p:txBody>
          <a:bodyPr/>
          <a:lstStyle/>
          <a:p>
            <a:r>
              <a:rPr lang="es-MX" dirty="0" smtClean="0"/>
              <a:t>Si muestra el siguiente mensaje, es necesario cambiar el nombre </a:t>
            </a:r>
            <a:r>
              <a:rPr lang="es-MX" dirty="0"/>
              <a:t>del servidor en la propiedades del proyecto.</a:t>
            </a:r>
            <a:r>
              <a:rPr lang="es-MX" dirty="0" smtClean="0"/>
              <a:t> </a:t>
            </a:r>
            <a:endParaRPr lang="es-MX" dirty="0"/>
          </a:p>
        </p:txBody>
      </p:sp>
      <p:pic>
        <p:nvPicPr>
          <p:cNvPr id="6" name="Imagen 5"/>
          <p:cNvPicPr>
            <a:picLocks noChangeAspect="1"/>
          </p:cNvPicPr>
          <p:nvPr/>
        </p:nvPicPr>
        <p:blipFill>
          <a:blip r:embed="rId2"/>
          <a:stretch>
            <a:fillRect/>
          </a:stretch>
        </p:blipFill>
        <p:spPr>
          <a:xfrm>
            <a:off x="2411760" y="3573016"/>
            <a:ext cx="4657725" cy="1638300"/>
          </a:xfrm>
          <a:prstGeom prst="rect">
            <a:avLst/>
          </a:prstGeom>
        </p:spPr>
      </p:pic>
    </p:spTree>
    <p:extLst>
      <p:ext uri="{BB962C8B-B14F-4D97-AF65-F5344CB8AC3E}">
        <p14:creationId xmlns:p14="http://schemas.microsoft.com/office/powerpoint/2010/main" val="37779405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smtClean="0"/>
              <a:t>Seleccionar con el botón derecho el nombre del proyecto, nuestra la siguiente ventana:</a:t>
            </a:r>
            <a:endParaRPr lang="es-MX" dirty="0"/>
          </a:p>
        </p:txBody>
      </p:sp>
      <p:pic>
        <p:nvPicPr>
          <p:cNvPr id="8" name="Imagen 7"/>
          <p:cNvPicPr>
            <a:picLocks noChangeAspect="1"/>
          </p:cNvPicPr>
          <p:nvPr/>
        </p:nvPicPr>
        <p:blipFill>
          <a:blip r:embed="rId2"/>
          <a:stretch>
            <a:fillRect/>
          </a:stretch>
        </p:blipFill>
        <p:spPr>
          <a:xfrm>
            <a:off x="1733207" y="2708920"/>
            <a:ext cx="5677586" cy="3185715"/>
          </a:xfrm>
          <a:prstGeom prst="rect">
            <a:avLst/>
          </a:prstGeom>
        </p:spPr>
      </p:pic>
    </p:spTree>
    <p:extLst>
      <p:ext uri="{BB962C8B-B14F-4D97-AF65-F5344CB8AC3E}">
        <p14:creationId xmlns:p14="http://schemas.microsoft.com/office/powerpoint/2010/main" val="34565135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4400" y="-27384"/>
            <a:ext cx="8031163" cy="7697945"/>
          </a:xfrm>
        </p:spPr>
        <p:txBody>
          <a:bodyPr/>
          <a:lstStyle/>
          <a:p>
            <a:r>
              <a:rPr lang="es-MX" dirty="0" smtClean="0"/>
              <a:t>En el menú Implementación revisar la opción de Destino-Servidor, cambiar el nombre de LOCALHOST, con el nombre del servidor que aparece en SQL Server.</a:t>
            </a:r>
            <a:endParaRPr lang="es-MX" dirty="0"/>
          </a:p>
        </p:txBody>
      </p:sp>
      <p:pic>
        <p:nvPicPr>
          <p:cNvPr id="5" name="Imagen 4"/>
          <p:cNvPicPr>
            <a:picLocks noChangeAspect="1"/>
          </p:cNvPicPr>
          <p:nvPr/>
        </p:nvPicPr>
        <p:blipFill>
          <a:blip r:embed="rId2"/>
          <a:stretch>
            <a:fillRect/>
          </a:stretch>
        </p:blipFill>
        <p:spPr>
          <a:xfrm>
            <a:off x="2627784" y="1765314"/>
            <a:ext cx="4991100" cy="3743325"/>
          </a:xfrm>
          <a:prstGeom prst="rect">
            <a:avLst/>
          </a:prstGeom>
        </p:spPr>
      </p:pic>
      <p:sp>
        <p:nvSpPr>
          <p:cNvPr id="6" name="Flecha derecha 5"/>
          <p:cNvSpPr/>
          <p:nvPr/>
        </p:nvSpPr>
        <p:spPr bwMode="auto">
          <a:xfrm>
            <a:off x="1187624" y="2924944"/>
            <a:ext cx="1656184" cy="86409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Tree>
    <p:extLst>
      <p:ext uri="{BB962C8B-B14F-4D97-AF65-F5344CB8AC3E}">
        <p14:creationId xmlns:p14="http://schemas.microsoft.com/office/powerpoint/2010/main" val="35546031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2"/>
          <a:stretch>
            <a:fillRect/>
          </a:stretch>
        </p:blipFill>
        <p:spPr>
          <a:xfrm>
            <a:off x="2488048" y="2060848"/>
            <a:ext cx="6457515" cy="3623336"/>
          </a:xfrm>
          <a:prstGeom prst="rect">
            <a:avLst/>
          </a:prstGeom>
        </p:spPr>
      </p:pic>
      <p:sp>
        <p:nvSpPr>
          <p:cNvPr id="5" name="Flecha derecha 4"/>
          <p:cNvSpPr/>
          <p:nvPr/>
        </p:nvSpPr>
        <p:spPr bwMode="auto">
          <a:xfrm rot="10324676">
            <a:off x="6903299" y="2412036"/>
            <a:ext cx="2016224" cy="79208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Tree>
    <p:extLst>
      <p:ext uri="{BB962C8B-B14F-4D97-AF65-F5344CB8AC3E}">
        <p14:creationId xmlns:p14="http://schemas.microsoft.com/office/powerpoint/2010/main" val="29237139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5.- Procesar el cubo.</a:t>
            </a:r>
            <a:endParaRPr lang="es-MX" dirty="0"/>
          </a:p>
        </p:txBody>
      </p:sp>
      <p:sp>
        <p:nvSpPr>
          <p:cNvPr id="3" name="2 Marcador de contenido"/>
          <p:cNvSpPr>
            <a:spLocks noGrp="1"/>
          </p:cNvSpPr>
          <p:nvPr>
            <p:ph idx="1"/>
          </p:nvPr>
        </p:nvSpPr>
        <p:spPr/>
        <p:txBody>
          <a:bodyPr/>
          <a:lstStyle/>
          <a:p>
            <a:r>
              <a:rPr lang="es-MX" dirty="0" smtClean="0"/>
              <a:t>1.- Del </a:t>
            </a:r>
            <a:r>
              <a:rPr lang="es-MX" dirty="0" err="1" smtClean="0"/>
              <a:t>menu</a:t>
            </a:r>
            <a:r>
              <a:rPr lang="es-MX" dirty="0" smtClean="0"/>
              <a:t> </a:t>
            </a:r>
            <a:r>
              <a:rPr lang="es-MX" b="1" dirty="0" smtClean="0"/>
              <a:t>Cubo</a:t>
            </a:r>
            <a:r>
              <a:rPr lang="es-MX" dirty="0" smtClean="0"/>
              <a:t>, seleccionar la opción </a:t>
            </a:r>
            <a:r>
              <a:rPr lang="es-MX" b="1" dirty="0" smtClean="0"/>
              <a:t>Procesar</a:t>
            </a:r>
            <a:r>
              <a:rPr lang="es-MX" dirty="0" smtClean="0"/>
              <a:t>.</a:t>
            </a:r>
            <a:endParaRPr lang="es-MX" dirty="0"/>
          </a:p>
        </p:txBody>
      </p:sp>
      <p:pic>
        <p:nvPicPr>
          <p:cNvPr id="9218" name="Picture 2"/>
          <p:cNvPicPr>
            <a:picLocks noChangeAspect="1" noChangeArrowheads="1"/>
          </p:cNvPicPr>
          <p:nvPr/>
        </p:nvPicPr>
        <p:blipFill>
          <a:blip r:embed="rId2" cstate="print"/>
          <a:srcRect/>
          <a:stretch>
            <a:fillRect/>
          </a:stretch>
        </p:blipFill>
        <p:spPr bwMode="auto">
          <a:xfrm>
            <a:off x="2762152" y="2204864"/>
            <a:ext cx="5471069" cy="4437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Configuración </a:t>
            </a:r>
            <a:r>
              <a:rPr lang="es-MX" dirty="0" err="1" smtClean="0"/>
              <a:t>analysis</a:t>
            </a:r>
            <a:r>
              <a:rPr lang="es-MX" dirty="0" smtClean="0"/>
              <a:t> </a:t>
            </a:r>
            <a:r>
              <a:rPr lang="es-MX" dirty="0" err="1" smtClean="0"/>
              <a:t>services</a:t>
            </a:r>
            <a:endParaRPr lang="en-US" dirty="0"/>
          </a:p>
        </p:txBody>
      </p:sp>
      <p:sp>
        <p:nvSpPr>
          <p:cNvPr id="3" name="Marcador de contenido 2"/>
          <p:cNvSpPr>
            <a:spLocks noGrp="1"/>
          </p:cNvSpPr>
          <p:nvPr>
            <p:ph idx="1"/>
          </p:nvPr>
        </p:nvSpPr>
        <p:spPr/>
        <p:txBody>
          <a:bodyPr/>
          <a:lstStyle/>
          <a:p>
            <a:r>
              <a:rPr lang="es-MX" dirty="0" smtClean="0"/>
              <a:t>Seleccionar </a:t>
            </a:r>
            <a:r>
              <a:rPr lang="es-MX" b="1" dirty="0" smtClean="0"/>
              <a:t>Modo multidimensional y minería de datos.</a:t>
            </a:r>
            <a:endParaRPr lang="en-US" b="1" dirty="0"/>
          </a:p>
        </p:txBody>
      </p:sp>
      <p:pic>
        <p:nvPicPr>
          <p:cNvPr id="4" name="Imagen 3"/>
          <p:cNvPicPr>
            <a:picLocks noChangeAspect="1"/>
          </p:cNvPicPr>
          <p:nvPr/>
        </p:nvPicPr>
        <p:blipFill>
          <a:blip r:embed="rId2"/>
          <a:stretch>
            <a:fillRect/>
          </a:stretch>
        </p:blipFill>
        <p:spPr>
          <a:xfrm>
            <a:off x="2483768" y="2187848"/>
            <a:ext cx="6226868" cy="4670151"/>
          </a:xfrm>
          <a:prstGeom prst="rect">
            <a:avLst/>
          </a:prstGeom>
        </p:spPr>
      </p:pic>
    </p:spTree>
    <p:extLst>
      <p:ext uri="{BB962C8B-B14F-4D97-AF65-F5344CB8AC3E}">
        <p14:creationId xmlns:p14="http://schemas.microsoft.com/office/powerpoint/2010/main" val="24874792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sz="2400" dirty="0" smtClean="0"/>
              <a:t>2.- Seleccionar la opción de </a:t>
            </a:r>
            <a:r>
              <a:rPr lang="es-MX" sz="2400" b="1" dirty="0" smtClean="0"/>
              <a:t>Ejecutar </a:t>
            </a:r>
            <a:r>
              <a:rPr lang="es-MX" sz="2400" dirty="0" smtClean="0"/>
              <a:t>en la ventana </a:t>
            </a:r>
            <a:r>
              <a:rPr lang="es-MX" sz="2400" b="1" dirty="0" smtClean="0"/>
              <a:t>proceso del cubo</a:t>
            </a:r>
            <a:r>
              <a:rPr lang="es-MX" sz="2400" dirty="0" smtClean="0"/>
              <a:t>.</a:t>
            </a:r>
          </a:p>
          <a:p>
            <a:r>
              <a:rPr lang="es-MX" sz="2400" dirty="0" smtClean="0"/>
              <a:t>3.- Esperar mientras se procesa el cubo, al terminar le proceso.</a:t>
            </a:r>
            <a:endParaRPr lang="es-MX" sz="2400" dirty="0"/>
          </a:p>
        </p:txBody>
      </p:sp>
      <p:pic>
        <p:nvPicPr>
          <p:cNvPr id="199682" name="Picture 2"/>
          <p:cNvPicPr>
            <a:picLocks noChangeAspect="1" noChangeArrowheads="1"/>
          </p:cNvPicPr>
          <p:nvPr/>
        </p:nvPicPr>
        <p:blipFill>
          <a:blip r:embed="rId2" cstate="print"/>
          <a:srcRect/>
          <a:stretch>
            <a:fillRect/>
          </a:stretch>
        </p:blipFill>
        <p:spPr bwMode="auto">
          <a:xfrm>
            <a:off x="4283968" y="3356992"/>
            <a:ext cx="4499992" cy="3189732"/>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b="3347"/>
          <a:stretch>
            <a:fillRect/>
          </a:stretch>
        </p:blipFill>
        <p:spPr bwMode="auto">
          <a:xfrm>
            <a:off x="238505" y="3140968"/>
            <a:ext cx="3613415" cy="3456384"/>
          </a:xfrm>
          <a:prstGeom prst="rect">
            <a:avLst/>
          </a:prstGeom>
          <a:noFill/>
          <a:ln w="9525">
            <a:noFill/>
            <a:miter lim="800000"/>
            <a:headEnd/>
            <a:tailEnd/>
          </a:ln>
        </p:spPr>
      </p:pic>
      <p:sp>
        <p:nvSpPr>
          <p:cNvPr id="6" name="5 Flecha derecha"/>
          <p:cNvSpPr/>
          <p:nvPr/>
        </p:nvSpPr>
        <p:spPr bwMode="auto">
          <a:xfrm>
            <a:off x="3212522" y="6291100"/>
            <a:ext cx="1008112" cy="40466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dirty="0" smtClean="0"/>
              <a:t>4.- Al terminar el proceso, oprimir el botón </a:t>
            </a:r>
            <a:r>
              <a:rPr lang="es-MX" b="1" dirty="0" smtClean="0"/>
              <a:t>Cerrar</a:t>
            </a:r>
            <a:endParaRPr lang="es-MX" b="1" dirty="0"/>
          </a:p>
        </p:txBody>
      </p:sp>
      <p:pic>
        <p:nvPicPr>
          <p:cNvPr id="200706" name="Picture 2"/>
          <p:cNvPicPr>
            <a:picLocks noChangeAspect="1" noChangeArrowheads="1"/>
          </p:cNvPicPr>
          <p:nvPr/>
        </p:nvPicPr>
        <p:blipFill>
          <a:blip r:embed="rId2" cstate="print"/>
          <a:srcRect/>
          <a:stretch>
            <a:fillRect/>
          </a:stretch>
        </p:blipFill>
        <p:spPr bwMode="auto">
          <a:xfrm>
            <a:off x="1475656" y="2060848"/>
            <a:ext cx="6223223" cy="4411211"/>
          </a:xfrm>
          <a:prstGeom prst="rect">
            <a:avLst/>
          </a:prstGeom>
          <a:noFill/>
          <a:ln w="9525">
            <a:noFill/>
            <a:miter lim="800000"/>
            <a:headEnd/>
            <a:tailEnd/>
          </a:ln>
        </p:spPr>
      </p:pic>
      <p:sp>
        <p:nvSpPr>
          <p:cNvPr id="5" name="4 Flecha derecha"/>
          <p:cNvSpPr/>
          <p:nvPr/>
        </p:nvSpPr>
        <p:spPr bwMode="auto">
          <a:xfrm>
            <a:off x="5148064" y="5877272"/>
            <a:ext cx="864096" cy="64807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4067944" y="3622956"/>
            <a:ext cx="4658122" cy="3235044"/>
          </a:xfrm>
          <a:prstGeom prst="rect">
            <a:avLst/>
          </a:prstGeom>
          <a:noFill/>
          <a:ln w="9525">
            <a:noFill/>
            <a:miter lim="800000"/>
            <a:headEnd/>
            <a:tailEnd/>
          </a:ln>
        </p:spPr>
      </p:pic>
      <p:sp>
        <p:nvSpPr>
          <p:cNvPr id="2" name="1 Título"/>
          <p:cNvSpPr>
            <a:spLocks noGrp="1"/>
          </p:cNvSpPr>
          <p:nvPr>
            <p:ph type="title"/>
          </p:nvPr>
        </p:nvSpPr>
        <p:spPr/>
        <p:txBody>
          <a:bodyPr/>
          <a:lstStyle/>
          <a:p>
            <a:r>
              <a:rPr lang="es-MX" dirty="0" smtClean="0"/>
              <a:t>6.- Mostrar los datos del cubo.</a:t>
            </a:r>
            <a:endParaRPr lang="es-MX" dirty="0"/>
          </a:p>
        </p:txBody>
      </p:sp>
      <p:sp>
        <p:nvSpPr>
          <p:cNvPr id="3" name="2 Marcador de contenido"/>
          <p:cNvSpPr>
            <a:spLocks noGrp="1"/>
          </p:cNvSpPr>
          <p:nvPr>
            <p:ph idx="1"/>
          </p:nvPr>
        </p:nvSpPr>
        <p:spPr/>
        <p:txBody>
          <a:bodyPr/>
          <a:lstStyle/>
          <a:p>
            <a:r>
              <a:rPr lang="es-MX" dirty="0" smtClean="0"/>
              <a:t>1.- Seleccionar en explorador de soluciones la carpeta cubo y hacer </a:t>
            </a:r>
            <a:r>
              <a:rPr lang="es-MX" dirty="0" err="1" smtClean="0"/>
              <a:t>dobleclick</a:t>
            </a:r>
            <a:r>
              <a:rPr lang="es-MX" dirty="0" smtClean="0"/>
              <a:t> sobre el cubo </a:t>
            </a:r>
            <a:r>
              <a:rPr lang="es-MX" b="1" dirty="0" err="1" smtClean="0"/>
              <a:t>CuboNW</a:t>
            </a:r>
            <a:r>
              <a:rPr lang="es-MX" b="1" dirty="0" smtClean="0"/>
              <a:t>.</a:t>
            </a:r>
          </a:p>
          <a:p>
            <a:r>
              <a:rPr lang="es-MX" dirty="0" smtClean="0"/>
              <a:t>2.- En la ventana del cubo, seleccionar la pestaña Explorador.</a:t>
            </a:r>
            <a:endParaRPr lang="es-MX" dirty="0"/>
          </a:p>
        </p:txBody>
      </p:sp>
      <p:sp>
        <p:nvSpPr>
          <p:cNvPr id="7" name="6 Flecha abajo"/>
          <p:cNvSpPr/>
          <p:nvPr/>
        </p:nvSpPr>
        <p:spPr bwMode="auto">
          <a:xfrm rot="2232950">
            <a:off x="7890770" y="3516311"/>
            <a:ext cx="1080120" cy="9361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lstStyle/>
          <a:p>
            <a:r>
              <a:rPr lang="es-MX" dirty="0" smtClean="0"/>
              <a:t>Arrastrar primero las medidas deseadas al centro del </a:t>
            </a:r>
            <a:r>
              <a:rPr lang="es-MX" dirty="0" err="1" smtClean="0"/>
              <a:t>area</a:t>
            </a:r>
            <a:r>
              <a:rPr lang="es-MX" dirty="0" smtClean="0"/>
              <a:t> del cubo.</a:t>
            </a:r>
            <a:endParaRPr lang="es-MX" dirty="0"/>
          </a:p>
        </p:txBody>
      </p:sp>
      <p:pic>
        <p:nvPicPr>
          <p:cNvPr id="21506" name="Picture 2"/>
          <p:cNvPicPr>
            <a:picLocks noChangeAspect="1" noChangeArrowheads="1"/>
          </p:cNvPicPr>
          <p:nvPr/>
        </p:nvPicPr>
        <p:blipFill>
          <a:blip r:embed="rId2" cstate="print"/>
          <a:srcRect/>
          <a:stretch>
            <a:fillRect/>
          </a:stretch>
        </p:blipFill>
        <p:spPr bwMode="auto">
          <a:xfrm>
            <a:off x="1331640" y="2432536"/>
            <a:ext cx="6372200" cy="44254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23555" name="Picture 3"/>
          <p:cNvPicPr>
            <a:picLocks noChangeAspect="1" noChangeArrowheads="1"/>
          </p:cNvPicPr>
          <p:nvPr/>
        </p:nvPicPr>
        <p:blipFill>
          <a:blip r:embed="rId2" cstate="print"/>
          <a:srcRect/>
          <a:stretch>
            <a:fillRect/>
          </a:stretch>
        </p:blipFill>
        <p:spPr bwMode="auto">
          <a:xfrm>
            <a:off x="1043608" y="260648"/>
            <a:ext cx="7302773" cy="65151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endParaRPr lang="es-MX"/>
          </a:p>
        </p:txBody>
      </p:sp>
      <p:pic>
        <p:nvPicPr>
          <p:cNvPr id="24578" name="Picture 2"/>
          <p:cNvPicPr>
            <a:picLocks noChangeAspect="1" noChangeArrowheads="1"/>
          </p:cNvPicPr>
          <p:nvPr/>
        </p:nvPicPr>
        <p:blipFill>
          <a:blip r:embed="rId2" cstate="print"/>
          <a:srcRect/>
          <a:stretch>
            <a:fillRect/>
          </a:stretch>
        </p:blipFill>
        <p:spPr bwMode="auto">
          <a:xfrm>
            <a:off x="179512" y="932141"/>
            <a:ext cx="8165554" cy="59258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lstStyle/>
          <a:p>
            <a:endParaRPr lang="es-MX"/>
          </a:p>
        </p:txBody>
      </p:sp>
      <p:pic>
        <p:nvPicPr>
          <p:cNvPr id="25602" name="Picture 2"/>
          <p:cNvPicPr>
            <a:picLocks noChangeAspect="1" noChangeArrowheads="1"/>
          </p:cNvPicPr>
          <p:nvPr/>
        </p:nvPicPr>
        <p:blipFill>
          <a:blip r:embed="rId2" cstate="print"/>
          <a:srcRect/>
          <a:stretch>
            <a:fillRect/>
          </a:stretch>
        </p:blipFill>
        <p:spPr bwMode="auto">
          <a:xfrm>
            <a:off x="899592" y="1124744"/>
            <a:ext cx="7733506" cy="56123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539552" y="114205"/>
            <a:ext cx="8191500" cy="4648200"/>
          </a:xfrm>
          <a:prstGeom prst="rect">
            <a:avLst/>
          </a:prstGeom>
        </p:spPr>
      </p:pic>
    </p:spTree>
    <p:extLst>
      <p:ext uri="{BB962C8B-B14F-4D97-AF65-F5344CB8AC3E}">
        <p14:creationId xmlns:p14="http://schemas.microsoft.com/office/powerpoint/2010/main" val="39872301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dirty="0"/>
          </a:p>
        </p:txBody>
      </p:sp>
      <p:pic>
        <p:nvPicPr>
          <p:cNvPr id="5" name="Imagen 4"/>
          <p:cNvPicPr>
            <a:picLocks noChangeAspect="1"/>
          </p:cNvPicPr>
          <p:nvPr/>
        </p:nvPicPr>
        <p:blipFill>
          <a:blip r:embed="rId2"/>
          <a:stretch>
            <a:fillRect/>
          </a:stretch>
        </p:blipFill>
        <p:spPr>
          <a:xfrm>
            <a:off x="1995487" y="1790700"/>
            <a:ext cx="5153025" cy="3276600"/>
          </a:xfrm>
          <a:prstGeom prst="rect">
            <a:avLst/>
          </a:prstGeom>
        </p:spPr>
      </p:pic>
    </p:spTree>
    <p:extLst>
      <p:ext uri="{BB962C8B-B14F-4D97-AF65-F5344CB8AC3E}">
        <p14:creationId xmlns:p14="http://schemas.microsoft.com/office/powerpoint/2010/main" val="36854822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409427" y="1916832"/>
            <a:ext cx="8734573" cy="3627871"/>
          </a:xfrm>
          <a:prstGeom prst="rect">
            <a:avLst/>
          </a:prstGeom>
        </p:spPr>
      </p:pic>
    </p:spTree>
    <p:extLst>
      <p:ext uri="{BB962C8B-B14F-4D97-AF65-F5344CB8AC3E}">
        <p14:creationId xmlns:p14="http://schemas.microsoft.com/office/powerpoint/2010/main" val="4102153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Cambiar el modo tabular a multidimensional</a:t>
            </a:r>
            <a:endParaRPr lang="en-US" dirty="0"/>
          </a:p>
        </p:txBody>
      </p:sp>
      <p:sp>
        <p:nvSpPr>
          <p:cNvPr id="3" name="Marcador de contenido 2"/>
          <p:cNvSpPr>
            <a:spLocks noGrp="1"/>
          </p:cNvSpPr>
          <p:nvPr>
            <p:ph idx="1"/>
          </p:nvPr>
        </p:nvSpPr>
        <p:spPr>
          <a:xfrm>
            <a:off x="914400" y="1447800"/>
            <a:ext cx="8229600" cy="5257800"/>
          </a:xfrm>
        </p:spPr>
        <p:txBody>
          <a:bodyPr/>
          <a:lstStyle/>
          <a:p>
            <a:r>
              <a:rPr lang="es-MX" dirty="0" smtClean="0"/>
              <a:t>Detener EL SERVICIO de análisis </a:t>
            </a:r>
            <a:r>
              <a:rPr lang="es-MX" dirty="0" err="1" smtClean="0"/>
              <a:t>services</a:t>
            </a:r>
            <a:endParaRPr lang="es-MX" dirty="0" smtClean="0"/>
          </a:p>
          <a:p>
            <a:r>
              <a:rPr lang="es-MX" dirty="0" smtClean="0"/>
              <a:t>Entrar a la siguiente liga para cambiar el modo de tabular a multidimensional y modificar </a:t>
            </a:r>
            <a:r>
              <a:rPr lang="es-MX" dirty="0"/>
              <a:t>el archivo </a:t>
            </a:r>
            <a:r>
              <a:rPr lang="es-MX" dirty="0" err="1"/>
              <a:t>msmdsrv</a:t>
            </a:r>
            <a:endParaRPr lang="es-MX" dirty="0" smtClean="0"/>
          </a:p>
          <a:p>
            <a:r>
              <a:rPr lang="es-MX" dirty="0"/>
              <a:t>C:\Program Files\Microsoft SQL Server\MSAS13.SQL2016\OLAP\</a:t>
            </a:r>
            <a:r>
              <a:rPr lang="es-MX" dirty="0" err="1"/>
              <a:t>Config</a:t>
            </a:r>
            <a:r>
              <a:rPr lang="es-MX" dirty="0"/>
              <a:t>\</a:t>
            </a:r>
            <a:r>
              <a:rPr lang="es-MX" dirty="0" err="1"/>
              <a:t>msmdsrv</a:t>
            </a:r>
            <a:endParaRPr lang="es-MX" dirty="0" smtClean="0"/>
          </a:p>
          <a:p>
            <a:endParaRPr lang="en-US" dirty="0"/>
          </a:p>
        </p:txBody>
      </p:sp>
    </p:spTree>
    <p:extLst>
      <p:ext uri="{BB962C8B-B14F-4D97-AF65-F5344CB8AC3E}">
        <p14:creationId xmlns:p14="http://schemas.microsoft.com/office/powerpoint/2010/main" val="4111844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s-MX" dirty="0" smtClean="0"/>
              <a:t>Cambiar </a:t>
            </a:r>
            <a:r>
              <a:rPr lang="es-MX" dirty="0"/>
              <a:t>la opción &lt;</a:t>
            </a:r>
            <a:r>
              <a:rPr lang="es-MX" dirty="0" err="1"/>
              <a:t>DeploymentMode</a:t>
            </a:r>
            <a:r>
              <a:rPr lang="es-MX" dirty="0"/>
              <a:t>&gt;2&lt;/</a:t>
            </a:r>
            <a:r>
              <a:rPr lang="es-MX" dirty="0" err="1"/>
              <a:t>DeploymentMode</a:t>
            </a:r>
            <a:r>
              <a:rPr lang="es-MX" dirty="0" smtClean="0"/>
              <a:t>&gt;</a:t>
            </a:r>
          </a:p>
          <a:p>
            <a:r>
              <a:rPr lang="es-MX" dirty="0" smtClean="0"/>
              <a:t>A</a:t>
            </a:r>
          </a:p>
          <a:p>
            <a:r>
              <a:rPr lang="en-US" dirty="0"/>
              <a:t>&lt;</a:t>
            </a:r>
            <a:r>
              <a:rPr lang="en-US" dirty="0" err="1" smtClean="0"/>
              <a:t>DeploymentMode</a:t>
            </a:r>
            <a:r>
              <a:rPr lang="en-US" dirty="0" smtClean="0"/>
              <a:t>&gt;0&lt;/</a:t>
            </a:r>
            <a:r>
              <a:rPr lang="en-US" dirty="0" err="1"/>
              <a:t>DeploymentMode</a:t>
            </a:r>
            <a:r>
              <a:rPr lang="en-US" dirty="0"/>
              <a:t>&gt;</a:t>
            </a:r>
          </a:p>
        </p:txBody>
      </p:sp>
      <p:pic>
        <p:nvPicPr>
          <p:cNvPr id="4" name="Imagen 3"/>
          <p:cNvPicPr>
            <a:picLocks noChangeAspect="1"/>
          </p:cNvPicPr>
          <p:nvPr/>
        </p:nvPicPr>
        <p:blipFill>
          <a:blip r:embed="rId2"/>
          <a:stretch>
            <a:fillRect/>
          </a:stretch>
        </p:blipFill>
        <p:spPr>
          <a:xfrm>
            <a:off x="385986" y="3466376"/>
            <a:ext cx="8758014" cy="3431311"/>
          </a:xfrm>
          <a:prstGeom prst="rect">
            <a:avLst/>
          </a:prstGeom>
        </p:spPr>
      </p:pic>
    </p:spTree>
    <p:extLst>
      <p:ext uri="{BB962C8B-B14F-4D97-AF65-F5344CB8AC3E}">
        <p14:creationId xmlns:p14="http://schemas.microsoft.com/office/powerpoint/2010/main" val="2062932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Error </a:t>
            </a:r>
            <a:endParaRPr lang="en-US" dirty="0"/>
          </a:p>
        </p:txBody>
      </p:sp>
      <p:sp>
        <p:nvSpPr>
          <p:cNvPr id="3" name="Marcador de contenido 2"/>
          <p:cNvSpPr>
            <a:spLocks noGrp="1"/>
          </p:cNvSpPr>
          <p:nvPr>
            <p:ph idx="1"/>
          </p:nvPr>
        </p:nvSpPr>
        <p:spPr>
          <a:xfrm>
            <a:off x="914400" y="2780928"/>
            <a:ext cx="8031163" cy="3924672"/>
          </a:xfrm>
        </p:spPr>
        <p:txBody>
          <a:bodyPr/>
          <a:lstStyle/>
          <a:p>
            <a:r>
              <a:rPr lang="es-MX" b="1" dirty="0" smtClean="0"/>
              <a:t>Solución</a:t>
            </a:r>
            <a:r>
              <a:rPr lang="es-MX" dirty="0" smtClean="0"/>
              <a:t>: procesar desde </a:t>
            </a:r>
            <a:r>
              <a:rPr lang="es-MX" dirty="0" err="1" smtClean="0"/>
              <a:t>management</a:t>
            </a:r>
            <a:r>
              <a:rPr lang="es-MX" dirty="0" smtClean="0"/>
              <a:t> </a:t>
            </a:r>
            <a:r>
              <a:rPr lang="es-MX" dirty="0" err="1" smtClean="0"/>
              <a:t>studio</a:t>
            </a:r>
            <a:r>
              <a:rPr lang="es-MX" dirty="0" smtClean="0"/>
              <a:t> </a:t>
            </a:r>
            <a:r>
              <a:rPr lang="es-MX" dirty="0" err="1" smtClean="0"/>
              <a:t>analysis</a:t>
            </a:r>
            <a:r>
              <a:rPr lang="es-MX" dirty="0" smtClean="0"/>
              <a:t> </a:t>
            </a:r>
            <a:r>
              <a:rPr lang="es-MX" dirty="0" err="1" smtClean="0"/>
              <a:t>services</a:t>
            </a:r>
            <a:endParaRPr lang="en-US" dirty="0"/>
          </a:p>
        </p:txBody>
      </p:sp>
      <p:pic>
        <p:nvPicPr>
          <p:cNvPr id="5" name="Imagen 4"/>
          <p:cNvPicPr>
            <a:picLocks noChangeAspect="1"/>
          </p:cNvPicPr>
          <p:nvPr/>
        </p:nvPicPr>
        <p:blipFill>
          <a:blip r:embed="rId2"/>
          <a:stretch>
            <a:fillRect/>
          </a:stretch>
        </p:blipFill>
        <p:spPr>
          <a:xfrm>
            <a:off x="2657398" y="140018"/>
            <a:ext cx="5850560" cy="2284834"/>
          </a:xfrm>
          <a:prstGeom prst="rect">
            <a:avLst/>
          </a:prstGeom>
        </p:spPr>
      </p:pic>
      <p:pic>
        <p:nvPicPr>
          <p:cNvPr id="7" name="Imagen 6"/>
          <p:cNvPicPr>
            <a:picLocks noChangeAspect="1"/>
          </p:cNvPicPr>
          <p:nvPr/>
        </p:nvPicPr>
        <p:blipFill>
          <a:blip r:embed="rId3"/>
          <a:stretch>
            <a:fillRect/>
          </a:stretch>
        </p:blipFill>
        <p:spPr>
          <a:xfrm>
            <a:off x="4929981" y="3356992"/>
            <a:ext cx="3552825" cy="3019425"/>
          </a:xfrm>
          <a:prstGeom prst="rect">
            <a:avLst/>
          </a:prstGeom>
        </p:spPr>
      </p:pic>
    </p:spTree>
    <p:extLst>
      <p:ext uri="{BB962C8B-B14F-4D97-AF65-F5344CB8AC3E}">
        <p14:creationId xmlns:p14="http://schemas.microsoft.com/office/powerpoint/2010/main" val="971161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bata">
  <a:themeElements>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Corba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orbata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Corbata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bata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Corbata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Corbata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presentaciones\Corbata.pot</Template>
  <TotalTime>6016</TotalTime>
  <Words>2343</Words>
  <Application>Microsoft Office PowerPoint</Application>
  <PresentationFormat>Presentación en pantalla (4:3)</PresentationFormat>
  <Paragraphs>224</Paragraphs>
  <Slides>69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69</vt:i4>
      </vt:variant>
    </vt:vector>
  </HeadingPairs>
  <TitlesOfParts>
    <vt:vector size="74" baseType="lpstr">
      <vt:lpstr>Arial</vt:lpstr>
      <vt:lpstr>Tahoma</vt:lpstr>
      <vt:lpstr>Times New Roman</vt:lpstr>
      <vt:lpstr>Wingdings</vt:lpstr>
      <vt:lpstr>Corbata</vt:lpstr>
      <vt:lpstr>Analysis Service Ejercicio</vt:lpstr>
      <vt:lpstr>Antecedentes</vt:lpstr>
      <vt:lpstr>Presentación de PowerPoint</vt:lpstr>
      <vt:lpstr>Instalación de Analysis Service</vt:lpstr>
      <vt:lpstr>Instalar Bussiness Intelligense</vt:lpstr>
      <vt:lpstr>Configuración analysis services</vt:lpstr>
      <vt:lpstr>Cambiar el modo tabular a multidimensional</vt:lpstr>
      <vt:lpstr>Presentación de PowerPoint</vt:lpstr>
      <vt:lpstr>Error </vt:lpstr>
      <vt:lpstr>Modelo</vt:lpstr>
      <vt:lpstr>Procedimiento para crear un cubo.</vt:lpstr>
      <vt:lpstr>1.- Crear un proyecto de Analysis Service</vt:lpstr>
      <vt:lpstr>Presentación de PowerPoint</vt:lpstr>
      <vt:lpstr>2.- Crea un Data Source para conectar el proyecto a una base de datos.</vt:lpstr>
      <vt:lpstr>2.- Crea un Data Source para conectar el proyecto a una base de datos.</vt:lpstr>
      <vt:lpstr>Presentación de PowerPoint</vt:lpstr>
      <vt:lpstr>2.- Crea un Data Source para conectar el proyecto a una base de datos.</vt:lpstr>
      <vt:lpstr>Presentación de PowerPoint</vt:lpstr>
      <vt:lpstr>Presentación de PowerPoint</vt:lpstr>
      <vt:lpstr>Presentación de PowerPoint</vt:lpstr>
      <vt:lpstr>3.- Crear una vista origen de datos.</vt:lpstr>
      <vt:lpstr>Presentación de PowerPoint</vt:lpstr>
      <vt:lpstr>Presentación de PowerPoint</vt:lpstr>
      <vt:lpstr>Modelo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4.- Crear el cubo.</vt:lpstr>
      <vt:lpstr>4.- Crear el cubo.</vt:lpstr>
      <vt:lpstr>Presentación de PowerPoint</vt:lpstr>
      <vt:lpstr>Presentación de PowerPoint</vt:lpstr>
      <vt:lpstr>Presentación de PowerPoint</vt:lpstr>
      <vt:lpstr>Presentación de PowerPoint</vt:lpstr>
      <vt:lpstr>Presentación de PowerPoint</vt:lpstr>
      <vt:lpstr>Editar jerarquías de la dimensión  vw Products</vt:lpstr>
      <vt:lpstr>Presentación de PowerPoint</vt:lpstr>
      <vt:lpstr>Presentación de PowerPoint</vt:lpstr>
      <vt:lpstr>Modelo</vt:lpstr>
      <vt:lpstr>Agregar la dimensión Clientes</vt:lpstr>
      <vt:lpstr>Agregar la dimensión Clientes</vt:lpstr>
      <vt:lpstr>Agregar la dimensión Clientes</vt:lpstr>
      <vt:lpstr>Agregar la dimensión Clientes</vt:lpstr>
      <vt:lpstr>Agregar la dimensión Clientes</vt:lpstr>
      <vt:lpstr>Agregar la jerarquía a la dimensión Clientes</vt:lpstr>
      <vt:lpstr>Agregar la jerarquía a la dimensión Clientes</vt:lpstr>
      <vt:lpstr>Agregar la dimensión clientes al cubo</vt:lpstr>
      <vt:lpstr>Agregar la dimensión Tiempo y sus jerarquias</vt:lpstr>
      <vt:lpstr>Agregar la dimensión Empleados y sus jerarquias</vt:lpstr>
      <vt:lpstr>Agregar la dimensión Tiempo y sus jerarquias</vt:lpstr>
      <vt:lpstr>Errores posibles</vt:lpstr>
      <vt:lpstr>Errores posibles</vt:lpstr>
      <vt:lpstr>Presentación de PowerPoint</vt:lpstr>
      <vt:lpstr>Presentación de PowerPoint</vt:lpstr>
      <vt:lpstr>Presentación de PowerPoint</vt:lpstr>
      <vt:lpstr>5.- Procesar el cubo.</vt:lpstr>
      <vt:lpstr>Presentación de PowerPoint</vt:lpstr>
      <vt:lpstr>Presentación de PowerPoint</vt:lpstr>
      <vt:lpstr>6.- Mostrar los datos del cubo.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Diseños Industriales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Esparza Soto</dc:creator>
  <cp:lastModifiedBy>Daniele</cp:lastModifiedBy>
  <cp:revision>174</cp:revision>
  <cp:lastPrinted>1601-01-01T00:00:00Z</cp:lastPrinted>
  <dcterms:created xsi:type="dcterms:W3CDTF">2007-06-23T08:10:16Z</dcterms:created>
  <dcterms:modified xsi:type="dcterms:W3CDTF">2021-10-28T17:23:08Z</dcterms:modified>
</cp:coreProperties>
</file>