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2"/>
  </p:notesMasterIdLst>
  <p:sldIdLst>
    <p:sldId id="256" r:id="rId2"/>
    <p:sldId id="314" r:id="rId3"/>
    <p:sldId id="340" r:id="rId4"/>
    <p:sldId id="326" r:id="rId5"/>
    <p:sldId id="316" r:id="rId6"/>
    <p:sldId id="317" r:id="rId7"/>
    <p:sldId id="327" r:id="rId8"/>
    <p:sldId id="318" r:id="rId9"/>
    <p:sldId id="319" r:id="rId10"/>
    <p:sldId id="320" r:id="rId11"/>
    <p:sldId id="328" r:id="rId12"/>
    <p:sldId id="329" r:id="rId13"/>
    <p:sldId id="331" r:id="rId14"/>
    <p:sldId id="332" r:id="rId15"/>
    <p:sldId id="333" r:id="rId16"/>
    <p:sldId id="334" r:id="rId17"/>
    <p:sldId id="335" r:id="rId18"/>
    <p:sldId id="336" r:id="rId19"/>
    <p:sldId id="337" r:id="rId20"/>
    <p:sldId id="321" r:id="rId21"/>
    <p:sldId id="322" r:id="rId22"/>
    <p:sldId id="363" r:id="rId23"/>
    <p:sldId id="323" r:id="rId24"/>
    <p:sldId id="364" r:id="rId25"/>
    <p:sldId id="366" r:id="rId26"/>
    <p:sldId id="367" r:id="rId27"/>
    <p:sldId id="365" r:id="rId28"/>
    <p:sldId id="324" r:id="rId29"/>
    <p:sldId id="357" r:id="rId30"/>
    <p:sldId id="353" r:id="rId31"/>
    <p:sldId id="358" r:id="rId32"/>
    <p:sldId id="356" r:id="rId33"/>
    <p:sldId id="359" r:id="rId34"/>
    <p:sldId id="352" r:id="rId35"/>
    <p:sldId id="360" r:id="rId36"/>
    <p:sldId id="351" r:id="rId37"/>
    <p:sldId id="361" r:id="rId38"/>
    <p:sldId id="350" r:id="rId39"/>
    <p:sldId id="362" r:id="rId40"/>
    <p:sldId id="341" r:id="rId4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983" autoAdjust="0"/>
    <p:restoredTop sz="90929"/>
  </p:normalViewPr>
  <p:slideViewPr>
    <p:cSldViewPr>
      <p:cViewPr varScale="1">
        <p:scale>
          <a:sx n="71" d="100"/>
          <a:sy n="71" d="100"/>
        </p:scale>
        <p:origin x="71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42" d="100"/>
          <a:sy n="42" d="100"/>
        </p:scale>
        <p:origin x="-13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s-ES"/>
          </a:p>
        </p:txBody>
      </p:sp>
      <p:sp>
        <p:nvSpPr>
          <p:cNvPr id="860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s-ES"/>
          </a:p>
        </p:txBody>
      </p:sp>
      <p:sp>
        <p:nvSpPr>
          <p:cNvPr id="860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60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860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s-ES"/>
          </a:p>
        </p:txBody>
      </p:sp>
      <p:sp>
        <p:nvSpPr>
          <p:cNvPr id="860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B7E3ABF-4340-424E-8F75-2295F8E32B7B}" type="slidenum">
              <a:rPr lang="es-ES"/>
              <a:pPr/>
              <a:t>‹Nº›</a:t>
            </a:fld>
            <a:endParaRPr lang="es-E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charset="0"/>
        <a:ea typeface="+mn-ea"/>
        <a:cs typeface="+mn-cs"/>
      </a:defRPr>
    </a:lvl1pPr>
    <a:lvl2pPr marL="457200" algn="l" rtl="0" fontAlgn="base">
      <a:spcBef>
        <a:spcPct val="30000"/>
      </a:spcBef>
      <a:spcAft>
        <a:spcPct val="0"/>
      </a:spcAft>
      <a:defRPr kumimoji="1" sz="1200" kern="1200">
        <a:solidFill>
          <a:schemeClr val="tx1"/>
        </a:solidFill>
        <a:latin typeface="Times New Roman" charset="0"/>
        <a:ea typeface="+mn-ea"/>
        <a:cs typeface="+mn-cs"/>
      </a:defRPr>
    </a:lvl2pPr>
    <a:lvl3pPr marL="914400" algn="l" rtl="0" fontAlgn="base">
      <a:spcBef>
        <a:spcPct val="30000"/>
      </a:spcBef>
      <a:spcAft>
        <a:spcPct val="0"/>
      </a:spcAft>
      <a:defRPr kumimoji="1" sz="1200" kern="1200">
        <a:solidFill>
          <a:schemeClr val="tx1"/>
        </a:solidFill>
        <a:latin typeface="Times New Roman" charset="0"/>
        <a:ea typeface="+mn-ea"/>
        <a:cs typeface="+mn-cs"/>
      </a:defRPr>
    </a:lvl3pPr>
    <a:lvl4pPr marL="1371600" algn="l" rtl="0" fontAlgn="base">
      <a:spcBef>
        <a:spcPct val="30000"/>
      </a:spcBef>
      <a:spcAft>
        <a:spcPct val="0"/>
      </a:spcAft>
      <a:defRPr kumimoji="1" sz="1200" kern="1200">
        <a:solidFill>
          <a:schemeClr val="tx1"/>
        </a:solidFill>
        <a:latin typeface="Times New Roman" charset="0"/>
        <a:ea typeface="+mn-ea"/>
        <a:cs typeface="+mn-cs"/>
      </a:defRPr>
    </a:lvl4pPr>
    <a:lvl5pPr marL="1828800" algn="l" rtl="0" fontAlgn="base">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098" name="Group 2"/>
          <p:cNvGrpSpPr>
            <a:grpSpLocks/>
          </p:cNvGrpSpPr>
          <p:nvPr/>
        </p:nvGrpSpPr>
        <p:grpSpPr bwMode="auto">
          <a:xfrm>
            <a:off x="-3175" y="2438400"/>
            <a:ext cx="9147175" cy="1063625"/>
            <a:chOff x="-2" y="1536"/>
            <a:chExt cx="5762" cy="670"/>
          </a:xfrm>
        </p:grpSpPr>
        <p:grpSp>
          <p:nvGrpSpPr>
            <p:cNvPr id="4099" name="Group 3"/>
            <p:cNvGrpSpPr>
              <a:grpSpLocks/>
            </p:cNvGrpSpPr>
            <p:nvPr/>
          </p:nvGrpSpPr>
          <p:grpSpPr bwMode="auto">
            <a:xfrm flipH="1">
              <a:off x="-2" y="1562"/>
              <a:ext cx="5762" cy="638"/>
              <a:chOff x="-2" y="1562"/>
              <a:chExt cx="5762" cy="638"/>
            </a:xfrm>
          </p:grpSpPr>
          <p:sp>
            <p:nvSpPr>
              <p:cNvPr id="4100" name="Freeform 4"/>
              <p:cNvSpPr>
                <a:spLocks/>
              </p:cNvSpPr>
              <p:nvPr/>
            </p:nvSpPr>
            <p:spPr bwMode="ltGray">
              <a:xfrm rot="-5400000">
                <a:off x="2559" y="-993"/>
                <a:ext cx="624" cy="5745"/>
              </a:xfrm>
              <a:custGeom>
                <a:avLst/>
                <a:gdLst/>
                <a:ahLst/>
                <a:cxnLst>
                  <a:cxn ang="0">
                    <a:pos x="0" y="0"/>
                  </a:cxn>
                  <a:cxn ang="0">
                    <a:pos x="0" y="720"/>
                  </a:cxn>
                  <a:cxn ang="0">
                    <a:pos x="1000" y="720"/>
                  </a:cxn>
                  <a:cxn ang="0">
                    <a:pos x="1000" y="0"/>
                  </a:cxn>
                  <a:cxn ang="0">
                    <a:pos x="0" y="0"/>
                  </a:cxn>
                </a:cxnLst>
                <a:rect l="0" t="0" r="r" b="b"/>
                <a:pathLst>
                  <a:path w="1000" h="720">
                    <a:moveTo>
                      <a:pt x="0" y="0"/>
                    </a:moveTo>
                    <a:lnTo>
                      <a:pt x="0" y="720"/>
                    </a:lnTo>
                    <a:lnTo>
                      <a:pt x="1000" y="720"/>
                    </a:lnTo>
                    <a:lnTo>
                      <a:pt x="1000" y="0"/>
                    </a:lnTo>
                    <a:lnTo>
                      <a:pt x="0" y="0"/>
                    </a:lnTo>
                    <a:close/>
                  </a:path>
                </a:pathLst>
              </a:custGeom>
              <a:solidFill>
                <a:schemeClr val="accent1"/>
              </a:solidFill>
              <a:ln w="9525">
                <a:noFill/>
                <a:round/>
                <a:headEnd/>
                <a:tailEnd/>
              </a:ln>
            </p:spPr>
            <p:txBody>
              <a:bodyPr wrap="none" anchor="ctr"/>
              <a:lstStyle/>
              <a:p>
                <a:endParaRPr lang="es-MX"/>
              </a:p>
            </p:txBody>
          </p:sp>
          <p:sp>
            <p:nvSpPr>
              <p:cNvPr id="4101" name="Freeform 5"/>
              <p:cNvSpPr>
                <a:spLocks/>
              </p:cNvSpPr>
              <p:nvPr/>
            </p:nvSpPr>
            <p:spPr bwMode="ltGray">
              <a:xfrm rot="-5400000">
                <a:off x="1323"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endParaRPr lang="es-MX"/>
              </a:p>
            </p:txBody>
          </p:sp>
          <p:sp>
            <p:nvSpPr>
              <p:cNvPr id="4102" name="Freeform 6"/>
              <p:cNvSpPr>
                <a:spLocks/>
              </p:cNvSpPr>
              <p:nvPr/>
            </p:nvSpPr>
            <p:spPr bwMode="ltGray">
              <a:xfrm rot="-5400000">
                <a:off x="982"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round/>
                <a:headEnd/>
                <a:tailEnd/>
              </a:ln>
            </p:spPr>
            <p:txBody>
              <a:bodyPr wrap="none" anchor="ctr"/>
              <a:lstStyle/>
              <a:p>
                <a:endParaRPr lang="es-MX"/>
              </a:p>
            </p:txBody>
          </p:sp>
          <p:sp>
            <p:nvSpPr>
              <p:cNvPr id="4103" name="Freeform 7"/>
              <p:cNvSpPr>
                <a:spLocks/>
              </p:cNvSpPr>
              <p:nvPr/>
            </p:nvSpPr>
            <p:spPr bwMode="ltGray">
              <a:xfrm rot="-5400000">
                <a:off x="-57" y="1752"/>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round/>
                <a:headEnd/>
                <a:tailEnd/>
              </a:ln>
            </p:spPr>
            <p:txBody>
              <a:bodyPr wrap="none" anchor="ctr"/>
              <a:lstStyle/>
              <a:p>
                <a:endParaRPr lang="es-MX"/>
              </a:p>
            </p:txBody>
          </p:sp>
          <p:sp>
            <p:nvSpPr>
              <p:cNvPr id="4104" name="Freeform 8"/>
              <p:cNvSpPr>
                <a:spLocks/>
              </p:cNvSpPr>
              <p:nvPr/>
            </p:nvSpPr>
            <p:spPr bwMode="ltGray">
              <a:xfrm rot="-5400000">
                <a:off x="664" y="1733"/>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round/>
                <a:headEnd/>
                <a:tailEnd/>
              </a:ln>
            </p:spPr>
            <p:txBody>
              <a:bodyPr wrap="none" anchor="ctr"/>
              <a:lstStyle/>
              <a:p>
                <a:endParaRPr lang="es-MX"/>
              </a:p>
            </p:txBody>
          </p:sp>
          <p:sp>
            <p:nvSpPr>
              <p:cNvPr id="4105" name="Freeform 9"/>
              <p:cNvSpPr>
                <a:spLocks/>
              </p:cNvSpPr>
              <p:nvPr/>
            </p:nvSpPr>
            <p:spPr bwMode="ltGray">
              <a:xfrm rot="-5400000">
                <a:off x="442" y="1699"/>
                <a:ext cx="624" cy="362"/>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a:p>
            </p:txBody>
          </p:sp>
          <p:sp>
            <p:nvSpPr>
              <p:cNvPr id="4106" name="Freeform 10"/>
              <p:cNvSpPr>
                <a:spLocks/>
              </p:cNvSpPr>
              <p:nvPr/>
            </p:nvSpPr>
            <p:spPr bwMode="ltGray">
              <a:xfrm rot="-5400000">
                <a:off x="156" y="1726"/>
                <a:ext cx="632" cy="315"/>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endParaRPr lang="es-MX"/>
              </a:p>
            </p:txBody>
          </p:sp>
          <p:sp>
            <p:nvSpPr>
              <p:cNvPr id="4107" name="Freeform 11"/>
              <p:cNvSpPr>
                <a:spLocks/>
              </p:cNvSpPr>
              <p:nvPr/>
            </p:nvSpPr>
            <p:spPr bwMode="ltGray">
              <a:xfrm rot="-5400000">
                <a:off x="3211" y="1664"/>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endParaRPr lang="es-MX"/>
              </a:p>
            </p:txBody>
          </p:sp>
          <p:sp>
            <p:nvSpPr>
              <p:cNvPr id="4108" name="Freeform 12"/>
              <p:cNvSpPr>
                <a:spLocks/>
              </p:cNvSpPr>
              <p:nvPr/>
            </p:nvSpPr>
            <p:spPr bwMode="ltGray">
              <a:xfrm rot="-5400000">
                <a:off x="2870" y="1664"/>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w="9525">
                <a:noFill/>
                <a:round/>
                <a:headEnd/>
                <a:tailEnd/>
              </a:ln>
            </p:spPr>
            <p:txBody>
              <a:bodyPr wrap="none" anchor="ctr"/>
              <a:lstStyle/>
              <a:p>
                <a:endParaRPr lang="es-MX"/>
              </a:p>
            </p:txBody>
          </p:sp>
          <p:sp>
            <p:nvSpPr>
              <p:cNvPr id="4109" name="Freeform 13"/>
              <p:cNvSpPr>
                <a:spLocks/>
              </p:cNvSpPr>
              <p:nvPr/>
            </p:nvSpPr>
            <p:spPr bwMode="ltGray">
              <a:xfrm rot="-5400000">
                <a:off x="1830" y="174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round/>
                <a:headEnd/>
                <a:tailEnd/>
              </a:ln>
            </p:spPr>
            <p:txBody>
              <a:bodyPr wrap="none" anchor="ctr"/>
              <a:lstStyle/>
              <a:p>
                <a:endParaRPr lang="es-MX"/>
              </a:p>
            </p:txBody>
          </p:sp>
          <p:sp>
            <p:nvSpPr>
              <p:cNvPr id="4110" name="Freeform 14"/>
              <p:cNvSpPr>
                <a:spLocks/>
              </p:cNvSpPr>
              <p:nvPr/>
            </p:nvSpPr>
            <p:spPr bwMode="ltGray">
              <a:xfrm rot="-5400000">
                <a:off x="2551" y="1728"/>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round/>
                <a:headEnd/>
                <a:tailEnd/>
              </a:ln>
            </p:spPr>
            <p:txBody>
              <a:bodyPr wrap="none" anchor="ctr"/>
              <a:lstStyle/>
              <a:p>
                <a:endParaRPr lang="es-MX"/>
              </a:p>
            </p:txBody>
          </p:sp>
          <p:sp>
            <p:nvSpPr>
              <p:cNvPr id="4111" name="Freeform 15"/>
              <p:cNvSpPr>
                <a:spLocks/>
              </p:cNvSpPr>
              <p:nvPr/>
            </p:nvSpPr>
            <p:spPr bwMode="ltGray">
              <a:xfrm rot="-5400000">
                <a:off x="2330" y="1694"/>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a:p>
            </p:txBody>
          </p:sp>
          <p:sp>
            <p:nvSpPr>
              <p:cNvPr id="4112" name="Freeform 16"/>
              <p:cNvSpPr>
                <a:spLocks/>
              </p:cNvSpPr>
              <p:nvPr/>
            </p:nvSpPr>
            <p:spPr bwMode="ltGray">
              <a:xfrm rot="-5400000">
                <a:off x="2043"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round/>
                <a:headEnd/>
                <a:tailEnd/>
              </a:ln>
            </p:spPr>
            <p:txBody>
              <a:bodyPr wrap="none" anchor="ctr"/>
              <a:lstStyle/>
              <a:p>
                <a:endParaRPr lang="es-MX"/>
              </a:p>
            </p:txBody>
          </p:sp>
          <p:sp>
            <p:nvSpPr>
              <p:cNvPr id="4113" name="Freeform 17"/>
              <p:cNvSpPr>
                <a:spLocks/>
              </p:cNvSpPr>
              <p:nvPr/>
            </p:nvSpPr>
            <p:spPr bwMode="ltGray">
              <a:xfrm rot="-5400000">
                <a:off x="4077"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round/>
                <a:headEnd/>
                <a:tailEnd/>
              </a:ln>
            </p:spPr>
            <p:txBody>
              <a:bodyPr wrap="none" anchor="ctr"/>
              <a:lstStyle/>
              <a:p>
                <a:endParaRPr lang="es-MX"/>
              </a:p>
            </p:txBody>
          </p:sp>
          <p:sp>
            <p:nvSpPr>
              <p:cNvPr id="4114" name="Freeform 18"/>
              <p:cNvSpPr>
                <a:spLocks/>
              </p:cNvSpPr>
              <p:nvPr/>
            </p:nvSpPr>
            <p:spPr bwMode="ltGray">
              <a:xfrm rot="-5400000">
                <a:off x="3736"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w="9525">
                <a:noFill/>
                <a:round/>
                <a:headEnd/>
                <a:tailEnd/>
              </a:ln>
            </p:spPr>
            <p:txBody>
              <a:bodyPr wrap="none" anchor="ctr"/>
              <a:lstStyle/>
              <a:p>
                <a:endParaRPr lang="es-MX"/>
              </a:p>
            </p:txBody>
          </p:sp>
          <p:sp>
            <p:nvSpPr>
              <p:cNvPr id="4115" name="Freeform 19"/>
              <p:cNvSpPr>
                <a:spLocks/>
              </p:cNvSpPr>
              <p:nvPr/>
            </p:nvSpPr>
            <p:spPr bwMode="ltGray">
              <a:xfrm rot="-5400000">
                <a:off x="4584" y="174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round/>
                <a:headEnd/>
                <a:tailEnd/>
              </a:ln>
            </p:spPr>
            <p:txBody>
              <a:bodyPr wrap="none" anchor="ctr"/>
              <a:lstStyle/>
              <a:p>
                <a:endParaRPr lang="es-MX"/>
              </a:p>
            </p:txBody>
          </p:sp>
          <p:sp>
            <p:nvSpPr>
              <p:cNvPr id="4116" name="Freeform 20"/>
              <p:cNvSpPr>
                <a:spLocks/>
              </p:cNvSpPr>
              <p:nvPr/>
            </p:nvSpPr>
            <p:spPr bwMode="ltGray">
              <a:xfrm>
                <a:off x="5469" y="1562"/>
                <a:ext cx="291" cy="625"/>
              </a:xfrm>
              <a:custGeom>
                <a:avLst/>
                <a:gdLst/>
                <a:ahLst/>
                <a:cxnLst>
                  <a:cxn ang="0">
                    <a:pos x="0" y="624"/>
                  </a:cxn>
                  <a:cxn ang="0">
                    <a:pos x="291" y="625"/>
                  </a:cxn>
                  <a:cxn ang="0">
                    <a:pos x="291" y="6"/>
                  </a:cxn>
                  <a:cxn ang="0">
                    <a:pos x="0" y="0"/>
                  </a:cxn>
                  <a:cxn ang="0">
                    <a:pos x="0" y="624"/>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w="9525">
                <a:noFill/>
                <a:round/>
                <a:headEnd/>
                <a:tailEnd/>
              </a:ln>
            </p:spPr>
            <p:txBody>
              <a:bodyPr wrap="none" anchor="ctr"/>
              <a:lstStyle/>
              <a:p>
                <a:endParaRPr lang="es-MX"/>
              </a:p>
            </p:txBody>
          </p:sp>
          <p:sp>
            <p:nvSpPr>
              <p:cNvPr id="4117" name="Freeform 21"/>
              <p:cNvSpPr>
                <a:spLocks/>
              </p:cNvSpPr>
              <p:nvPr/>
            </p:nvSpPr>
            <p:spPr bwMode="ltGray">
              <a:xfrm rot="-5400000">
                <a:off x="5084" y="1694"/>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a:p>
            </p:txBody>
          </p:sp>
          <p:sp>
            <p:nvSpPr>
              <p:cNvPr id="4118" name="Freeform 22"/>
              <p:cNvSpPr>
                <a:spLocks/>
              </p:cNvSpPr>
              <p:nvPr/>
            </p:nvSpPr>
            <p:spPr bwMode="ltGray">
              <a:xfrm rot="-5400000">
                <a:off x="4797"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endParaRPr lang="es-MX"/>
              </a:p>
            </p:txBody>
          </p:sp>
        </p:grpSp>
        <p:sp>
          <p:nvSpPr>
            <p:cNvPr id="4119" name="Freeform 23"/>
            <p:cNvSpPr>
              <a:spLocks/>
            </p:cNvSpPr>
            <p:nvPr/>
          </p:nvSpPr>
          <p:spPr bwMode="ltGray">
            <a:xfrm flipH="1">
              <a:off x="-2" y="1536"/>
              <a:ext cx="5762" cy="412"/>
            </a:xfrm>
            <a:custGeom>
              <a:avLst/>
              <a:gdLst/>
              <a:ahLst/>
              <a:cxnLst>
                <a:cxn ang="0">
                  <a:pos x="0" y="196"/>
                </a:cxn>
                <a:cxn ang="0">
                  <a:pos x="5762" y="188"/>
                </a:cxn>
                <a:cxn ang="0">
                  <a:pos x="5762" y="4"/>
                </a:cxn>
                <a:cxn ang="0">
                  <a:pos x="0" y="0"/>
                </a:cxn>
                <a:cxn ang="0">
                  <a:pos x="0" y="196"/>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w="9525" cap="flat">
              <a:noFill/>
              <a:prstDash val="solid"/>
              <a:miter lim="800000"/>
              <a:headEnd type="none" w="med" len="med"/>
              <a:tailEnd type="none" w="med" len="med"/>
            </a:ln>
            <a:effectLst/>
          </p:spPr>
          <p:txBody>
            <a:bodyPr wrap="none" anchor="ctr"/>
            <a:lstStyle/>
            <a:p>
              <a:endParaRPr lang="es-MX"/>
            </a:p>
          </p:txBody>
        </p:sp>
        <p:sp>
          <p:nvSpPr>
            <p:cNvPr id="4120" name="Freeform 24"/>
            <p:cNvSpPr>
              <a:spLocks/>
            </p:cNvSpPr>
            <p:nvPr/>
          </p:nvSpPr>
          <p:spPr bwMode="ltGray">
            <a:xfrm flipH="1">
              <a:off x="-2" y="2017"/>
              <a:ext cx="5761" cy="189"/>
            </a:xfrm>
            <a:custGeom>
              <a:avLst/>
              <a:gdLst/>
              <a:ahLst/>
              <a:cxnLst>
                <a:cxn ang="0">
                  <a:pos x="0" y="28"/>
                </a:cxn>
                <a:cxn ang="0">
                  <a:pos x="5761" y="0"/>
                </a:cxn>
                <a:cxn ang="0">
                  <a:pos x="5761" y="189"/>
                </a:cxn>
                <a:cxn ang="0">
                  <a:pos x="1" y="189"/>
                </a:cxn>
                <a:cxn ang="0">
                  <a:pos x="0" y="28"/>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w="9525" cap="flat">
              <a:noFill/>
              <a:prstDash val="solid"/>
              <a:miter lim="800000"/>
              <a:headEnd/>
              <a:tailEnd/>
            </a:ln>
            <a:effectLst/>
          </p:spPr>
          <p:txBody>
            <a:bodyPr wrap="none" anchor="ctr"/>
            <a:lstStyle/>
            <a:p>
              <a:endParaRPr lang="es-MX"/>
            </a:p>
          </p:txBody>
        </p:sp>
      </p:grpSp>
      <p:sp>
        <p:nvSpPr>
          <p:cNvPr id="4121" name="Rectangle 25"/>
          <p:cNvSpPr>
            <a:spLocks noGrp="1" noChangeArrowheads="1"/>
          </p:cNvSpPr>
          <p:nvPr>
            <p:ph type="ctrTitle"/>
          </p:nvPr>
        </p:nvSpPr>
        <p:spPr>
          <a:xfrm>
            <a:off x="1173163" y="-74613"/>
            <a:ext cx="7772400" cy="2559051"/>
          </a:xfrm>
        </p:spPr>
        <p:txBody>
          <a:bodyPr anchor="b">
            <a:spAutoFit/>
          </a:bodyPr>
          <a:lstStyle>
            <a:lvl1pPr>
              <a:defRPr sz="5400"/>
            </a:lvl1pPr>
          </a:lstStyle>
          <a:p>
            <a:r>
              <a:rPr lang="es-ES"/>
              <a:t>Haga clic para modificar el estilo de título del patrón</a:t>
            </a:r>
          </a:p>
        </p:txBody>
      </p:sp>
      <p:sp>
        <p:nvSpPr>
          <p:cNvPr id="4122" name="Rectangle 26"/>
          <p:cNvSpPr>
            <a:spLocks noGrp="1" noChangeArrowheads="1"/>
          </p:cNvSpPr>
          <p:nvPr>
            <p:ph type="subTitle" idx="1"/>
          </p:nvPr>
        </p:nvSpPr>
        <p:spPr>
          <a:xfrm>
            <a:off x="1166813" y="3886200"/>
            <a:ext cx="6400800" cy="1752600"/>
          </a:xfrm>
        </p:spPr>
        <p:txBody>
          <a:bodyPr/>
          <a:lstStyle>
            <a:lvl1pPr>
              <a:defRPr sz="3600"/>
            </a:lvl1pPr>
          </a:lstStyle>
          <a:p>
            <a:r>
              <a:rPr lang="es-ES"/>
              <a:t>Haga clic para modificar el estilo de subtítulo del patrón</a:t>
            </a:r>
          </a:p>
        </p:txBody>
      </p:sp>
      <p:sp>
        <p:nvSpPr>
          <p:cNvPr id="4123" name="Rectangle 27"/>
          <p:cNvSpPr>
            <a:spLocks noGrp="1" noChangeArrowheads="1"/>
          </p:cNvSpPr>
          <p:nvPr>
            <p:ph type="dt" sz="half" idx="2"/>
          </p:nvPr>
        </p:nvSpPr>
        <p:spPr>
          <a:xfrm>
            <a:off x="1166813" y="6248400"/>
            <a:ext cx="1905000" cy="457200"/>
          </a:xfrm>
        </p:spPr>
        <p:txBody>
          <a:bodyPr/>
          <a:lstStyle>
            <a:lvl1pPr>
              <a:defRPr>
                <a:solidFill>
                  <a:srgbClr val="000000"/>
                </a:solidFill>
              </a:defRPr>
            </a:lvl1pPr>
          </a:lstStyle>
          <a:p>
            <a:endParaRPr lang="es-ES"/>
          </a:p>
        </p:txBody>
      </p:sp>
      <p:sp>
        <p:nvSpPr>
          <p:cNvPr id="4124" name="Rectangle 28"/>
          <p:cNvSpPr>
            <a:spLocks noGrp="1" noChangeArrowheads="1"/>
          </p:cNvSpPr>
          <p:nvPr>
            <p:ph type="ftr" sz="quarter" idx="3"/>
          </p:nvPr>
        </p:nvSpPr>
        <p:spPr/>
        <p:txBody>
          <a:bodyPr/>
          <a:lstStyle>
            <a:lvl1pPr>
              <a:defRPr>
                <a:solidFill>
                  <a:srgbClr val="000000"/>
                </a:solidFill>
              </a:defRPr>
            </a:lvl1pPr>
          </a:lstStyle>
          <a:p>
            <a:endParaRPr lang="es-ES"/>
          </a:p>
        </p:txBody>
      </p:sp>
      <p:sp>
        <p:nvSpPr>
          <p:cNvPr id="4125" name="Rectangle 29"/>
          <p:cNvSpPr>
            <a:spLocks noGrp="1" noChangeArrowheads="1"/>
          </p:cNvSpPr>
          <p:nvPr>
            <p:ph type="sldNum" sz="quarter" idx="4"/>
          </p:nvPr>
        </p:nvSpPr>
        <p:spPr/>
        <p:txBody>
          <a:bodyPr/>
          <a:lstStyle>
            <a:lvl1pPr>
              <a:defRPr>
                <a:solidFill>
                  <a:srgbClr val="000000"/>
                </a:solidFill>
              </a:defRPr>
            </a:lvl1pPr>
          </a:lstStyle>
          <a:p>
            <a:fld id="{6D501375-A36D-4DAD-9F64-F551A0074411}" type="slidenum">
              <a:rPr lang="es-ES"/>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D43E9355-7C24-47BE-B98E-8E5922EB3C63}" type="slidenum">
              <a:rPr lang="es-ES"/>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938963" y="112713"/>
            <a:ext cx="2006600" cy="6592887"/>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914400" y="112713"/>
            <a:ext cx="5872163" cy="659288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A4A6172-5083-491A-A1E1-6ACC7540DF52}" type="slidenum">
              <a:rPr lang="es-ES"/>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00793278-0BA7-47F8-813B-FCD51C491D27}" type="slidenum">
              <a:rPr lang="es-ES"/>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FFCC6140-3D93-4D99-976F-6506EE2F8A7B}" type="slidenum">
              <a:rPr lang="es-ES"/>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914400" y="1447800"/>
            <a:ext cx="3938588"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5005388" y="1447800"/>
            <a:ext cx="3940175"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EBBD2895-09FD-4E18-BDB2-803A413AB8EC}" type="slidenum">
              <a:rPr lang="es-ES"/>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lvl1pPr>
              <a:defRPr/>
            </a:lvl1pPr>
          </a:lstStyle>
          <a:p>
            <a:endParaRPr lang="es-ES"/>
          </a:p>
        </p:txBody>
      </p:sp>
      <p:sp>
        <p:nvSpPr>
          <p:cNvPr id="8" name="7 Marcador de pie de página"/>
          <p:cNvSpPr>
            <a:spLocks noGrp="1"/>
          </p:cNvSpPr>
          <p:nvPr>
            <p:ph type="ftr" sz="quarter" idx="11"/>
          </p:nvPr>
        </p:nvSpPr>
        <p:spPr/>
        <p:txBody>
          <a:bodyPr/>
          <a:lstStyle>
            <a:lvl1pPr>
              <a:defRPr/>
            </a:lvl1pPr>
          </a:lstStyle>
          <a:p>
            <a:endParaRPr lang="es-ES"/>
          </a:p>
        </p:txBody>
      </p:sp>
      <p:sp>
        <p:nvSpPr>
          <p:cNvPr id="9" name="8 Marcador de número de diapositiva"/>
          <p:cNvSpPr>
            <a:spLocks noGrp="1"/>
          </p:cNvSpPr>
          <p:nvPr>
            <p:ph type="sldNum" sz="quarter" idx="12"/>
          </p:nvPr>
        </p:nvSpPr>
        <p:spPr/>
        <p:txBody>
          <a:bodyPr/>
          <a:lstStyle>
            <a:lvl1pPr>
              <a:defRPr/>
            </a:lvl1pPr>
          </a:lstStyle>
          <a:p>
            <a:fld id="{8B2B7A68-FCC3-4A47-9BC8-9870C350B5C4}" type="slidenum">
              <a:rPr lang="es-ES"/>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lvl1pPr>
              <a:defRPr/>
            </a:lvl1pPr>
          </a:lstStyle>
          <a:p>
            <a:endParaRPr lang="es-ES"/>
          </a:p>
        </p:txBody>
      </p:sp>
      <p:sp>
        <p:nvSpPr>
          <p:cNvPr id="4" name="3 Marcador de pie de página"/>
          <p:cNvSpPr>
            <a:spLocks noGrp="1"/>
          </p:cNvSpPr>
          <p:nvPr>
            <p:ph type="ftr" sz="quarter" idx="11"/>
          </p:nvPr>
        </p:nvSpPr>
        <p:spPr/>
        <p:txBody>
          <a:bodyPr/>
          <a:lstStyle>
            <a:lvl1pPr>
              <a:defRPr/>
            </a:lvl1pPr>
          </a:lstStyle>
          <a:p>
            <a:endParaRPr lang="es-ES"/>
          </a:p>
        </p:txBody>
      </p:sp>
      <p:sp>
        <p:nvSpPr>
          <p:cNvPr id="5" name="4 Marcador de número de diapositiva"/>
          <p:cNvSpPr>
            <a:spLocks noGrp="1"/>
          </p:cNvSpPr>
          <p:nvPr>
            <p:ph type="sldNum" sz="quarter" idx="12"/>
          </p:nvPr>
        </p:nvSpPr>
        <p:spPr/>
        <p:txBody>
          <a:bodyPr/>
          <a:lstStyle>
            <a:lvl1pPr>
              <a:defRPr/>
            </a:lvl1pPr>
          </a:lstStyle>
          <a:p>
            <a:fld id="{B9B4D88F-3CC6-4338-9797-ADD1A1C0AD88}" type="slidenum">
              <a:rPr lang="es-ES"/>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
          </a:p>
        </p:txBody>
      </p:sp>
      <p:sp>
        <p:nvSpPr>
          <p:cNvPr id="3" name="2 Marcador de pie de página"/>
          <p:cNvSpPr>
            <a:spLocks noGrp="1"/>
          </p:cNvSpPr>
          <p:nvPr>
            <p:ph type="ftr" sz="quarter" idx="11"/>
          </p:nvPr>
        </p:nvSpPr>
        <p:spPr/>
        <p:txBody>
          <a:bodyPr/>
          <a:lstStyle>
            <a:lvl1pPr>
              <a:defRPr/>
            </a:lvl1pPr>
          </a:lstStyle>
          <a:p>
            <a:endParaRPr lang="es-ES"/>
          </a:p>
        </p:txBody>
      </p:sp>
      <p:sp>
        <p:nvSpPr>
          <p:cNvPr id="4" name="3 Marcador de número de diapositiva"/>
          <p:cNvSpPr>
            <a:spLocks noGrp="1"/>
          </p:cNvSpPr>
          <p:nvPr>
            <p:ph type="sldNum" sz="quarter" idx="12"/>
          </p:nvPr>
        </p:nvSpPr>
        <p:spPr/>
        <p:txBody>
          <a:bodyPr/>
          <a:lstStyle>
            <a:lvl1pPr>
              <a:defRPr/>
            </a:lvl1pPr>
          </a:lstStyle>
          <a:p>
            <a:fld id="{833405C3-D1CD-455D-A16B-88D4F5822B93}" type="slidenum">
              <a:rPr lang="es-ES"/>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9DC91478-4E0E-4577-B18C-EC64740A3405}" type="slidenum">
              <a:rPr lang="es-ES"/>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5254544D-84EE-49BD-BA38-47A5FEE87C8B}" type="slidenum">
              <a:rPr lang="es-ES"/>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88900" y="-4763"/>
            <a:ext cx="1008063" cy="6858001"/>
            <a:chOff x="0" y="-3"/>
            <a:chExt cx="670" cy="4320"/>
          </a:xfrm>
        </p:grpSpPr>
        <p:grpSp>
          <p:nvGrpSpPr>
            <p:cNvPr id="3075" name="Group 3"/>
            <p:cNvGrpSpPr>
              <a:grpSpLocks/>
            </p:cNvGrpSpPr>
            <p:nvPr/>
          </p:nvGrpSpPr>
          <p:grpSpPr bwMode="auto">
            <a:xfrm rot="16200000" flipH="1">
              <a:off x="-1815" y="1838"/>
              <a:ext cx="4320" cy="638"/>
              <a:chOff x="-2" y="1562"/>
              <a:chExt cx="5762" cy="638"/>
            </a:xfrm>
          </p:grpSpPr>
          <p:sp>
            <p:nvSpPr>
              <p:cNvPr id="3076" name="Freeform 4"/>
              <p:cNvSpPr>
                <a:spLocks/>
              </p:cNvSpPr>
              <p:nvPr/>
            </p:nvSpPr>
            <p:spPr bwMode="ltGray">
              <a:xfrm rot="-5400000">
                <a:off x="2559" y="-993"/>
                <a:ext cx="624" cy="5745"/>
              </a:xfrm>
              <a:custGeom>
                <a:avLst/>
                <a:gdLst/>
                <a:ahLst/>
                <a:cxnLst>
                  <a:cxn ang="0">
                    <a:pos x="0" y="0"/>
                  </a:cxn>
                  <a:cxn ang="0">
                    <a:pos x="0" y="720"/>
                  </a:cxn>
                  <a:cxn ang="0">
                    <a:pos x="1000" y="720"/>
                  </a:cxn>
                  <a:cxn ang="0">
                    <a:pos x="1000" y="0"/>
                  </a:cxn>
                  <a:cxn ang="0">
                    <a:pos x="0" y="0"/>
                  </a:cxn>
                </a:cxnLst>
                <a:rect l="0" t="0" r="r" b="b"/>
                <a:pathLst>
                  <a:path w="1000" h="720">
                    <a:moveTo>
                      <a:pt x="0" y="0"/>
                    </a:moveTo>
                    <a:lnTo>
                      <a:pt x="0" y="720"/>
                    </a:lnTo>
                    <a:lnTo>
                      <a:pt x="1000" y="720"/>
                    </a:lnTo>
                    <a:lnTo>
                      <a:pt x="1000" y="0"/>
                    </a:lnTo>
                    <a:lnTo>
                      <a:pt x="0" y="0"/>
                    </a:lnTo>
                    <a:close/>
                  </a:path>
                </a:pathLst>
              </a:custGeom>
              <a:solidFill>
                <a:schemeClr val="accent1"/>
              </a:solidFill>
              <a:ln w="9525">
                <a:noFill/>
                <a:round/>
                <a:headEnd/>
                <a:tailEnd/>
              </a:ln>
            </p:spPr>
            <p:txBody>
              <a:bodyPr wrap="none" anchor="ctr"/>
              <a:lstStyle/>
              <a:p>
                <a:endParaRPr lang="es-MX"/>
              </a:p>
            </p:txBody>
          </p:sp>
          <p:sp>
            <p:nvSpPr>
              <p:cNvPr id="3077" name="Freeform 5"/>
              <p:cNvSpPr>
                <a:spLocks/>
              </p:cNvSpPr>
              <p:nvPr/>
            </p:nvSpPr>
            <p:spPr bwMode="ltGray">
              <a:xfrm rot="-5400000">
                <a:off x="1323"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endParaRPr lang="es-MX"/>
              </a:p>
            </p:txBody>
          </p:sp>
          <p:sp>
            <p:nvSpPr>
              <p:cNvPr id="3078" name="Freeform 6"/>
              <p:cNvSpPr>
                <a:spLocks/>
              </p:cNvSpPr>
              <p:nvPr/>
            </p:nvSpPr>
            <p:spPr bwMode="ltGray">
              <a:xfrm rot="-5400000">
                <a:off x="982"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round/>
                <a:headEnd/>
                <a:tailEnd/>
              </a:ln>
            </p:spPr>
            <p:txBody>
              <a:bodyPr wrap="none" anchor="ctr"/>
              <a:lstStyle/>
              <a:p>
                <a:endParaRPr lang="es-MX"/>
              </a:p>
            </p:txBody>
          </p:sp>
          <p:sp>
            <p:nvSpPr>
              <p:cNvPr id="3079" name="Freeform 7"/>
              <p:cNvSpPr>
                <a:spLocks/>
              </p:cNvSpPr>
              <p:nvPr/>
            </p:nvSpPr>
            <p:spPr bwMode="ltGray">
              <a:xfrm rot="-5400000">
                <a:off x="-57" y="1752"/>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round/>
                <a:headEnd/>
                <a:tailEnd/>
              </a:ln>
            </p:spPr>
            <p:txBody>
              <a:bodyPr wrap="none" anchor="ctr"/>
              <a:lstStyle/>
              <a:p>
                <a:endParaRPr lang="es-MX"/>
              </a:p>
            </p:txBody>
          </p:sp>
          <p:sp>
            <p:nvSpPr>
              <p:cNvPr id="3080" name="Freeform 8"/>
              <p:cNvSpPr>
                <a:spLocks/>
              </p:cNvSpPr>
              <p:nvPr/>
            </p:nvSpPr>
            <p:spPr bwMode="ltGray">
              <a:xfrm rot="-5400000">
                <a:off x="664" y="1733"/>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round/>
                <a:headEnd/>
                <a:tailEnd/>
              </a:ln>
            </p:spPr>
            <p:txBody>
              <a:bodyPr wrap="none" anchor="ctr"/>
              <a:lstStyle/>
              <a:p>
                <a:endParaRPr lang="es-MX"/>
              </a:p>
            </p:txBody>
          </p:sp>
          <p:sp>
            <p:nvSpPr>
              <p:cNvPr id="3081" name="Freeform 9"/>
              <p:cNvSpPr>
                <a:spLocks/>
              </p:cNvSpPr>
              <p:nvPr/>
            </p:nvSpPr>
            <p:spPr bwMode="ltGray">
              <a:xfrm rot="-5400000">
                <a:off x="442" y="1699"/>
                <a:ext cx="624" cy="362"/>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a:p>
            </p:txBody>
          </p:sp>
          <p:sp>
            <p:nvSpPr>
              <p:cNvPr id="3082" name="Freeform 10"/>
              <p:cNvSpPr>
                <a:spLocks/>
              </p:cNvSpPr>
              <p:nvPr/>
            </p:nvSpPr>
            <p:spPr bwMode="ltGray">
              <a:xfrm rot="-5400000">
                <a:off x="156" y="1726"/>
                <a:ext cx="632" cy="315"/>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endParaRPr lang="es-MX"/>
              </a:p>
            </p:txBody>
          </p:sp>
          <p:sp>
            <p:nvSpPr>
              <p:cNvPr id="3083" name="Freeform 11"/>
              <p:cNvSpPr>
                <a:spLocks/>
              </p:cNvSpPr>
              <p:nvPr/>
            </p:nvSpPr>
            <p:spPr bwMode="ltGray">
              <a:xfrm rot="-5400000">
                <a:off x="3211" y="1664"/>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endParaRPr lang="es-MX"/>
              </a:p>
            </p:txBody>
          </p:sp>
          <p:sp>
            <p:nvSpPr>
              <p:cNvPr id="3084" name="Freeform 12"/>
              <p:cNvSpPr>
                <a:spLocks/>
              </p:cNvSpPr>
              <p:nvPr/>
            </p:nvSpPr>
            <p:spPr bwMode="ltGray">
              <a:xfrm rot="-5400000">
                <a:off x="2870" y="1664"/>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w="9525">
                <a:noFill/>
                <a:round/>
                <a:headEnd/>
                <a:tailEnd/>
              </a:ln>
            </p:spPr>
            <p:txBody>
              <a:bodyPr wrap="none" anchor="ctr"/>
              <a:lstStyle/>
              <a:p>
                <a:endParaRPr lang="es-MX"/>
              </a:p>
            </p:txBody>
          </p:sp>
          <p:sp>
            <p:nvSpPr>
              <p:cNvPr id="3085" name="Freeform 13"/>
              <p:cNvSpPr>
                <a:spLocks/>
              </p:cNvSpPr>
              <p:nvPr/>
            </p:nvSpPr>
            <p:spPr bwMode="ltGray">
              <a:xfrm rot="-5400000">
                <a:off x="1830" y="174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round/>
                <a:headEnd/>
                <a:tailEnd/>
              </a:ln>
            </p:spPr>
            <p:txBody>
              <a:bodyPr wrap="none" anchor="ctr"/>
              <a:lstStyle/>
              <a:p>
                <a:endParaRPr lang="es-MX"/>
              </a:p>
            </p:txBody>
          </p:sp>
          <p:sp>
            <p:nvSpPr>
              <p:cNvPr id="3086" name="Freeform 14"/>
              <p:cNvSpPr>
                <a:spLocks/>
              </p:cNvSpPr>
              <p:nvPr/>
            </p:nvSpPr>
            <p:spPr bwMode="ltGray">
              <a:xfrm rot="-5400000">
                <a:off x="2551" y="1728"/>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round/>
                <a:headEnd/>
                <a:tailEnd/>
              </a:ln>
            </p:spPr>
            <p:txBody>
              <a:bodyPr wrap="none" anchor="ctr"/>
              <a:lstStyle/>
              <a:p>
                <a:endParaRPr lang="es-MX"/>
              </a:p>
            </p:txBody>
          </p:sp>
          <p:sp>
            <p:nvSpPr>
              <p:cNvPr id="3087" name="Freeform 15"/>
              <p:cNvSpPr>
                <a:spLocks/>
              </p:cNvSpPr>
              <p:nvPr/>
            </p:nvSpPr>
            <p:spPr bwMode="ltGray">
              <a:xfrm rot="-5400000">
                <a:off x="2330" y="1694"/>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a:p>
            </p:txBody>
          </p:sp>
          <p:sp>
            <p:nvSpPr>
              <p:cNvPr id="3088" name="Freeform 16"/>
              <p:cNvSpPr>
                <a:spLocks/>
              </p:cNvSpPr>
              <p:nvPr/>
            </p:nvSpPr>
            <p:spPr bwMode="ltGray">
              <a:xfrm rot="-5400000">
                <a:off x="2043"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round/>
                <a:headEnd/>
                <a:tailEnd/>
              </a:ln>
            </p:spPr>
            <p:txBody>
              <a:bodyPr wrap="none" anchor="ctr"/>
              <a:lstStyle/>
              <a:p>
                <a:endParaRPr lang="es-MX"/>
              </a:p>
            </p:txBody>
          </p:sp>
          <p:sp>
            <p:nvSpPr>
              <p:cNvPr id="3089" name="Freeform 17"/>
              <p:cNvSpPr>
                <a:spLocks/>
              </p:cNvSpPr>
              <p:nvPr/>
            </p:nvSpPr>
            <p:spPr bwMode="ltGray">
              <a:xfrm rot="-5400000">
                <a:off x="4077"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round/>
                <a:headEnd/>
                <a:tailEnd/>
              </a:ln>
            </p:spPr>
            <p:txBody>
              <a:bodyPr wrap="none" anchor="ctr"/>
              <a:lstStyle/>
              <a:p>
                <a:endParaRPr lang="es-MX"/>
              </a:p>
            </p:txBody>
          </p:sp>
          <p:sp>
            <p:nvSpPr>
              <p:cNvPr id="3090" name="Freeform 18"/>
              <p:cNvSpPr>
                <a:spLocks/>
              </p:cNvSpPr>
              <p:nvPr/>
            </p:nvSpPr>
            <p:spPr bwMode="ltGray">
              <a:xfrm rot="-5400000">
                <a:off x="3736"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w="9525">
                <a:noFill/>
                <a:round/>
                <a:headEnd/>
                <a:tailEnd/>
              </a:ln>
            </p:spPr>
            <p:txBody>
              <a:bodyPr wrap="none" anchor="ctr"/>
              <a:lstStyle/>
              <a:p>
                <a:endParaRPr lang="es-MX"/>
              </a:p>
            </p:txBody>
          </p:sp>
          <p:sp>
            <p:nvSpPr>
              <p:cNvPr id="3091" name="Freeform 19"/>
              <p:cNvSpPr>
                <a:spLocks/>
              </p:cNvSpPr>
              <p:nvPr/>
            </p:nvSpPr>
            <p:spPr bwMode="ltGray">
              <a:xfrm rot="-5400000">
                <a:off x="4584" y="174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round/>
                <a:headEnd/>
                <a:tailEnd/>
              </a:ln>
            </p:spPr>
            <p:txBody>
              <a:bodyPr wrap="none" anchor="ctr"/>
              <a:lstStyle/>
              <a:p>
                <a:endParaRPr lang="es-MX"/>
              </a:p>
            </p:txBody>
          </p:sp>
          <p:sp>
            <p:nvSpPr>
              <p:cNvPr id="3092" name="Freeform 20"/>
              <p:cNvSpPr>
                <a:spLocks/>
              </p:cNvSpPr>
              <p:nvPr/>
            </p:nvSpPr>
            <p:spPr bwMode="ltGray">
              <a:xfrm>
                <a:off x="5469" y="1562"/>
                <a:ext cx="291" cy="625"/>
              </a:xfrm>
              <a:custGeom>
                <a:avLst/>
                <a:gdLst/>
                <a:ahLst/>
                <a:cxnLst>
                  <a:cxn ang="0">
                    <a:pos x="0" y="624"/>
                  </a:cxn>
                  <a:cxn ang="0">
                    <a:pos x="291" y="625"/>
                  </a:cxn>
                  <a:cxn ang="0">
                    <a:pos x="291" y="6"/>
                  </a:cxn>
                  <a:cxn ang="0">
                    <a:pos x="0" y="0"/>
                  </a:cxn>
                  <a:cxn ang="0">
                    <a:pos x="0" y="624"/>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w="9525">
                <a:noFill/>
                <a:round/>
                <a:headEnd/>
                <a:tailEnd/>
              </a:ln>
            </p:spPr>
            <p:txBody>
              <a:bodyPr wrap="none" anchor="ctr"/>
              <a:lstStyle/>
              <a:p>
                <a:endParaRPr lang="es-MX"/>
              </a:p>
            </p:txBody>
          </p:sp>
          <p:sp>
            <p:nvSpPr>
              <p:cNvPr id="3093" name="Freeform 21"/>
              <p:cNvSpPr>
                <a:spLocks/>
              </p:cNvSpPr>
              <p:nvPr/>
            </p:nvSpPr>
            <p:spPr bwMode="ltGray">
              <a:xfrm rot="-5400000">
                <a:off x="5084" y="1694"/>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a:p>
            </p:txBody>
          </p:sp>
          <p:sp>
            <p:nvSpPr>
              <p:cNvPr id="3094" name="Freeform 22"/>
              <p:cNvSpPr>
                <a:spLocks/>
              </p:cNvSpPr>
              <p:nvPr/>
            </p:nvSpPr>
            <p:spPr bwMode="ltGray">
              <a:xfrm rot="-5400000">
                <a:off x="4797"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endParaRPr lang="es-MX"/>
              </a:p>
            </p:txBody>
          </p:sp>
        </p:grpSp>
        <p:sp>
          <p:nvSpPr>
            <p:cNvPr id="3095" name="Freeform 23"/>
            <p:cNvSpPr>
              <a:spLocks/>
            </p:cNvSpPr>
            <p:nvPr/>
          </p:nvSpPr>
          <p:spPr bwMode="ltGray">
            <a:xfrm rot="16200000" flipH="1">
              <a:off x="-1954" y="1951"/>
              <a:ext cx="4320" cy="412"/>
            </a:xfrm>
            <a:custGeom>
              <a:avLst/>
              <a:gdLst/>
              <a:ahLst/>
              <a:cxnLst>
                <a:cxn ang="0">
                  <a:pos x="0" y="196"/>
                </a:cxn>
                <a:cxn ang="0">
                  <a:pos x="5762" y="188"/>
                </a:cxn>
                <a:cxn ang="0">
                  <a:pos x="5762" y="4"/>
                </a:cxn>
                <a:cxn ang="0">
                  <a:pos x="0" y="0"/>
                </a:cxn>
                <a:cxn ang="0">
                  <a:pos x="0" y="196"/>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w="9525" cap="flat">
              <a:noFill/>
              <a:prstDash val="solid"/>
              <a:miter lim="800000"/>
              <a:headEnd type="none" w="med" len="med"/>
              <a:tailEnd type="none" w="med" len="med"/>
            </a:ln>
            <a:effectLst/>
          </p:spPr>
          <p:txBody>
            <a:bodyPr wrap="none" anchor="ctr"/>
            <a:lstStyle/>
            <a:p>
              <a:endParaRPr lang="es-MX"/>
            </a:p>
          </p:txBody>
        </p:sp>
        <p:sp>
          <p:nvSpPr>
            <p:cNvPr id="3096" name="Freeform 24"/>
            <p:cNvSpPr>
              <a:spLocks/>
            </p:cNvSpPr>
            <p:nvPr/>
          </p:nvSpPr>
          <p:spPr bwMode="ltGray">
            <a:xfrm rot="16200000" flipH="1">
              <a:off x="-1584" y="2062"/>
              <a:ext cx="4319" cy="189"/>
            </a:xfrm>
            <a:custGeom>
              <a:avLst/>
              <a:gdLst/>
              <a:ahLst/>
              <a:cxnLst>
                <a:cxn ang="0">
                  <a:pos x="0" y="28"/>
                </a:cxn>
                <a:cxn ang="0">
                  <a:pos x="5761" y="0"/>
                </a:cxn>
                <a:cxn ang="0">
                  <a:pos x="5761" y="189"/>
                </a:cxn>
                <a:cxn ang="0">
                  <a:pos x="1" y="189"/>
                </a:cxn>
                <a:cxn ang="0">
                  <a:pos x="0" y="28"/>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w="9525" cap="flat">
              <a:noFill/>
              <a:prstDash val="solid"/>
              <a:miter lim="800000"/>
              <a:headEnd type="none" w="med" len="med"/>
              <a:tailEnd type="none" w="med" len="med"/>
            </a:ln>
            <a:effectLst/>
          </p:spPr>
          <p:txBody>
            <a:bodyPr wrap="none" anchor="ctr"/>
            <a:lstStyle/>
            <a:p>
              <a:endParaRPr lang="es-MX"/>
            </a:p>
          </p:txBody>
        </p:sp>
      </p:grpSp>
      <p:sp>
        <p:nvSpPr>
          <p:cNvPr id="3097" name="Rectangle 25"/>
          <p:cNvSpPr>
            <a:spLocks noGrp="1" noChangeArrowheads="1"/>
          </p:cNvSpPr>
          <p:nvPr>
            <p:ph type="title"/>
          </p:nvPr>
        </p:nvSpPr>
        <p:spPr bwMode="auto">
          <a:xfrm>
            <a:off x="914400" y="112713"/>
            <a:ext cx="8031163"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3098" name="Rectangle 26"/>
          <p:cNvSpPr>
            <a:spLocks noGrp="1" noChangeArrowheads="1"/>
          </p:cNvSpPr>
          <p:nvPr>
            <p:ph type="body" idx="1"/>
          </p:nvPr>
        </p:nvSpPr>
        <p:spPr bwMode="auto">
          <a:xfrm>
            <a:off x="914400" y="1447800"/>
            <a:ext cx="8031163"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3099" name="Rectangle 27"/>
          <p:cNvSpPr>
            <a:spLocks noGrp="1" noChangeArrowheads="1"/>
          </p:cNvSpPr>
          <p:nvPr>
            <p:ph type="dt" sz="half" idx="2"/>
          </p:nvPr>
        </p:nvSpPr>
        <p:spPr bwMode="auto">
          <a:xfrm>
            <a:off x="1173163" y="6265863"/>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endParaRPr lang="es-ES"/>
          </a:p>
        </p:txBody>
      </p:sp>
      <p:sp>
        <p:nvSpPr>
          <p:cNvPr id="3100" name="Rectangle 28"/>
          <p:cNvSpPr>
            <a:spLocks noGrp="1" noChangeArrowheads="1"/>
          </p:cNvSpPr>
          <p:nvPr>
            <p:ph type="ftr" sz="quarter" idx="3"/>
          </p:nvPr>
        </p:nvSpPr>
        <p:spPr bwMode="auto">
          <a:xfrm>
            <a:off x="35814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endParaRPr lang="es-ES"/>
          </a:p>
        </p:txBody>
      </p:sp>
      <p:sp>
        <p:nvSpPr>
          <p:cNvPr id="3101" name="Rectangle 29"/>
          <p:cNvSpPr>
            <a:spLocks noGrp="1" noChangeArrowheads="1"/>
          </p:cNvSpPr>
          <p:nvPr>
            <p:ph type="sldNum" sz="quarter" idx="4"/>
          </p:nvPr>
        </p:nvSpPr>
        <p:spPr bwMode="auto">
          <a:xfrm>
            <a:off x="70104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fld id="{3586E4E2-497C-4882-9F99-109D450346B3}" type="slidenum">
              <a:rPr lang="es-ES"/>
              <a:pPr/>
              <a:t>‹Nº›</a:t>
            </a:fld>
            <a:endParaRPr lang="es-ES"/>
          </a:p>
        </p:txBody>
      </p:sp>
      <p:sp>
        <p:nvSpPr>
          <p:cNvPr id="3102" name="Rectangle 30"/>
          <p:cNvSpPr>
            <a:spLocks noChangeArrowheads="1"/>
          </p:cNvSpPr>
          <p:nvPr userDrawn="1"/>
        </p:nvSpPr>
        <p:spPr bwMode="auto">
          <a:xfrm>
            <a:off x="914400" y="1296988"/>
            <a:ext cx="8077200" cy="74612"/>
          </a:xfrm>
          <a:prstGeom prst="rect">
            <a:avLst/>
          </a:prstGeom>
          <a:solidFill>
            <a:schemeClr val="accent1"/>
          </a:solidFill>
          <a:ln w="9525">
            <a:noFill/>
            <a:miter lim="800000"/>
            <a:headEnd/>
            <a:tailEnd/>
          </a:ln>
          <a:effectLst/>
        </p:spPr>
        <p:txBody>
          <a:bodyPr wrap="none" anchor="ctr"/>
          <a:lstStyle/>
          <a:p>
            <a:endParaRPr lang="es-MX"/>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200" b="1">
          <a:solidFill>
            <a:schemeClr val="tx2"/>
          </a:solidFill>
          <a:latin typeface="Arial" charset="0"/>
        </a:defRPr>
      </a:lvl2pPr>
      <a:lvl3pPr algn="l" rtl="0" fontAlgn="base">
        <a:spcBef>
          <a:spcPct val="0"/>
        </a:spcBef>
        <a:spcAft>
          <a:spcPct val="0"/>
        </a:spcAft>
        <a:defRPr sz="3200" b="1">
          <a:solidFill>
            <a:schemeClr val="tx2"/>
          </a:solidFill>
          <a:latin typeface="Arial" charset="0"/>
        </a:defRPr>
      </a:lvl3pPr>
      <a:lvl4pPr algn="l" rtl="0" fontAlgn="base">
        <a:spcBef>
          <a:spcPct val="0"/>
        </a:spcBef>
        <a:spcAft>
          <a:spcPct val="0"/>
        </a:spcAft>
        <a:defRPr sz="3200" b="1">
          <a:solidFill>
            <a:schemeClr val="tx2"/>
          </a:solidFill>
          <a:latin typeface="Arial" charset="0"/>
        </a:defRPr>
      </a:lvl4pPr>
      <a:lvl5pPr algn="l" rtl="0" fontAlgn="base">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p:titleStyle>
    <p:bodyStyle>
      <a:lvl1pPr algn="l" rtl="0" fontAlgn="base">
        <a:spcBef>
          <a:spcPct val="20000"/>
        </a:spcBef>
        <a:spcAft>
          <a:spcPct val="0"/>
        </a:spcAft>
        <a:buClr>
          <a:schemeClr val="accent1"/>
        </a:buClr>
        <a:buSzPct val="80000"/>
        <a:buFont typeface="Wingdings" pitchFamily="2" charset="2"/>
        <a:defRPr sz="2800">
          <a:solidFill>
            <a:schemeClr val="tx1"/>
          </a:solidFill>
          <a:latin typeface="+mn-lt"/>
          <a:ea typeface="+mn-ea"/>
          <a:cs typeface="+mn-cs"/>
        </a:defRPr>
      </a:lvl1pPr>
      <a:lvl2pPr marL="760413" indent="-285750" algn="l" rtl="0" fontAlgn="base">
        <a:spcBef>
          <a:spcPct val="20000"/>
        </a:spcBef>
        <a:spcAft>
          <a:spcPct val="0"/>
        </a:spcAft>
        <a:buChar char="–"/>
        <a:defRPr sz="2000">
          <a:solidFill>
            <a:schemeClr val="tx1"/>
          </a:solidFill>
          <a:latin typeface="+mn-lt"/>
        </a:defRPr>
      </a:lvl2pPr>
      <a:lvl3pPr marL="1179513" indent="-228600" algn="l" rtl="0" fontAlgn="base">
        <a:spcBef>
          <a:spcPct val="20000"/>
        </a:spcBef>
        <a:spcAft>
          <a:spcPct val="0"/>
        </a:spcAft>
        <a:buChar char="•"/>
        <a:defRPr>
          <a:solidFill>
            <a:schemeClr val="tx1"/>
          </a:solidFill>
          <a:latin typeface="+mn-lt"/>
        </a:defRPr>
      </a:lvl3pPr>
      <a:lvl4pPr marL="1600200" indent="-228600" algn="l" rtl="0" fontAlgn="base">
        <a:spcBef>
          <a:spcPct val="20000"/>
        </a:spcBef>
        <a:spcAft>
          <a:spcPct val="0"/>
        </a:spcAft>
        <a:buChar char="–"/>
        <a:defRPr sz="1600">
          <a:solidFill>
            <a:schemeClr val="tx1"/>
          </a:solidFill>
          <a:latin typeface="+mn-lt"/>
        </a:defRPr>
      </a:lvl4pPr>
      <a:lvl5pPr marL="2057400" indent="-228600" algn="l" rtl="0" fontAlgn="base">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technet.microsoft.com/es-es/library/ms145971.aspx" TargetMode="External"/><Relationship Id="rId7" Type="http://schemas.openxmlformats.org/officeDocument/2006/relationships/hyperlink" Target="http://technet.microsoft.com/es-es/library/ms144851.aspx" TargetMode="External"/><Relationship Id="rId2" Type="http://schemas.openxmlformats.org/officeDocument/2006/relationships/hyperlink" Target="http://technet.microsoft.com/es-es/library/ms145572.aspx" TargetMode="External"/><Relationship Id="rId1" Type="http://schemas.openxmlformats.org/officeDocument/2006/relationships/slideLayout" Target="../slideLayouts/slideLayout2.xml"/><Relationship Id="rId6" Type="http://schemas.openxmlformats.org/officeDocument/2006/relationships/hyperlink" Target="http://technet.microsoft.com/es-es/library/ms145484.aspx" TargetMode="External"/><Relationship Id="rId5" Type="http://schemas.openxmlformats.org/officeDocument/2006/relationships/hyperlink" Target="http://technet.microsoft.com/es-es/library/ms145563.aspx" TargetMode="External"/><Relationship Id="rId4" Type="http://schemas.openxmlformats.org/officeDocument/2006/relationships/hyperlink" Target="http://technet.microsoft.com/es-es/library/ms144825.aspx"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a:xfrm>
            <a:off x="1173163" y="887274"/>
            <a:ext cx="7772400" cy="1754326"/>
          </a:xfrm>
        </p:spPr>
        <p:txBody>
          <a:bodyPr/>
          <a:lstStyle/>
          <a:p>
            <a:r>
              <a:rPr lang="es-MX" dirty="0" err="1"/>
              <a:t>Analysis</a:t>
            </a:r>
            <a:r>
              <a:rPr lang="es-MX" dirty="0"/>
              <a:t> </a:t>
            </a:r>
            <a:r>
              <a:rPr lang="es-MX" dirty="0" err="1"/>
              <a:t>Service</a:t>
            </a:r>
            <a:r>
              <a:rPr lang="es-MX" dirty="0"/>
              <a:t/>
            </a:r>
            <a:br>
              <a:rPr lang="es-MX" dirty="0"/>
            </a:br>
            <a:r>
              <a:rPr lang="es-MX" dirty="0" smtClean="0"/>
              <a:t>Expresiones</a:t>
            </a:r>
            <a:endParaRPr lang="es-ES" dirty="0"/>
          </a:p>
        </p:txBody>
      </p:sp>
      <p:sp>
        <p:nvSpPr>
          <p:cNvPr id="57347" name="Rectangle 3"/>
          <p:cNvSpPr>
            <a:spLocks noGrp="1" noChangeArrowheads="1"/>
          </p:cNvSpPr>
          <p:nvPr>
            <p:ph type="subTitle" idx="1"/>
          </p:nvPr>
        </p:nvSpPr>
        <p:spPr>
          <a:xfrm>
            <a:off x="304800" y="3886200"/>
            <a:ext cx="8534400" cy="1676400"/>
          </a:xfrm>
        </p:spPr>
        <p:txBody>
          <a:bodyPr/>
          <a:lstStyle/>
          <a:p>
            <a:pPr fontAlgn="t"/>
            <a:r>
              <a:rPr lang="es-MX" sz="2400"/>
              <a:t> </a:t>
            </a:r>
            <a:r>
              <a:rPr lang="es-ES" sz="240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1.- Expresiones MDX</a:t>
            </a:r>
            <a:endParaRPr lang="es-MX" dirty="0"/>
          </a:p>
        </p:txBody>
      </p:sp>
      <p:sp>
        <p:nvSpPr>
          <p:cNvPr id="3" name="2 Marcador de contenido"/>
          <p:cNvSpPr>
            <a:spLocks noGrp="1"/>
          </p:cNvSpPr>
          <p:nvPr>
            <p:ph idx="1"/>
          </p:nvPr>
        </p:nvSpPr>
        <p:spPr/>
        <p:txBody>
          <a:bodyPr/>
          <a:lstStyle/>
          <a:p>
            <a:r>
              <a:rPr lang="es-ES" dirty="0" smtClean="0"/>
              <a:t>La especificación de búsqueda en la cláusula WHERE en realidad es opcional. Si no se especifica, la medida devuelve el valor por defecto para el cubo. </a:t>
            </a:r>
          </a:p>
          <a:p>
            <a:endParaRPr lang="es-ES" dirty="0" smtClean="0"/>
          </a:p>
          <a:p>
            <a:r>
              <a:rPr lang="es-ES" dirty="0" smtClean="0"/>
              <a:t>Ejemplo: </a:t>
            </a:r>
          </a:p>
          <a:p>
            <a:endParaRPr lang="es-ES" dirty="0" smtClean="0"/>
          </a:p>
          <a:p>
            <a:pPr lvl="2"/>
            <a:r>
              <a:rPr lang="es-MX" dirty="0" smtClean="0"/>
              <a:t>SELECT </a:t>
            </a:r>
            <a:r>
              <a:rPr lang="es-MX" dirty="0" err="1" smtClean="0"/>
              <a:t>Measures.MEMBERS</a:t>
            </a:r>
            <a:r>
              <a:rPr lang="es-MX" dirty="0" smtClean="0"/>
              <a:t> ON COLUMNS,</a:t>
            </a:r>
          </a:p>
          <a:p>
            <a:pPr lvl="2"/>
            <a:r>
              <a:rPr lang="en-US" dirty="0" smtClean="0"/>
              <a:t>[</a:t>
            </a:r>
            <a:r>
              <a:rPr lang="en-US" dirty="0" err="1" smtClean="0"/>
              <a:t>emp</a:t>
            </a:r>
            <a:r>
              <a:rPr lang="en-US" dirty="0" smtClean="0"/>
              <a:t> </a:t>
            </a:r>
            <a:r>
              <a:rPr lang="en-US" dirty="0" err="1" smtClean="0"/>
              <a:t>nombre</a:t>
            </a:r>
            <a:r>
              <a:rPr lang="en-US" dirty="0" smtClean="0"/>
              <a:t>].MEMBERS ON ROWS</a:t>
            </a:r>
          </a:p>
          <a:p>
            <a:pPr lvl="2"/>
            <a:r>
              <a:rPr lang="es-MX" dirty="0" smtClean="0"/>
              <a:t>FROM [</a:t>
            </a:r>
            <a:r>
              <a:rPr lang="es-MX" dirty="0" err="1" smtClean="0"/>
              <a:t>cuboNW</a:t>
            </a:r>
            <a:r>
              <a:rPr lang="es-MX" dirty="0" smtClean="0"/>
              <a:t>]</a:t>
            </a:r>
          </a:p>
          <a:p>
            <a:endParaRPr lang="es-MX"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Estructura de una expresión MDX</a:t>
            </a:r>
            <a:endParaRPr lang="es-MX" dirty="0"/>
          </a:p>
        </p:txBody>
      </p:sp>
      <p:sp>
        <p:nvSpPr>
          <p:cNvPr id="3" name="2 Marcador de contenido"/>
          <p:cNvSpPr>
            <a:spLocks noGrp="1"/>
          </p:cNvSpPr>
          <p:nvPr>
            <p:ph idx="1"/>
          </p:nvPr>
        </p:nvSpPr>
        <p:spPr/>
        <p:txBody>
          <a:bodyPr/>
          <a:lstStyle/>
          <a:p>
            <a:r>
              <a:rPr lang="es-MX" sz="1800" b="1" dirty="0" smtClean="0">
                <a:hlinkClick r:id="rId2"/>
              </a:rPr>
              <a:t>Identificadores (MDX)</a:t>
            </a:r>
            <a:r>
              <a:rPr lang="es-MX" sz="1800" b="1" dirty="0" smtClean="0"/>
              <a:t> </a:t>
            </a:r>
          </a:p>
          <a:p>
            <a:r>
              <a:rPr lang="es-MX" sz="1800" dirty="0" smtClean="0"/>
              <a:t>Los identificadores son los nombres de objetos, como cubos, dimensiones, miembros y medidas.</a:t>
            </a:r>
          </a:p>
          <a:p>
            <a:r>
              <a:rPr lang="es-MX" sz="1800" dirty="0" smtClean="0">
                <a:hlinkClick r:id="rId3"/>
              </a:rPr>
              <a:t>Expresiones (MDX)</a:t>
            </a:r>
            <a:r>
              <a:rPr lang="es-MX" sz="1800" dirty="0" smtClean="0"/>
              <a:t> </a:t>
            </a:r>
          </a:p>
          <a:p>
            <a:r>
              <a:rPr lang="es-MX" sz="1800" dirty="0" smtClean="0"/>
              <a:t>Las expresiones son unidades de sintaxis que Microsoft SQL Server </a:t>
            </a:r>
            <a:r>
              <a:rPr lang="es-MX" sz="1800" dirty="0" err="1" smtClean="0"/>
              <a:t>Analysis</a:t>
            </a:r>
            <a:r>
              <a:rPr lang="es-MX" sz="1800" dirty="0" smtClean="0"/>
              <a:t> </a:t>
            </a:r>
            <a:r>
              <a:rPr lang="es-MX" sz="1800" dirty="0" err="1" smtClean="0"/>
              <a:t>Services</a:t>
            </a:r>
            <a:r>
              <a:rPr lang="es-MX" sz="1800" dirty="0" smtClean="0"/>
              <a:t> puede resolver en valores únicos (escalares) u objetos. Las expresiones incluyen funciones que devuelven un solo valor, una expresión de conjunto, etc.</a:t>
            </a:r>
          </a:p>
          <a:p>
            <a:r>
              <a:rPr lang="es-MX" sz="1800" dirty="0" smtClean="0">
                <a:hlinkClick r:id="rId4"/>
              </a:rPr>
              <a:t>Operadores (sintaxis de MDX)</a:t>
            </a:r>
            <a:r>
              <a:rPr lang="es-MX" sz="1800" dirty="0" smtClean="0"/>
              <a:t> </a:t>
            </a:r>
          </a:p>
          <a:p>
            <a:r>
              <a:rPr lang="es-MX" sz="1800" dirty="0" smtClean="0"/>
              <a:t>Los operadores son elementos de sintaxis que funcionan con una o más expresiones MDX simples para crear expresiones MDX más complejas.</a:t>
            </a:r>
          </a:p>
          <a:p>
            <a:r>
              <a:rPr lang="es-MX" sz="1800" dirty="0" smtClean="0">
                <a:hlinkClick r:id="rId5"/>
              </a:rPr>
              <a:t>Funciones (sintaxis de MDX)</a:t>
            </a:r>
            <a:r>
              <a:rPr lang="es-MX" sz="1800" dirty="0" smtClean="0"/>
              <a:t> </a:t>
            </a:r>
          </a:p>
          <a:p>
            <a:r>
              <a:rPr lang="es-MX" sz="1800" dirty="0" smtClean="0"/>
              <a:t>Las funciones son elementos de sintaxis que toman cero, uno o más valores de entrada y devuelven un valor escalar o un objeto. Algunos ejemplos son la función </a:t>
            </a:r>
            <a:r>
              <a:rPr lang="es-MX" sz="1800" dirty="0" err="1" smtClean="0">
                <a:hlinkClick r:id="rId6"/>
              </a:rPr>
              <a:t>Sum</a:t>
            </a:r>
            <a:r>
              <a:rPr lang="es-MX" sz="1800" dirty="0" smtClean="0"/>
              <a:t> para agregar varios valores, la función </a:t>
            </a:r>
            <a:r>
              <a:rPr lang="es-MX" sz="1800" dirty="0" err="1" smtClean="0">
                <a:hlinkClick r:id="rId7"/>
              </a:rPr>
              <a:t>Members</a:t>
            </a:r>
            <a:r>
              <a:rPr lang="es-MX" sz="1800" dirty="0" smtClean="0"/>
              <a:t> para devolver un conjunto de miembros de una dimensión o un nivel, etc.</a:t>
            </a:r>
          </a:p>
          <a:p>
            <a:endParaRPr lang="es-MX" sz="1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fontAlgn="t"/>
            <a:r>
              <a:rPr lang="es-MX" dirty="0" smtClean="0"/>
              <a:t>2.- Identificadores (MDX)</a:t>
            </a:r>
            <a:endParaRPr lang="es-MX" dirty="0"/>
          </a:p>
        </p:txBody>
      </p:sp>
      <p:sp>
        <p:nvSpPr>
          <p:cNvPr id="3" name="2 Marcador de contenido"/>
          <p:cNvSpPr>
            <a:spLocks noGrp="1"/>
          </p:cNvSpPr>
          <p:nvPr>
            <p:ph idx="1"/>
          </p:nvPr>
        </p:nvSpPr>
        <p:spPr/>
        <p:txBody>
          <a:bodyPr/>
          <a:lstStyle/>
          <a:p>
            <a:pPr fontAlgn="t"/>
            <a:r>
              <a:rPr lang="es-MX" dirty="0" smtClean="0"/>
              <a:t>Un identificador es el nombre de un objeto de Microsoft SQL Server </a:t>
            </a:r>
            <a:r>
              <a:rPr lang="es-MX" dirty="0" err="1" smtClean="0"/>
              <a:t>Analysis</a:t>
            </a:r>
            <a:r>
              <a:rPr lang="es-MX" dirty="0" smtClean="0"/>
              <a:t> </a:t>
            </a:r>
            <a:r>
              <a:rPr lang="es-MX" dirty="0" err="1" smtClean="0"/>
              <a:t>Services</a:t>
            </a:r>
            <a:r>
              <a:rPr lang="es-MX" dirty="0" smtClean="0"/>
              <a:t>. Cada objeto de </a:t>
            </a:r>
            <a:r>
              <a:rPr lang="es-MX" dirty="0" err="1" smtClean="0"/>
              <a:t>Analysis</a:t>
            </a:r>
            <a:r>
              <a:rPr lang="es-MX" dirty="0" smtClean="0"/>
              <a:t> </a:t>
            </a:r>
            <a:r>
              <a:rPr lang="es-MX" dirty="0" err="1" smtClean="0"/>
              <a:t>Services</a:t>
            </a:r>
            <a:r>
              <a:rPr lang="es-MX" dirty="0" smtClean="0"/>
              <a:t> puede y debe tener un identificador. Esto incluye cubos, dimensiones, jerarquías, niveles, miembros, etc. El identificador de un objeto se utiliza para hacer referencia al objeto en instrucciones de expresiones multidimensionales (MDX).</a:t>
            </a:r>
          </a:p>
          <a:p>
            <a:pPr fontAlgn="t"/>
            <a:r>
              <a:rPr lang="es-MX" dirty="0" smtClean="0"/>
              <a:t>En función del nombre del objeto, el identificador del objeto será :</a:t>
            </a:r>
          </a:p>
          <a:p>
            <a:pPr fontAlgn="t"/>
            <a:r>
              <a:rPr lang="es-MX" dirty="0" smtClean="0"/>
              <a:t>1.- identificador normal o </a:t>
            </a:r>
          </a:p>
          <a:p>
            <a:pPr fontAlgn="t"/>
            <a:r>
              <a:rPr lang="es-MX" dirty="0" smtClean="0"/>
              <a:t>2.- Identificador delimitado.</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fontAlgn="t"/>
            <a:r>
              <a:rPr lang="es-MX" dirty="0" smtClean="0"/>
              <a:t>Usar identificadores normales </a:t>
            </a:r>
          </a:p>
        </p:txBody>
      </p:sp>
      <p:sp>
        <p:nvSpPr>
          <p:cNvPr id="3" name="2 Marcador de contenido"/>
          <p:cNvSpPr>
            <a:spLocks noGrp="1"/>
          </p:cNvSpPr>
          <p:nvPr>
            <p:ph idx="1"/>
          </p:nvPr>
        </p:nvSpPr>
        <p:spPr/>
        <p:txBody>
          <a:bodyPr/>
          <a:lstStyle/>
          <a:p>
            <a:pPr fontAlgn="t"/>
            <a:r>
              <a:rPr lang="es-MX" dirty="0" smtClean="0"/>
              <a:t>Un identificador normal es un nombre de objeto que cumple las siguientes reglas de formato para identificadores normales. Los identificadores normales pueden usarse con o sin delimitadores.</a:t>
            </a:r>
            <a:endParaRPr lang="es-MX"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Reglas de formato para los identificadores normales</a:t>
            </a:r>
            <a:endParaRPr lang="es-MX" dirty="0"/>
          </a:p>
        </p:txBody>
      </p:sp>
      <p:sp>
        <p:nvSpPr>
          <p:cNvPr id="3" name="2 Marcador de contenido"/>
          <p:cNvSpPr>
            <a:spLocks noGrp="1"/>
          </p:cNvSpPr>
          <p:nvPr>
            <p:ph idx="1"/>
          </p:nvPr>
        </p:nvSpPr>
        <p:spPr/>
        <p:txBody>
          <a:bodyPr/>
          <a:lstStyle/>
          <a:p>
            <a:pPr lvl="0" fontAlgn="t"/>
            <a:r>
              <a:rPr lang="es-MX" sz="2000" dirty="0" smtClean="0"/>
              <a:t>1.- El primer carácter debe ser alguno de los siguientes: </a:t>
            </a:r>
            <a:endParaRPr lang="es-MX" sz="3600" dirty="0" smtClean="0"/>
          </a:p>
          <a:p>
            <a:pPr lvl="1" fontAlgn="t"/>
            <a:r>
              <a:rPr lang="es-MX" sz="1600" dirty="0" smtClean="0"/>
              <a:t>Una letra, tal como se define en el estándar Unicode 2.0. Además de letras de otros idiomas, la definición Unicode de letras incluye caracteres latinos de la "a" a la "z" y de la "A" a la "Z".</a:t>
            </a:r>
            <a:endParaRPr lang="es-MX" sz="2800" dirty="0" smtClean="0"/>
          </a:p>
          <a:p>
            <a:pPr lvl="1" fontAlgn="t"/>
            <a:r>
              <a:rPr lang="es-MX" sz="1600" dirty="0" smtClean="0"/>
              <a:t>El carácter de subrayado (_).</a:t>
            </a:r>
            <a:endParaRPr lang="es-MX" sz="2800" dirty="0" smtClean="0"/>
          </a:p>
          <a:p>
            <a:pPr lvl="0" fontAlgn="t"/>
            <a:r>
              <a:rPr lang="es-MX" sz="2000" dirty="0" smtClean="0"/>
              <a:t>2.- Los caracteres siguientes pueden ser: </a:t>
            </a:r>
            <a:endParaRPr lang="es-MX" sz="3600" dirty="0" smtClean="0"/>
          </a:p>
          <a:p>
            <a:pPr lvl="1" fontAlgn="t"/>
            <a:r>
              <a:rPr lang="es-MX" sz="1600" dirty="0" smtClean="0"/>
              <a:t>Letras, tal como se definen en el estándar Unicode 2.0.</a:t>
            </a:r>
            <a:endParaRPr lang="es-MX" sz="2800" dirty="0" smtClean="0"/>
          </a:p>
          <a:p>
            <a:pPr lvl="1" fontAlgn="t"/>
            <a:r>
              <a:rPr lang="es-MX" sz="1600" dirty="0" smtClean="0"/>
              <a:t>Números decimales de tipo latino básico o demás sistemas de escritura nacionales.</a:t>
            </a:r>
            <a:endParaRPr lang="es-MX" sz="2800" dirty="0" smtClean="0"/>
          </a:p>
          <a:p>
            <a:pPr lvl="1" fontAlgn="t"/>
            <a:r>
              <a:rPr lang="es-MX" sz="1600" dirty="0" smtClean="0"/>
              <a:t>El carácter de subrayado (_).</a:t>
            </a:r>
            <a:endParaRPr lang="es-MX" sz="2800" dirty="0" smtClean="0"/>
          </a:p>
          <a:p>
            <a:pPr lvl="0" fontAlgn="t"/>
            <a:r>
              <a:rPr lang="es-MX" sz="2000" dirty="0" smtClean="0"/>
              <a:t>3.- El identificador no debe ser una palabra clave reservada de DMX. Las palabras clave reservadas de DMX no distinguen entre mayúsculas y minúsculas.</a:t>
            </a:r>
          </a:p>
          <a:p>
            <a:pPr lvl="0" fontAlgn="t"/>
            <a:r>
              <a:rPr lang="es-MX" sz="2000" dirty="0" smtClean="0"/>
              <a:t>4.- No se permiten los caracteres especiales o los espacios incrustados.</a:t>
            </a:r>
            <a:endParaRPr lang="es-MX" sz="3600" dirty="0" smtClean="0"/>
          </a:p>
          <a:p>
            <a:endParaRPr lang="es-MX"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Usar identificadores delimitados </a:t>
            </a:r>
            <a:endParaRPr lang="es-MX" dirty="0"/>
          </a:p>
        </p:txBody>
      </p:sp>
      <p:sp>
        <p:nvSpPr>
          <p:cNvPr id="3" name="2 Marcador de contenido"/>
          <p:cNvSpPr>
            <a:spLocks noGrp="1"/>
          </p:cNvSpPr>
          <p:nvPr>
            <p:ph idx="1"/>
          </p:nvPr>
        </p:nvSpPr>
        <p:spPr/>
        <p:txBody>
          <a:bodyPr/>
          <a:lstStyle/>
          <a:p>
            <a:pPr fontAlgn="t"/>
            <a:r>
              <a:rPr lang="es-MX" dirty="0" smtClean="0"/>
              <a:t>Si un identificador no sigue las reglas de formato de los identificadores normales, debe aparecer siempre delimitado mediante corchetes ([]).</a:t>
            </a:r>
            <a:endParaRPr lang="es-MX"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Los identificadores delimitados se emplean en las siguientes situaciones</a:t>
            </a:r>
            <a:endParaRPr lang="es-MX" dirty="0"/>
          </a:p>
        </p:txBody>
      </p:sp>
      <p:sp>
        <p:nvSpPr>
          <p:cNvPr id="3" name="2 Marcador de contenido"/>
          <p:cNvSpPr>
            <a:spLocks noGrp="1"/>
          </p:cNvSpPr>
          <p:nvPr>
            <p:ph idx="1"/>
          </p:nvPr>
        </p:nvSpPr>
        <p:spPr/>
        <p:txBody>
          <a:bodyPr/>
          <a:lstStyle/>
          <a:p>
            <a:pPr lvl="0" fontAlgn="t"/>
            <a:r>
              <a:rPr lang="es-MX" sz="1800" dirty="0" smtClean="0"/>
              <a:t>1.- Cuando el nombre de un objeto o parte del nombre incluye palabras reservadas.</a:t>
            </a:r>
            <a:br>
              <a:rPr lang="es-MX" sz="1800" dirty="0" smtClean="0"/>
            </a:br>
            <a:endParaRPr lang="es-MX" sz="1800" dirty="0" smtClean="0"/>
          </a:p>
          <a:p>
            <a:pPr lvl="0" fontAlgn="t"/>
            <a:r>
              <a:rPr lang="es-MX" sz="1800" dirty="0" smtClean="0"/>
              <a:t>2.- Cuando el nombre de un objeto contiene caracteres no incluidos en la lista de identificadores calificados.</a:t>
            </a:r>
            <a:br>
              <a:rPr lang="es-MX" sz="1800" dirty="0" smtClean="0"/>
            </a:br>
            <a:endParaRPr lang="es-MX" sz="1800" dirty="0" smtClean="0"/>
          </a:p>
          <a:p>
            <a:pPr lvl="0" fontAlgn="t"/>
            <a:r>
              <a:rPr lang="es-MX" sz="1800" dirty="0" smtClean="0"/>
              <a:t>Ejemplo: </a:t>
            </a:r>
          </a:p>
          <a:p>
            <a:r>
              <a:rPr lang="es-MX" sz="1800" dirty="0" smtClean="0"/>
              <a:t>SELECT </a:t>
            </a:r>
            <a:r>
              <a:rPr lang="es-MX" sz="1800" dirty="0" err="1" smtClean="0"/>
              <a:t>Measures.MEMBERS</a:t>
            </a:r>
            <a:r>
              <a:rPr lang="es-MX" sz="1800" dirty="0" smtClean="0"/>
              <a:t> ON COLUMNS,</a:t>
            </a:r>
          </a:p>
          <a:p>
            <a:r>
              <a:rPr lang="en-US" sz="1800" dirty="0" err="1" smtClean="0"/>
              <a:t>Empleados</a:t>
            </a:r>
            <a:r>
              <a:rPr lang="en-US" sz="1800" dirty="0" smtClean="0"/>
              <a:t>.[</a:t>
            </a:r>
            <a:r>
              <a:rPr lang="en-US" sz="1800" dirty="0" err="1" smtClean="0"/>
              <a:t>emp</a:t>
            </a:r>
            <a:r>
              <a:rPr lang="en-US" sz="1800" dirty="0" smtClean="0"/>
              <a:t> </a:t>
            </a:r>
            <a:r>
              <a:rPr lang="en-US" sz="1800" dirty="0" err="1" smtClean="0"/>
              <a:t>nombre</a:t>
            </a:r>
            <a:r>
              <a:rPr lang="en-US" sz="1800" dirty="0" smtClean="0"/>
              <a:t>].MEMBERS ON ROWS</a:t>
            </a:r>
          </a:p>
          <a:p>
            <a:r>
              <a:rPr lang="es-MX" sz="1800" dirty="0" smtClean="0"/>
              <a:t>FROM </a:t>
            </a:r>
            <a:r>
              <a:rPr lang="es-MX" sz="1800" dirty="0" err="1" smtClean="0"/>
              <a:t>cuboNW</a:t>
            </a:r>
            <a:endParaRPr lang="es-MX" sz="1800" dirty="0" smtClean="0"/>
          </a:p>
          <a:p>
            <a:endParaRPr lang="es-MX" sz="1800" dirty="0" smtClean="0"/>
          </a:p>
          <a:p>
            <a:endParaRPr lang="es-MX" sz="18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3.- Expresiones (MDX)</a:t>
            </a:r>
            <a:endParaRPr lang="es-MX" dirty="0"/>
          </a:p>
        </p:txBody>
      </p:sp>
      <p:sp>
        <p:nvSpPr>
          <p:cNvPr id="3" name="2 Marcador de contenido"/>
          <p:cNvSpPr>
            <a:spLocks noGrp="1"/>
          </p:cNvSpPr>
          <p:nvPr>
            <p:ph idx="1"/>
          </p:nvPr>
        </p:nvSpPr>
        <p:spPr/>
        <p:txBody>
          <a:bodyPr/>
          <a:lstStyle/>
          <a:p>
            <a:r>
              <a:rPr lang="es-MX" sz="2400" dirty="0" smtClean="0"/>
              <a:t>Una expresión es una combinación de identificadores, valores y operadores que Microsoft SQL Server </a:t>
            </a:r>
            <a:r>
              <a:rPr lang="es-MX" sz="2400" dirty="0" err="1" smtClean="0"/>
              <a:t>Analysis</a:t>
            </a:r>
            <a:r>
              <a:rPr lang="es-MX" sz="2400" dirty="0" smtClean="0"/>
              <a:t> </a:t>
            </a:r>
            <a:r>
              <a:rPr lang="es-MX" sz="2400" dirty="0" err="1" smtClean="0"/>
              <a:t>Services</a:t>
            </a:r>
            <a:r>
              <a:rPr lang="es-MX" sz="2400" dirty="0" smtClean="0"/>
              <a:t> puede evaluar para obtener el resultado. Los datos se pueden usar en varios sitios distintos cuando se cambian o se tiene acceso a ellos. Por ejemplo, las expresiones se pueden usar como parte de los datos que se van a recuperar (mediante una consulta) o como una condición de búsqueda de los datos que cumplan un conjunto de criterios.</a:t>
            </a:r>
          </a:p>
          <a:p>
            <a:endParaRPr lang="es-MX" sz="2400" dirty="0" smtClean="0"/>
          </a:p>
          <a:p>
            <a:r>
              <a:rPr lang="es-MX" sz="2400" dirty="0" smtClean="0"/>
              <a:t>En MDX, las expresiones pueden ser :</a:t>
            </a:r>
          </a:p>
          <a:p>
            <a:r>
              <a:rPr lang="es-MX" sz="2400" dirty="0" smtClean="0"/>
              <a:t>1.- simples </a:t>
            </a:r>
          </a:p>
          <a:p>
            <a:r>
              <a:rPr lang="es-MX" sz="2400" dirty="0" smtClean="0"/>
              <a:t>2.- complejas</a:t>
            </a:r>
          </a:p>
          <a:p>
            <a:endParaRPr lang="es-MX" sz="2400" dirty="0" smtClean="0"/>
          </a:p>
          <a:p>
            <a:endParaRPr lang="es-MX"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Expresión simple</a:t>
            </a:r>
            <a:endParaRPr lang="es-MX" dirty="0"/>
          </a:p>
        </p:txBody>
      </p:sp>
      <p:sp>
        <p:nvSpPr>
          <p:cNvPr id="3" name="2 Marcador de contenido"/>
          <p:cNvSpPr>
            <a:spLocks noGrp="1"/>
          </p:cNvSpPr>
          <p:nvPr>
            <p:ph idx="1"/>
          </p:nvPr>
        </p:nvSpPr>
        <p:spPr/>
        <p:txBody>
          <a:bodyPr/>
          <a:lstStyle/>
          <a:p>
            <a:pPr fontAlgn="t"/>
            <a:r>
              <a:rPr lang="es-MX" sz="2000" b="1" dirty="0" smtClean="0"/>
              <a:t>Constante</a:t>
            </a:r>
          </a:p>
          <a:p>
            <a:pPr fontAlgn="t"/>
            <a:r>
              <a:rPr lang="es-MX" sz="2000" dirty="0" smtClean="0"/>
              <a:t>Una constante es un símbolo que representa un único valor específico en MDX. Los valores de cadena, numéricos y de fecha pueden ser devueltos en forma de constante. A diferencia de las constantes numéricas, las constantes de cadena y de fecha deben delimitarse con caracteres de comillas simples (').</a:t>
            </a:r>
          </a:p>
          <a:p>
            <a:pPr fontAlgn="t"/>
            <a:r>
              <a:rPr lang="es-MX" sz="2000" b="1" dirty="0" smtClean="0"/>
              <a:t>Función escalar</a:t>
            </a:r>
          </a:p>
          <a:p>
            <a:pPr fontAlgn="t"/>
            <a:r>
              <a:rPr lang="es-MX" sz="2000" dirty="0" smtClean="0"/>
              <a:t>Una función escalar devuelve un solo valor en el contexto de evaluación de MDX. Esta diferencia es importante para comprender cómo resuelve MDX las funciones escalares, puesto que la mayoría de las expresiones, instrucciones y secuencias de comandos MDX se evalúan no respecto a un sólo elemento de datos, sino de forma iterativa respecto a un grupo de elementos de datos como celdas o miembros. Sin embargo, cuando se evalúa la función escalar, la función suele revisar un solo elemento de datos.</a:t>
            </a:r>
            <a:endParaRPr lang="es-MX" sz="2000" b="1"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pPr fontAlgn="t"/>
            <a:r>
              <a:rPr lang="es-MX" sz="2400" b="1" dirty="0" smtClean="0"/>
              <a:t>Identificador de objeto</a:t>
            </a:r>
          </a:p>
          <a:p>
            <a:pPr fontAlgn="t"/>
            <a:r>
              <a:rPr lang="es-MX" sz="2400" dirty="0" smtClean="0"/>
              <a:t>MDX está orientado a objetos por la naturaleza de los datos multidimensionales. Los identificadores de objetos se consideran expresiones simples en MDX. </a:t>
            </a:r>
          </a:p>
          <a:p>
            <a:pPr fontAlgn="t"/>
            <a:endParaRPr lang="es-MX" sz="2400" dirty="0" smtClean="0"/>
          </a:p>
          <a:p>
            <a:pPr fontAlgn="t"/>
            <a:endParaRPr lang="es-MX"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3.- Reportes con Expresiones multidimensionales (MDX).</a:t>
            </a:r>
            <a:endParaRPr lang="es-MX" dirty="0"/>
          </a:p>
        </p:txBody>
      </p:sp>
      <p:sp>
        <p:nvSpPr>
          <p:cNvPr id="3" name="2 Marcador de contenido"/>
          <p:cNvSpPr>
            <a:spLocks noGrp="1"/>
          </p:cNvSpPr>
          <p:nvPr>
            <p:ph idx="1"/>
          </p:nvPr>
        </p:nvSpPr>
        <p:spPr/>
        <p:txBody>
          <a:bodyPr/>
          <a:lstStyle/>
          <a:p>
            <a:r>
              <a:rPr lang="es-ES" sz="2400" dirty="0" smtClean="0"/>
              <a:t>Microsoft SQL Server OLAP </a:t>
            </a:r>
            <a:r>
              <a:rPr lang="es-ES" sz="2400" dirty="0" err="1" smtClean="0"/>
              <a:t>Services</a:t>
            </a:r>
            <a:r>
              <a:rPr lang="es-ES" sz="2400" dirty="0" smtClean="0"/>
              <a:t> proporciona una arquitectura de acceso a de datos multidimensionales. Estos datos se resumen, organizan y almacenan en</a:t>
            </a:r>
            <a:br>
              <a:rPr lang="es-ES" sz="2400" dirty="0" smtClean="0"/>
            </a:br>
            <a:r>
              <a:rPr lang="es-ES" sz="2400" dirty="0" smtClean="0"/>
              <a:t>estructuras multidimensionales de respuesta rápida a las consultas de usuario. A través de consultas MDX, los Servicios de tabla dinámica proporciona acceso de clientes a esta línea multidimensional</a:t>
            </a:r>
            <a:br>
              <a:rPr lang="es-ES" sz="2400" dirty="0" smtClean="0"/>
            </a:br>
            <a:r>
              <a:rPr lang="es-ES" sz="2400" dirty="0" smtClean="0"/>
              <a:t>de procesamiento analítico (OLAP). </a:t>
            </a:r>
          </a:p>
          <a:p>
            <a:endParaRPr lang="es-ES" sz="2400" dirty="0" smtClean="0"/>
          </a:p>
          <a:p>
            <a:r>
              <a:rPr lang="es-ES" sz="2400" dirty="0" smtClean="0"/>
              <a:t>Para expresar las consultas a estos datos, las consultas MDX  emplea sintaxis con expresiones multidimensionales: multidimensionales expresiones (MDX).</a:t>
            </a:r>
            <a:endParaRPr lang="es-MX"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Metadatos para los ejemplos.</a:t>
            </a:r>
            <a:endParaRPr lang="es-MX" dirty="0"/>
          </a:p>
        </p:txBody>
      </p:sp>
      <p:sp>
        <p:nvSpPr>
          <p:cNvPr id="3" name="2 Marcador de contenido"/>
          <p:cNvSpPr>
            <a:spLocks noGrp="1"/>
          </p:cNvSpPr>
          <p:nvPr>
            <p:ph idx="1"/>
          </p:nvPr>
        </p:nvSpPr>
        <p:spPr>
          <a:xfrm>
            <a:off x="755576" y="1412776"/>
            <a:ext cx="8031163" cy="5257800"/>
          </a:xfrm>
        </p:spPr>
        <p:txBody>
          <a:bodyPr/>
          <a:lstStyle/>
          <a:p>
            <a:r>
              <a:rPr lang="es-MX" sz="2000" b="1" dirty="0" smtClean="0"/>
              <a:t>Nombre del cubo</a:t>
            </a:r>
            <a:r>
              <a:rPr lang="es-MX" sz="2000" dirty="0" smtClean="0"/>
              <a:t>: </a:t>
            </a:r>
            <a:r>
              <a:rPr lang="es-MX" sz="2000" dirty="0" err="1" smtClean="0"/>
              <a:t>CuboNW</a:t>
            </a:r>
            <a:endParaRPr lang="es-MX" sz="2000" dirty="0" smtClean="0"/>
          </a:p>
          <a:p>
            <a:r>
              <a:rPr lang="es-MX" sz="2000" b="1" dirty="0" smtClean="0"/>
              <a:t>Medidas</a:t>
            </a:r>
            <a:r>
              <a:rPr lang="es-MX" sz="2000" dirty="0" smtClean="0"/>
              <a:t>: Total , </a:t>
            </a:r>
            <a:r>
              <a:rPr lang="es-MX" sz="2000" dirty="0" err="1" smtClean="0"/>
              <a:t>Quantity</a:t>
            </a:r>
            <a:r>
              <a:rPr lang="es-MX" sz="2000" dirty="0" smtClean="0"/>
              <a:t>, </a:t>
            </a:r>
            <a:r>
              <a:rPr lang="es-MX" sz="2000" dirty="0" smtClean="0"/>
              <a:t>ordenes, </a:t>
            </a:r>
            <a:r>
              <a:rPr lang="es-MX" sz="2000" dirty="0" smtClean="0"/>
              <a:t>Recuento Clientes</a:t>
            </a:r>
            <a:r>
              <a:rPr lang="es-MX" sz="2000" dirty="0" smtClean="0"/>
              <a:t>.</a:t>
            </a:r>
            <a:endParaRPr lang="es-MX" sz="2000" dirty="0" smtClean="0"/>
          </a:p>
          <a:p>
            <a:endParaRPr lang="es-MX" sz="2000" b="1" dirty="0" smtClean="0"/>
          </a:p>
          <a:p>
            <a:r>
              <a:rPr lang="es-MX" sz="2000" b="1" dirty="0" smtClean="0"/>
              <a:t>Dimensiones</a:t>
            </a:r>
            <a:r>
              <a:rPr lang="es-MX" sz="2000" dirty="0" smtClean="0"/>
              <a:t>:</a:t>
            </a:r>
          </a:p>
          <a:p>
            <a:r>
              <a:rPr lang="es-MX" sz="2000" dirty="0"/>
              <a:t>- </a:t>
            </a:r>
            <a:r>
              <a:rPr lang="es-MX" sz="2000" b="1" dirty="0"/>
              <a:t>Clientes</a:t>
            </a:r>
            <a:r>
              <a:rPr lang="es-MX" sz="2000" dirty="0"/>
              <a:t>:</a:t>
            </a:r>
          </a:p>
          <a:p>
            <a:r>
              <a:rPr lang="es-MX" sz="2000" dirty="0" smtClean="0"/>
              <a:t>Jerarquía: </a:t>
            </a:r>
          </a:p>
          <a:p>
            <a:r>
              <a:rPr lang="es-MX" sz="2000" dirty="0" err="1" smtClean="0"/>
              <a:t>cteCountry-cteRegion-cteCity-ctenombre</a:t>
            </a:r>
            <a:endParaRPr lang="es-MX" sz="2000" dirty="0"/>
          </a:p>
          <a:p>
            <a:r>
              <a:rPr lang="es-MX" sz="2000" dirty="0"/>
              <a:t>- </a:t>
            </a:r>
            <a:r>
              <a:rPr lang="es-MX" sz="2000" b="1" dirty="0"/>
              <a:t>Fecha</a:t>
            </a:r>
            <a:r>
              <a:rPr lang="es-MX" sz="2000" dirty="0"/>
              <a:t>:</a:t>
            </a:r>
          </a:p>
          <a:p>
            <a:r>
              <a:rPr lang="es-MX" sz="2000" dirty="0" smtClean="0"/>
              <a:t>Jerarquía: Año-Mes-Día</a:t>
            </a:r>
            <a:endParaRPr lang="es-MX" sz="2000" dirty="0"/>
          </a:p>
          <a:p>
            <a:r>
              <a:rPr lang="es-MX" sz="2000" dirty="0" smtClean="0"/>
              <a:t>- </a:t>
            </a:r>
            <a:r>
              <a:rPr lang="es-MX" sz="2000" b="1" dirty="0" err="1" smtClean="0"/>
              <a:t>Vw</a:t>
            </a:r>
            <a:r>
              <a:rPr lang="es-MX" sz="2000" dirty="0" smtClean="0"/>
              <a:t> </a:t>
            </a:r>
            <a:r>
              <a:rPr lang="es-MX" sz="2000" b="1" dirty="0" err="1" smtClean="0"/>
              <a:t>Products</a:t>
            </a:r>
            <a:r>
              <a:rPr lang="es-MX" sz="2000" dirty="0" smtClean="0"/>
              <a:t>: </a:t>
            </a:r>
          </a:p>
          <a:p>
            <a:r>
              <a:rPr lang="es-MX" sz="2000" dirty="0" smtClean="0"/>
              <a:t>Jerarquía: </a:t>
            </a:r>
          </a:p>
          <a:p>
            <a:r>
              <a:rPr lang="es-MX" sz="2000" dirty="0" err="1" smtClean="0"/>
              <a:t>provContry-provRegion-ProvCity-Companyname-Productname</a:t>
            </a:r>
            <a:r>
              <a:rPr lang="es-MX" sz="2000" dirty="0" smtClean="0"/>
              <a:t>.</a:t>
            </a:r>
          </a:p>
          <a:p>
            <a:r>
              <a:rPr lang="es-MX" sz="2000" dirty="0" smtClean="0"/>
              <a:t>- </a:t>
            </a:r>
            <a:r>
              <a:rPr lang="es-MX" sz="2000" b="1" dirty="0" smtClean="0"/>
              <a:t>Empleados</a:t>
            </a:r>
            <a:r>
              <a:rPr lang="es-MX" sz="2000" dirty="0"/>
              <a:t>:</a:t>
            </a:r>
            <a:endParaRPr lang="es-MX" sz="2000" dirty="0" smtClean="0"/>
          </a:p>
          <a:p>
            <a:r>
              <a:rPr lang="es-MX" sz="2000" dirty="0" smtClean="0"/>
              <a:t>Jerarquía: </a:t>
            </a:r>
          </a:p>
          <a:p>
            <a:r>
              <a:rPr lang="es-MX" sz="2000" dirty="0" err="1" smtClean="0"/>
              <a:t>Empcountry-Empregion-EmpCity-Emp</a:t>
            </a:r>
            <a:r>
              <a:rPr lang="es-MX" sz="2000" dirty="0" smtClean="0"/>
              <a:t> Nombre</a:t>
            </a:r>
          </a:p>
        </p:txBody>
      </p:sp>
      <p:pic>
        <p:nvPicPr>
          <p:cNvPr id="4" name="Imagen 3"/>
          <p:cNvPicPr>
            <a:picLocks noChangeAspect="1"/>
          </p:cNvPicPr>
          <p:nvPr/>
        </p:nvPicPr>
        <p:blipFill>
          <a:blip r:embed="rId2"/>
          <a:stretch>
            <a:fillRect/>
          </a:stretch>
        </p:blipFill>
        <p:spPr>
          <a:xfrm>
            <a:off x="6829425" y="112713"/>
            <a:ext cx="2314575" cy="522922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Expresión con los nombres de los empleados y todas las medidas.</a:t>
            </a:r>
            <a:endParaRPr lang="es-MX" dirty="0"/>
          </a:p>
        </p:txBody>
      </p:sp>
      <p:sp>
        <p:nvSpPr>
          <p:cNvPr id="3" name="2 Marcador de contenido"/>
          <p:cNvSpPr>
            <a:spLocks noGrp="1"/>
          </p:cNvSpPr>
          <p:nvPr>
            <p:ph idx="1"/>
          </p:nvPr>
        </p:nvSpPr>
        <p:spPr/>
        <p:txBody>
          <a:bodyPr/>
          <a:lstStyle/>
          <a:p>
            <a:r>
              <a:rPr lang="es-ES" dirty="0"/>
              <a:t>SELECT </a:t>
            </a:r>
            <a:r>
              <a:rPr lang="es-ES" dirty="0" err="1"/>
              <a:t>Measures.MEMBERS</a:t>
            </a:r>
            <a:r>
              <a:rPr lang="es-ES" dirty="0"/>
              <a:t> ON COLUMNS,</a:t>
            </a:r>
          </a:p>
          <a:p>
            <a:r>
              <a:rPr lang="es-ES" dirty="0" smtClean="0"/>
              <a:t>Empleados.[</a:t>
            </a:r>
            <a:r>
              <a:rPr lang="es-ES" dirty="0" err="1" smtClean="0"/>
              <a:t>emp</a:t>
            </a:r>
            <a:r>
              <a:rPr lang="es-ES" dirty="0" smtClean="0"/>
              <a:t> </a:t>
            </a:r>
            <a:r>
              <a:rPr lang="es-ES" dirty="0"/>
              <a:t>nombre].MEMBERS ON ROWS</a:t>
            </a:r>
          </a:p>
          <a:p>
            <a:r>
              <a:rPr lang="es-ES" dirty="0"/>
              <a:t>FROM </a:t>
            </a:r>
            <a:r>
              <a:rPr lang="es-ES" dirty="0" err="1" smtClean="0"/>
              <a:t>cuboNW</a:t>
            </a:r>
            <a:endParaRPr lang="es-MX" dirty="0"/>
          </a:p>
        </p:txBody>
      </p:sp>
      <p:pic>
        <p:nvPicPr>
          <p:cNvPr id="5" name="Imagen 4"/>
          <p:cNvPicPr>
            <a:picLocks noChangeAspect="1"/>
          </p:cNvPicPr>
          <p:nvPr/>
        </p:nvPicPr>
        <p:blipFill>
          <a:blip r:embed="rId2"/>
          <a:stretch>
            <a:fillRect/>
          </a:stretch>
        </p:blipFill>
        <p:spPr>
          <a:xfrm>
            <a:off x="2123313" y="3068960"/>
            <a:ext cx="4897374" cy="3159596"/>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dirty="0"/>
          </a:p>
        </p:txBody>
      </p:sp>
      <p:sp>
        <p:nvSpPr>
          <p:cNvPr id="3" name="Marcador de contenido 2"/>
          <p:cNvSpPr>
            <a:spLocks noGrp="1"/>
          </p:cNvSpPr>
          <p:nvPr>
            <p:ph idx="1"/>
          </p:nvPr>
        </p:nvSpPr>
        <p:spPr>
          <a:xfrm>
            <a:off x="902220" y="173533"/>
            <a:ext cx="8031163" cy="5257800"/>
          </a:xfrm>
        </p:spPr>
        <p:txBody>
          <a:bodyPr/>
          <a:lstStyle/>
          <a:p>
            <a:r>
              <a:rPr lang="es-ES" sz="2000" dirty="0" err="1"/>
              <a:t>select</a:t>
            </a:r>
            <a:r>
              <a:rPr lang="es-ES" sz="2000" dirty="0"/>
              <a:t>  Empleado = </a:t>
            </a:r>
            <a:r>
              <a:rPr lang="es-ES" sz="2000" dirty="0" err="1"/>
              <a:t>e.firstname</a:t>
            </a:r>
            <a:r>
              <a:rPr lang="es-ES" sz="2000" dirty="0"/>
              <a:t> + ' ' + </a:t>
            </a:r>
            <a:r>
              <a:rPr lang="es-ES" sz="2000" dirty="0" err="1"/>
              <a:t>e.lastname</a:t>
            </a:r>
            <a:r>
              <a:rPr lang="es-ES" sz="2000" dirty="0"/>
              <a:t>, </a:t>
            </a:r>
          </a:p>
          <a:p>
            <a:r>
              <a:rPr lang="es-ES" sz="2000" dirty="0" err="1"/>
              <a:t>Quantity</a:t>
            </a:r>
            <a:r>
              <a:rPr lang="es-ES" sz="2000" dirty="0"/>
              <a:t> = sum( </a:t>
            </a:r>
            <a:r>
              <a:rPr lang="es-ES" sz="2000" dirty="0" err="1"/>
              <a:t>d.quantity</a:t>
            </a:r>
            <a:r>
              <a:rPr lang="es-ES" sz="2000" dirty="0"/>
              <a:t> ) ,</a:t>
            </a:r>
          </a:p>
          <a:p>
            <a:r>
              <a:rPr lang="es-ES" sz="2000" dirty="0"/>
              <a:t>Total = sum( </a:t>
            </a:r>
            <a:r>
              <a:rPr lang="es-ES" sz="2000" dirty="0" err="1"/>
              <a:t>d.quantity</a:t>
            </a:r>
            <a:r>
              <a:rPr lang="es-ES" sz="2000" dirty="0"/>
              <a:t> * </a:t>
            </a:r>
            <a:r>
              <a:rPr lang="es-ES" sz="2000" dirty="0" err="1"/>
              <a:t>unitprice</a:t>
            </a:r>
            <a:r>
              <a:rPr lang="es-ES" sz="2000" dirty="0"/>
              <a:t> ) ,</a:t>
            </a:r>
          </a:p>
          <a:p>
            <a:r>
              <a:rPr lang="es-ES" sz="2000" dirty="0"/>
              <a:t>Recuento = </a:t>
            </a:r>
            <a:r>
              <a:rPr lang="es-ES" sz="2000" dirty="0" err="1"/>
              <a:t>count</a:t>
            </a:r>
            <a:r>
              <a:rPr lang="es-ES" sz="2000" dirty="0"/>
              <a:t>(*)</a:t>
            </a:r>
          </a:p>
          <a:p>
            <a:r>
              <a:rPr lang="es-ES" sz="2000" dirty="0" err="1"/>
              <a:t>from</a:t>
            </a:r>
            <a:r>
              <a:rPr lang="es-ES" sz="2000" dirty="0"/>
              <a:t> [</a:t>
            </a:r>
            <a:r>
              <a:rPr lang="es-ES" sz="2000" dirty="0" err="1"/>
              <a:t>order</a:t>
            </a:r>
            <a:r>
              <a:rPr lang="es-ES" sz="2000" dirty="0"/>
              <a:t> </a:t>
            </a:r>
            <a:r>
              <a:rPr lang="es-ES" sz="2000" dirty="0" err="1"/>
              <a:t>details</a:t>
            </a:r>
            <a:r>
              <a:rPr lang="es-ES" sz="2000" dirty="0"/>
              <a:t>] d</a:t>
            </a:r>
          </a:p>
          <a:p>
            <a:r>
              <a:rPr lang="es-ES" sz="2000" dirty="0" err="1"/>
              <a:t>inner</a:t>
            </a:r>
            <a:r>
              <a:rPr lang="es-ES" sz="2000" dirty="0"/>
              <a:t> </a:t>
            </a:r>
            <a:r>
              <a:rPr lang="es-ES" sz="2000" dirty="0" err="1"/>
              <a:t>join</a:t>
            </a:r>
            <a:r>
              <a:rPr lang="es-ES" sz="2000" dirty="0"/>
              <a:t> </a:t>
            </a:r>
            <a:r>
              <a:rPr lang="es-ES" sz="2000" dirty="0" err="1"/>
              <a:t>orders</a:t>
            </a:r>
            <a:r>
              <a:rPr lang="es-ES" sz="2000" dirty="0"/>
              <a:t> o </a:t>
            </a:r>
            <a:r>
              <a:rPr lang="es-ES" sz="2000" dirty="0" err="1"/>
              <a:t>on</a:t>
            </a:r>
            <a:r>
              <a:rPr lang="es-ES" sz="2000" dirty="0"/>
              <a:t> </a:t>
            </a:r>
            <a:r>
              <a:rPr lang="es-ES" sz="2000" dirty="0" err="1"/>
              <a:t>o.orderid</a:t>
            </a:r>
            <a:r>
              <a:rPr lang="es-ES" sz="2000" dirty="0"/>
              <a:t> = </a:t>
            </a:r>
            <a:r>
              <a:rPr lang="es-ES" sz="2000" dirty="0" err="1"/>
              <a:t>d.orderid</a:t>
            </a:r>
            <a:endParaRPr lang="es-ES" sz="2000" dirty="0"/>
          </a:p>
          <a:p>
            <a:r>
              <a:rPr lang="en-US" sz="2000" dirty="0"/>
              <a:t>inner join employees e on </a:t>
            </a:r>
            <a:r>
              <a:rPr lang="en-US" sz="2000" dirty="0" err="1"/>
              <a:t>e.employeeid</a:t>
            </a:r>
            <a:r>
              <a:rPr lang="en-US" sz="2000" dirty="0"/>
              <a:t> = </a:t>
            </a:r>
            <a:r>
              <a:rPr lang="en-US" sz="2000" dirty="0" err="1"/>
              <a:t>o.employeeid</a:t>
            </a:r>
            <a:endParaRPr lang="en-US" sz="2000" dirty="0"/>
          </a:p>
          <a:p>
            <a:r>
              <a:rPr lang="en-US" sz="2000" dirty="0"/>
              <a:t>group by cube (  </a:t>
            </a:r>
            <a:r>
              <a:rPr lang="en-US" sz="2000" dirty="0" err="1"/>
              <a:t>e.firstname</a:t>
            </a:r>
            <a:r>
              <a:rPr lang="en-US" sz="2000" dirty="0"/>
              <a:t> + ' ' + </a:t>
            </a:r>
            <a:r>
              <a:rPr lang="en-US" sz="2000" dirty="0" err="1"/>
              <a:t>e.lastname</a:t>
            </a:r>
            <a:r>
              <a:rPr lang="en-US" sz="2000" dirty="0"/>
              <a:t> </a:t>
            </a:r>
            <a:r>
              <a:rPr lang="en-US" sz="2000" dirty="0" smtClean="0"/>
              <a:t>)</a:t>
            </a:r>
          </a:p>
          <a:p>
            <a:endParaRPr lang="en-US" sz="2000" dirty="0"/>
          </a:p>
          <a:p>
            <a:r>
              <a:rPr lang="es-MX" sz="4400" dirty="0"/>
              <a:t>Consulta SQL</a:t>
            </a:r>
          </a:p>
        </p:txBody>
      </p:sp>
      <p:pic>
        <p:nvPicPr>
          <p:cNvPr id="5" name="Imagen 4"/>
          <p:cNvPicPr>
            <a:picLocks noChangeAspect="1"/>
          </p:cNvPicPr>
          <p:nvPr/>
        </p:nvPicPr>
        <p:blipFill>
          <a:blip r:embed="rId2"/>
          <a:stretch>
            <a:fillRect/>
          </a:stretch>
        </p:blipFill>
        <p:spPr>
          <a:xfrm>
            <a:off x="4572000" y="3429000"/>
            <a:ext cx="4461037" cy="3117508"/>
          </a:xfrm>
          <a:prstGeom prst="rect">
            <a:avLst/>
          </a:prstGeom>
        </p:spPr>
      </p:pic>
    </p:spTree>
    <p:extLst>
      <p:ext uri="{BB962C8B-B14F-4D97-AF65-F5344CB8AC3E}">
        <p14:creationId xmlns:p14="http://schemas.microsoft.com/office/powerpoint/2010/main" val="28308599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Cambio de ejes de los resultados</a:t>
            </a:r>
            <a:endParaRPr lang="es-MX" dirty="0"/>
          </a:p>
        </p:txBody>
      </p:sp>
      <p:sp>
        <p:nvSpPr>
          <p:cNvPr id="3" name="2 Marcador de contenido"/>
          <p:cNvSpPr>
            <a:spLocks noGrp="1"/>
          </p:cNvSpPr>
          <p:nvPr>
            <p:ph idx="1"/>
          </p:nvPr>
        </p:nvSpPr>
        <p:spPr/>
        <p:txBody>
          <a:bodyPr/>
          <a:lstStyle/>
          <a:p>
            <a:r>
              <a:rPr lang="es-ES" dirty="0"/>
              <a:t>SELECT </a:t>
            </a:r>
            <a:endParaRPr lang="es-ES" dirty="0" smtClean="0"/>
          </a:p>
          <a:p>
            <a:r>
              <a:rPr lang="es-ES" dirty="0" smtClean="0"/>
              <a:t>Empleados.</a:t>
            </a:r>
            <a:r>
              <a:rPr lang="es-ES" dirty="0" smtClean="0"/>
              <a:t>[</a:t>
            </a:r>
            <a:r>
              <a:rPr lang="es-ES" dirty="0" err="1" smtClean="0"/>
              <a:t>emp</a:t>
            </a:r>
            <a:r>
              <a:rPr lang="es-ES" dirty="0" smtClean="0"/>
              <a:t> </a:t>
            </a:r>
            <a:r>
              <a:rPr lang="es-ES" dirty="0"/>
              <a:t>nombre].MEMBERS ON COLUMNS,</a:t>
            </a:r>
          </a:p>
          <a:p>
            <a:r>
              <a:rPr lang="es-ES" dirty="0" err="1"/>
              <a:t>Measures.MEMBERS</a:t>
            </a:r>
            <a:r>
              <a:rPr lang="es-ES" dirty="0"/>
              <a:t> ON ROWS</a:t>
            </a:r>
          </a:p>
          <a:p>
            <a:r>
              <a:rPr lang="es-ES" dirty="0"/>
              <a:t>FROM </a:t>
            </a:r>
            <a:r>
              <a:rPr lang="es-ES" dirty="0" err="1" smtClean="0"/>
              <a:t>cuboNW</a:t>
            </a:r>
            <a:endParaRPr lang="es-ES" dirty="0"/>
          </a:p>
        </p:txBody>
      </p:sp>
      <p:pic>
        <p:nvPicPr>
          <p:cNvPr id="5" name="Imagen 4"/>
          <p:cNvPicPr>
            <a:picLocks noChangeAspect="1"/>
          </p:cNvPicPr>
          <p:nvPr/>
        </p:nvPicPr>
        <p:blipFill>
          <a:blip r:embed="rId2"/>
          <a:stretch>
            <a:fillRect/>
          </a:stretch>
        </p:blipFill>
        <p:spPr>
          <a:xfrm>
            <a:off x="-58613" y="4293096"/>
            <a:ext cx="9202613" cy="993153"/>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a:xfrm>
            <a:off x="914400" y="1447800"/>
            <a:ext cx="8338120" cy="5257800"/>
          </a:xfrm>
        </p:spPr>
        <p:txBody>
          <a:bodyPr/>
          <a:lstStyle/>
          <a:p>
            <a:r>
              <a:rPr lang="es-ES" sz="1800" dirty="0" err="1"/>
              <a:t>select</a:t>
            </a:r>
            <a:r>
              <a:rPr lang="es-ES" sz="1800" dirty="0"/>
              <a:t>  '</a:t>
            </a:r>
            <a:r>
              <a:rPr lang="es-ES" sz="1800" dirty="0" err="1"/>
              <a:t>Quantity</a:t>
            </a:r>
            <a:r>
              <a:rPr lang="es-ES" sz="1800" dirty="0"/>
              <a:t>', </a:t>
            </a:r>
          </a:p>
          <a:p>
            <a:r>
              <a:rPr lang="es-ES" sz="1800" dirty="0"/>
              <a:t>'</a:t>
            </a:r>
            <a:r>
              <a:rPr lang="es-ES" sz="1800" dirty="0" err="1"/>
              <a:t>All</a:t>
            </a:r>
            <a:r>
              <a:rPr lang="es-ES" sz="1800" dirty="0"/>
              <a:t>'= sum( </a:t>
            </a:r>
            <a:r>
              <a:rPr lang="es-ES" sz="1800" dirty="0" err="1"/>
              <a:t>d.quantity</a:t>
            </a:r>
            <a:r>
              <a:rPr lang="es-ES" sz="1800" dirty="0"/>
              <a:t> ) ,</a:t>
            </a:r>
          </a:p>
          <a:p>
            <a:r>
              <a:rPr lang="en-US" sz="1800" dirty="0"/>
              <a:t>'Andrew Fuller'= sum( case when </a:t>
            </a:r>
            <a:r>
              <a:rPr lang="en-US" sz="1800" dirty="0" err="1"/>
              <a:t>e.employeeid</a:t>
            </a:r>
            <a:r>
              <a:rPr lang="en-US" sz="1800" dirty="0"/>
              <a:t> = 2 then </a:t>
            </a:r>
            <a:r>
              <a:rPr lang="en-US" sz="1800" dirty="0" err="1"/>
              <a:t>d.quantity</a:t>
            </a:r>
            <a:r>
              <a:rPr lang="en-US" sz="1800" dirty="0"/>
              <a:t> end ) ,</a:t>
            </a:r>
          </a:p>
          <a:p>
            <a:r>
              <a:rPr lang="en-US" sz="1800" dirty="0"/>
              <a:t>'Anne </a:t>
            </a:r>
            <a:r>
              <a:rPr lang="en-US" sz="1800" dirty="0" err="1"/>
              <a:t>Dodsworth</a:t>
            </a:r>
            <a:r>
              <a:rPr lang="en-US" sz="1800" dirty="0"/>
              <a:t>'= sum( case when </a:t>
            </a:r>
            <a:r>
              <a:rPr lang="en-US" sz="1800" dirty="0" err="1"/>
              <a:t>e.employeeid</a:t>
            </a:r>
            <a:r>
              <a:rPr lang="en-US" sz="1800" dirty="0"/>
              <a:t> = 9 then </a:t>
            </a:r>
            <a:r>
              <a:rPr lang="en-US" sz="1800" dirty="0" err="1"/>
              <a:t>d.quantity</a:t>
            </a:r>
            <a:r>
              <a:rPr lang="en-US" sz="1800" dirty="0"/>
              <a:t> end ) ,</a:t>
            </a:r>
          </a:p>
          <a:p>
            <a:r>
              <a:rPr lang="en-US" sz="1800" dirty="0"/>
              <a:t>'Janet </a:t>
            </a:r>
            <a:r>
              <a:rPr lang="en-US" sz="1800" dirty="0" err="1"/>
              <a:t>Leverling</a:t>
            </a:r>
            <a:r>
              <a:rPr lang="en-US" sz="1800" dirty="0"/>
              <a:t>'= sum( case when </a:t>
            </a:r>
            <a:r>
              <a:rPr lang="en-US" sz="1800" dirty="0" err="1"/>
              <a:t>e.employeeid</a:t>
            </a:r>
            <a:r>
              <a:rPr lang="en-US" sz="1800" dirty="0"/>
              <a:t> = 3 then </a:t>
            </a:r>
            <a:r>
              <a:rPr lang="en-US" sz="1800" dirty="0" err="1"/>
              <a:t>d.quantity</a:t>
            </a:r>
            <a:r>
              <a:rPr lang="en-US" sz="1800" dirty="0"/>
              <a:t> end ) ,</a:t>
            </a:r>
          </a:p>
          <a:p>
            <a:r>
              <a:rPr lang="en-US" sz="1800" dirty="0"/>
              <a:t>'Laura Callahan'= sum( case when </a:t>
            </a:r>
            <a:r>
              <a:rPr lang="en-US" sz="1800" dirty="0" err="1"/>
              <a:t>e.employeeid</a:t>
            </a:r>
            <a:r>
              <a:rPr lang="en-US" sz="1800" dirty="0"/>
              <a:t> = 8 then </a:t>
            </a:r>
            <a:r>
              <a:rPr lang="en-US" sz="1800" dirty="0" err="1"/>
              <a:t>d.quantity</a:t>
            </a:r>
            <a:r>
              <a:rPr lang="en-US" sz="1800" dirty="0"/>
              <a:t> end ) ,</a:t>
            </a:r>
          </a:p>
          <a:p>
            <a:r>
              <a:rPr lang="en-US" sz="1800" dirty="0"/>
              <a:t>'Margaret Peacock'= sum( case when </a:t>
            </a:r>
            <a:r>
              <a:rPr lang="en-US" sz="1800" dirty="0" err="1"/>
              <a:t>e.employeeid</a:t>
            </a:r>
            <a:r>
              <a:rPr lang="en-US" sz="1800" dirty="0"/>
              <a:t> = 4 then </a:t>
            </a:r>
            <a:r>
              <a:rPr lang="en-US" sz="1800" dirty="0" err="1"/>
              <a:t>d.quantity</a:t>
            </a:r>
            <a:r>
              <a:rPr lang="en-US" sz="1800" dirty="0"/>
              <a:t> end ) ,</a:t>
            </a:r>
          </a:p>
          <a:p>
            <a:r>
              <a:rPr lang="en-US" sz="1800" dirty="0"/>
              <a:t>'Michael </a:t>
            </a:r>
            <a:r>
              <a:rPr lang="en-US" sz="1800" dirty="0" err="1"/>
              <a:t>Suyama</a:t>
            </a:r>
            <a:r>
              <a:rPr lang="en-US" sz="1800" dirty="0"/>
              <a:t>'= sum( case when </a:t>
            </a:r>
            <a:r>
              <a:rPr lang="en-US" sz="1800" dirty="0" err="1"/>
              <a:t>e.employeeid</a:t>
            </a:r>
            <a:r>
              <a:rPr lang="en-US" sz="1800" dirty="0"/>
              <a:t> = 6 then </a:t>
            </a:r>
            <a:r>
              <a:rPr lang="en-US" sz="1800" dirty="0" err="1"/>
              <a:t>d.quantity</a:t>
            </a:r>
            <a:r>
              <a:rPr lang="en-US" sz="1800" dirty="0"/>
              <a:t> end ) ,</a:t>
            </a:r>
          </a:p>
          <a:p>
            <a:r>
              <a:rPr lang="en-US" sz="1800" dirty="0"/>
              <a:t>'Nancy </a:t>
            </a:r>
            <a:r>
              <a:rPr lang="en-US" sz="1800" dirty="0" err="1"/>
              <a:t>davolio</a:t>
            </a:r>
            <a:r>
              <a:rPr lang="en-US" sz="1800" dirty="0"/>
              <a:t>'= sum( case when </a:t>
            </a:r>
            <a:r>
              <a:rPr lang="en-US" sz="1800" dirty="0" err="1"/>
              <a:t>e.employeeid</a:t>
            </a:r>
            <a:r>
              <a:rPr lang="en-US" sz="1800" dirty="0"/>
              <a:t> = 1 then </a:t>
            </a:r>
            <a:r>
              <a:rPr lang="en-US" sz="1800" dirty="0" err="1"/>
              <a:t>d.quantity</a:t>
            </a:r>
            <a:r>
              <a:rPr lang="en-US" sz="1800" dirty="0"/>
              <a:t> end ) ,</a:t>
            </a:r>
          </a:p>
          <a:p>
            <a:r>
              <a:rPr lang="en-US" sz="1800" dirty="0"/>
              <a:t>'Robert King'= sum( case when </a:t>
            </a:r>
            <a:r>
              <a:rPr lang="en-US" sz="1800" dirty="0" err="1"/>
              <a:t>e.employeeid</a:t>
            </a:r>
            <a:r>
              <a:rPr lang="en-US" sz="1800" dirty="0"/>
              <a:t> = 7 then </a:t>
            </a:r>
            <a:r>
              <a:rPr lang="en-US" sz="1800" dirty="0" err="1"/>
              <a:t>d.quantity</a:t>
            </a:r>
            <a:r>
              <a:rPr lang="en-US" sz="1800" dirty="0"/>
              <a:t> end ) ,</a:t>
            </a:r>
          </a:p>
          <a:p>
            <a:r>
              <a:rPr lang="en-US" sz="1800" dirty="0"/>
              <a:t>'Steven Buchanan'= sum( case when </a:t>
            </a:r>
            <a:r>
              <a:rPr lang="en-US" sz="1800" dirty="0" err="1"/>
              <a:t>e.employeeid</a:t>
            </a:r>
            <a:r>
              <a:rPr lang="en-US" sz="1800" dirty="0"/>
              <a:t> = 5 then </a:t>
            </a:r>
            <a:r>
              <a:rPr lang="en-US" sz="1800" dirty="0" err="1"/>
              <a:t>d.quantity</a:t>
            </a:r>
            <a:r>
              <a:rPr lang="en-US" sz="1800" dirty="0"/>
              <a:t> end ) </a:t>
            </a:r>
          </a:p>
          <a:p>
            <a:r>
              <a:rPr lang="es-ES" sz="1800" dirty="0" err="1"/>
              <a:t>from</a:t>
            </a:r>
            <a:r>
              <a:rPr lang="es-ES" sz="1800" dirty="0"/>
              <a:t> [</a:t>
            </a:r>
            <a:r>
              <a:rPr lang="es-ES" sz="1800" dirty="0" err="1"/>
              <a:t>order</a:t>
            </a:r>
            <a:r>
              <a:rPr lang="es-ES" sz="1800" dirty="0"/>
              <a:t> </a:t>
            </a:r>
            <a:r>
              <a:rPr lang="es-ES" sz="1800" dirty="0" err="1"/>
              <a:t>details</a:t>
            </a:r>
            <a:r>
              <a:rPr lang="es-ES" sz="1800" dirty="0"/>
              <a:t>] d</a:t>
            </a:r>
          </a:p>
          <a:p>
            <a:r>
              <a:rPr lang="es-ES" sz="1800" dirty="0" err="1"/>
              <a:t>inner</a:t>
            </a:r>
            <a:r>
              <a:rPr lang="es-ES" sz="1800" dirty="0"/>
              <a:t> </a:t>
            </a:r>
            <a:r>
              <a:rPr lang="es-ES" sz="1800" dirty="0" err="1"/>
              <a:t>join</a:t>
            </a:r>
            <a:r>
              <a:rPr lang="es-ES" sz="1800" dirty="0"/>
              <a:t> </a:t>
            </a:r>
            <a:r>
              <a:rPr lang="es-ES" sz="1800" dirty="0" err="1"/>
              <a:t>orders</a:t>
            </a:r>
            <a:r>
              <a:rPr lang="es-ES" sz="1800" dirty="0"/>
              <a:t> o </a:t>
            </a:r>
            <a:r>
              <a:rPr lang="es-ES" sz="1800" dirty="0" err="1"/>
              <a:t>on</a:t>
            </a:r>
            <a:r>
              <a:rPr lang="es-ES" sz="1800" dirty="0"/>
              <a:t> </a:t>
            </a:r>
            <a:r>
              <a:rPr lang="es-ES" sz="1800" dirty="0" err="1"/>
              <a:t>o.orderid</a:t>
            </a:r>
            <a:r>
              <a:rPr lang="es-ES" sz="1800" dirty="0"/>
              <a:t> = </a:t>
            </a:r>
            <a:r>
              <a:rPr lang="es-ES" sz="1800" dirty="0" err="1"/>
              <a:t>d.orderid</a:t>
            </a:r>
            <a:endParaRPr lang="es-ES" sz="1800" dirty="0"/>
          </a:p>
          <a:p>
            <a:r>
              <a:rPr lang="en-US" sz="1800" dirty="0"/>
              <a:t>inner join employees e on </a:t>
            </a:r>
            <a:r>
              <a:rPr lang="en-US" sz="1800" dirty="0" err="1"/>
              <a:t>e.employeeid</a:t>
            </a:r>
            <a:r>
              <a:rPr lang="en-US" sz="1800" dirty="0"/>
              <a:t> = </a:t>
            </a:r>
            <a:r>
              <a:rPr lang="en-US" sz="1800" dirty="0" err="1"/>
              <a:t>o.employeeid</a:t>
            </a:r>
            <a:endParaRPr lang="es-MX" sz="1800" dirty="0"/>
          </a:p>
        </p:txBody>
      </p:sp>
    </p:spTree>
    <p:extLst>
      <p:ext uri="{BB962C8B-B14F-4D97-AF65-F5344CB8AC3E}">
        <p14:creationId xmlns:p14="http://schemas.microsoft.com/office/powerpoint/2010/main" val="10083137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a:xfrm>
            <a:off x="914400" y="1447800"/>
            <a:ext cx="8338120" cy="5257800"/>
          </a:xfrm>
        </p:spPr>
        <p:txBody>
          <a:bodyPr/>
          <a:lstStyle/>
          <a:p>
            <a:r>
              <a:rPr lang="es-ES" sz="1600" dirty="0" err="1"/>
              <a:t>union</a:t>
            </a:r>
            <a:endParaRPr lang="es-ES" sz="1600" dirty="0"/>
          </a:p>
          <a:p>
            <a:r>
              <a:rPr lang="es-ES" sz="1600" dirty="0" err="1"/>
              <a:t>select</a:t>
            </a:r>
            <a:r>
              <a:rPr lang="es-ES" sz="1600" dirty="0"/>
              <a:t>  'Total', </a:t>
            </a:r>
          </a:p>
          <a:p>
            <a:r>
              <a:rPr lang="es-ES" sz="1600" dirty="0"/>
              <a:t>'</a:t>
            </a:r>
            <a:r>
              <a:rPr lang="es-ES" sz="1600" dirty="0" err="1"/>
              <a:t>All</a:t>
            </a:r>
            <a:r>
              <a:rPr lang="es-ES" sz="1600" dirty="0"/>
              <a:t>'= sum( </a:t>
            </a:r>
            <a:r>
              <a:rPr lang="es-ES" sz="1600" dirty="0" err="1"/>
              <a:t>d.quantity</a:t>
            </a:r>
            <a:r>
              <a:rPr lang="es-ES" sz="1600" dirty="0"/>
              <a:t> * </a:t>
            </a:r>
            <a:r>
              <a:rPr lang="es-ES" sz="1600" dirty="0" err="1"/>
              <a:t>d.unitprice</a:t>
            </a:r>
            <a:r>
              <a:rPr lang="es-ES" sz="1600" dirty="0"/>
              <a:t> ) ,</a:t>
            </a:r>
          </a:p>
          <a:p>
            <a:r>
              <a:rPr lang="en-US" sz="1600" dirty="0"/>
              <a:t>'Andrew Fuller'= sum( case when </a:t>
            </a:r>
            <a:r>
              <a:rPr lang="en-US" sz="1600" dirty="0" err="1"/>
              <a:t>e.employeeid</a:t>
            </a:r>
            <a:r>
              <a:rPr lang="en-US" sz="1600" dirty="0"/>
              <a:t> = 2 then </a:t>
            </a:r>
            <a:r>
              <a:rPr lang="en-US" sz="1600" dirty="0" err="1"/>
              <a:t>d.quantity</a:t>
            </a:r>
            <a:r>
              <a:rPr lang="en-US" sz="1600" dirty="0"/>
              <a:t> * </a:t>
            </a:r>
            <a:r>
              <a:rPr lang="en-US" sz="1600" dirty="0" err="1"/>
              <a:t>d.unitprice</a:t>
            </a:r>
            <a:r>
              <a:rPr lang="en-US" sz="1600" dirty="0"/>
              <a:t> end ) ,</a:t>
            </a:r>
          </a:p>
          <a:p>
            <a:r>
              <a:rPr lang="es-ES" sz="1600" dirty="0"/>
              <a:t>'</a:t>
            </a:r>
            <a:r>
              <a:rPr lang="es-ES" sz="1600" dirty="0" err="1"/>
              <a:t>Anne</a:t>
            </a:r>
            <a:r>
              <a:rPr lang="es-ES" sz="1600" dirty="0"/>
              <a:t> </a:t>
            </a:r>
            <a:r>
              <a:rPr lang="es-ES" sz="1600" dirty="0" err="1"/>
              <a:t>Dodsworth</a:t>
            </a:r>
            <a:r>
              <a:rPr lang="es-ES" sz="1600" dirty="0"/>
              <a:t>'= sum( case </a:t>
            </a:r>
            <a:r>
              <a:rPr lang="es-ES" sz="1600" dirty="0" err="1"/>
              <a:t>when</a:t>
            </a:r>
            <a:r>
              <a:rPr lang="es-ES" sz="1600" dirty="0"/>
              <a:t> </a:t>
            </a:r>
            <a:r>
              <a:rPr lang="es-ES" sz="1600" dirty="0" err="1"/>
              <a:t>e.employeeid</a:t>
            </a:r>
            <a:r>
              <a:rPr lang="es-ES" sz="1600" dirty="0"/>
              <a:t> = 9 </a:t>
            </a:r>
            <a:r>
              <a:rPr lang="es-ES" sz="1600" dirty="0" err="1"/>
              <a:t>then</a:t>
            </a:r>
            <a:r>
              <a:rPr lang="es-ES" sz="1600" dirty="0"/>
              <a:t> </a:t>
            </a:r>
            <a:r>
              <a:rPr lang="es-ES" sz="1600" dirty="0" err="1"/>
              <a:t>d.quantity</a:t>
            </a:r>
            <a:r>
              <a:rPr lang="es-ES" sz="1600" dirty="0"/>
              <a:t>* </a:t>
            </a:r>
            <a:r>
              <a:rPr lang="es-ES" sz="1600" dirty="0" err="1"/>
              <a:t>d.unitprice</a:t>
            </a:r>
            <a:r>
              <a:rPr lang="es-ES" sz="1600" dirty="0"/>
              <a:t>  </a:t>
            </a:r>
            <a:r>
              <a:rPr lang="es-ES" sz="1600" dirty="0" err="1"/>
              <a:t>end</a:t>
            </a:r>
            <a:r>
              <a:rPr lang="es-ES" sz="1600" dirty="0"/>
              <a:t> ) ,</a:t>
            </a:r>
          </a:p>
          <a:p>
            <a:r>
              <a:rPr lang="en-US" sz="1600" dirty="0"/>
              <a:t>'Janet </a:t>
            </a:r>
            <a:r>
              <a:rPr lang="en-US" sz="1600" dirty="0" err="1"/>
              <a:t>Leverling</a:t>
            </a:r>
            <a:r>
              <a:rPr lang="en-US" sz="1600" dirty="0"/>
              <a:t>'= sum( case when </a:t>
            </a:r>
            <a:r>
              <a:rPr lang="en-US" sz="1600" dirty="0" err="1"/>
              <a:t>e.employeeid</a:t>
            </a:r>
            <a:r>
              <a:rPr lang="en-US" sz="1600" dirty="0"/>
              <a:t> = 3 then </a:t>
            </a:r>
            <a:r>
              <a:rPr lang="en-US" sz="1600" dirty="0" err="1"/>
              <a:t>d.quantity</a:t>
            </a:r>
            <a:r>
              <a:rPr lang="en-US" sz="1600" dirty="0"/>
              <a:t>* </a:t>
            </a:r>
            <a:r>
              <a:rPr lang="en-US" sz="1600" dirty="0" err="1"/>
              <a:t>d.unitprice</a:t>
            </a:r>
            <a:r>
              <a:rPr lang="en-US" sz="1600" dirty="0"/>
              <a:t>  end ) ,</a:t>
            </a:r>
          </a:p>
          <a:p>
            <a:r>
              <a:rPr lang="en-US" sz="1600" dirty="0"/>
              <a:t>'Laura Callahan'= sum( case when </a:t>
            </a:r>
            <a:r>
              <a:rPr lang="en-US" sz="1600" dirty="0" err="1"/>
              <a:t>e.employeeid</a:t>
            </a:r>
            <a:r>
              <a:rPr lang="en-US" sz="1600" dirty="0"/>
              <a:t> = 8 then </a:t>
            </a:r>
            <a:r>
              <a:rPr lang="en-US" sz="1600" dirty="0" err="1"/>
              <a:t>d.quantity</a:t>
            </a:r>
            <a:r>
              <a:rPr lang="en-US" sz="1600" dirty="0"/>
              <a:t>* </a:t>
            </a:r>
            <a:r>
              <a:rPr lang="en-US" sz="1600" dirty="0" err="1"/>
              <a:t>d.unitprice</a:t>
            </a:r>
            <a:r>
              <a:rPr lang="en-US" sz="1600" dirty="0"/>
              <a:t>  end ) ,</a:t>
            </a:r>
          </a:p>
          <a:p>
            <a:r>
              <a:rPr lang="en-US" sz="1600" dirty="0"/>
              <a:t>'Margaret Peacock'= sum( case when </a:t>
            </a:r>
            <a:r>
              <a:rPr lang="en-US" sz="1600" dirty="0" err="1"/>
              <a:t>e.employeeid</a:t>
            </a:r>
            <a:r>
              <a:rPr lang="en-US" sz="1600" dirty="0"/>
              <a:t> = 4 then </a:t>
            </a:r>
            <a:r>
              <a:rPr lang="en-US" sz="1600" dirty="0" err="1"/>
              <a:t>d.quantity</a:t>
            </a:r>
            <a:r>
              <a:rPr lang="en-US" sz="1600" dirty="0"/>
              <a:t>* </a:t>
            </a:r>
            <a:r>
              <a:rPr lang="en-US" sz="1600" dirty="0" err="1"/>
              <a:t>d.unitprice</a:t>
            </a:r>
            <a:r>
              <a:rPr lang="en-US" sz="1600" dirty="0"/>
              <a:t>  end ) ,</a:t>
            </a:r>
          </a:p>
          <a:p>
            <a:r>
              <a:rPr lang="es-ES" sz="1600" dirty="0"/>
              <a:t>'Michael </a:t>
            </a:r>
            <a:r>
              <a:rPr lang="es-ES" sz="1600" dirty="0" err="1"/>
              <a:t>Suyama</a:t>
            </a:r>
            <a:r>
              <a:rPr lang="es-ES" sz="1600" dirty="0"/>
              <a:t>'= sum( case </a:t>
            </a:r>
            <a:r>
              <a:rPr lang="es-ES" sz="1600" dirty="0" err="1"/>
              <a:t>when</a:t>
            </a:r>
            <a:r>
              <a:rPr lang="es-ES" sz="1600" dirty="0"/>
              <a:t> </a:t>
            </a:r>
            <a:r>
              <a:rPr lang="es-ES" sz="1600" dirty="0" err="1"/>
              <a:t>e.employeeid</a:t>
            </a:r>
            <a:r>
              <a:rPr lang="es-ES" sz="1600" dirty="0"/>
              <a:t> = 6 </a:t>
            </a:r>
            <a:r>
              <a:rPr lang="es-ES" sz="1600" dirty="0" err="1"/>
              <a:t>then</a:t>
            </a:r>
            <a:r>
              <a:rPr lang="es-ES" sz="1600" dirty="0"/>
              <a:t> </a:t>
            </a:r>
            <a:r>
              <a:rPr lang="es-ES" sz="1600" dirty="0" err="1"/>
              <a:t>d.quantity</a:t>
            </a:r>
            <a:r>
              <a:rPr lang="es-ES" sz="1600" dirty="0"/>
              <a:t>* </a:t>
            </a:r>
            <a:r>
              <a:rPr lang="es-ES" sz="1600" dirty="0" err="1"/>
              <a:t>d.unitprice</a:t>
            </a:r>
            <a:r>
              <a:rPr lang="es-ES" sz="1600" dirty="0"/>
              <a:t>  </a:t>
            </a:r>
            <a:r>
              <a:rPr lang="es-ES" sz="1600" dirty="0" err="1"/>
              <a:t>end</a:t>
            </a:r>
            <a:r>
              <a:rPr lang="es-ES" sz="1600" dirty="0"/>
              <a:t> ) ,</a:t>
            </a:r>
          </a:p>
          <a:p>
            <a:r>
              <a:rPr lang="en-US" sz="1600" dirty="0"/>
              <a:t>'Nancy </a:t>
            </a:r>
            <a:r>
              <a:rPr lang="en-US" sz="1600" dirty="0" err="1"/>
              <a:t>davolio</a:t>
            </a:r>
            <a:r>
              <a:rPr lang="en-US" sz="1600" dirty="0"/>
              <a:t>'= sum( case when </a:t>
            </a:r>
            <a:r>
              <a:rPr lang="en-US" sz="1600" dirty="0" err="1"/>
              <a:t>e.employeeid</a:t>
            </a:r>
            <a:r>
              <a:rPr lang="en-US" sz="1600" dirty="0"/>
              <a:t> = 1 then </a:t>
            </a:r>
            <a:r>
              <a:rPr lang="en-US" sz="1600" dirty="0" err="1"/>
              <a:t>d.quantity</a:t>
            </a:r>
            <a:r>
              <a:rPr lang="en-US" sz="1600" dirty="0"/>
              <a:t>* </a:t>
            </a:r>
            <a:r>
              <a:rPr lang="en-US" sz="1600" dirty="0" err="1"/>
              <a:t>d.unitprice</a:t>
            </a:r>
            <a:r>
              <a:rPr lang="en-US" sz="1600" dirty="0"/>
              <a:t>  end ) ,</a:t>
            </a:r>
          </a:p>
          <a:p>
            <a:r>
              <a:rPr lang="en-US" sz="1600" dirty="0"/>
              <a:t>'Robert King'= sum( case when </a:t>
            </a:r>
            <a:r>
              <a:rPr lang="en-US" sz="1600" dirty="0" err="1"/>
              <a:t>e.employeeid</a:t>
            </a:r>
            <a:r>
              <a:rPr lang="en-US" sz="1600" dirty="0"/>
              <a:t> = 7 then </a:t>
            </a:r>
            <a:r>
              <a:rPr lang="en-US" sz="1600" dirty="0" err="1"/>
              <a:t>d.quantity</a:t>
            </a:r>
            <a:r>
              <a:rPr lang="en-US" sz="1600" dirty="0"/>
              <a:t>* </a:t>
            </a:r>
            <a:r>
              <a:rPr lang="en-US" sz="1600" dirty="0" err="1"/>
              <a:t>d.unitprice</a:t>
            </a:r>
            <a:r>
              <a:rPr lang="en-US" sz="1600" dirty="0"/>
              <a:t>  end ) ,</a:t>
            </a:r>
          </a:p>
          <a:p>
            <a:r>
              <a:rPr lang="en-US" sz="1600" dirty="0"/>
              <a:t>'Steven Buchanan'= sum( case when </a:t>
            </a:r>
            <a:r>
              <a:rPr lang="en-US" sz="1600" dirty="0" err="1"/>
              <a:t>e.employeeid</a:t>
            </a:r>
            <a:r>
              <a:rPr lang="en-US" sz="1600" dirty="0"/>
              <a:t> = 5 then </a:t>
            </a:r>
            <a:r>
              <a:rPr lang="en-US" sz="1600" dirty="0" err="1"/>
              <a:t>d.quantity</a:t>
            </a:r>
            <a:r>
              <a:rPr lang="en-US" sz="1600" dirty="0"/>
              <a:t>* </a:t>
            </a:r>
            <a:r>
              <a:rPr lang="en-US" sz="1600" dirty="0" err="1"/>
              <a:t>d.unitprice</a:t>
            </a:r>
            <a:r>
              <a:rPr lang="en-US" sz="1600" dirty="0"/>
              <a:t>  end ) </a:t>
            </a:r>
          </a:p>
          <a:p>
            <a:r>
              <a:rPr lang="es-ES" sz="1600" dirty="0" err="1"/>
              <a:t>from</a:t>
            </a:r>
            <a:r>
              <a:rPr lang="es-ES" sz="1600" dirty="0"/>
              <a:t> [</a:t>
            </a:r>
            <a:r>
              <a:rPr lang="es-ES" sz="1600" dirty="0" err="1"/>
              <a:t>order</a:t>
            </a:r>
            <a:r>
              <a:rPr lang="es-ES" sz="1600" dirty="0"/>
              <a:t> </a:t>
            </a:r>
            <a:r>
              <a:rPr lang="es-ES" sz="1600" dirty="0" err="1"/>
              <a:t>details</a:t>
            </a:r>
            <a:r>
              <a:rPr lang="es-ES" sz="1600" dirty="0"/>
              <a:t>] d</a:t>
            </a:r>
          </a:p>
          <a:p>
            <a:r>
              <a:rPr lang="es-ES" sz="1600" dirty="0" err="1"/>
              <a:t>inner</a:t>
            </a:r>
            <a:r>
              <a:rPr lang="es-ES" sz="1600" dirty="0"/>
              <a:t> </a:t>
            </a:r>
            <a:r>
              <a:rPr lang="es-ES" sz="1600" dirty="0" err="1"/>
              <a:t>join</a:t>
            </a:r>
            <a:r>
              <a:rPr lang="es-ES" sz="1600" dirty="0"/>
              <a:t> </a:t>
            </a:r>
            <a:r>
              <a:rPr lang="es-ES" sz="1600" dirty="0" err="1"/>
              <a:t>orders</a:t>
            </a:r>
            <a:r>
              <a:rPr lang="es-ES" sz="1600" dirty="0"/>
              <a:t> o </a:t>
            </a:r>
            <a:r>
              <a:rPr lang="es-ES" sz="1600" dirty="0" err="1"/>
              <a:t>on</a:t>
            </a:r>
            <a:r>
              <a:rPr lang="es-ES" sz="1600" dirty="0"/>
              <a:t> </a:t>
            </a:r>
            <a:r>
              <a:rPr lang="es-ES" sz="1600" dirty="0" err="1"/>
              <a:t>o.orderid</a:t>
            </a:r>
            <a:r>
              <a:rPr lang="es-ES" sz="1600" dirty="0"/>
              <a:t> = </a:t>
            </a:r>
            <a:r>
              <a:rPr lang="es-ES" sz="1600" dirty="0" err="1"/>
              <a:t>d.orderid</a:t>
            </a:r>
            <a:endParaRPr lang="es-ES" sz="1600" dirty="0"/>
          </a:p>
          <a:p>
            <a:r>
              <a:rPr lang="en-US" sz="1600" dirty="0"/>
              <a:t>inner join employees e on </a:t>
            </a:r>
            <a:r>
              <a:rPr lang="en-US" sz="1600" dirty="0" err="1"/>
              <a:t>e.employeeid</a:t>
            </a:r>
            <a:r>
              <a:rPr lang="en-US" sz="1600" dirty="0"/>
              <a:t> = </a:t>
            </a:r>
            <a:r>
              <a:rPr lang="en-US" sz="1600" dirty="0" err="1"/>
              <a:t>o.employeeid</a:t>
            </a:r>
            <a:endParaRPr lang="es-MX" sz="1600" dirty="0"/>
          </a:p>
        </p:txBody>
      </p:sp>
    </p:spTree>
    <p:extLst>
      <p:ext uri="{BB962C8B-B14F-4D97-AF65-F5344CB8AC3E}">
        <p14:creationId xmlns:p14="http://schemas.microsoft.com/office/powerpoint/2010/main" val="30163949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a:xfrm>
            <a:off x="914400" y="1447800"/>
            <a:ext cx="8229600" cy="5257800"/>
          </a:xfrm>
        </p:spPr>
        <p:txBody>
          <a:bodyPr/>
          <a:lstStyle/>
          <a:p>
            <a:r>
              <a:rPr lang="es-ES" sz="1800" dirty="0" err="1"/>
              <a:t>union</a:t>
            </a:r>
            <a:endParaRPr lang="es-ES" sz="1800" dirty="0"/>
          </a:p>
          <a:p>
            <a:r>
              <a:rPr lang="es-ES" sz="1800" dirty="0" err="1"/>
              <a:t>select</a:t>
            </a:r>
            <a:r>
              <a:rPr lang="es-ES" sz="1800" dirty="0"/>
              <a:t>  'Recuento', </a:t>
            </a:r>
          </a:p>
          <a:p>
            <a:r>
              <a:rPr lang="es-ES" sz="1800" dirty="0"/>
              <a:t>'</a:t>
            </a:r>
            <a:r>
              <a:rPr lang="es-ES" sz="1800" dirty="0" err="1"/>
              <a:t>All</a:t>
            </a:r>
            <a:r>
              <a:rPr lang="es-ES" sz="1800" dirty="0"/>
              <a:t>'= </a:t>
            </a:r>
            <a:r>
              <a:rPr lang="es-ES" sz="1800" dirty="0" err="1"/>
              <a:t>count</a:t>
            </a:r>
            <a:r>
              <a:rPr lang="es-ES" sz="1800" dirty="0"/>
              <a:t>( </a:t>
            </a:r>
            <a:r>
              <a:rPr lang="es-ES" sz="1800" dirty="0" err="1"/>
              <a:t>o.orderid</a:t>
            </a:r>
            <a:r>
              <a:rPr lang="es-ES" sz="1800" dirty="0"/>
              <a:t> ) ,</a:t>
            </a:r>
          </a:p>
          <a:p>
            <a:r>
              <a:rPr lang="en-US" sz="1800" dirty="0"/>
              <a:t>'Andrew Fuller'= count( case when </a:t>
            </a:r>
            <a:r>
              <a:rPr lang="en-US" sz="1800" dirty="0" err="1"/>
              <a:t>e.employeeid</a:t>
            </a:r>
            <a:r>
              <a:rPr lang="en-US" sz="1800" dirty="0"/>
              <a:t> = 2 then </a:t>
            </a:r>
            <a:r>
              <a:rPr lang="en-US" sz="1800" dirty="0" err="1"/>
              <a:t>o.orderid</a:t>
            </a:r>
            <a:r>
              <a:rPr lang="en-US" sz="1800" dirty="0"/>
              <a:t> end ) ,</a:t>
            </a:r>
          </a:p>
          <a:p>
            <a:r>
              <a:rPr lang="en-US" sz="1800" dirty="0"/>
              <a:t>'Anne </a:t>
            </a:r>
            <a:r>
              <a:rPr lang="en-US" sz="1800" dirty="0" err="1"/>
              <a:t>Dodsworth</a:t>
            </a:r>
            <a:r>
              <a:rPr lang="en-US" sz="1800" dirty="0"/>
              <a:t>'= count( case when </a:t>
            </a:r>
            <a:r>
              <a:rPr lang="en-US" sz="1800" dirty="0" err="1"/>
              <a:t>e.employeeid</a:t>
            </a:r>
            <a:r>
              <a:rPr lang="en-US" sz="1800" dirty="0"/>
              <a:t> = 9 then </a:t>
            </a:r>
            <a:r>
              <a:rPr lang="en-US" sz="1800" dirty="0" err="1"/>
              <a:t>o.orderid</a:t>
            </a:r>
            <a:r>
              <a:rPr lang="en-US" sz="1800" dirty="0"/>
              <a:t>  end ) ,</a:t>
            </a:r>
          </a:p>
          <a:p>
            <a:r>
              <a:rPr lang="en-US" sz="1800" dirty="0"/>
              <a:t>'Janet </a:t>
            </a:r>
            <a:r>
              <a:rPr lang="en-US" sz="1800" dirty="0" err="1"/>
              <a:t>Leverling</a:t>
            </a:r>
            <a:r>
              <a:rPr lang="en-US" sz="1800" dirty="0"/>
              <a:t>'= count( case when </a:t>
            </a:r>
            <a:r>
              <a:rPr lang="en-US" sz="1800" dirty="0" err="1"/>
              <a:t>e.employeeid</a:t>
            </a:r>
            <a:r>
              <a:rPr lang="en-US" sz="1800" dirty="0"/>
              <a:t> = 3 then </a:t>
            </a:r>
            <a:r>
              <a:rPr lang="en-US" sz="1800" dirty="0" err="1"/>
              <a:t>o.orderid</a:t>
            </a:r>
            <a:r>
              <a:rPr lang="en-US" sz="1800" dirty="0"/>
              <a:t>  end ) ,</a:t>
            </a:r>
          </a:p>
          <a:p>
            <a:r>
              <a:rPr lang="en-US" sz="1800" dirty="0"/>
              <a:t>'Laura Callahan'= count( case when </a:t>
            </a:r>
            <a:r>
              <a:rPr lang="en-US" sz="1800" dirty="0" err="1"/>
              <a:t>e.employeeid</a:t>
            </a:r>
            <a:r>
              <a:rPr lang="en-US" sz="1800" dirty="0"/>
              <a:t> = 8 then </a:t>
            </a:r>
            <a:r>
              <a:rPr lang="en-US" sz="1800" dirty="0" err="1"/>
              <a:t>o.orderid</a:t>
            </a:r>
            <a:r>
              <a:rPr lang="en-US" sz="1800" dirty="0"/>
              <a:t>  end ) ,</a:t>
            </a:r>
          </a:p>
          <a:p>
            <a:r>
              <a:rPr lang="en-US" sz="1800" dirty="0"/>
              <a:t>'Margaret Peacock'= count( case when </a:t>
            </a:r>
            <a:r>
              <a:rPr lang="en-US" sz="1800" dirty="0" err="1"/>
              <a:t>e.employeeid</a:t>
            </a:r>
            <a:r>
              <a:rPr lang="en-US" sz="1800" dirty="0"/>
              <a:t> = 4 then </a:t>
            </a:r>
            <a:r>
              <a:rPr lang="en-US" sz="1800" dirty="0" err="1"/>
              <a:t>o.orderid</a:t>
            </a:r>
            <a:r>
              <a:rPr lang="en-US" sz="1800" dirty="0"/>
              <a:t>  end ) ,</a:t>
            </a:r>
          </a:p>
          <a:p>
            <a:r>
              <a:rPr lang="en-US" sz="1800" dirty="0"/>
              <a:t>'Michael </a:t>
            </a:r>
            <a:r>
              <a:rPr lang="en-US" sz="1800" dirty="0" err="1"/>
              <a:t>Suyama</a:t>
            </a:r>
            <a:r>
              <a:rPr lang="en-US" sz="1800" dirty="0"/>
              <a:t>'= count( case when </a:t>
            </a:r>
            <a:r>
              <a:rPr lang="en-US" sz="1800" dirty="0" err="1"/>
              <a:t>e.employeeid</a:t>
            </a:r>
            <a:r>
              <a:rPr lang="en-US" sz="1800" dirty="0"/>
              <a:t> = 6 then </a:t>
            </a:r>
            <a:r>
              <a:rPr lang="en-US" sz="1800" dirty="0" err="1"/>
              <a:t>o.orderid</a:t>
            </a:r>
            <a:r>
              <a:rPr lang="en-US" sz="1800" dirty="0"/>
              <a:t>  end ) ,</a:t>
            </a:r>
          </a:p>
          <a:p>
            <a:r>
              <a:rPr lang="en-US" sz="1800" dirty="0"/>
              <a:t>'Nancy </a:t>
            </a:r>
            <a:r>
              <a:rPr lang="en-US" sz="1800" dirty="0" err="1"/>
              <a:t>davolio</a:t>
            </a:r>
            <a:r>
              <a:rPr lang="en-US" sz="1800" dirty="0"/>
              <a:t>'= count( case when </a:t>
            </a:r>
            <a:r>
              <a:rPr lang="en-US" sz="1800" dirty="0" err="1"/>
              <a:t>e.employeeid</a:t>
            </a:r>
            <a:r>
              <a:rPr lang="en-US" sz="1800" dirty="0"/>
              <a:t> = 1 then </a:t>
            </a:r>
            <a:r>
              <a:rPr lang="en-US" sz="1800" dirty="0" err="1"/>
              <a:t>o.orderid</a:t>
            </a:r>
            <a:r>
              <a:rPr lang="en-US" sz="1800" dirty="0"/>
              <a:t>  end ) ,</a:t>
            </a:r>
          </a:p>
          <a:p>
            <a:r>
              <a:rPr lang="en-US" sz="1800" dirty="0"/>
              <a:t>'Robert King'= count( case when </a:t>
            </a:r>
            <a:r>
              <a:rPr lang="en-US" sz="1800" dirty="0" err="1"/>
              <a:t>e.employeeid</a:t>
            </a:r>
            <a:r>
              <a:rPr lang="en-US" sz="1800" dirty="0"/>
              <a:t> = 7 then </a:t>
            </a:r>
            <a:r>
              <a:rPr lang="en-US" sz="1800" dirty="0" err="1"/>
              <a:t>o.orderid</a:t>
            </a:r>
            <a:r>
              <a:rPr lang="en-US" sz="1800" dirty="0"/>
              <a:t>  end ) ,</a:t>
            </a:r>
          </a:p>
          <a:p>
            <a:r>
              <a:rPr lang="en-US" sz="1800" dirty="0"/>
              <a:t>'Steven Buchanan'= count( case when </a:t>
            </a:r>
            <a:r>
              <a:rPr lang="en-US" sz="1800" dirty="0" err="1"/>
              <a:t>e.employeeid</a:t>
            </a:r>
            <a:r>
              <a:rPr lang="en-US" sz="1800" dirty="0"/>
              <a:t> = 5 then </a:t>
            </a:r>
            <a:r>
              <a:rPr lang="en-US" sz="1800" dirty="0" err="1"/>
              <a:t>o.orderid</a:t>
            </a:r>
            <a:r>
              <a:rPr lang="en-US" sz="1800" dirty="0"/>
              <a:t>  end ) </a:t>
            </a:r>
          </a:p>
          <a:p>
            <a:r>
              <a:rPr lang="es-ES" sz="1800" dirty="0" err="1"/>
              <a:t>from</a:t>
            </a:r>
            <a:r>
              <a:rPr lang="es-ES" sz="1800" dirty="0"/>
              <a:t> [</a:t>
            </a:r>
            <a:r>
              <a:rPr lang="es-ES" sz="1800" dirty="0" err="1"/>
              <a:t>order</a:t>
            </a:r>
            <a:r>
              <a:rPr lang="es-ES" sz="1800" dirty="0"/>
              <a:t> </a:t>
            </a:r>
            <a:r>
              <a:rPr lang="es-ES" sz="1800" dirty="0" err="1"/>
              <a:t>details</a:t>
            </a:r>
            <a:r>
              <a:rPr lang="es-ES" sz="1800" dirty="0"/>
              <a:t>] d</a:t>
            </a:r>
          </a:p>
          <a:p>
            <a:r>
              <a:rPr lang="es-ES" sz="1800" dirty="0" err="1"/>
              <a:t>inner</a:t>
            </a:r>
            <a:r>
              <a:rPr lang="es-ES" sz="1800" dirty="0"/>
              <a:t> </a:t>
            </a:r>
            <a:r>
              <a:rPr lang="es-ES" sz="1800" dirty="0" err="1"/>
              <a:t>join</a:t>
            </a:r>
            <a:r>
              <a:rPr lang="es-ES" sz="1800" dirty="0"/>
              <a:t> </a:t>
            </a:r>
            <a:r>
              <a:rPr lang="es-ES" sz="1800" dirty="0" err="1"/>
              <a:t>orders</a:t>
            </a:r>
            <a:r>
              <a:rPr lang="es-ES" sz="1800" dirty="0"/>
              <a:t> o </a:t>
            </a:r>
            <a:r>
              <a:rPr lang="es-ES" sz="1800" dirty="0" err="1"/>
              <a:t>on</a:t>
            </a:r>
            <a:r>
              <a:rPr lang="es-ES" sz="1800" dirty="0"/>
              <a:t> </a:t>
            </a:r>
            <a:r>
              <a:rPr lang="es-ES" sz="1800" dirty="0" err="1"/>
              <a:t>o.orderid</a:t>
            </a:r>
            <a:r>
              <a:rPr lang="es-ES" sz="1800" dirty="0"/>
              <a:t> = </a:t>
            </a:r>
            <a:r>
              <a:rPr lang="es-ES" sz="1800" dirty="0" err="1"/>
              <a:t>d.orderid</a:t>
            </a:r>
            <a:endParaRPr lang="es-ES" sz="1800" dirty="0"/>
          </a:p>
          <a:p>
            <a:r>
              <a:rPr lang="en-US" sz="1800" dirty="0"/>
              <a:t>inner join employees e on </a:t>
            </a:r>
            <a:r>
              <a:rPr lang="en-US" sz="1800" dirty="0" err="1"/>
              <a:t>e.employeeid</a:t>
            </a:r>
            <a:r>
              <a:rPr lang="en-US" sz="1800" dirty="0"/>
              <a:t> = </a:t>
            </a:r>
            <a:r>
              <a:rPr lang="en-US" sz="1800" dirty="0" err="1"/>
              <a:t>o.employeeid</a:t>
            </a:r>
            <a:endParaRPr lang="es-MX" sz="1800" dirty="0"/>
          </a:p>
        </p:txBody>
      </p:sp>
    </p:spTree>
    <p:extLst>
      <p:ext uri="{BB962C8B-B14F-4D97-AF65-F5344CB8AC3E}">
        <p14:creationId xmlns:p14="http://schemas.microsoft.com/office/powerpoint/2010/main" val="15617935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5" name="Imagen 4"/>
          <p:cNvPicPr>
            <a:picLocks noChangeAspect="1"/>
          </p:cNvPicPr>
          <p:nvPr/>
        </p:nvPicPr>
        <p:blipFill>
          <a:blip r:embed="rId2"/>
          <a:stretch>
            <a:fillRect/>
          </a:stretch>
        </p:blipFill>
        <p:spPr>
          <a:xfrm>
            <a:off x="114300" y="2636912"/>
            <a:ext cx="9029700" cy="1573138"/>
          </a:xfrm>
          <a:prstGeom prst="rect">
            <a:avLst/>
          </a:prstGeom>
        </p:spPr>
      </p:pic>
    </p:spTree>
    <p:extLst>
      <p:ext uri="{BB962C8B-B14F-4D97-AF65-F5344CB8AC3E}">
        <p14:creationId xmlns:p14="http://schemas.microsoft.com/office/powerpoint/2010/main" val="7301626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Filtrar la dimensiones</a:t>
            </a:r>
            <a:endParaRPr lang="es-MX" dirty="0"/>
          </a:p>
        </p:txBody>
      </p:sp>
      <p:sp>
        <p:nvSpPr>
          <p:cNvPr id="3" name="2 Marcador de contenido"/>
          <p:cNvSpPr>
            <a:spLocks noGrp="1"/>
          </p:cNvSpPr>
          <p:nvPr>
            <p:ph idx="1"/>
          </p:nvPr>
        </p:nvSpPr>
        <p:spPr/>
        <p:txBody>
          <a:bodyPr/>
          <a:lstStyle/>
          <a:p>
            <a:r>
              <a:rPr lang="es-ES" dirty="0"/>
              <a:t>SELECT </a:t>
            </a:r>
            <a:endParaRPr lang="es-ES" dirty="0" smtClean="0"/>
          </a:p>
          <a:p>
            <a:r>
              <a:rPr lang="es-ES" dirty="0" err="1" smtClean="0"/>
              <a:t>Measures.quantity</a:t>
            </a:r>
            <a:r>
              <a:rPr lang="es-ES" dirty="0" smtClean="0"/>
              <a:t> </a:t>
            </a:r>
            <a:r>
              <a:rPr lang="es-ES" dirty="0"/>
              <a:t>ON COLUMNS,</a:t>
            </a:r>
          </a:p>
          <a:p>
            <a:r>
              <a:rPr lang="es-ES" dirty="0" smtClean="0"/>
              <a:t>Empleados.[</a:t>
            </a:r>
            <a:r>
              <a:rPr lang="es-ES" dirty="0" err="1" smtClean="0"/>
              <a:t>emp</a:t>
            </a:r>
            <a:r>
              <a:rPr lang="es-ES" dirty="0" smtClean="0"/>
              <a:t> </a:t>
            </a:r>
            <a:r>
              <a:rPr lang="es-ES" dirty="0"/>
              <a:t>nombre].MEMBERS ON ROWS</a:t>
            </a:r>
          </a:p>
          <a:p>
            <a:r>
              <a:rPr lang="es-ES" dirty="0"/>
              <a:t>FROM [</a:t>
            </a:r>
            <a:r>
              <a:rPr lang="es-ES" dirty="0" err="1"/>
              <a:t>cuboNW</a:t>
            </a:r>
            <a:r>
              <a:rPr lang="es-ES" dirty="0"/>
              <a:t>]</a:t>
            </a:r>
          </a:p>
          <a:p>
            <a:endParaRPr lang="es-MX" dirty="0"/>
          </a:p>
        </p:txBody>
      </p:sp>
      <p:pic>
        <p:nvPicPr>
          <p:cNvPr id="4" name="Imagen 3"/>
          <p:cNvPicPr>
            <a:picLocks noChangeAspect="1"/>
          </p:cNvPicPr>
          <p:nvPr/>
        </p:nvPicPr>
        <p:blipFill>
          <a:blip r:embed="rId2"/>
          <a:stretch>
            <a:fillRect/>
          </a:stretch>
        </p:blipFill>
        <p:spPr>
          <a:xfrm>
            <a:off x="6035551" y="2872952"/>
            <a:ext cx="2910012" cy="3985048"/>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Lista de elementos en ejes</a:t>
            </a:r>
            <a:endParaRPr lang="es-MX" dirty="0"/>
          </a:p>
        </p:txBody>
      </p:sp>
      <p:sp>
        <p:nvSpPr>
          <p:cNvPr id="3" name="2 Marcador de contenido"/>
          <p:cNvSpPr>
            <a:spLocks noGrp="1"/>
          </p:cNvSpPr>
          <p:nvPr>
            <p:ph idx="1"/>
          </p:nvPr>
        </p:nvSpPr>
        <p:spPr/>
        <p:txBody>
          <a:bodyPr/>
          <a:lstStyle/>
          <a:p>
            <a:endParaRPr lang="es-MX"/>
          </a:p>
        </p:txBody>
      </p:sp>
      <p:pic>
        <p:nvPicPr>
          <p:cNvPr id="5" name="Imagen 4"/>
          <p:cNvPicPr>
            <a:picLocks noChangeAspect="1"/>
          </p:cNvPicPr>
          <p:nvPr/>
        </p:nvPicPr>
        <p:blipFill>
          <a:blip r:embed="rId2"/>
          <a:stretch>
            <a:fillRect/>
          </a:stretch>
        </p:blipFill>
        <p:spPr>
          <a:xfrm>
            <a:off x="1475656" y="2060848"/>
            <a:ext cx="6900597" cy="3888432"/>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3.- Reportes con Expresiones multidimensionales (MDX).</a:t>
            </a:r>
            <a:endParaRPr lang="es-MX" dirty="0"/>
          </a:p>
        </p:txBody>
      </p:sp>
      <p:sp>
        <p:nvSpPr>
          <p:cNvPr id="3" name="2 Marcador de contenido"/>
          <p:cNvSpPr>
            <a:spLocks noGrp="1"/>
          </p:cNvSpPr>
          <p:nvPr>
            <p:ph idx="1"/>
          </p:nvPr>
        </p:nvSpPr>
        <p:spPr/>
        <p:txBody>
          <a:bodyPr/>
          <a:lstStyle/>
          <a:p>
            <a:r>
              <a:rPr lang="es-MX" dirty="0" smtClean="0"/>
              <a:t>MDX es un acrónimo de Multidimensional </a:t>
            </a:r>
            <a:r>
              <a:rPr lang="es-MX" dirty="0" err="1" smtClean="0"/>
              <a:t>Query</a:t>
            </a:r>
            <a:r>
              <a:rPr lang="es-MX" dirty="0" smtClean="0"/>
              <a:t> </a:t>
            </a:r>
            <a:r>
              <a:rPr lang="es-MX" dirty="0" err="1" smtClean="0"/>
              <a:t>eXpression</a:t>
            </a:r>
            <a:r>
              <a:rPr lang="es-MX" dirty="0" smtClean="0"/>
              <a:t>. Este lenguaje fue creado en</a:t>
            </a:r>
          </a:p>
          <a:p>
            <a:r>
              <a:rPr lang="es-MX" dirty="0" smtClean="0"/>
              <a:t>1997 por Microsoft. No es un lenguaje estándar sin embargo diferentes fabricantes de</a:t>
            </a:r>
          </a:p>
          <a:p>
            <a:r>
              <a:rPr lang="es-MX" dirty="0" smtClean="0"/>
              <a:t>herramientas OLAP(entre ellos </a:t>
            </a:r>
            <a:r>
              <a:rPr lang="es-MX" dirty="0" err="1" smtClean="0"/>
              <a:t>Mondrian</a:t>
            </a:r>
            <a:r>
              <a:rPr lang="es-MX" dirty="0" smtClean="0"/>
              <a:t>) lo han adoptado como estándar.</a:t>
            </a:r>
            <a:endParaRPr lang="es-MX"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Lista de elementos en ejes</a:t>
            </a:r>
            <a:endParaRPr lang="es-MX" dirty="0"/>
          </a:p>
        </p:txBody>
      </p:sp>
      <p:sp>
        <p:nvSpPr>
          <p:cNvPr id="3" name="2 Marcador de contenido"/>
          <p:cNvSpPr>
            <a:spLocks noGrp="1"/>
          </p:cNvSpPr>
          <p:nvPr>
            <p:ph idx="1"/>
          </p:nvPr>
        </p:nvSpPr>
        <p:spPr/>
        <p:txBody>
          <a:bodyPr/>
          <a:lstStyle/>
          <a:p>
            <a:r>
              <a:rPr lang="es-MX" sz="2000" dirty="0" smtClean="0"/>
              <a:t>Originalmente se tiene en un los renglones una dimensión y en las columnas las medidas, ahora vamos a combinar en ambos ejes dos dimensiones: año y los empleados:</a:t>
            </a:r>
          </a:p>
          <a:p>
            <a:endParaRPr lang="es-MX" sz="2000" dirty="0" smtClean="0"/>
          </a:p>
          <a:p>
            <a:r>
              <a:rPr lang="es-ES" sz="2000" dirty="0"/>
              <a:t>SELECT </a:t>
            </a:r>
          </a:p>
          <a:p>
            <a:endParaRPr lang="es-ES" sz="2000" dirty="0"/>
          </a:p>
          <a:p>
            <a:r>
              <a:rPr lang="es-MX" sz="2000" dirty="0" smtClean="0"/>
              <a:t>fecha.[</a:t>
            </a:r>
            <a:r>
              <a:rPr lang="es-MX" sz="2000" dirty="0"/>
              <a:t>AÑO].</a:t>
            </a:r>
            <a:r>
              <a:rPr lang="es-MX" sz="2000" dirty="0" err="1"/>
              <a:t>members</a:t>
            </a:r>
            <a:r>
              <a:rPr lang="es-MX" sz="2000" dirty="0"/>
              <a:t> ON COLUMNS,</a:t>
            </a:r>
          </a:p>
          <a:p>
            <a:r>
              <a:rPr lang="es-ES" sz="2000" dirty="0"/>
              <a:t>empleados.[</a:t>
            </a:r>
            <a:r>
              <a:rPr lang="es-ES" sz="2000" dirty="0" err="1"/>
              <a:t>emp</a:t>
            </a:r>
            <a:r>
              <a:rPr lang="es-ES" sz="2000" dirty="0"/>
              <a:t> nombre].MEMBERS ON ROWS</a:t>
            </a:r>
          </a:p>
          <a:p>
            <a:endParaRPr lang="es-ES" sz="2000" dirty="0"/>
          </a:p>
          <a:p>
            <a:r>
              <a:rPr lang="es-ES" sz="2000" dirty="0"/>
              <a:t>FROM </a:t>
            </a:r>
            <a:r>
              <a:rPr lang="es-ES" sz="2000" dirty="0" err="1"/>
              <a:t>cuboNW</a:t>
            </a:r>
            <a:endParaRPr lang="es-ES" sz="2000" dirty="0"/>
          </a:p>
          <a:p>
            <a:r>
              <a:rPr lang="es-ES" sz="2000" dirty="0"/>
              <a:t>WHERE MEASURES.TOTAL</a:t>
            </a:r>
          </a:p>
          <a:p>
            <a:endParaRPr lang="es-MX" sz="2000" dirty="0" smtClean="0"/>
          </a:p>
          <a:p>
            <a:r>
              <a:rPr lang="es-MX" sz="2000" dirty="0" smtClean="0"/>
              <a:t>Es necesario especificarle en la clausula WHERE la medida que se desea ver la cual es el TOTAL.</a:t>
            </a:r>
          </a:p>
          <a:p>
            <a:endParaRPr lang="es-MX" sz="2000" dirty="0" smtClean="0"/>
          </a:p>
          <a:p>
            <a:endParaRPr lang="es-MX" sz="20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Lista de elementos en ejes</a:t>
            </a:r>
            <a:endParaRPr lang="es-MX" dirty="0"/>
          </a:p>
        </p:txBody>
      </p:sp>
      <p:sp>
        <p:nvSpPr>
          <p:cNvPr id="3" name="2 Marcador de contenido"/>
          <p:cNvSpPr>
            <a:spLocks noGrp="1"/>
          </p:cNvSpPr>
          <p:nvPr>
            <p:ph idx="1"/>
          </p:nvPr>
        </p:nvSpPr>
        <p:spPr/>
        <p:txBody>
          <a:bodyPr/>
          <a:lstStyle/>
          <a:p>
            <a:r>
              <a:rPr lang="es-MX" dirty="0" smtClean="0"/>
              <a:t>De la consulta anterior se va a  filtrar los  empleados </a:t>
            </a:r>
          </a:p>
          <a:p>
            <a:r>
              <a:rPr lang="es-MX" dirty="0" smtClean="0"/>
              <a:t>[</a:t>
            </a:r>
            <a:r>
              <a:rPr lang="es-MX" dirty="0" err="1"/>
              <a:t>andrew</a:t>
            </a:r>
            <a:r>
              <a:rPr lang="es-MX" dirty="0"/>
              <a:t> </a:t>
            </a:r>
            <a:r>
              <a:rPr lang="es-MX" dirty="0" err="1"/>
              <a:t>fuller</a:t>
            </a:r>
            <a:r>
              <a:rPr lang="es-MX" dirty="0"/>
              <a:t>] </a:t>
            </a:r>
            <a:r>
              <a:rPr lang="es-MX" dirty="0" smtClean="0"/>
              <a:t>, [</a:t>
            </a:r>
            <a:r>
              <a:rPr lang="es-MX" dirty="0" err="1"/>
              <a:t>laura</a:t>
            </a:r>
            <a:r>
              <a:rPr lang="es-MX" dirty="0"/>
              <a:t> </a:t>
            </a:r>
            <a:r>
              <a:rPr lang="es-MX" dirty="0" err="1"/>
              <a:t>callahan</a:t>
            </a:r>
            <a:r>
              <a:rPr lang="es-MX" dirty="0"/>
              <a:t>] </a:t>
            </a:r>
            <a:r>
              <a:rPr lang="es-MX" dirty="0" smtClean="0"/>
              <a:t>:</a:t>
            </a:r>
          </a:p>
          <a:p>
            <a:endParaRPr lang="es-MX" dirty="0"/>
          </a:p>
        </p:txBody>
      </p:sp>
      <p:pic>
        <p:nvPicPr>
          <p:cNvPr id="5" name="Imagen 4"/>
          <p:cNvPicPr>
            <a:picLocks noChangeAspect="1"/>
          </p:cNvPicPr>
          <p:nvPr/>
        </p:nvPicPr>
        <p:blipFill>
          <a:blip r:embed="rId2"/>
          <a:stretch>
            <a:fillRect/>
          </a:stretch>
        </p:blipFill>
        <p:spPr>
          <a:xfrm>
            <a:off x="945160" y="3284984"/>
            <a:ext cx="6693821" cy="1135559"/>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Lista de elementos en ejes</a:t>
            </a:r>
            <a:endParaRPr lang="es-MX" dirty="0"/>
          </a:p>
        </p:txBody>
      </p:sp>
      <p:sp>
        <p:nvSpPr>
          <p:cNvPr id="3" name="2 Marcador de contenido"/>
          <p:cNvSpPr>
            <a:spLocks noGrp="1"/>
          </p:cNvSpPr>
          <p:nvPr>
            <p:ph idx="1"/>
          </p:nvPr>
        </p:nvSpPr>
        <p:spPr/>
        <p:txBody>
          <a:bodyPr/>
          <a:lstStyle/>
          <a:p>
            <a:r>
              <a:rPr lang="es-MX" sz="2400" dirty="0" smtClean="0"/>
              <a:t>De la consulta anterior se va a  filtrar los empleados </a:t>
            </a:r>
            <a:r>
              <a:rPr lang="es-MX" sz="2400" dirty="0"/>
              <a:t>[</a:t>
            </a:r>
            <a:r>
              <a:rPr lang="es-MX" sz="2400" dirty="0" err="1"/>
              <a:t>andrew</a:t>
            </a:r>
            <a:r>
              <a:rPr lang="es-MX" sz="2400" dirty="0"/>
              <a:t> </a:t>
            </a:r>
            <a:r>
              <a:rPr lang="es-MX" sz="2400" dirty="0" err="1"/>
              <a:t>fuller</a:t>
            </a:r>
            <a:r>
              <a:rPr lang="es-MX" sz="2400" dirty="0"/>
              <a:t>] , [</a:t>
            </a:r>
            <a:r>
              <a:rPr lang="es-MX" sz="2400" dirty="0" err="1"/>
              <a:t>laura</a:t>
            </a:r>
            <a:r>
              <a:rPr lang="es-MX" sz="2400" dirty="0"/>
              <a:t> </a:t>
            </a:r>
            <a:r>
              <a:rPr lang="es-MX" sz="2400" dirty="0" err="1"/>
              <a:t>callahan</a:t>
            </a:r>
            <a:r>
              <a:rPr lang="es-MX" sz="2400" dirty="0"/>
              <a:t>]</a:t>
            </a:r>
            <a:r>
              <a:rPr lang="es-MX" sz="2400" dirty="0" smtClean="0"/>
              <a:t> :</a:t>
            </a:r>
          </a:p>
          <a:p>
            <a:endParaRPr lang="es-MX" sz="2400" dirty="0" smtClean="0"/>
          </a:p>
          <a:p>
            <a:r>
              <a:rPr lang="es-ES" sz="2000" dirty="0"/>
              <a:t>SELECT </a:t>
            </a:r>
            <a:endParaRPr lang="es-ES" sz="2000" dirty="0" smtClean="0"/>
          </a:p>
          <a:p>
            <a:r>
              <a:rPr lang="es-ES" sz="2000" dirty="0" smtClean="0"/>
              <a:t>Fecha.[AÑO</a:t>
            </a:r>
            <a:r>
              <a:rPr lang="es-ES" sz="2000" dirty="0"/>
              <a:t>].</a:t>
            </a:r>
            <a:r>
              <a:rPr lang="es-ES" sz="2000" dirty="0" err="1"/>
              <a:t>members</a:t>
            </a:r>
            <a:r>
              <a:rPr lang="es-ES" sz="2000" dirty="0"/>
              <a:t> </a:t>
            </a:r>
            <a:r>
              <a:rPr lang="es-ES" sz="2000" dirty="0" smtClean="0"/>
              <a:t> </a:t>
            </a:r>
            <a:r>
              <a:rPr lang="es-ES" sz="2000" dirty="0"/>
              <a:t>ON COLUMNS,</a:t>
            </a:r>
          </a:p>
          <a:p>
            <a:endParaRPr lang="es-ES" sz="2000" dirty="0"/>
          </a:p>
          <a:p>
            <a:r>
              <a:rPr lang="es-MX" sz="2000" dirty="0" smtClean="0"/>
              <a:t>{</a:t>
            </a:r>
            <a:r>
              <a:rPr lang="es-MX" sz="2000" dirty="0"/>
              <a:t>empleados.[</a:t>
            </a:r>
            <a:r>
              <a:rPr lang="es-MX" sz="2000" dirty="0" err="1"/>
              <a:t>emp</a:t>
            </a:r>
            <a:r>
              <a:rPr lang="es-MX" sz="2000" dirty="0"/>
              <a:t> nombre].[</a:t>
            </a:r>
            <a:r>
              <a:rPr lang="es-MX" sz="2000" dirty="0" err="1"/>
              <a:t>andrew</a:t>
            </a:r>
            <a:r>
              <a:rPr lang="es-MX" sz="2000" dirty="0"/>
              <a:t> </a:t>
            </a:r>
            <a:r>
              <a:rPr lang="es-MX" sz="2000" dirty="0" err="1"/>
              <a:t>fuller</a:t>
            </a:r>
            <a:r>
              <a:rPr lang="es-MX" sz="2000" dirty="0"/>
              <a:t>] ,  </a:t>
            </a:r>
          </a:p>
          <a:p>
            <a:r>
              <a:rPr lang="es-MX" sz="2000" dirty="0"/>
              <a:t>  empleados.[</a:t>
            </a:r>
            <a:r>
              <a:rPr lang="es-MX" sz="2000" dirty="0" err="1"/>
              <a:t>emp</a:t>
            </a:r>
            <a:r>
              <a:rPr lang="es-MX" sz="2000" dirty="0"/>
              <a:t> nombre].[</a:t>
            </a:r>
            <a:r>
              <a:rPr lang="es-MX" sz="2000" dirty="0" err="1"/>
              <a:t>laura</a:t>
            </a:r>
            <a:r>
              <a:rPr lang="es-MX" sz="2000" dirty="0"/>
              <a:t> </a:t>
            </a:r>
            <a:r>
              <a:rPr lang="es-MX" sz="2000" dirty="0" err="1"/>
              <a:t>callahan</a:t>
            </a:r>
            <a:r>
              <a:rPr lang="es-MX" sz="2000" dirty="0"/>
              <a:t>] } ON ROWS</a:t>
            </a:r>
          </a:p>
          <a:p>
            <a:endParaRPr lang="es-ES" sz="2000" dirty="0"/>
          </a:p>
          <a:p>
            <a:r>
              <a:rPr lang="es-ES" sz="2000" dirty="0"/>
              <a:t>FROM </a:t>
            </a:r>
            <a:r>
              <a:rPr lang="es-ES" sz="2000" dirty="0" err="1" smtClean="0"/>
              <a:t>cuboNW</a:t>
            </a:r>
            <a:endParaRPr lang="es-ES" sz="2000" dirty="0"/>
          </a:p>
          <a:p>
            <a:r>
              <a:rPr lang="es-ES" sz="2000" dirty="0"/>
              <a:t>WHERE MEASURES.TOTAL</a:t>
            </a:r>
            <a:endParaRPr lang="es-MX" sz="1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Filtro básico en dimensiones</a:t>
            </a:r>
            <a:endParaRPr lang="es-MX" dirty="0"/>
          </a:p>
        </p:txBody>
      </p:sp>
      <p:sp>
        <p:nvSpPr>
          <p:cNvPr id="3" name="2 Marcador de contenido"/>
          <p:cNvSpPr>
            <a:spLocks noGrp="1"/>
          </p:cNvSpPr>
          <p:nvPr>
            <p:ph idx="1"/>
          </p:nvPr>
        </p:nvSpPr>
        <p:spPr/>
        <p:txBody>
          <a:bodyPr/>
          <a:lstStyle/>
          <a:p>
            <a:r>
              <a:rPr lang="es-MX" dirty="0" smtClean="0"/>
              <a:t>Del </a:t>
            </a:r>
            <a:r>
              <a:rPr lang="es-MX" dirty="0" err="1" smtClean="0"/>
              <a:t>pais</a:t>
            </a:r>
            <a:r>
              <a:rPr lang="es-MX" dirty="0" smtClean="0"/>
              <a:t> </a:t>
            </a:r>
            <a:r>
              <a:rPr lang="es-MX" dirty="0" err="1" smtClean="0"/>
              <a:t>Berlin</a:t>
            </a:r>
            <a:r>
              <a:rPr lang="es-MX" dirty="0" smtClean="0"/>
              <a:t>, mostrar las ventas de 1998 y 1997 del cliente </a:t>
            </a:r>
            <a:r>
              <a:rPr lang="es-ES" dirty="0" err="1"/>
              <a:t>Alfreds</a:t>
            </a:r>
            <a:r>
              <a:rPr lang="es-ES" dirty="0"/>
              <a:t> </a:t>
            </a:r>
            <a:r>
              <a:rPr lang="es-ES" dirty="0" err="1" smtClean="0"/>
              <a:t>Futterkiste</a:t>
            </a:r>
            <a:r>
              <a:rPr lang="es-ES" dirty="0" smtClean="0"/>
              <a:t>:</a:t>
            </a:r>
            <a:endParaRPr lang="es-MX" dirty="0"/>
          </a:p>
        </p:txBody>
      </p:sp>
      <p:pic>
        <p:nvPicPr>
          <p:cNvPr id="4" name="Imagen 3"/>
          <p:cNvPicPr>
            <a:picLocks noChangeAspect="1"/>
          </p:cNvPicPr>
          <p:nvPr/>
        </p:nvPicPr>
        <p:blipFill>
          <a:blip r:embed="rId2"/>
          <a:stretch>
            <a:fillRect/>
          </a:stretch>
        </p:blipFill>
        <p:spPr>
          <a:xfrm>
            <a:off x="1830158" y="2636912"/>
            <a:ext cx="3384779" cy="977825"/>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Filtro básico en dimensiones</a:t>
            </a:r>
            <a:endParaRPr lang="es-MX" dirty="0"/>
          </a:p>
        </p:txBody>
      </p:sp>
      <p:sp>
        <p:nvSpPr>
          <p:cNvPr id="3" name="2 Marcador de contenido"/>
          <p:cNvSpPr>
            <a:spLocks noGrp="1"/>
          </p:cNvSpPr>
          <p:nvPr>
            <p:ph idx="1"/>
          </p:nvPr>
        </p:nvSpPr>
        <p:spPr/>
        <p:txBody>
          <a:bodyPr/>
          <a:lstStyle/>
          <a:p>
            <a:r>
              <a:rPr lang="es-MX" sz="2000" dirty="0" smtClean="0"/>
              <a:t>SELECT </a:t>
            </a:r>
          </a:p>
          <a:p>
            <a:r>
              <a:rPr lang="es-MX" sz="2000" dirty="0" smtClean="0"/>
              <a:t>{  tiempo</a:t>
            </a:r>
            <a:r>
              <a:rPr lang="es-MX" sz="2000" dirty="0"/>
              <a:t>.[</a:t>
            </a:r>
            <a:r>
              <a:rPr lang="es-MX" sz="2000" dirty="0" smtClean="0"/>
              <a:t>AÑO].[1998] , [AÑO].[1997]  } ON COLUMNS,</a:t>
            </a:r>
          </a:p>
          <a:p>
            <a:endParaRPr lang="es-MX" sz="2000" dirty="0" smtClean="0"/>
          </a:p>
          <a:p>
            <a:r>
              <a:rPr lang="es-MX" sz="2000" dirty="0" smtClean="0"/>
              <a:t>{  [</a:t>
            </a:r>
            <a:r>
              <a:rPr lang="es-MX" sz="2000" dirty="0" smtClean="0"/>
              <a:t>CTE CITY</a:t>
            </a:r>
            <a:r>
              <a:rPr lang="es-MX" sz="2000" dirty="0" smtClean="0"/>
              <a:t>].[BERLIN]   } ON ROWS</a:t>
            </a:r>
          </a:p>
          <a:p>
            <a:endParaRPr lang="es-MX" sz="2000" dirty="0" smtClean="0"/>
          </a:p>
          <a:p>
            <a:r>
              <a:rPr lang="es-MX" sz="2000" dirty="0" smtClean="0"/>
              <a:t>FROM </a:t>
            </a:r>
            <a:r>
              <a:rPr lang="es-MX" sz="2000" dirty="0" err="1" smtClean="0"/>
              <a:t>cuboNW</a:t>
            </a:r>
            <a:endParaRPr lang="es-MX" sz="2000" dirty="0" smtClean="0"/>
          </a:p>
          <a:p>
            <a:r>
              <a:rPr lang="en-US" sz="2000" dirty="0" smtClean="0"/>
              <a:t>WHERE </a:t>
            </a:r>
          </a:p>
          <a:p>
            <a:r>
              <a:rPr lang="en-US" sz="2000" dirty="0" smtClean="0"/>
              <a:t>( </a:t>
            </a:r>
            <a:r>
              <a:rPr lang="es-ES" sz="2000" dirty="0" smtClean="0"/>
              <a:t>clientes.[</a:t>
            </a:r>
            <a:r>
              <a:rPr lang="es-ES" sz="2000" dirty="0" err="1" smtClean="0"/>
              <a:t>cte</a:t>
            </a:r>
            <a:r>
              <a:rPr lang="es-ES" sz="2000" dirty="0" smtClean="0"/>
              <a:t> nombre].[</a:t>
            </a:r>
            <a:r>
              <a:rPr lang="es-ES" sz="2000" dirty="0" err="1"/>
              <a:t>Alfreds</a:t>
            </a:r>
            <a:r>
              <a:rPr lang="es-ES" sz="2000" dirty="0"/>
              <a:t> </a:t>
            </a:r>
            <a:r>
              <a:rPr lang="es-ES" sz="2000" dirty="0" err="1"/>
              <a:t>Futterkiste</a:t>
            </a:r>
            <a:r>
              <a:rPr lang="es-ES" sz="2000" dirty="0"/>
              <a:t>] </a:t>
            </a:r>
            <a:r>
              <a:rPr lang="en-US" sz="2000" dirty="0" smtClean="0"/>
              <a:t>, MEASURES.TOTAL )</a:t>
            </a:r>
          </a:p>
          <a:p>
            <a:endParaRPr lang="es-MX" sz="2000" dirty="0" smtClean="0"/>
          </a:p>
          <a:p>
            <a:r>
              <a:rPr lang="es-MX" sz="2000" dirty="0" smtClean="0"/>
              <a:t>Esta parte de la consulta la clausula WHERE se utiliza para "filtrar" (</a:t>
            </a:r>
            <a:r>
              <a:rPr lang="es-MX" sz="2000" dirty="0" err="1" smtClean="0"/>
              <a:t>slice</a:t>
            </a:r>
            <a:r>
              <a:rPr lang="es-MX" sz="2000" dirty="0" smtClean="0"/>
              <a:t>) las dimensiones. </a:t>
            </a:r>
            <a:br>
              <a:rPr lang="es-MX" sz="2000" dirty="0" smtClean="0"/>
            </a:br>
            <a:r>
              <a:rPr lang="es-MX" sz="2000" dirty="0" smtClean="0"/>
              <a:t>En este caso, de la dimensión conteniendo las medidas se elige la medida </a:t>
            </a:r>
            <a:r>
              <a:rPr lang="es-MX" sz="2000" i="1" dirty="0" smtClean="0"/>
              <a:t>TOTAL</a:t>
            </a:r>
            <a:r>
              <a:rPr lang="es-MX" sz="2000" dirty="0" smtClean="0"/>
              <a:t>. Además, se filtra la dimensión </a:t>
            </a:r>
            <a:r>
              <a:rPr lang="es-MX" sz="2000" dirty="0" err="1" smtClean="0"/>
              <a:t>products</a:t>
            </a:r>
            <a:r>
              <a:rPr lang="es-MX" sz="2000" dirty="0" smtClean="0"/>
              <a:t>, por lo que el resultado mostrará para </a:t>
            </a:r>
            <a:r>
              <a:rPr lang="es-MX" sz="2000" i="1" dirty="0" smtClean="0"/>
              <a:t>BERLIN </a:t>
            </a:r>
            <a:r>
              <a:rPr lang="es-MX" sz="2000" dirty="0" smtClean="0"/>
              <a:t>los ingresos en 1998 y 1997 teniendo sólo en cuenta el cliente </a:t>
            </a:r>
            <a:r>
              <a:rPr lang="es-ES" sz="2000" dirty="0" err="1"/>
              <a:t>Alfreds</a:t>
            </a:r>
            <a:r>
              <a:rPr lang="es-ES" sz="2000" dirty="0"/>
              <a:t> </a:t>
            </a:r>
            <a:r>
              <a:rPr lang="es-ES" sz="2000" dirty="0" err="1"/>
              <a:t>Futterkiste</a:t>
            </a:r>
            <a:r>
              <a:rPr lang="es-MX" sz="2000" dirty="0" smtClean="0"/>
              <a:t>.</a:t>
            </a:r>
          </a:p>
          <a:p>
            <a:endParaRPr lang="es-MX" sz="2000" dirty="0" smtClean="0"/>
          </a:p>
          <a:p>
            <a:endParaRPr lang="es-MX" sz="2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Lista de elementos según jerarquía </a:t>
            </a:r>
            <a:endParaRPr lang="es-MX" dirty="0"/>
          </a:p>
        </p:txBody>
      </p:sp>
      <p:sp>
        <p:nvSpPr>
          <p:cNvPr id="3" name="2 Marcador de contenido"/>
          <p:cNvSpPr>
            <a:spLocks noGrp="1"/>
          </p:cNvSpPr>
          <p:nvPr>
            <p:ph idx="1"/>
          </p:nvPr>
        </p:nvSpPr>
        <p:spPr/>
        <p:txBody>
          <a:bodyPr/>
          <a:lstStyle/>
          <a:p>
            <a:r>
              <a:rPr lang="es-MX" dirty="0"/>
              <a:t>Supongamos que se quiere conocer el importe de ventas en las distintas </a:t>
            </a:r>
            <a:r>
              <a:rPr lang="es-MX" dirty="0" smtClean="0"/>
              <a:t>regiones </a:t>
            </a:r>
            <a:r>
              <a:rPr lang="es-MX" dirty="0"/>
              <a:t>de </a:t>
            </a:r>
            <a:r>
              <a:rPr lang="es-MX" i="1" dirty="0"/>
              <a:t>USA </a:t>
            </a:r>
            <a:r>
              <a:rPr lang="es-MX" dirty="0"/>
              <a:t>por parte del proveedor </a:t>
            </a:r>
            <a:r>
              <a:rPr lang="es-MX" dirty="0" err="1"/>
              <a:t>Mayumi’s</a:t>
            </a:r>
            <a:r>
              <a:rPr lang="es-MX" dirty="0"/>
              <a:t>.</a:t>
            </a:r>
          </a:p>
          <a:p>
            <a:endParaRPr lang="es-MX" dirty="0"/>
          </a:p>
        </p:txBody>
      </p:sp>
      <p:pic>
        <p:nvPicPr>
          <p:cNvPr id="4" name="Imagen 3"/>
          <p:cNvPicPr>
            <a:picLocks noChangeAspect="1"/>
          </p:cNvPicPr>
          <p:nvPr/>
        </p:nvPicPr>
        <p:blipFill>
          <a:blip r:embed="rId2"/>
          <a:stretch>
            <a:fillRect/>
          </a:stretch>
        </p:blipFill>
        <p:spPr>
          <a:xfrm>
            <a:off x="2411760" y="3140968"/>
            <a:ext cx="4388845" cy="3253135"/>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Lista de elementos según jerarquía </a:t>
            </a:r>
            <a:endParaRPr lang="es-MX" dirty="0"/>
          </a:p>
        </p:txBody>
      </p:sp>
      <p:sp>
        <p:nvSpPr>
          <p:cNvPr id="3" name="2 Marcador de contenido"/>
          <p:cNvSpPr>
            <a:spLocks noGrp="1"/>
          </p:cNvSpPr>
          <p:nvPr>
            <p:ph idx="1"/>
          </p:nvPr>
        </p:nvSpPr>
        <p:spPr/>
        <p:txBody>
          <a:bodyPr/>
          <a:lstStyle/>
          <a:p>
            <a:r>
              <a:rPr lang="es-MX" dirty="0" smtClean="0"/>
              <a:t>Supongamos que se quiere conocer el importe de ventas en las distintas ciudades de </a:t>
            </a:r>
            <a:r>
              <a:rPr lang="es-MX" i="1" dirty="0" smtClean="0"/>
              <a:t>USA </a:t>
            </a:r>
            <a:r>
              <a:rPr lang="es-MX" dirty="0" smtClean="0"/>
              <a:t>por parte del proveedor </a:t>
            </a:r>
            <a:r>
              <a:rPr lang="es-MX" dirty="0" err="1" smtClean="0"/>
              <a:t>Mayumi’s</a:t>
            </a:r>
            <a:r>
              <a:rPr lang="es-MX" dirty="0" smtClean="0"/>
              <a:t>.</a:t>
            </a:r>
          </a:p>
          <a:p>
            <a:endParaRPr lang="en-US" sz="2000" dirty="0" smtClean="0"/>
          </a:p>
          <a:p>
            <a:r>
              <a:rPr lang="es-ES" sz="2400" dirty="0"/>
              <a:t>SELECT </a:t>
            </a:r>
          </a:p>
          <a:p>
            <a:r>
              <a:rPr lang="en-US" sz="2400" dirty="0"/>
              <a:t>{ </a:t>
            </a:r>
            <a:r>
              <a:rPr lang="en-US" sz="2400" dirty="0" smtClean="0"/>
              <a:t>Products.[</a:t>
            </a:r>
            <a:r>
              <a:rPr lang="en-US" sz="2400" dirty="0"/>
              <a:t>Mayumi's].CHILDREN } ON COLUMNS,</a:t>
            </a:r>
          </a:p>
          <a:p>
            <a:endParaRPr lang="es-ES" sz="2400" dirty="0"/>
          </a:p>
          <a:p>
            <a:r>
              <a:rPr lang="en-US" sz="2400" dirty="0"/>
              <a:t>{ CLIENTES.[</a:t>
            </a:r>
            <a:r>
              <a:rPr lang="en-US" sz="2400" dirty="0" err="1"/>
              <a:t>usa</a:t>
            </a:r>
            <a:r>
              <a:rPr lang="en-US" sz="2400" dirty="0"/>
              <a:t>].CHILDREN  } ON ROWS</a:t>
            </a:r>
          </a:p>
          <a:p>
            <a:endParaRPr lang="es-ES" sz="2400" dirty="0"/>
          </a:p>
          <a:p>
            <a:r>
              <a:rPr lang="es-ES" sz="2400" dirty="0"/>
              <a:t>FROM [</a:t>
            </a:r>
            <a:r>
              <a:rPr lang="es-ES" sz="2400" dirty="0" err="1"/>
              <a:t>cuboNW</a:t>
            </a:r>
            <a:r>
              <a:rPr lang="es-ES" sz="2400" dirty="0"/>
              <a:t>]</a:t>
            </a:r>
          </a:p>
          <a:p>
            <a:r>
              <a:rPr lang="es-ES" sz="2400" dirty="0"/>
              <a:t>WHERE  MEASURES.TOTAL </a:t>
            </a:r>
            <a:endParaRPr lang="es-MX"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Combinación de varias dimensiones en ejes (anidamiento de dimensiones)</a:t>
            </a:r>
            <a:endParaRPr lang="es-MX" dirty="0"/>
          </a:p>
        </p:txBody>
      </p:sp>
      <p:sp>
        <p:nvSpPr>
          <p:cNvPr id="3" name="2 Marcador de contenido"/>
          <p:cNvSpPr>
            <a:spLocks noGrp="1"/>
          </p:cNvSpPr>
          <p:nvPr>
            <p:ph idx="1"/>
          </p:nvPr>
        </p:nvSpPr>
        <p:spPr/>
        <p:txBody>
          <a:bodyPr/>
          <a:lstStyle/>
          <a:p>
            <a:r>
              <a:rPr lang="es-MX" dirty="0" smtClean="0"/>
              <a:t>Combinar los empleados y las regiones de USA.</a:t>
            </a:r>
          </a:p>
        </p:txBody>
      </p:sp>
      <p:pic>
        <p:nvPicPr>
          <p:cNvPr id="4" name="Imagen 3"/>
          <p:cNvPicPr>
            <a:picLocks noChangeAspect="1"/>
          </p:cNvPicPr>
          <p:nvPr/>
        </p:nvPicPr>
        <p:blipFill>
          <a:blip r:embed="rId2"/>
          <a:stretch>
            <a:fillRect/>
          </a:stretch>
        </p:blipFill>
        <p:spPr>
          <a:xfrm>
            <a:off x="1979712" y="2132856"/>
            <a:ext cx="4565194" cy="4335165"/>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Combinación de varias dimensiones en ejes (anidamiento de dimensiones)</a:t>
            </a:r>
            <a:endParaRPr lang="es-MX" dirty="0"/>
          </a:p>
        </p:txBody>
      </p:sp>
      <p:sp>
        <p:nvSpPr>
          <p:cNvPr id="3" name="2 Marcador de contenido"/>
          <p:cNvSpPr>
            <a:spLocks noGrp="1"/>
          </p:cNvSpPr>
          <p:nvPr>
            <p:ph idx="1"/>
          </p:nvPr>
        </p:nvSpPr>
        <p:spPr>
          <a:xfrm>
            <a:off x="789309" y="1268760"/>
            <a:ext cx="8031163" cy="5257800"/>
          </a:xfrm>
        </p:spPr>
        <p:txBody>
          <a:bodyPr/>
          <a:lstStyle/>
          <a:p>
            <a:r>
              <a:rPr lang="es-MX" sz="1800" dirty="0" smtClean="0"/>
              <a:t>Combinar las </a:t>
            </a:r>
            <a:r>
              <a:rPr lang="es-MX" sz="1800" dirty="0" err="1" smtClean="0"/>
              <a:t>categorias</a:t>
            </a:r>
            <a:r>
              <a:rPr lang="es-MX" sz="1800" dirty="0" smtClean="0"/>
              <a:t> y las ciudades de USA.</a:t>
            </a:r>
          </a:p>
          <a:p>
            <a:r>
              <a:rPr lang="es-ES" sz="1800" dirty="0"/>
              <a:t>SELECT </a:t>
            </a:r>
          </a:p>
          <a:p>
            <a:r>
              <a:rPr lang="es-MX" sz="1800" dirty="0"/>
              <a:t>{  </a:t>
            </a:r>
            <a:r>
              <a:rPr lang="es-MX" sz="1800" dirty="0" smtClean="0"/>
              <a:t>tiempo.[AÑO</a:t>
            </a:r>
            <a:r>
              <a:rPr lang="es-MX" sz="1800" dirty="0"/>
              <a:t>].[1998] , </a:t>
            </a:r>
            <a:r>
              <a:rPr lang="es-MX" sz="1800" dirty="0"/>
              <a:t>tiempo.[</a:t>
            </a:r>
            <a:r>
              <a:rPr lang="es-MX" sz="1800" dirty="0"/>
              <a:t>AÑO].[1997]  } ON COLUMNS,</a:t>
            </a:r>
          </a:p>
          <a:p>
            <a:r>
              <a:rPr lang="es-ES" sz="1800" dirty="0"/>
              <a:t>CROSSJOIN(  </a:t>
            </a:r>
          </a:p>
          <a:p>
            <a:r>
              <a:rPr lang="es-ES" sz="1800" dirty="0"/>
              <a:t>{ CLIENTES.[USA].CHILDREN } ,</a:t>
            </a:r>
          </a:p>
          <a:p>
            <a:r>
              <a:rPr lang="es-ES" sz="1800" dirty="0"/>
              <a:t>{ empleados.[</a:t>
            </a:r>
            <a:r>
              <a:rPr lang="es-ES" sz="1800" dirty="0" err="1"/>
              <a:t>emp</a:t>
            </a:r>
            <a:r>
              <a:rPr lang="es-ES" sz="1800" dirty="0"/>
              <a:t> nombre].CHILDREN }  ) ON ROWS</a:t>
            </a:r>
          </a:p>
          <a:p>
            <a:r>
              <a:rPr lang="es-ES" sz="1800" dirty="0"/>
              <a:t>FROM </a:t>
            </a:r>
            <a:r>
              <a:rPr lang="es-ES" sz="1800" dirty="0" err="1" smtClean="0"/>
              <a:t>cuboNW</a:t>
            </a:r>
            <a:endParaRPr lang="es-ES" sz="1800" dirty="0"/>
          </a:p>
          <a:p>
            <a:r>
              <a:rPr lang="es-ES" sz="1800" dirty="0"/>
              <a:t>WHERE  MEASURES.TOTAL </a:t>
            </a:r>
            <a:endParaRPr lang="es-MX" sz="1200" dirty="0" smtClean="0"/>
          </a:p>
          <a:p>
            <a:r>
              <a:rPr lang="es-MX" sz="1800" i="1" dirty="0" err="1" smtClean="0"/>
              <a:t>CrossJoin</a:t>
            </a:r>
            <a:r>
              <a:rPr lang="es-MX" sz="1800" i="1" dirty="0" smtClean="0"/>
              <a:t>()</a:t>
            </a:r>
            <a:r>
              <a:rPr lang="es-MX" sz="1800" dirty="0" smtClean="0"/>
              <a:t> espera como parámetros 2 conjuntos, de manera que si se necesita realizar un anidamiento de más de dos conjuntos, se debe anidar la invocación a dicha función. Por otro lado, hay que tener en cuenta que los 2 conjuntos sobre los cuales se quiere hacer el producto cartesiano deben originarse a partir de dimensiones diferentes.</a:t>
            </a:r>
          </a:p>
          <a:p>
            <a:r>
              <a:rPr lang="es-MX" sz="1800" dirty="0" smtClean="0"/>
              <a:t>Esta función ofrece una combinación interesante de conjuntos obtenibles a partir de las diferentes dimensiones pero su uso debe tener en cuenta que se trata de una función que tiene un impacto potencial importante en la performance de la consulta MDX.</a:t>
            </a:r>
          </a:p>
          <a:p>
            <a:endParaRPr lang="es-MX" sz="1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OCULTAR ELEMENTOS EN EJES</a:t>
            </a:r>
            <a:endParaRPr lang="es-MX" dirty="0"/>
          </a:p>
        </p:txBody>
      </p:sp>
      <p:sp>
        <p:nvSpPr>
          <p:cNvPr id="3" name="2 Marcador de contenido"/>
          <p:cNvSpPr>
            <a:spLocks noGrp="1"/>
          </p:cNvSpPr>
          <p:nvPr>
            <p:ph idx="1"/>
          </p:nvPr>
        </p:nvSpPr>
        <p:spPr/>
        <p:txBody>
          <a:bodyPr/>
          <a:lstStyle/>
          <a:p>
            <a:r>
              <a:rPr lang="es-MX" dirty="0" smtClean="0"/>
              <a:t>Ocultar el año 1998</a:t>
            </a:r>
            <a:endParaRPr lang="es-MX" dirty="0"/>
          </a:p>
        </p:txBody>
      </p:sp>
      <p:pic>
        <p:nvPicPr>
          <p:cNvPr id="4" name="Imagen 3"/>
          <p:cNvPicPr>
            <a:picLocks noChangeAspect="1"/>
          </p:cNvPicPr>
          <p:nvPr/>
        </p:nvPicPr>
        <p:blipFill>
          <a:blip r:embed="rId2"/>
          <a:stretch>
            <a:fillRect/>
          </a:stretch>
        </p:blipFill>
        <p:spPr>
          <a:xfrm>
            <a:off x="1619672" y="2276872"/>
            <a:ext cx="5682637" cy="395721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Ejecutar expresiones MDX</a:t>
            </a:r>
            <a:endParaRPr lang="es-MX" dirty="0"/>
          </a:p>
        </p:txBody>
      </p:sp>
      <p:sp>
        <p:nvSpPr>
          <p:cNvPr id="3" name="2 Marcador de contenido"/>
          <p:cNvSpPr>
            <a:spLocks noGrp="1"/>
          </p:cNvSpPr>
          <p:nvPr>
            <p:ph idx="1"/>
          </p:nvPr>
        </p:nvSpPr>
        <p:spPr/>
        <p:txBody>
          <a:bodyPr/>
          <a:lstStyle/>
          <a:p>
            <a:r>
              <a:rPr lang="es-MX" dirty="0" smtClean="0"/>
              <a:t>1.- al abrir el SQL server </a:t>
            </a:r>
            <a:r>
              <a:rPr lang="es-MX" dirty="0" err="1" smtClean="0"/>
              <a:t>management</a:t>
            </a:r>
            <a:r>
              <a:rPr lang="es-MX" dirty="0" smtClean="0"/>
              <a:t> </a:t>
            </a:r>
            <a:r>
              <a:rPr lang="es-MX" dirty="0" err="1" smtClean="0"/>
              <a:t>studio</a:t>
            </a:r>
            <a:r>
              <a:rPr lang="es-MX" dirty="0" smtClean="0"/>
              <a:t>, en la casilla </a:t>
            </a:r>
            <a:r>
              <a:rPr lang="es-MX" b="1" dirty="0" smtClean="0"/>
              <a:t>tipo de servidor </a:t>
            </a:r>
            <a:r>
              <a:rPr lang="es-MX" dirty="0" smtClean="0"/>
              <a:t>seleccione </a:t>
            </a:r>
            <a:r>
              <a:rPr lang="es-MX" dirty="0" err="1" smtClean="0"/>
              <a:t>Analysis</a:t>
            </a:r>
            <a:r>
              <a:rPr lang="es-MX" dirty="0" smtClean="0"/>
              <a:t> </a:t>
            </a:r>
            <a:r>
              <a:rPr lang="es-MX" dirty="0" err="1" smtClean="0"/>
              <a:t>Services</a:t>
            </a:r>
            <a:r>
              <a:rPr lang="es-MX" dirty="0" smtClean="0"/>
              <a:t>.  </a:t>
            </a:r>
          </a:p>
          <a:p>
            <a:r>
              <a:rPr lang="es-MX" dirty="0" smtClean="0"/>
              <a:t>2.- Oprimir </a:t>
            </a:r>
            <a:r>
              <a:rPr lang="es-MX" b="1" dirty="0" smtClean="0"/>
              <a:t>Conectar</a:t>
            </a:r>
            <a:r>
              <a:rPr lang="es-MX" dirty="0" smtClean="0"/>
              <a:t>.</a:t>
            </a:r>
            <a:endParaRPr lang="es-MX" dirty="0"/>
          </a:p>
        </p:txBody>
      </p:sp>
      <p:pic>
        <p:nvPicPr>
          <p:cNvPr id="1027" name="Picture 3"/>
          <p:cNvPicPr>
            <a:picLocks noChangeAspect="1" noChangeArrowheads="1"/>
          </p:cNvPicPr>
          <p:nvPr/>
        </p:nvPicPr>
        <p:blipFill>
          <a:blip r:embed="rId2" cstate="print"/>
          <a:srcRect/>
          <a:stretch>
            <a:fillRect/>
          </a:stretch>
        </p:blipFill>
        <p:spPr bwMode="auto">
          <a:xfrm>
            <a:off x="395536" y="3665401"/>
            <a:ext cx="4057650" cy="305752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4834830" y="3645024"/>
            <a:ext cx="4057650" cy="3057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OCULTAR ELEMENTOS EN EJES</a:t>
            </a:r>
            <a:endParaRPr lang="es-MX" dirty="0"/>
          </a:p>
        </p:txBody>
      </p:sp>
      <p:sp>
        <p:nvSpPr>
          <p:cNvPr id="3" name="2 Marcador de contenido"/>
          <p:cNvSpPr>
            <a:spLocks noGrp="1"/>
          </p:cNvSpPr>
          <p:nvPr>
            <p:ph idx="1"/>
          </p:nvPr>
        </p:nvSpPr>
        <p:spPr/>
        <p:txBody>
          <a:bodyPr/>
          <a:lstStyle/>
          <a:p>
            <a:r>
              <a:rPr lang="es-MX" sz="1800" dirty="0" smtClean="0"/>
              <a:t>Se desea mostrar la evolución de los empleados por año pero se desea omitir el año 1998.</a:t>
            </a:r>
          </a:p>
          <a:p>
            <a:r>
              <a:rPr lang="es-MX" sz="1800" dirty="0" smtClean="0"/>
              <a:t>Para ocultar el año 1998 se utiliza la función MDX </a:t>
            </a:r>
            <a:r>
              <a:rPr lang="es-MX" sz="1800" dirty="0" err="1" smtClean="0"/>
              <a:t>except</a:t>
            </a:r>
            <a:r>
              <a:rPr lang="es-MX" sz="1800" dirty="0" smtClean="0"/>
              <a:t>(). Esta función devuelve un conjunto que es la diferencia entre 2 conjuntos provistos como argumentos. El comportamiento por defecto de esta función es de eliminar los duplicados antes de determinar la diferencia.  Este comportamiento puede ser alterado invocando a la función </a:t>
            </a:r>
            <a:r>
              <a:rPr lang="es-MX" sz="1800" dirty="0" err="1" smtClean="0"/>
              <a:t>except</a:t>
            </a:r>
            <a:r>
              <a:rPr lang="es-MX" sz="1800" dirty="0" smtClean="0"/>
              <a:t> con un tercer argumento con valor ALL. </a:t>
            </a:r>
          </a:p>
          <a:p>
            <a:endParaRPr lang="es-MX" sz="1800" dirty="0" smtClean="0"/>
          </a:p>
          <a:p>
            <a:r>
              <a:rPr lang="es-MX" sz="1800" dirty="0" smtClean="0"/>
              <a:t>Por último, se hace notar que los 2 conjuntos provistos como argumentos a esta función debe ser originados desde la misma dimensión y debe estar definidos al mismo nivel dentro de la dimensión.</a:t>
            </a:r>
          </a:p>
          <a:p>
            <a:endParaRPr lang="es-MX" sz="1800" dirty="0" smtClean="0"/>
          </a:p>
          <a:p>
            <a:r>
              <a:rPr lang="es-MX" sz="1800" dirty="0"/>
              <a:t>SELECT EXCEPT ( [tiempo].[AÑO].MEMBERS , {  [tiempo].[AÑO].[1998] } ) ON COLUMNS,</a:t>
            </a:r>
          </a:p>
          <a:p>
            <a:r>
              <a:rPr lang="es-ES" sz="1800" dirty="0"/>
              <a:t>{ empleados.[</a:t>
            </a:r>
            <a:r>
              <a:rPr lang="es-ES" sz="1800" dirty="0" err="1"/>
              <a:t>emp</a:t>
            </a:r>
            <a:r>
              <a:rPr lang="es-ES" sz="1800" dirty="0"/>
              <a:t> nombre].MEMBERS }  ON ROWS</a:t>
            </a:r>
          </a:p>
          <a:p>
            <a:r>
              <a:rPr lang="es-ES" sz="1800" dirty="0"/>
              <a:t>FROM </a:t>
            </a:r>
            <a:r>
              <a:rPr lang="es-ES" sz="1800" dirty="0" err="1" smtClean="0"/>
              <a:t>cuboNW</a:t>
            </a:r>
            <a:endParaRPr lang="es-ES" sz="1800" dirty="0"/>
          </a:p>
          <a:p>
            <a:r>
              <a:rPr lang="es-ES" sz="1800" dirty="0"/>
              <a:t>WHERE  MEASURES.TOTAL </a:t>
            </a:r>
            <a:endParaRPr lang="es-MX"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Ejecutar expresiones MDX</a:t>
            </a:r>
            <a:endParaRPr lang="es-MX" dirty="0"/>
          </a:p>
        </p:txBody>
      </p:sp>
      <p:sp>
        <p:nvSpPr>
          <p:cNvPr id="3" name="2 Marcador de contenido"/>
          <p:cNvSpPr>
            <a:spLocks noGrp="1"/>
          </p:cNvSpPr>
          <p:nvPr>
            <p:ph idx="1"/>
          </p:nvPr>
        </p:nvSpPr>
        <p:spPr/>
        <p:txBody>
          <a:bodyPr/>
          <a:lstStyle/>
          <a:p>
            <a:r>
              <a:rPr lang="es-MX" dirty="0" smtClean="0"/>
              <a:t>1.- Seleccionar en la barra de botones la opción </a:t>
            </a:r>
            <a:r>
              <a:rPr lang="es-MX" dirty="0" err="1" smtClean="0"/>
              <a:t>Analysis</a:t>
            </a:r>
            <a:r>
              <a:rPr lang="es-MX" dirty="0" smtClean="0"/>
              <a:t> </a:t>
            </a:r>
            <a:r>
              <a:rPr lang="es-MX" dirty="0" err="1" smtClean="0"/>
              <a:t>Services</a:t>
            </a:r>
            <a:r>
              <a:rPr lang="es-MX" dirty="0" smtClean="0"/>
              <a:t> MDX </a:t>
            </a:r>
            <a:r>
              <a:rPr lang="es-MX" dirty="0" err="1" smtClean="0"/>
              <a:t>Query</a:t>
            </a:r>
            <a:r>
              <a:rPr lang="es-MX" dirty="0" smtClean="0"/>
              <a:t>.</a:t>
            </a:r>
          </a:p>
          <a:p>
            <a:r>
              <a:rPr lang="es-MX" dirty="0" smtClean="0"/>
              <a:t>2.- En la ventana de conexión oprimir </a:t>
            </a:r>
            <a:r>
              <a:rPr lang="es-MX" b="1" dirty="0" smtClean="0"/>
              <a:t>Conectar</a:t>
            </a:r>
            <a:r>
              <a:rPr lang="es-MX" dirty="0" smtClean="0"/>
              <a:t>.</a:t>
            </a:r>
          </a:p>
          <a:p>
            <a:endParaRPr lang="es-MX" dirty="0"/>
          </a:p>
        </p:txBody>
      </p:sp>
      <p:pic>
        <p:nvPicPr>
          <p:cNvPr id="9219" name="Picture 3"/>
          <p:cNvPicPr>
            <a:picLocks noChangeAspect="1" noChangeArrowheads="1"/>
          </p:cNvPicPr>
          <p:nvPr/>
        </p:nvPicPr>
        <p:blipFill>
          <a:blip r:embed="rId2" cstate="print"/>
          <a:srcRect/>
          <a:stretch>
            <a:fillRect/>
          </a:stretch>
        </p:blipFill>
        <p:spPr bwMode="auto">
          <a:xfrm>
            <a:off x="-40341" y="4149080"/>
            <a:ext cx="4781550" cy="914400"/>
          </a:xfrm>
          <a:prstGeom prst="rect">
            <a:avLst/>
          </a:prstGeom>
          <a:noFill/>
          <a:ln w="9525">
            <a:noFill/>
            <a:miter lim="800000"/>
            <a:headEnd/>
            <a:tailEnd/>
          </a:ln>
        </p:spPr>
      </p:pic>
      <p:pic>
        <p:nvPicPr>
          <p:cNvPr id="9220" name="Picture 4"/>
          <p:cNvPicPr>
            <a:picLocks noChangeAspect="1" noChangeArrowheads="1"/>
          </p:cNvPicPr>
          <p:nvPr/>
        </p:nvPicPr>
        <p:blipFill>
          <a:blip r:embed="rId3" cstate="print"/>
          <a:srcRect/>
          <a:stretch>
            <a:fillRect/>
          </a:stretch>
        </p:blipFill>
        <p:spPr bwMode="auto">
          <a:xfrm>
            <a:off x="5086350" y="3284984"/>
            <a:ext cx="4057650" cy="3057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Ejecutar expresiones MDX</a:t>
            </a:r>
            <a:endParaRPr lang="es-MX" dirty="0"/>
          </a:p>
        </p:txBody>
      </p:sp>
      <p:sp>
        <p:nvSpPr>
          <p:cNvPr id="3" name="2 Marcador de contenido"/>
          <p:cNvSpPr>
            <a:spLocks noGrp="1"/>
          </p:cNvSpPr>
          <p:nvPr>
            <p:ph idx="1"/>
          </p:nvPr>
        </p:nvSpPr>
        <p:spPr/>
        <p:txBody>
          <a:bodyPr/>
          <a:lstStyle/>
          <a:p>
            <a:r>
              <a:rPr lang="es-MX" dirty="0" smtClean="0"/>
              <a:t>En esta ventana es donde se realizarán las consultas con expresiones MDX.</a:t>
            </a:r>
            <a:endParaRPr lang="es-MX" dirty="0"/>
          </a:p>
        </p:txBody>
      </p:sp>
      <p:pic>
        <p:nvPicPr>
          <p:cNvPr id="5" name="Imagen 4"/>
          <p:cNvPicPr>
            <a:picLocks noChangeAspect="1"/>
          </p:cNvPicPr>
          <p:nvPr/>
        </p:nvPicPr>
        <p:blipFill>
          <a:blip r:embed="rId2"/>
          <a:stretch>
            <a:fillRect/>
          </a:stretch>
        </p:blipFill>
        <p:spPr>
          <a:xfrm>
            <a:off x="755576" y="2420888"/>
            <a:ext cx="8058023" cy="4138587"/>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368810" y="2825204"/>
            <a:ext cx="7533358" cy="3869120"/>
          </a:xfrm>
          <a:prstGeom prst="rect">
            <a:avLst/>
          </a:prstGeom>
        </p:spPr>
      </p:pic>
      <p:sp>
        <p:nvSpPr>
          <p:cNvPr id="2" name="1 Título"/>
          <p:cNvSpPr>
            <a:spLocks noGrp="1"/>
          </p:cNvSpPr>
          <p:nvPr>
            <p:ph type="title"/>
          </p:nvPr>
        </p:nvSpPr>
        <p:spPr/>
        <p:txBody>
          <a:bodyPr/>
          <a:lstStyle/>
          <a:p>
            <a:r>
              <a:rPr lang="es-MX" dirty="0" smtClean="0"/>
              <a:t>Ejecutar expresiones MDX</a:t>
            </a:r>
            <a:endParaRPr lang="es-MX" dirty="0"/>
          </a:p>
        </p:txBody>
      </p:sp>
      <p:sp>
        <p:nvSpPr>
          <p:cNvPr id="3" name="2 Marcador de contenido"/>
          <p:cNvSpPr>
            <a:spLocks noGrp="1"/>
          </p:cNvSpPr>
          <p:nvPr>
            <p:ph idx="1"/>
          </p:nvPr>
        </p:nvSpPr>
        <p:spPr/>
        <p:txBody>
          <a:bodyPr/>
          <a:lstStyle/>
          <a:p>
            <a:r>
              <a:rPr lang="es-MX" dirty="0" smtClean="0"/>
              <a:t>En selector de base de datos, es donde se podrá seleccionar la base de datos y cambiar en la ventana de Cube los datos del cubo a analizar.</a:t>
            </a:r>
            <a:endParaRPr lang="es-MX" dirty="0"/>
          </a:p>
        </p:txBody>
      </p:sp>
      <p:sp>
        <p:nvSpPr>
          <p:cNvPr id="5" name="4 Flecha derecha"/>
          <p:cNvSpPr/>
          <p:nvPr/>
        </p:nvSpPr>
        <p:spPr bwMode="auto">
          <a:xfrm>
            <a:off x="1043608" y="2989015"/>
            <a:ext cx="792088" cy="72008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
        <p:nvSpPr>
          <p:cNvPr id="6" name="5 Elipse"/>
          <p:cNvSpPr/>
          <p:nvPr/>
        </p:nvSpPr>
        <p:spPr bwMode="auto">
          <a:xfrm>
            <a:off x="2771800" y="3858190"/>
            <a:ext cx="1656184" cy="437020"/>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Expresiones MDX</a:t>
            </a:r>
            <a:endParaRPr lang="es-MX" dirty="0"/>
          </a:p>
        </p:txBody>
      </p:sp>
      <p:sp>
        <p:nvSpPr>
          <p:cNvPr id="3" name="2 Marcador de contenido"/>
          <p:cNvSpPr>
            <a:spLocks noGrp="1"/>
          </p:cNvSpPr>
          <p:nvPr>
            <p:ph idx="1"/>
          </p:nvPr>
        </p:nvSpPr>
        <p:spPr/>
        <p:txBody>
          <a:bodyPr/>
          <a:lstStyle/>
          <a:p>
            <a:r>
              <a:rPr lang="en-US" dirty="0" smtClean="0"/>
              <a:t>La </a:t>
            </a:r>
            <a:r>
              <a:rPr lang="en-US" dirty="0" err="1" smtClean="0"/>
              <a:t>sintaxis</a:t>
            </a:r>
            <a:r>
              <a:rPr lang="en-US" dirty="0" smtClean="0"/>
              <a:t> </a:t>
            </a:r>
            <a:r>
              <a:rPr lang="en-US" dirty="0" err="1" smtClean="0"/>
              <a:t>para</a:t>
            </a:r>
            <a:r>
              <a:rPr lang="en-US" dirty="0" smtClean="0"/>
              <a:t> </a:t>
            </a:r>
            <a:r>
              <a:rPr lang="en-US" dirty="0" err="1" smtClean="0"/>
              <a:t>expresiones</a:t>
            </a:r>
            <a:r>
              <a:rPr lang="en-US" dirty="0" smtClean="0"/>
              <a:t> MDX </a:t>
            </a:r>
            <a:r>
              <a:rPr lang="en-US" dirty="0" err="1" smtClean="0"/>
              <a:t>es</a:t>
            </a:r>
            <a:r>
              <a:rPr lang="en-US" dirty="0" smtClean="0"/>
              <a:t> la </a:t>
            </a:r>
            <a:r>
              <a:rPr lang="en-US" dirty="0" err="1" smtClean="0"/>
              <a:t>siguiente</a:t>
            </a:r>
            <a:r>
              <a:rPr lang="en-US" dirty="0" smtClean="0"/>
              <a:t>:</a:t>
            </a:r>
          </a:p>
          <a:p>
            <a:endParaRPr lang="en-US" dirty="0" smtClean="0"/>
          </a:p>
          <a:p>
            <a:r>
              <a:rPr lang="en-US" dirty="0" smtClean="0"/>
              <a:t>SELECT </a:t>
            </a:r>
          </a:p>
          <a:p>
            <a:r>
              <a:rPr lang="en-US" dirty="0" err="1" smtClean="0"/>
              <a:t>especificaciones_eje</a:t>
            </a:r>
            <a:r>
              <a:rPr lang="en-US" dirty="0" smtClean="0"/>
              <a:t> ON COLUMNS,</a:t>
            </a:r>
          </a:p>
          <a:p>
            <a:r>
              <a:rPr lang="en-US" dirty="0" err="1" smtClean="0"/>
              <a:t>especificaciones_eje</a:t>
            </a:r>
            <a:r>
              <a:rPr lang="en-US" dirty="0" smtClean="0"/>
              <a:t> </a:t>
            </a:r>
            <a:r>
              <a:rPr lang="es-MX" dirty="0" smtClean="0"/>
              <a:t>ON ROWS</a:t>
            </a:r>
          </a:p>
          <a:p>
            <a:r>
              <a:rPr lang="es-MX" dirty="0" smtClean="0"/>
              <a:t>FROM </a:t>
            </a:r>
            <a:r>
              <a:rPr lang="es-MX" dirty="0" err="1" smtClean="0"/>
              <a:t>nombre_cubo</a:t>
            </a:r>
            <a:endParaRPr lang="es-MX" dirty="0" smtClean="0"/>
          </a:p>
          <a:p>
            <a:r>
              <a:rPr lang="es-MX" dirty="0" smtClean="0"/>
              <a:t>WHERE filtros</a:t>
            </a:r>
          </a:p>
          <a:p>
            <a:endParaRPr lang="es-MX"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Expresiones MDX</a:t>
            </a:r>
            <a:endParaRPr lang="es-MX" dirty="0"/>
          </a:p>
        </p:txBody>
      </p:sp>
      <p:sp>
        <p:nvSpPr>
          <p:cNvPr id="3" name="2 Marcador de contenido"/>
          <p:cNvSpPr>
            <a:spLocks noGrp="1"/>
          </p:cNvSpPr>
          <p:nvPr>
            <p:ph idx="1"/>
          </p:nvPr>
        </p:nvSpPr>
        <p:spPr/>
        <p:txBody>
          <a:bodyPr/>
          <a:lstStyle/>
          <a:p>
            <a:r>
              <a:rPr lang="es-ES" sz="2400" dirty="0" smtClean="0"/>
              <a:t>La especificación del eje también se puede considerar como la selección de miembros para el eje. Si una sola dimensión es el caso, utilizando esta notación, utilice solamente </a:t>
            </a:r>
            <a:r>
              <a:rPr lang="es-ES" sz="2400" dirty="0" err="1" smtClean="0"/>
              <a:t>On</a:t>
            </a:r>
            <a:r>
              <a:rPr lang="es-ES" sz="2400" dirty="0" smtClean="0"/>
              <a:t> COLUMNS. </a:t>
            </a:r>
          </a:p>
          <a:p>
            <a:endParaRPr lang="es-ES" sz="2400" dirty="0" smtClean="0"/>
          </a:p>
          <a:p>
            <a:r>
              <a:rPr lang="es-ES" sz="2400" dirty="0" smtClean="0"/>
              <a:t>Para más dimensiones, los nombre de ejes sería páginas, capítulos y, por </a:t>
            </a:r>
            <a:r>
              <a:rPr lang="es-ES" sz="2400" dirty="0" err="1" smtClean="0"/>
              <a:t>último,SECCIONES</a:t>
            </a:r>
            <a:r>
              <a:rPr lang="es-ES" sz="2400" dirty="0" smtClean="0"/>
              <a:t>. </a:t>
            </a:r>
          </a:p>
          <a:p>
            <a:endParaRPr lang="es-ES" sz="2400" dirty="0" smtClean="0"/>
          </a:p>
          <a:p>
            <a:r>
              <a:rPr lang="es-ES" sz="2400" dirty="0" smtClean="0"/>
              <a:t>Si usted desea en eje términos más genéricos sobre los términos con nombre, puede</a:t>
            </a:r>
            <a:br>
              <a:rPr lang="es-ES" sz="2400" dirty="0" smtClean="0"/>
            </a:br>
            <a:r>
              <a:rPr lang="es-ES" sz="2400" dirty="0" smtClean="0"/>
              <a:t>utilizar el AXIS (índice) como convención de nomenclatura. El índice será una referencia de base cero para el eje.</a:t>
            </a:r>
            <a:endParaRPr lang="es-MX"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rbata">
  <a:themeElements>
    <a:clrScheme name="Corbata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Corba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Corbata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Corbata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Corbata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rbata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Corbata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Corbata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Office\Templates\Diseños de presentaciones\Corbata.pot</Template>
  <TotalTime>7946</TotalTime>
  <Words>2649</Words>
  <Application>Microsoft Office PowerPoint</Application>
  <PresentationFormat>Presentación en pantalla (4:3)</PresentationFormat>
  <Paragraphs>251</Paragraphs>
  <Slides>40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40</vt:i4>
      </vt:variant>
    </vt:vector>
  </HeadingPairs>
  <TitlesOfParts>
    <vt:vector size="44" baseType="lpstr">
      <vt:lpstr>Arial</vt:lpstr>
      <vt:lpstr>Times New Roman</vt:lpstr>
      <vt:lpstr>Wingdings</vt:lpstr>
      <vt:lpstr>Corbata</vt:lpstr>
      <vt:lpstr>Analysis Service Expresiones</vt:lpstr>
      <vt:lpstr>3.- Reportes con Expresiones multidimensionales (MDX).</vt:lpstr>
      <vt:lpstr>3.- Reportes con Expresiones multidimensionales (MDX).</vt:lpstr>
      <vt:lpstr>Ejecutar expresiones MDX</vt:lpstr>
      <vt:lpstr>Ejecutar expresiones MDX</vt:lpstr>
      <vt:lpstr>Ejecutar expresiones MDX</vt:lpstr>
      <vt:lpstr>Ejecutar expresiones MDX</vt:lpstr>
      <vt:lpstr>Expresiones MDX</vt:lpstr>
      <vt:lpstr>Expresiones MDX</vt:lpstr>
      <vt:lpstr>1.- Expresiones MDX</vt:lpstr>
      <vt:lpstr>Estructura de una expresión MDX</vt:lpstr>
      <vt:lpstr>2.- Identificadores (MDX)</vt:lpstr>
      <vt:lpstr>Usar identificadores normales </vt:lpstr>
      <vt:lpstr>Reglas de formato para los identificadores normales</vt:lpstr>
      <vt:lpstr> Usar identificadores delimitados </vt:lpstr>
      <vt:lpstr>Los identificadores delimitados se emplean en las siguientes situaciones</vt:lpstr>
      <vt:lpstr>3.- Expresiones (MDX)</vt:lpstr>
      <vt:lpstr>Expresión simple</vt:lpstr>
      <vt:lpstr>Presentación de PowerPoint</vt:lpstr>
      <vt:lpstr>Metadatos para los ejemplos.</vt:lpstr>
      <vt:lpstr>Expresión con los nombres de los empleados y todas las medidas.</vt:lpstr>
      <vt:lpstr>Presentación de PowerPoint</vt:lpstr>
      <vt:lpstr>Cambio de ejes de los resultados</vt:lpstr>
      <vt:lpstr>Presentación de PowerPoint</vt:lpstr>
      <vt:lpstr>Presentación de PowerPoint</vt:lpstr>
      <vt:lpstr>Presentación de PowerPoint</vt:lpstr>
      <vt:lpstr>Presentación de PowerPoint</vt:lpstr>
      <vt:lpstr>Filtrar la dimensiones</vt:lpstr>
      <vt:lpstr>Lista de elementos en ejes</vt:lpstr>
      <vt:lpstr>Lista de elementos en ejes</vt:lpstr>
      <vt:lpstr>Lista de elementos en ejes</vt:lpstr>
      <vt:lpstr>Lista de elementos en ejes</vt:lpstr>
      <vt:lpstr>Filtro básico en dimensiones</vt:lpstr>
      <vt:lpstr>Filtro básico en dimensiones</vt:lpstr>
      <vt:lpstr>Lista de elementos según jerarquía </vt:lpstr>
      <vt:lpstr>Lista de elementos según jerarquía </vt:lpstr>
      <vt:lpstr>Combinación de varias dimensiones en ejes (anidamiento de dimensiones)</vt:lpstr>
      <vt:lpstr>Combinación de varias dimensiones en ejes (anidamiento de dimensiones)</vt:lpstr>
      <vt:lpstr>OCULTAR ELEMENTOS EN EJES</vt:lpstr>
      <vt:lpstr>OCULTAR ELEMENTOS EN EJES</vt:lpstr>
    </vt:vector>
  </TitlesOfParts>
  <Company>Diseños Industriales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Daniel Esparza Soto</dc:creator>
  <cp:lastModifiedBy>Daniele</cp:lastModifiedBy>
  <cp:revision>255</cp:revision>
  <cp:lastPrinted>1601-01-01T00:00:00Z</cp:lastPrinted>
  <dcterms:created xsi:type="dcterms:W3CDTF">2007-06-23T08:10:16Z</dcterms:created>
  <dcterms:modified xsi:type="dcterms:W3CDTF">2021-10-28T16:48:03Z</dcterms:modified>
</cp:coreProperties>
</file>