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19" r:id="rId2"/>
    <p:sldId id="320" r:id="rId3"/>
    <p:sldId id="325" r:id="rId4"/>
    <p:sldId id="326" r:id="rId5"/>
    <p:sldId id="317" r:id="rId6"/>
    <p:sldId id="318" r:id="rId7"/>
    <p:sldId id="258" r:id="rId8"/>
    <p:sldId id="259" r:id="rId9"/>
    <p:sldId id="260" r:id="rId10"/>
    <p:sldId id="261" r:id="rId11"/>
    <p:sldId id="262" r:id="rId12"/>
    <p:sldId id="263" r:id="rId13"/>
    <p:sldId id="321" r:id="rId14"/>
    <p:sldId id="264" r:id="rId15"/>
    <p:sldId id="265" r:id="rId16"/>
    <p:sldId id="303" r:id="rId17"/>
    <p:sldId id="304" r:id="rId18"/>
    <p:sldId id="266" r:id="rId19"/>
    <p:sldId id="267" r:id="rId20"/>
    <p:sldId id="268" r:id="rId21"/>
    <p:sldId id="313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310" r:id="rId31"/>
    <p:sldId id="314" r:id="rId32"/>
    <p:sldId id="315" r:id="rId33"/>
    <p:sldId id="316" r:id="rId34"/>
    <p:sldId id="277" r:id="rId35"/>
    <p:sldId id="311" r:id="rId36"/>
    <p:sldId id="278" r:id="rId37"/>
    <p:sldId id="279" r:id="rId38"/>
    <p:sldId id="280" r:id="rId39"/>
    <p:sldId id="281" r:id="rId40"/>
    <p:sldId id="282" r:id="rId41"/>
    <p:sldId id="283" r:id="rId42"/>
    <p:sldId id="312" r:id="rId43"/>
    <p:sldId id="284" r:id="rId44"/>
    <p:sldId id="305" r:id="rId45"/>
    <p:sldId id="285" r:id="rId46"/>
    <p:sldId id="306" r:id="rId47"/>
    <p:sldId id="286" r:id="rId48"/>
    <p:sldId id="307" r:id="rId49"/>
    <p:sldId id="287" r:id="rId50"/>
    <p:sldId id="288" r:id="rId51"/>
    <p:sldId id="308" r:id="rId52"/>
    <p:sldId id="309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02" r:id="rId67"/>
    <p:sldId id="322" r:id="rId68"/>
    <p:sldId id="323" r:id="rId6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3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9E14E-12CE-45FF-865F-7DE1D7720EA0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37215-D381-4A65-948A-583C33AB2D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255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C9CA2B-F108-42BF-97BC-CAD8C3E4C48A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1113158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522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40F650-1879-497D-AFCF-C2FCE32F8115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744536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71E273-0563-4D56-AD5C-E721B66BC0E0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307740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542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01B486-279C-43A4-ADCD-0AB30F007495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1281471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C4D807-5A6A-4600-AA45-15E0DFFE763A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2817809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4029442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5734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88A975-1624-4D80-9105-A0F6A64AB2FE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2435740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583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1810FB-3B74-48B6-A114-EAE157E5104D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1896108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126735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4219010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344509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589291-59F1-4825-A607-96CE4A778194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2579827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1791484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2793151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2181757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3561823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3111094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36829499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67895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706104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2083073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4156523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2C53B9-C825-4D1E-80F5-54A0684D925A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1614476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740571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1859D5-8CC5-4739-B01D-066B45753A85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8947585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4CE637-89A8-41A4-8D02-99D78E87C6A8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1134194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2FC45F-9D08-4274-8568-C6227D6CD3BB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41638301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942CA0-4F9C-416F-9D22-0E4D7E237CA4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394236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2A9DFF-6E18-4111-B9DA-1F2924F95D34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3117245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788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7D534E-0B6B-4895-93CD-76084AD1BB8D}" type="slidenum">
              <a:rPr lang="es-MX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8272263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E8C203-610A-4DFD-925E-8FBCBAFDD125}" type="slidenum">
              <a:rPr lang="es-MX" smtClean="0"/>
              <a:pPr>
                <a:defRPr/>
              </a:pPr>
              <a:t>59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01744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1553B8-202A-4322-80EA-D8BC2D33F2BE}" type="slidenum">
              <a:rPr lang="es-MX" smtClean="0"/>
              <a:pPr>
                <a:defRPr/>
              </a:pPr>
              <a:t>60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2083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5C7C54-BEA4-4C37-AA86-C7F6466DF447}" type="slidenum">
              <a:rPr lang="es-MX" smtClean="0"/>
              <a:pPr>
                <a:defRPr/>
              </a:pPr>
              <a:t>61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149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13558F-BF20-4DA2-B43E-9F25EB82D3DA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4199931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F11712-E096-435E-841C-325B1EFEA216}" type="slidenum">
              <a:rPr lang="es-MX" smtClean="0"/>
              <a:pPr>
                <a:defRPr/>
              </a:pPr>
              <a:t>62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0159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CC5395-55D0-438B-9E04-B97EBFD28A9F}" type="slidenum">
              <a:rPr lang="es-MX" smtClean="0"/>
              <a:pPr>
                <a:defRPr/>
              </a:pPr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884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B8601E-1276-4160-BD5D-E3A710F68101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403073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97D203-B3D3-4C46-9B81-601AABC00AA6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6128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491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B548F3-EDDA-4D15-97D1-CFE18FB4D88B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64448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501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7EA0DF-F886-4982-8271-6C89784544F6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56759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smtClean="0"/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1CF702-9892-498C-B2D1-B84C3943879D}" type="slidenum">
              <a:rPr lang="es-DO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DO" smtClean="0"/>
          </a:p>
        </p:txBody>
      </p:sp>
    </p:spTree>
    <p:extLst>
      <p:ext uri="{BB962C8B-B14F-4D97-AF65-F5344CB8AC3E}">
        <p14:creationId xmlns:p14="http://schemas.microsoft.com/office/powerpoint/2010/main" val="2178349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58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09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1511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935163"/>
            <a:ext cx="8229600" cy="4389437"/>
          </a:xfrm>
        </p:spPr>
        <p:txBody>
          <a:bodyPr/>
          <a:lstStyle/>
          <a:p>
            <a:pPr lvl="0"/>
            <a:endParaRPr lang="es-MX" noProof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85F1-5A29-4D9F-88C7-6E387C8599F8}" type="datetimeFigureOut">
              <a:rPr lang="es-MX"/>
              <a:pPr>
                <a:defRPr/>
              </a:pPr>
              <a:t>25/09/2018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A5719-F2F1-4B7E-ABE7-DC0E3DF6A2D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03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4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05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29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54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024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234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23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87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70B63-7909-4853-A6B0-F3AF718ACF1D}" type="datetimeFigureOut">
              <a:rPr lang="es-MX" smtClean="0"/>
              <a:t>25/09/2018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73C01-2724-4349-B581-874DDC6ABA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519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rchivo:James_Gosling_2005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lucia/NUEVAS%20TECNOLOGIAS/apuntes%20de%20java/RelationalDemo.jav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/lang/Object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7/docs/api/java/io/PrintStream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wnload.oracle.com/javase/7/docs/api/java/lang/Object.html" TargetMode="External"/><Relationship Id="rId4" Type="http://schemas.openxmlformats.org/officeDocument/2006/relationships/hyperlink" Target="http://download.oracle.com/javase/7/docs/api/java/lang/String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://download.oracle.com/javase/tutorial/deployment/index.html" TargetMode="External"/><Relationship Id="rId3" Type="http://schemas.openxmlformats.org/officeDocument/2006/relationships/hyperlink" Target="http://download.oracle.com/javase/tutorial/getStarted/index.html" TargetMode="External"/><Relationship Id="rId7" Type="http://schemas.openxmlformats.org/officeDocument/2006/relationships/hyperlink" Target="http://download.oracle.com/javase/tutorial/ui/index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oracle.com/javase/tutorial/collections/index.html" TargetMode="External"/><Relationship Id="rId5" Type="http://schemas.openxmlformats.org/officeDocument/2006/relationships/hyperlink" Target="http://download.oracle.com/javase/tutorial/essential/index.html" TargetMode="External"/><Relationship Id="rId4" Type="http://schemas.openxmlformats.org/officeDocument/2006/relationships/hyperlink" Target="http://download.oracle.com/javase/tutorial/java/index.html" TargetMode="External"/><Relationship Id="rId9" Type="http://schemas.openxmlformats.org/officeDocument/2006/relationships/hyperlink" Target="http://download.oracle.com/javase/tutorial/extra/certification/index.htm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tutorial/java/nutsandbolts/index.html" TargetMode="External"/><Relationship Id="rId2" Type="http://schemas.openxmlformats.org/officeDocument/2006/relationships/hyperlink" Target="http://download.oracle.com/javase/tutorial/java/TOC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io/formatting.html" TargetMode="External"/><Relationship Id="rId2" Type="http://schemas.openxmlformats.org/officeDocument/2006/relationships/hyperlink" Target="https://docs.oracle.com/javase/tutorial/java/data/numberformat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130425"/>
            <a:ext cx="8892480" cy="245070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s-MX" dirty="0" smtClean="0"/>
              <a:t>Ingeniería en Sistemas Computacionales</a:t>
            </a:r>
            <a:br>
              <a:rPr lang="es-MX" dirty="0" smtClean="0"/>
            </a:br>
            <a:r>
              <a:rPr lang="es-MX" b="1" dirty="0" smtClean="0"/>
              <a:t>Fundamentos de Programación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Clave </a:t>
            </a:r>
            <a:r>
              <a:rPr lang="es-MX" dirty="0"/>
              <a:t>AED-1285</a:t>
            </a:r>
            <a:br>
              <a:rPr lang="es-MX" dirty="0"/>
            </a:br>
            <a:r>
              <a:rPr lang="es-MX" dirty="0" smtClean="0"/>
              <a:t>SATCA 2-3-5</a:t>
            </a:r>
            <a:br>
              <a:rPr lang="es-MX" dirty="0" smtClean="0"/>
            </a:br>
            <a:endParaRPr lang="es-MX" dirty="0" smtClean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b="1" dirty="0" smtClean="0">
                <a:solidFill>
                  <a:schemeClr val="tx2"/>
                </a:solidFill>
              </a:rPr>
              <a:t>Unidad 2. Introducción a la programación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MX" dirty="0" smtClean="0"/>
              <a:t>Dra. María Lucía Barrón </a:t>
            </a:r>
            <a:r>
              <a:rPr lang="es-MX" i="1" dirty="0" smtClean="0"/>
              <a:t>Estrada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93538" tIns="45720" rIns="593538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052" name="Imagen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32656"/>
            <a:ext cx="1128713" cy="1128713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1" i="1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Instituto Tecnológico de Culiacán</a:t>
            </a:r>
            <a:endParaRPr kumimoji="0" lang="es-MX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1" i="1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Departamento de Sistemas y Computación</a:t>
            </a:r>
            <a:endParaRPr kumimoji="0" 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395536" y="1628800"/>
            <a:ext cx="813690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467544" y="4581128"/>
            <a:ext cx="813690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1453-2D32-409B-9F62-22554EEF58C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88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>
          <a:xfrm>
            <a:off x="2195513" y="549275"/>
            <a:ext cx="6461125" cy="866775"/>
          </a:xfrm>
        </p:spPr>
        <p:txBody>
          <a:bodyPr/>
          <a:lstStyle/>
          <a:p>
            <a:pPr eaLnBrk="1" hangingPunct="1"/>
            <a:r>
              <a:rPr lang="es-MX" smtClean="0"/>
              <a:t>James Gosling</a:t>
            </a: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>
          <a:xfrm>
            <a:off x="3779838" y="1557338"/>
            <a:ext cx="5113337" cy="4719637"/>
          </a:xfrm>
        </p:spPr>
        <p:txBody>
          <a:bodyPr/>
          <a:lstStyle/>
          <a:p>
            <a:pPr eaLnBrk="1" hangingPunct="1"/>
            <a:r>
              <a:rPr lang="es-MX" sz="2800" dirty="0" smtClean="0"/>
              <a:t>Considerado el padre del lenguaje de programación </a:t>
            </a:r>
            <a:r>
              <a:rPr lang="es-MX" sz="2800" b="1" dirty="0" smtClean="0"/>
              <a:t>Java</a:t>
            </a:r>
            <a:r>
              <a:rPr lang="es-MX" sz="2800" dirty="0" smtClean="0"/>
              <a:t>.</a:t>
            </a:r>
          </a:p>
          <a:p>
            <a:pPr eaLnBrk="1" hangingPunct="1"/>
            <a:endParaRPr lang="es-MX" sz="2800" dirty="0" smtClean="0"/>
          </a:p>
          <a:p>
            <a:pPr eaLnBrk="1" hangingPunct="1"/>
            <a:r>
              <a:rPr lang="es-MX" sz="2800" dirty="0" smtClean="0"/>
              <a:t>Realizó el diseño original y la implementación del </a:t>
            </a:r>
            <a:r>
              <a:rPr lang="es-MX" sz="2800" b="1" dirty="0" smtClean="0"/>
              <a:t>compilador</a:t>
            </a:r>
            <a:r>
              <a:rPr lang="es-MX" sz="2800" dirty="0" smtClean="0"/>
              <a:t> original y la </a:t>
            </a:r>
            <a:r>
              <a:rPr lang="es-MX" sz="2800" b="1" dirty="0" smtClean="0"/>
              <a:t>Máquina Virtual Java</a:t>
            </a:r>
            <a:r>
              <a:rPr lang="es-MX" sz="2800" dirty="0" smtClean="0"/>
              <a:t> (</a:t>
            </a:r>
            <a:r>
              <a:rPr lang="es-MX" sz="2800" b="1" dirty="0" smtClean="0"/>
              <a:t>JVM</a:t>
            </a:r>
            <a:r>
              <a:rPr lang="es-MX" sz="2800" dirty="0" smtClean="0"/>
              <a:t> por sus siglas en Inglés) </a:t>
            </a:r>
          </a:p>
        </p:txBody>
      </p:sp>
      <p:pic>
        <p:nvPicPr>
          <p:cNvPr id="7172" name="Picture 2" descr="James Gosling 200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1052513"/>
            <a:ext cx="303688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5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68313" y="617538"/>
            <a:ext cx="8475662" cy="1143000"/>
          </a:xfrm>
        </p:spPr>
        <p:txBody>
          <a:bodyPr/>
          <a:lstStyle/>
          <a:p>
            <a:pPr eaLnBrk="1" hangingPunct="1"/>
            <a:r>
              <a:rPr lang="es-MX" dirty="0" smtClean="0"/>
              <a:t>TAREA 1</a:t>
            </a: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eaLnBrk="1" hangingPunct="1"/>
            <a:r>
              <a:rPr lang="es-MX" smtClean="0"/>
              <a:t>Investiga algunos datos interesantes del Lenguaje de Programación Java.</a:t>
            </a:r>
          </a:p>
          <a:p>
            <a:pPr eaLnBrk="1" hangingPunct="1"/>
            <a:r>
              <a:rPr lang="es-MX" smtClean="0"/>
              <a:t>Escribe una pequeña nota o comentario y compártelo en el grupo.</a:t>
            </a:r>
          </a:p>
          <a:p>
            <a:pPr eaLnBrk="1" hangingPunct="1"/>
            <a:r>
              <a:rPr lang="es-MX" smtClean="0"/>
              <a:t>No olvides citar la fuente de información que usaste.</a:t>
            </a:r>
          </a:p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2121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93038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DO" dirty="0" smtClean="0"/>
              <a:t>2.3 Estructura básica de un programa Java</a:t>
            </a:r>
            <a:endParaRPr lang="es-MX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772400" cy="8382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Los programas Java tienen una estructura básica simple que se basa en la </a:t>
            </a:r>
            <a:r>
              <a:rPr lang="en-US" b="1" smtClean="0"/>
              <a:t>definición de una clase</a:t>
            </a:r>
            <a:r>
              <a:rPr lang="en-US" smtClean="0"/>
              <a:t>.</a:t>
            </a:r>
            <a:endParaRPr lang="es-MX" smtClean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2895600" y="2895600"/>
            <a:ext cx="455136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solidFill>
                  <a:srgbClr val="00C08E"/>
                </a:solidFill>
                <a:latin typeface="+mn-lt"/>
                <a:cs typeface="Courier New" pitchFamily="49" charset="0"/>
              </a:rPr>
              <a:t>// </a:t>
            </a:r>
            <a:r>
              <a:rPr lang="es-DO" dirty="0" err="1">
                <a:solidFill>
                  <a:srgbClr val="00C08E"/>
                </a:solidFill>
                <a:latin typeface="+mn-lt"/>
                <a:cs typeface="Courier New" pitchFamily="49" charset="0"/>
              </a:rPr>
              <a:t>Definicion</a:t>
            </a:r>
            <a:r>
              <a:rPr lang="es-DO" dirty="0">
                <a:solidFill>
                  <a:srgbClr val="00C08E"/>
                </a:solidFill>
                <a:latin typeface="+mn-lt"/>
                <a:cs typeface="Courier New" pitchFamily="49" charset="0"/>
              </a:rPr>
              <a:t> de la clase HolaMundo.java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b="1" dirty="0" err="1">
                <a:latin typeface="+mn-lt"/>
                <a:cs typeface="Courier New" pitchFamily="49" charset="0"/>
              </a:rPr>
              <a:t>public</a:t>
            </a:r>
            <a:r>
              <a:rPr lang="es-DO" dirty="0">
                <a:latin typeface="+mn-lt"/>
                <a:cs typeface="Courier New" pitchFamily="49" charset="0"/>
              </a:rPr>
              <a:t> </a:t>
            </a:r>
            <a:r>
              <a:rPr lang="es-DO" b="1" dirty="0" err="1">
                <a:latin typeface="+mn-lt"/>
                <a:cs typeface="Courier New" pitchFamily="49" charset="0"/>
              </a:rPr>
              <a:t>class</a:t>
            </a:r>
            <a:r>
              <a:rPr lang="es-DO" dirty="0">
                <a:latin typeface="+mn-lt"/>
                <a:cs typeface="Courier New" pitchFamily="49" charset="0"/>
              </a:rPr>
              <a:t> </a:t>
            </a:r>
            <a:r>
              <a:rPr lang="en-US" dirty="0" err="1">
                <a:latin typeface="+mn-lt"/>
                <a:cs typeface="Courier New" pitchFamily="49" charset="0"/>
              </a:rPr>
              <a:t>HolaMundo</a:t>
            </a:r>
            <a:r>
              <a:rPr lang="es-DO" dirty="0">
                <a:latin typeface="+mn-lt"/>
                <a:cs typeface="Courier New" pitchFamily="49" charset="0"/>
              </a:rPr>
              <a:t> {  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latin typeface="+mn-lt"/>
                <a:cs typeface="Courier New" pitchFamily="49" charset="0"/>
              </a:rPr>
              <a:t>       </a:t>
            </a:r>
            <a:r>
              <a:rPr lang="es-DO" b="1" dirty="0" err="1">
                <a:latin typeface="+mn-lt"/>
                <a:cs typeface="Courier New" pitchFamily="49" charset="0"/>
              </a:rPr>
              <a:t>public</a:t>
            </a:r>
            <a:r>
              <a:rPr lang="es-DO" b="1" dirty="0">
                <a:latin typeface="+mn-lt"/>
                <a:cs typeface="Courier New" pitchFamily="49" charset="0"/>
              </a:rPr>
              <a:t> </a:t>
            </a:r>
            <a:r>
              <a:rPr lang="es-DO" b="1" dirty="0" err="1">
                <a:latin typeface="+mn-lt"/>
                <a:cs typeface="Courier New" pitchFamily="49" charset="0"/>
              </a:rPr>
              <a:t>static</a:t>
            </a:r>
            <a:r>
              <a:rPr lang="es-DO" b="1" dirty="0">
                <a:latin typeface="+mn-lt"/>
                <a:cs typeface="Courier New" pitchFamily="49" charset="0"/>
              </a:rPr>
              <a:t> </a:t>
            </a:r>
            <a:r>
              <a:rPr lang="es-DO" b="1" dirty="0" err="1">
                <a:latin typeface="+mn-lt"/>
                <a:cs typeface="Courier New" pitchFamily="49" charset="0"/>
              </a:rPr>
              <a:t>void</a:t>
            </a:r>
            <a:r>
              <a:rPr lang="es-DO" dirty="0">
                <a:latin typeface="+mn-lt"/>
                <a:cs typeface="Courier New" pitchFamily="49" charset="0"/>
              </a:rPr>
              <a:t> </a:t>
            </a:r>
            <a:r>
              <a:rPr lang="es-DO" dirty="0" err="1">
                <a:latin typeface="+mn-lt"/>
                <a:cs typeface="Courier New" pitchFamily="49" charset="0"/>
              </a:rPr>
              <a:t>main</a:t>
            </a:r>
            <a:r>
              <a:rPr lang="es-DO" dirty="0">
                <a:latin typeface="+mn-lt"/>
                <a:cs typeface="Courier New" pitchFamily="49" charset="0"/>
              </a:rPr>
              <a:t> (</a:t>
            </a:r>
            <a:r>
              <a:rPr lang="es-DO" dirty="0" err="1">
                <a:latin typeface="+mn-lt"/>
                <a:cs typeface="Courier New" pitchFamily="49" charset="0"/>
              </a:rPr>
              <a:t>String</a:t>
            </a:r>
            <a:r>
              <a:rPr lang="es-DO" dirty="0">
                <a:latin typeface="+mn-lt"/>
                <a:cs typeface="Courier New" pitchFamily="49" charset="0"/>
              </a:rPr>
              <a:t>[] </a:t>
            </a:r>
            <a:r>
              <a:rPr lang="es-DO" dirty="0" err="1">
                <a:latin typeface="+mn-lt"/>
                <a:cs typeface="Courier New" pitchFamily="49" charset="0"/>
              </a:rPr>
              <a:t>args</a:t>
            </a:r>
            <a:r>
              <a:rPr lang="es-DO" dirty="0">
                <a:latin typeface="+mn-lt"/>
                <a:cs typeface="Courier New" pitchFamily="49" charset="0"/>
              </a:rPr>
              <a:t>) {      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latin typeface="+mn-lt"/>
                <a:cs typeface="Courier New" pitchFamily="49" charset="0"/>
              </a:rPr>
              <a:t>          </a:t>
            </a:r>
            <a:r>
              <a:rPr lang="es-DO" dirty="0" err="1">
                <a:latin typeface="+mn-lt"/>
                <a:cs typeface="Courier New" pitchFamily="49" charset="0"/>
              </a:rPr>
              <a:t>System.out.println</a:t>
            </a:r>
            <a:r>
              <a:rPr lang="es-DO" dirty="0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(“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Hola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Mundo</a:t>
            </a:r>
            <a:r>
              <a:rPr lang="es-DO" dirty="0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!"</a:t>
            </a:r>
            <a:r>
              <a:rPr lang="es-DO" dirty="0">
                <a:latin typeface="+mn-lt"/>
                <a:cs typeface="Courier New" pitchFamily="49" charset="0"/>
              </a:rPr>
              <a:t>); 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latin typeface="+mn-lt"/>
                <a:cs typeface="Courier New" pitchFamily="49" charset="0"/>
              </a:rPr>
              <a:t>     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latin typeface="+mn-lt"/>
                <a:cs typeface="Courier New" pitchFamily="49" charset="0"/>
              </a:rPr>
              <a:t> }</a:t>
            </a:r>
            <a:r>
              <a:rPr lang="es-DO" sz="2200" b="1" dirty="0">
                <a:latin typeface="+mn-lt"/>
                <a:cs typeface="+mn-cs"/>
              </a:rPr>
              <a:t> </a:t>
            </a:r>
            <a:endParaRPr lang="es-MX" dirty="0">
              <a:latin typeface="+mn-lt"/>
              <a:cs typeface="+mn-cs"/>
            </a:endParaRPr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 flipH="1">
            <a:off x="7162800" y="2895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7620000" y="2743200"/>
            <a:ext cx="1200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Calibri" pitchFamily="34" charset="0"/>
              </a:rPr>
              <a:t>comentario</a:t>
            </a:r>
            <a:endParaRPr lang="es-MX" sz="1600" b="1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194570" name="Text Box 10"/>
          <p:cNvSpPr txBox="1">
            <a:spLocks noChangeArrowheads="1"/>
          </p:cNvSpPr>
          <p:nvPr/>
        </p:nvSpPr>
        <p:spPr bwMode="auto">
          <a:xfrm>
            <a:off x="250825" y="3213100"/>
            <a:ext cx="24003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Calibri" pitchFamily="34" charset="0"/>
              </a:rPr>
              <a:t>Encabezado de la clase</a:t>
            </a:r>
            <a:endParaRPr lang="es-MX" sz="1600" b="1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194571" name="Line 11"/>
          <p:cNvSpPr>
            <a:spLocks noChangeShapeType="1"/>
          </p:cNvSpPr>
          <p:nvPr/>
        </p:nvSpPr>
        <p:spPr bwMode="auto">
          <a:xfrm>
            <a:off x="2209800" y="3429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94572" name="Text Box 12"/>
          <p:cNvSpPr txBox="1">
            <a:spLocks noChangeArrowheads="1"/>
          </p:cNvSpPr>
          <p:nvPr/>
        </p:nvSpPr>
        <p:spPr bwMode="auto">
          <a:xfrm>
            <a:off x="3870325" y="4986338"/>
            <a:ext cx="271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folHlink"/>
                </a:solidFill>
                <a:latin typeface="Calibri" pitchFamily="34" charset="0"/>
              </a:rPr>
              <a:t>Cuerpo de la clase</a:t>
            </a:r>
            <a:endParaRPr lang="es-MX" b="1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194573" name="Line 13"/>
          <p:cNvSpPr>
            <a:spLocks noChangeShapeType="1"/>
          </p:cNvSpPr>
          <p:nvPr/>
        </p:nvSpPr>
        <p:spPr bwMode="auto">
          <a:xfrm flipH="1" flipV="1">
            <a:off x="3200400" y="4800600"/>
            <a:ext cx="1447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94574" name="Line 14"/>
          <p:cNvSpPr>
            <a:spLocks noChangeShapeType="1"/>
          </p:cNvSpPr>
          <p:nvPr/>
        </p:nvSpPr>
        <p:spPr bwMode="auto">
          <a:xfrm flipV="1">
            <a:off x="4648200" y="3429000"/>
            <a:ext cx="9144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304800" y="3657600"/>
            <a:ext cx="16541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chemeClr val="folHlink"/>
                </a:solidFill>
                <a:latin typeface="Calibri" pitchFamily="34" charset="0"/>
              </a:rPr>
              <a:t>Metodo principal</a:t>
            </a:r>
            <a:endParaRPr lang="es-MX" sz="1600" b="1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194576" name="Line 16"/>
          <p:cNvSpPr>
            <a:spLocks noChangeShapeType="1"/>
          </p:cNvSpPr>
          <p:nvPr/>
        </p:nvSpPr>
        <p:spPr bwMode="auto">
          <a:xfrm>
            <a:off x="1752600" y="3810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9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8" grpId="0" animBg="1"/>
      <p:bldP spid="194569" grpId="0" autoUpdateAnimBg="0"/>
      <p:bldP spid="194570" grpId="0" autoUpdateAnimBg="0"/>
      <p:bldP spid="194571" grpId="0" animBg="1"/>
      <p:bldP spid="194572" grpId="0" autoUpdateAnimBg="0"/>
      <p:bldP spid="194573" grpId="0" animBg="1"/>
      <p:bldP spid="194574" grpId="0" animBg="1"/>
      <p:bldP spid="194575" grpId="0" autoUpdateAnimBg="0"/>
      <p:bldP spid="1945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124744"/>
            <a:ext cx="8064896" cy="361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3200" dirty="0">
                <a:solidFill>
                  <a:srgbClr val="00C08E"/>
                </a:solidFill>
                <a:latin typeface="+mn-lt"/>
                <a:cs typeface="Courier New" pitchFamily="49" charset="0"/>
              </a:rPr>
              <a:t>// </a:t>
            </a:r>
            <a:r>
              <a:rPr lang="es-DO" sz="3200" dirty="0" err="1">
                <a:solidFill>
                  <a:srgbClr val="00C08E"/>
                </a:solidFill>
                <a:latin typeface="+mn-lt"/>
                <a:cs typeface="Courier New" pitchFamily="49" charset="0"/>
              </a:rPr>
              <a:t>Definicion</a:t>
            </a:r>
            <a:r>
              <a:rPr lang="es-DO" sz="3200" dirty="0">
                <a:solidFill>
                  <a:srgbClr val="00C08E"/>
                </a:solidFill>
                <a:latin typeface="+mn-lt"/>
                <a:cs typeface="Courier New" pitchFamily="49" charset="0"/>
              </a:rPr>
              <a:t> de la clase HolaMundo.java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3200" b="1" dirty="0" err="1">
                <a:latin typeface="+mn-lt"/>
                <a:cs typeface="Courier New" pitchFamily="49" charset="0"/>
              </a:rPr>
              <a:t>public</a:t>
            </a:r>
            <a:r>
              <a:rPr lang="es-DO" sz="3200" dirty="0">
                <a:latin typeface="+mn-lt"/>
                <a:cs typeface="Courier New" pitchFamily="49" charset="0"/>
              </a:rPr>
              <a:t> </a:t>
            </a:r>
            <a:r>
              <a:rPr lang="es-DO" sz="3200" b="1" dirty="0" err="1">
                <a:latin typeface="+mn-lt"/>
                <a:cs typeface="Courier New" pitchFamily="49" charset="0"/>
              </a:rPr>
              <a:t>class</a:t>
            </a:r>
            <a:r>
              <a:rPr lang="es-DO" sz="3200" dirty="0">
                <a:latin typeface="+mn-lt"/>
                <a:cs typeface="Courier New" pitchFamily="49" charset="0"/>
              </a:rPr>
              <a:t> </a:t>
            </a:r>
            <a:r>
              <a:rPr lang="en-US" sz="3200" dirty="0" err="1">
                <a:latin typeface="+mn-lt"/>
                <a:cs typeface="Courier New" pitchFamily="49" charset="0"/>
              </a:rPr>
              <a:t>HolaMundo</a:t>
            </a:r>
            <a:r>
              <a:rPr lang="es-DO" sz="3200" dirty="0">
                <a:latin typeface="+mn-lt"/>
                <a:cs typeface="Courier New" pitchFamily="49" charset="0"/>
              </a:rPr>
              <a:t> {  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3200" dirty="0">
                <a:latin typeface="+mn-lt"/>
                <a:cs typeface="Courier New" pitchFamily="49" charset="0"/>
              </a:rPr>
              <a:t>       </a:t>
            </a:r>
            <a:r>
              <a:rPr lang="es-DO" sz="3200" b="1" dirty="0" err="1">
                <a:latin typeface="+mn-lt"/>
                <a:cs typeface="Courier New" pitchFamily="49" charset="0"/>
              </a:rPr>
              <a:t>public</a:t>
            </a:r>
            <a:r>
              <a:rPr lang="es-DO" sz="3200" b="1" dirty="0">
                <a:latin typeface="+mn-lt"/>
                <a:cs typeface="Courier New" pitchFamily="49" charset="0"/>
              </a:rPr>
              <a:t> </a:t>
            </a:r>
            <a:r>
              <a:rPr lang="es-DO" sz="3200" b="1" dirty="0" err="1">
                <a:latin typeface="+mn-lt"/>
                <a:cs typeface="Courier New" pitchFamily="49" charset="0"/>
              </a:rPr>
              <a:t>static</a:t>
            </a:r>
            <a:r>
              <a:rPr lang="es-DO" sz="3200" b="1" dirty="0">
                <a:latin typeface="+mn-lt"/>
                <a:cs typeface="Courier New" pitchFamily="49" charset="0"/>
              </a:rPr>
              <a:t> </a:t>
            </a:r>
            <a:r>
              <a:rPr lang="es-DO" sz="3200" b="1" dirty="0" err="1">
                <a:latin typeface="+mn-lt"/>
                <a:cs typeface="Courier New" pitchFamily="49" charset="0"/>
              </a:rPr>
              <a:t>void</a:t>
            </a:r>
            <a:r>
              <a:rPr lang="es-DO" sz="3200" dirty="0">
                <a:latin typeface="+mn-lt"/>
                <a:cs typeface="Courier New" pitchFamily="49" charset="0"/>
              </a:rPr>
              <a:t> </a:t>
            </a:r>
            <a:r>
              <a:rPr lang="es-DO" sz="3200" dirty="0" err="1">
                <a:latin typeface="+mn-lt"/>
                <a:cs typeface="Courier New" pitchFamily="49" charset="0"/>
              </a:rPr>
              <a:t>main</a:t>
            </a:r>
            <a:r>
              <a:rPr lang="es-DO" sz="3200" dirty="0">
                <a:latin typeface="+mn-lt"/>
                <a:cs typeface="Courier New" pitchFamily="49" charset="0"/>
              </a:rPr>
              <a:t> (</a:t>
            </a:r>
            <a:r>
              <a:rPr lang="es-DO" sz="3200" dirty="0" err="1">
                <a:latin typeface="+mn-lt"/>
                <a:cs typeface="Courier New" pitchFamily="49" charset="0"/>
              </a:rPr>
              <a:t>String</a:t>
            </a:r>
            <a:r>
              <a:rPr lang="es-DO" sz="3200" dirty="0">
                <a:latin typeface="+mn-lt"/>
                <a:cs typeface="Courier New" pitchFamily="49" charset="0"/>
              </a:rPr>
              <a:t>[] </a:t>
            </a:r>
            <a:r>
              <a:rPr lang="es-DO" sz="3200" dirty="0" err="1">
                <a:latin typeface="+mn-lt"/>
                <a:cs typeface="Courier New" pitchFamily="49" charset="0"/>
              </a:rPr>
              <a:t>args</a:t>
            </a:r>
            <a:r>
              <a:rPr lang="es-DO" sz="3200" dirty="0">
                <a:latin typeface="+mn-lt"/>
                <a:cs typeface="Courier New" pitchFamily="49" charset="0"/>
              </a:rPr>
              <a:t>) {      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3200" dirty="0">
                <a:latin typeface="+mn-lt"/>
                <a:cs typeface="Courier New" pitchFamily="49" charset="0"/>
              </a:rPr>
              <a:t>          </a:t>
            </a:r>
            <a:r>
              <a:rPr lang="es-DO" sz="3200" dirty="0" err="1">
                <a:latin typeface="+mn-lt"/>
                <a:cs typeface="Courier New" pitchFamily="49" charset="0"/>
              </a:rPr>
              <a:t>System.out.println</a:t>
            </a:r>
            <a:r>
              <a:rPr lang="es-DO" sz="3200" dirty="0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(“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Hola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Mundo</a:t>
            </a:r>
            <a:r>
              <a:rPr lang="es-DO" sz="3200" dirty="0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!"</a:t>
            </a:r>
            <a:r>
              <a:rPr lang="es-DO" sz="3200" dirty="0">
                <a:latin typeface="+mn-lt"/>
                <a:cs typeface="Courier New" pitchFamily="49" charset="0"/>
              </a:rPr>
              <a:t>); 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3200" dirty="0">
                <a:latin typeface="+mn-lt"/>
                <a:cs typeface="Courier New" pitchFamily="49" charset="0"/>
              </a:rPr>
              <a:t>     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3200" dirty="0">
                <a:latin typeface="+mn-lt"/>
                <a:cs typeface="Courier New" pitchFamily="49" charset="0"/>
              </a:rPr>
              <a:t> }</a:t>
            </a:r>
            <a:r>
              <a:rPr lang="es-DO" sz="3600" b="1" dirty="0">
                <a:latin typeface="+mn-lt"/>
                <a:cs typeface="+mn-cs"/>
              </a:rPr>
              <a:t> </a:t>
            </a:r>
            <a:endParaRPr lang="es-MX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34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2</a:t>
            </a: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Escribe un programa que despliegue tu nombre en la pantalla.</a:t>
            </a:r>
          </a:p>
          <a:p>
            <a:r>
              <a:rPr lang="es-MX" dirty="0" smtClean="0"/>
              <a:t>Compila y ejecuta el programa.</a:t>
            </a:r>
          </a:p>
        </p:txBody>
      </p:sp>
    </p:spTree>
    <p:extLst>
      <p:ext uri="{BB962C8B-B14F-4D97-AF65-F5344CB8AC3E}">
        <p14:creationId xmlns:p14="http://schemas.microsoft.com/office/powerpoint/2010/main" val="16056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/>
          </p:nvPr>
        </p:nvSpPr>
        <p:spPr>
          <a:xfrm>
            <a:off x="468313" y="617538"/>
            <a:ext cx="847566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MX" sz="4000" b="1" spc="-100" dirty="0">
                <a:solidFill>
                  <a:schemeClr val="tx2"/>
                </a:solidFill>
              </a:rPr>
              <a:t>2.5 Traducción de un programa</a:t>
            </a:r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s-MX" sz="3600" dirty="0"/>
              <a:t>Instalación del compilador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s-MX" sz="3600" dirty="0"/>
              <a:t>Editar y almacenar un programa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s-MX" sz="3600" dirty="0"/>
              <a:t>Compilar un programa Java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s-MX" sz="3600" dirty="0"/>
              <a:t>Depurar un programa Java</a:t>
            </a:r>
          </a:p>
          <a:p>
            <a:pPr lvl="1">
              <a:defRPr/>
            </a:pPr>
            <a:r>
              <a:rPr lang="es-MX" dirty="0"/>
              <a:t>Errores de compilación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s-MX" sz="3600" dirty="0" smtClean="0"/>
              <a:t>Ejecutar un programa Java</a:t>
            </a:r>
          </a:p>
          <a:p>
            <a:pPr lvl="1">
              <a:defRPr/>
            </a:pPr>
            <a:r>
              <a:rPr lang="es-MX" dirty="0"/>
              <a:t>Errores de ejecución</a:t>
            </a:r>
          </a:p>
        </p:txBody>
      </p:sp>
    </p:spTree>
    <p:extLst>
      <p:ext uri="{BB962C8B-B14F-4D97-AF65-F5344CB8AC3E}">
        <p14:creationId xmlns:p14="http://schemas.microsoft.com/office/powerpoint/2010/main" val="14079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 Grupo"/>
          <p:cNvGrpSpPr/>
          <p:nvPr/>
        </p:nvGrpSpPr>
        <p:grpSpPr>
          <a:xfrm>
            <a:off x="349555" y="715229"/>
            <a:ext cx="8511961" cy="5580591"/>
            <a:chOff x="380519" y="1107025"/>
            <a:chExt cx="8511961" cy="5580591"/>
          </a:xfrm>
        </p:grpSpPr>
        <p:grpSp>
          <p:nvGrpSpPr>
            <p:cNvPr id="50" name="49 Grupo"/>
            <p:cNvGrpSpPr/>
            <p:nvPr/>
          </p:nvGrpSpPr>
          <p:grpSpPr>
            <a:xfrm>
              <a:off x="380519" y="1107025"/>
              <a:ext cx="2874185" cy="2668851"/>
              <a:chOff x="380519" y="1107025"/>
              <a:chExt cx="2874185" cy="2668851"/>
            </a:xfrm>
          </p:grpSpPr>
          <p:pic>
            <p:nvPicPr>
              <p:cNvPr id="1030" name="Picture 6" descr="http://mantenimientoelburgo4.files.wordpress.com/2011/06/bloc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537" y="1628800"/>
                <a:ext cx="2592288" cy="2147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395537" y="1988840"/>
                <a:ext cx="2111475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  <a:buClr>
                    <a:schemeClr val="folHlink"/>
                  </a:buClr>
                  <a:buSzPct val="60000"/>
                  <a:defRPr/>
                </a:pPr>
                <a:r>
                  <a:rPr lang="es-DO" sz="800" dirty="0">
                    <a:solidFill>
                      <a:srgbClr val="00C08E"/>
                    </a:solidFill>
                    <a:latin typeface="+mn-lt"/>
                    <a:cs typeface="Courier New" pitchFamily="49" charset="0"/>
                  </a:rPr>
                  <a:t>// </a:t>
                </a:r>
                <a:r>
                  <a:rPr lang="es-DO" sz="800" dirty="0" err="1">
                    <a:solidFill>
                      <a:srgbClr val="00C08E"/>
                    </a:solidFill>
                    <a:latin typeface="+mn-lt"/>
                    <a:cs typeface="Courier New" pitchFamily="49" charset="0"/>
                  </a:rPr>
                  <a:t>Definicion</a:t>
                </a:r>
                <a:r>
                  <a:rPr lang="es-DO" sz="800" dirty="0">
                    <a:solidFill>
                      <a:srgbClr val="00C08E"/>
                    </a:solidFill>
                    <a:latin typeface="+mn-lt"/>
                    <a:cs typeface="Courier New" pitchFamily="49" charset="0"/>
                  </a:rPr>
                  <a:t> de la clase HolaMundo.java</a:t>
                </a:r>
              </a:p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  <a:buClr>
                    <a:schemeClr val="folHlink"/>
                  </a:buClr>
                  <a:buSzPct val="60000"/>
                  <a:defRPr/>
                </a:pPr>
                <a:r>
                  <a:rPr lang="es-DO" sz="800" b="1" dirty="0" err="1">
                    <a:latin typeface="+mn-lt"/>
                    <a:cs typeface="Courier New" pitchFamily="49" charset="0"/>
                  </a:rPr>
                  <a:t>public</a:t>
                </a:r>
                <a:r>
                  <a:rPr lang="es-DO" sz="800" dirty="0">
                    <a:latin typeface="+mn-lt"/>
                    <a:cs typeface="Courier New" pitchFamily="49" charset="0"/>
                  </a:rPr>
                  <a:t> </a:t>
                </a:r>
                <a:r>
                  <a:rPr lang="es-DO" sz="800" b="1" dirty="0" err="1">
                    <a:latin typeface="+mn-lt"/>
                    <a:cs typeface="Courier New" pitchFamily="49" charset="0"/>
                  </a:rPr>
                  <a:t>class</a:t>
                </a:r>
                <a:r>
                  <a:rPr lang="es-DO" sz="800" dirty="0">
                    <a:latin typeface="+mn-lt"/>
                    <a:cs typeface="Courier New" pitchFamily="49" charset="0"/>
                  </a:rPr>
                  <a:t> </a:t>
                </a:r>
                <a:r>
                  <a:rPr lang="en-US" sz="800" dirty="0" err="1">
                    <a:latin typeface="+mn-lt"/>
                    <a:cs typeface="Courier New" pitchFamily="49" charset="0"/>
                  </a:rPr>
                  <a:t>HolaMundo</a:t>
                </a:r>
                <a:r>
                  <a:rPr lang="es-DO" sz="800" dirty="0">
                    <a:latin typeface="+mn-lt"/>
                    <a:cs typeface="Courier New" pitchFamily="49" charset="0"/>
                  </a:rPr>
                  <a:t> {    </a:t>
                </a:r>
              </a:p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  <a:buClr>
                    <a:schemeClr val="folHlink"/>
                  </a:buClr>
                  <a:buSzPct val="60000"/>
                  <a:defRPr/>
                </a:pPr>
                <a:r>
                  <a:rPr lang="es-DO" sz="800" dirty="0">
                    <a:latin typeface="+mn-lt"/>
                    <a:cs typeface="Courier New" pitchFamily="49" charset="0"/>
                  </a:rPr>
                  <a:t>       </a:t>
                </a:r>
                <a:r>
                  <a:rPr lang="es-DO" sz="800" b="1" dirty="0" err="1">
                    <a:latin typeface="+mn-lt"/>
                    <a:cs typeface="Courier New" pitchFamily="49" charset="0"/>
                  </a:rPr>
                  <a:t>public</a:t>
                </a:r>
                <a:r>
                  <a:rPr lang="es-DO" sz="800" b="1" dirty="0">
                    <a:latin typeface="+mn-lt"/>
                    <a:cs typeface="Courier New" pitchFamily="49" charset="0"/>
                  </a:rPr>
                  <a:t> </a:t>
                </a:r>
                <a:r>
                  <a:rPr lang="es-DO" sz="800" b="1" dirty="0" err="1">
                    <a:latin typeface="+mn-lt"/>
                    <a:cs typeface="Courier New" pitchFamily="49" charset="0"/>
                  </a:rPr>
                  <a:t>static</a:t>
                </a:r>
                <a:r>
                  <a:rPr lang="es-DO" sz="800" b="1" dirty="0">
                    <a:latin typeface="+mn-lt"/>
                    <a:cs typeface="Courier New" pitchFamily="49" charset="0"/>
                  </a:rPr>
                  <a:t> </a:t>
                </a:r>
                <a:r>
                  <a:rPr lang="es-DO" sz="800" b="1" dirty="0" err="1">
                    <a:latin typeface="+mn-lt"/>
                    <a:cs typeface="Courier New" pitchFamily="49" charset="0"/>
                  </a:rPr>
                  <a:t>void</a:t>
                </a:r>
                <a:r>
                  <a:rPr lang="es-DO" sz="800" dirty="0">
                    <a:latin typeface="+mn-lt"/>
                    <a:cs typeface="Courier New" pitchFamily="49" charset="0"/>
                  </a:rPr>
                  <a:t> </a:t>
                </a:r>
                <a:r>
                  <a:rPr lang="es-DO" sz="800" dirty="0" err="1">
                    <a:latin typeface="+mn-lt"/>
                    <a:cs typeface="Courier New" pitchFamily="49" charset="0"/>
                  </a:rPr>
                  <a:t>main</a:t>
                </a:r>
                <a:r>
                  <a:rPr lang="es-DO" sz="800" dirty="0">
                    <a:latin typeface="+mn-lt"/>
                    <a:cs typeface="Courier New" pitchFamily="49" charset="0"/>
                  </a:rPr>
                  <a:t> (</a:t>
                </a:r>
                <a:r>
                  <a:rPr lang="es-DO" sz="800" dirty="0" err="1">
                    <a:latin typeface="+mn-lt"/>
                    <a:cs typeface="Courier New" pitchFamily="49" charset="0"/>
                  </a:rPr>
                  <a:t>String</a:t>
                </a:r>
                <a:r>
                  <a:rPr lang="es-DO" sz="800" dirty="0">
                    <a:latin typeface="+mn-lt"/>
                    <a:cs typeface="Courier New" pitchFamily="49" charset="0"/>
                  </a:rPr>
                  <a:t>[] </a:t>
                </a:r>
                <a:r>
                  <a:rPr lang="es-DO" sz="800" dirty="0" err="1">
                    <a:latin typeface="+mn-lt"/>
                    <a:cs typeface="Courier New" pitchFamily="49" charset="0"/>
                  </a:rPr>
                  <a:t>args</a:t>
                </a:r>
                <a:r>
                  <a:rPr lang="es-DO" sz="800" dirty="0">
                    <a:latin typeface="+mn-lt"/>
                    <a:cs typeface="Courier New" pitchFamily="49" charset="0"/>
                  </a:rPr>
                  <a:t>) {        </a:t>
                </a:r>
              </a:p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  <a:buClr>
                    <a:schemeClr val="folHlink"/>
                  </a:buClr>
                  <a:buSzPct val="60000"/>
                  <a:defRPr/>
                </a:pPr>
                <a:r>
                  <a:rPr lang="es-DO" sz="800" dirty="0">
                    <a:latin typeface="+mn-lt"/>
                    <a:cs typeface="Courier New" pitchFamily="49" charset="0"/>
                  </a:rPr>
                  <a:t>          </a:t>
                </a:r>
                <a:r>
                  <a:rPr lang="es-DO" sz="800" dirty="0" err="1">
                    <a:latin typeface="+mn-lt"/>
                    <a:cs typeface="Courier New" pitchFamily="49" charset="0"/>
                  </a:rPr>
                  <a:t>System.out.println</a:t>
                </a:r>
                <a:r>
                  <a:rPr lang="es-DO" sz="800" dirty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cs typeface="Courier New" pitchFamily="49" charset="0"/>
                  </a:rPr>
                  <a:t>(“</a:t>
                </a:r>
                <a:r>
                  <a:rPr lang="en-US" sz="800" dirty="0" err="1">
                    <a:solidFill>
                      <a:schemeClr val="accent6">
                        <a:lumMod val="75000"/>
                      </a:schemeClr>
                    </a:solidFill>
                    <a:latin typeface="+mn-lt"/>
                    <a:cs typeface="Courier New" pitchFamily="49" charset="0"/>
                  </a:rPr>
                  <a:t>Hola</a:t>
                </a:r>
                <a:r>
                  <a:rPr lang="en-US" sz="800" dirty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cs typeface="Courier New" pitchFamily="49" charset="0"/>
                  </a:rPr>
                  <a:t> </a:t>
                </a:r>
                <a:r>
                  <a:rPr lang="en-US" sz="800" dirty="0" err="1">
                    <a:solidFill>
                      <a:schemeClr val="accent6">
                        <a:lumMod val="75000"/>
                      </a:schemeClr>
                    </a:solidFill>
                    <a:latin typeface="+mn-lt"/>
                    <a:cs typeface="Courier New" pitchFamily="49" charset="0"/>
                  </a:rPr>
                  <a:t>Mundo</a:t>
                </a:r>
                <a:r>
                  <a:rPr lang="es-DO" sz="800" dirty="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cs typeface="Courier New" pitchFamily="49" charset="0"/>
                  </a:rPr>
                  <a:t>!"</a:t>
                </a:r>
                <a:r>
                  <a:rPr lang="es-DO" sz="800" dirty="0">
                    <a:latin typeface="+mn-lt"/>
                    <a:cs typeface="Courier New" pitchFamily="49" charset="0"/>
                  </a:rPr>
                  <a:t>);   </a:t>
                </a:r>
              </a:p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  <a:buClr>
                    <a:schemeClr val="folHlink"/>
                  </a:buClr>
                  <a:buSzPct val="60000"/>
                  <a:defRPr/>
                </a:pPr>
                <a:r>
                  <a:rPr lang="es-DO" sz="800" dirty="0">
                    <a:latin typeface="+mn-lt"/>
                    <a:cs typeface="Courier New" pitchFamily="49" charset="0"/>
                  </a:rPr>
                  <a:t>     }</a:t>
                </a:r>
              </a:p>
              <a:p>
                <a:pPr fontAlgn="auto">
                  <a:spcBef>
                    <a:spcPct val="20000"/>
                  </a:spcBef>
                  <a:spcAft>
                    <a:spcPts val="0"/>
                  </a:spcAft>
                  <a:buClr>
                    <a:schemeClr val="folHlink"/>
                  </a:buClr>
                  <a:buSzPct val="60000"/>
                  <a:defRPr/>
                </a:pPr>
                <a:r>
                  <a:rPr lang="es-DO" sz="800" dirty="0">
                    <a:latin typeface="+mn-lt"/>
                    <a:cs typeface="Courier New" pitchFamily="49" charset="0"/>
                  </a:rPr>
                  <a:t> }</a:t>
                </a:r>
                <a:r>
                  <a:rPr lang="es-DO" sz="800" b="1" dirty="0">
                    <a:latin typeface="+mn-lt"/>
                  </a:rPr>
                  <a:t> </a:t>
                </a:r>
                <a:endParaRPr lang="es-MX" sz="800" dirty="0">
                  <a:latin typeface="+mn-lt"/>
                </a:endParaRPr>
              </a:p>
            </p:txBody>
          </p:sp>
          <p:sp>
            <p:nvSpPr>
              <p:cNvPr id="14" name="13 CuadroTexto"/>
              <p:cNvSpPr txBox="1"/>
              <p:nvPr/>
            </p:nvSpPr>
            <p:spPr>
              <a:xfrm>
                <a:off x="380519" y="1107025"/>
                <a:ext cx="28741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2800" dirty="0" smtClean="0">
                    <a:solidFill>
                      <a:srgbClr val="FF0000"/>
                    </a:solidFill>
                  </a:rPr>
                  <a:t>Editar el programa</a:t>
                </a:r>
                <a:endParaRPr lang="es-MX" sz="2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1" name="50 Grupo"/>
            <p:cNvGrpSpPr/>
            <p:nvPr/>
          </p:nvGrpSpPr>
          <p:grpSpPr>
            <a:xfrm>
              <a:off x="2987825" y="2092737"/>
              <a:ext cx="2227311" cy="1219201"/>
              <a:chOff x="2987825" y="2092737"/>
              <a:chExt cx="2227311" cy="1219201"/>
            </a:xfrm>
          </p:grpSpPr>
          <p:pic>
            <p:nvPicPr>
              <p:cNvPr id="1032" name="Picture 8" descr="http://www.fileinfo.com/images/icons/files/128/java-27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95936" y="2092737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8 Conector recto de flecha"/>
              <p:cNvCxnSpPr>
                <a:stCxn id="1030" idx="3"/>
              </p:cNvCxnSpPr>
              <p:nvPr/>
            </p:nvCxnSpPr>
            <p:spPr>
              <a:xfrm>
                <a:off x="2987825" y="2702338"/>
                <a:ext cx="115212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14 CuadroTexto"/>
              <p:cNvSpPr txBox="1"/>
              <p:nvPr/>
            </p:nvSpPr>
            <p:spPr>
              <a:xfrm>
                <a:off x="3067081" y="2322174"/>
                <a:ext cx="95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>
                    <a:solidFill>
                      <a:srgbClr val="FF0000"/>
                    </a:solidFill>
                  </a:rPr>
                  <a:t>Guardar</a:t>
                </a:r>
                <a:endParaRPr lang="es-MX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2" name="51 Grupo"/>
            <p:cNvGrpSpPr/>
            <p:nvPr/>
          </p:nvGrpSpPr>
          <p:grpSpPr>
            <a:xfrm>
              <a:off x="5092824" y="2189281"/>
              <a:ext cx="2539516" cy="1026114"/>
              <a:chOff x="5092824" y="2189281"/>
              <a:chExt cx="2539516" cy="1026114"/>
            </a:xfrm>
          </p:grpSpPr>
          <p:pic>
            <p:nvPicPr>
              <p:cNvPr id="1028" name="Picture 4" descr="http://www.babelsistemas.com/wp-content/uploads/2013/01/java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64188" y="2189281"/>
                <a:ext cx="1368152" cy="1026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" name="12 Conector recto de flecha"/>
              <p:cNvCxnSpPr/>
              <p:nvPr/>
            </p:nvCxnSpPr>
            <p:spPr>
              <a:xfrm>
                <a:off x="5092824" y="2702338"/>
                <a:ext cx="140662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15 CuadroTexto"/>
              <p:cNvSpPr txBox="1"/>
              <p:nvPr/>
            </p:nvSpPr>
            <p:spPr>
              <a:xfrm>
                <a:off x="5339545" y="2322174"/>
                <a:ext cx="103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>
                    <a:solidFill>
                      <a:srgbClr val="FF0000"/>
                    </a:solidFill>
                  </a:rPr>
                  <a:t>Compilar</a:t>
                </a:r>
                <a:endParaRPr lang="es-MX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5" name="54 Grupo"/>
            <p:cNvGrpSpPr/>
            <p:nvPr/>
          </p:nvGrpSpPr>
          <p:grpSpPr>
            <a:xfrm>
              <a:off x="6470238" y="4728278"/>
              <a:ext cx="2422242" cy="1959338"/>
              <a:chOff x="6470238" y="4728278"/>
              <a:chExt cx="2422242" cy="1959338"/>
            </a:xfrm>
          </p:grpSpPr>
          <p:pic>
            <p:nvPicPr>
              <p:cNvPr id="1034" name="Picture 10" descr="http://icongal.com/gallery/image/96230/class_file_java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0238" y="5689376"/>
                <a:ext cx="998240" cy="9982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8" name="17 Conector recto de flecha"/>
              <p:cNvCxnSpPr/>
              <p:nvPr/>
            </p:nvCxnSpPr>
            <p:spPr>
              <a:xfrm flipH="1">
                <a:off x="6948264" y="4728278"/>
                <a:ext cx="21094" cy="9721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18 CuadroTexto"/>
              <p:cNvSpPr txBox="1"/>
              <p:nvPr/>
            </p:nvSpPr>
            <p:spPr>
              <a:xfrm>
                <a:off x="6970454" y="4891185"/>
                <a:ext cx="19220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>
                    <a:solidFill>
                      <a:srgbClr val="FF0000"/>
                    </a:solidFill>
                  </a:rPr>
                  <a:t>Genera programa .</a:t>
                </a:r>
                <a:r>
                  <a:rPr lang="es-MX" dirty="0" err="1" smtClean="0">
                    <a:solidFill>
                      <a:srgbClr val="FF0000"/>
                    </a:solidFill>
                  </a:rPr>
                  <a:t>class</a:t>
                </a:r>
                <a:endParaRPr lang="es-MX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53" name="52 Grupo"/>
            <p:cNvGrpSpPr/>
            <p:nvPr/>
          </p:nvGrpSpPr>
          <p:grpSpPr>
            <a:xfrm>
              <a:off x="6070594" y="3215395"/>
              <a:ext cx="1755340" cy="1525067"/>
              <a:chOff x="6070594" y="3215395"/>
              <a:chExt cx="1755340" cy="1525067"/>
            </a:xfrm>
          </p:grpSpPr>
          <p:sp>
            <p:nvSpPr>
              <p:cNvPr id="21" name="20 Decisión"/>
              <p:cNvSpPr/>
              <p:nvPr/>
            </p:nvSpPr>
            <p:spPr>
              <a:xfrm>
                <a:off x="6070594" y="3804358"/>
                <a:ext cx="1755340" cy="93610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1400" b="1" dirty="0" smtClean="0"/>
                  <a:t>¿Hay Errores?</a:t>
                </a:r>
                <a:endParaRPr lang="es-MX" sz="1400" b="1" dirty="0"/>
              </a:p>
            </p:txBody>
          </p:sp>
          <p:cxnSp>
            <p:nvCxnSpPr>
              <p:cNvPr id="33" name="32 Conector recto de flecha"/>
              <p:cNvCxnSpPr>
                <a:stCxn id="1028" idx="2"/>
              </p:cNvCxnSpPr>
              <p:nvPr/>
            </p:nvCxnSpPr>
            <p:spPr>
              <a:xfrm flipH="1">
                <a:off x="6938798" y="3215395"/>
                <a:ext cx="9466" cy="5767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53 Grupo"/>
            <p:cNvGrpSpPr/>
            <p:nvPr/>
          </p:nvGrpSpPr>
          <p:grpSpPr>
            <a:xfrm>
              <a:off x="1451274" y="3804358"/>
              <a:ext cx="4619320" cy="936104"/>
              <a:chOff x="1451274" y="3804358"/>
              <a:chExt cx="4619320" cy="936104"/>
            </a:xfrm>
          </p:grpSpPr>
          <p:cxnSp>
            <p:nvCxnSpPr>
              <p:cNvPr id="46" name="45 Conector recto"/>
              <p:cNvCxnSpPr>
                <a:stCxn id="21" idx="1"/>
              </p:cNvCxnSpPr>
              <p:nvPr/>
            </p:nvCxnSpPr>
            <p:spPr>
              <a:xfrm flipH="1">
                <a:off x="1451274" y="4272410"/>
                <a:ext cx="461932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47 Conector recto de flecha"/>
              <p:cNvCxnSpPr/>
              <p:nvPr/>
            </p:nvCxnSpPr>
            <p:spPr>
              <a:xfrm flipV="1">
                <a:off x="1451274" y="3804358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48 CuadroTexto"/>
              <p:cNvSpPr txBox="1"/>
              <p:nvPr/>
            </p:nvSpPr>
            <p:spPr>
              <a:xfrm>
                <a:off x="5512636" y="4371130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 smtClean="0"/>
                  <a:t>SI</a:t>
                </a:r>
                <a:endParaRPr lang="es-MX" dirty="0"/>
              </a:p>
            </p:txBody>
          </p:sp>
        </p:grpSp>
      </p:grpSp>
      <p:sp>
        <p:nvSpPr>
          <p:cNvPr id="28" name="27 CuadroTexto"/>
          <p:cNvSpPr txBox="1"/>
          <p:nvPr/>
        </p:nvSpPr>
        <p:spPr>
          <a:xfrm>
            <a:off x="1233898" y="3967150"/>
            <a:ext cx="235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FF0000"/>
                </a:solidFill>
              </a:rPr>
              <a:t>Modificar el programa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7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0648"/>
            <a:ext cx="4968552" cy="60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45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 err="1" smtClean="0"/>
              <a:t>Descarga</a:t>
            </a:r>
            <a:r>
              <a:rPr lang="en-US" sz="5400" dirty="0" smtClean="0"/>
              <a:t> e </a:t>
            </a:r>
            <a:r>
              <a:rPr lang="en-US" sz="5400" dirty="0" err="1" smtClean="0"/>
              <a:t>Instalación</a:t>
            </a:r>
            <a:r>
              <a:rPr lang="en-US" sz="5400" dirty="0" smtClean="0"/>
              <a:t> de Java</a:t>
            </a:r>
            <a:endParaRPr lang="es-MX" sz="54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268413"/>
            <a:ext cx="7765094" cy="180054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400" b="1" dirty="0" smtClean="0"/>
              <a:t>Descargar JDK de Java </a:t>
            </a:r>
            <a:endParaRPr lang="es-MX" sz="2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400" b="1" dirty="0" smtClean="0"/>
              <a:t>Instalar el JDK siguiendo las instrucciones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800" dirty="0" smtClean="0"/>
              <a:t> </a:t>
            </a:r>
            <a:r>
              <a:rPr lang="es-ES" sz="2400" b="1" dirty="0" smtClean="0"/>
              <a:t>Verificar que se hayan creado todos los directorios.</a:t>
            </a:r>
          </a:p>
          <a:p>
            <a:pPr eaLnBrk="1" fontAlgn="b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s-ES" sz="2400" b="1" dirty="0" smtClean="0"/>
              <a:t>Verificar la instalación con un programa de prueba</a:t>
            </a:r>
          </a:p>
        </p:txBody>
      </p:sp>
      <p:sp>
        <p:nvSpPr>
          <p:cNvPr id="12293" name="4 Rectángulo"/>
          <p:cNvSpPr>
            <a:spLocks noChangeArrowheads="1"/>
          </p:cNvSpPr>
          <p:nvPr/>
        </p:nvSpPr>
        <p:spPr bwMode="auto">
          <a:xfrm>
            <a:off x="132246" y="3507208"/>
            <a:ext cx="8676456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ES" sz="2200" dirty="0">
                <a:latin typeface="Calibri" pitchFamily="34" charset="0"/>
                <a:hlinkClick r:id="rId3"/>
              </a:rPr>
              <a:t>http://</a:t>
            </a:r>
            <a:r>
              <a:rPr lang="es-ES" sz="2200" dirty="0" smtClean="0">
                <a:latin typeface="Calibri" pitchFamily="34" charset="0"/>
                <a:hlinkClick r:id="rId3"/>
              </a:rPr>
              <a:t>www.oracle.com/technetwork/java/javase/downloads/index.html</a:t>
            </a:r>
            <a:r>
              <a:rPr lang="es-ES" sz="2200" dirty="0" smtClean="0">
                <a:latin typeface="Calibri" pitchFamily="34" charset="0"/>
              </a:rPr>
              <a:t> </a:t>
            </a:r>
            <a:endParaRPr lang="es-ES" sz="2200" dirty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26" y="3869572"/>
            <a:ext cx="7053848" cy="281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619672" y="3105740"/>
            <a:ext cx="611479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>
              <a:lnSpc>
                <a:spcPct val="90000"/>
              </a:lnSpc>
            </a:pPr>
            <a:r>
              <a:rPr lang="es-MX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http://docs.oracle.com/javase/tutorial/getStarted/problems/</a:t>
            </a:r>
          </a:p>
        </p:txBody>
      </p:sp>
    </p:spTree>
    <p:extLst>
      <p:ext uri="{BB962C8B-B14F-4D97-AF65-F5344CB8AC3E}">
        <p14:creationId xmlns:p14="http://schemas.microsoft.com/office/powerpoint/2010/main" val="160797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448" y="210106"/>
            <a:ext cx="8229600" cy="86895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dirty="0" smtClean="0">
                <a:latin typeface="Arial" charset="0"/>
              </a:rPr>
              <a:t>Directorios de archivos instalados</a:t>
            </a:r>
            <a:endParaRPr lang="es-MX" dirty="0" smtClean="0">
              <a:latin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79248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4932"/>
            <a:ext cx="835342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57536"/>
            <a:ext cx="83343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53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Título"/>
          <p:cNvSpPr>
            <a:spLocks noGrp="1"/>
          </p:cNvSpPr>
          <p:nvPr>
            <p:ph type="title"/>
          </p:nvPr>
        </p:nvSpPr>
        <p:spPr>
          <a:xfrm>
            <a:off x="179388" y="274638"/>
            <a:ext cx="8137525" cy="1143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MX" b="1" dirty="0" smtClean="0"/>
              <a:t>Fechas de Examen/Evaluación</a:t>
            </a:r>
            <a:br>
              <a:rPr lang="es-MX" b="1" dirty="0" smtClean="0"/>
            </a:br>
            <a:r>
              <a:rPr lang="es-MX" b="1" dirty="0" smtClean="0"/>
              <a:t>Agosto-Diciembre </a:t>
            </a:r>
            <a:r>
              <a:rPr lang="es-MX" b="1" dirty="0" smtClean="0"/>
              <a:t>2018</a:t>
            </a:r>
            <a:endParaRPr lang="es-MX" b="1" dirty="0" smtClean="0"/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>
          <a:xfrm>
            <a:off x="900113" y="2060575"/>
            <a:ext cx="7140575" cy="4238625"/>
          </a:xfrm>
        </p:spPr>
        <p:txBody>
          <a:bodyPr/>
          <a:lstStyle/>
          <a:p>
            <a:r>
              <a:rPr lang="es-MX" altLang="es-MX" sz="4000" b="1" strike="sngStrike" dirty="0">
                <a:solidFill>
                  <a:srgbClr val="FF0000"/>
                </a:solidFill>
              </a:rPr>
              <a:t>Unidad 1- </a:t>
            </a:r>
            <a:r>
              <a:rPr lang="es-MX" sz="4000" b="1" strike="sngStrike" dirty="0"/>
              <a:t>21</a:t>
            </a:r>
            <a:r>
              <a:rPr lang="es-MX" altLang="es-MX" sz="4000" b="1" strike="sngStrike" dirty="0"/>
              <a:t> septiembre</a:t>
            </a:r>
          </a:p>
          <a:p>
            <a:r>
              <a:rPr lang="es-MX" altLang="es-MX" sz="4000" b="1" dirty="0">
                <a:solidFill>
                  <a:srgbClr val="FF0000"/>
                </a:solidFill>
              </a:rPr>
              <a:t>Unidad 2- </a:t>
            </a:r>
            <a:r>
              <a:rPr lang="es-MX" altLang="es-MX" sz="4000" b="1" dirty="0"/>
              <a:t>22</a:t>
            </a:r>
            <a:r>
              <a:rPr lang="es-MX" sz="4000" b="1" dirty="0"/>
              <a:t> </a:t>
            </a:r>
            <a:r>
              <a:rPr lang="es-MX" altLang="es-MX" sz="4000" b="1" dirty="0"/>
              <a:t>octubre</a:t>
            </a:r>
          </a:p>
          <a:p>
            <a:r>
              <a:rPr lang="es-MX" altLang="es-MX" sz="4000" b="1" dirty="0">
                <a:solidFill>
                  <a:srgbClr val="FF0000"/>
                </a:solidFill>
              </a:rPr>
              <a:t>Unidad 3- </a:t>
            </a:r>
            <a:r>
              <a:rPr lang="es-MX" altLang="es-MX" sz="4000" b="1" dirty="0"/>
              <a:t>23</a:t>
            </a:r>
            <a:r>
              <a:rPr lang="es-MX" sz="4000" b="1" dirty="0"/>
              <a:t> </a:t>
            </a:r>
            <a:r>
              <a:rPr lang="es-MX" altLang="es-MX" sz="4000" b="1" dirty="0"/>
              <a:t>noviembre</a:t>
            </a:r>
          </a:p>
          <a:p>
            <a:r>
              <a:rPr lang="es-MX" altLang="es-MX" sz="4000" b="1" dirty="0">
                <a:solidFill>
                  <a:srgbClr val="FF0000"/>
                </a:solidFill>
              </a:rPr>
              <a:t>Unidad 4- </a:t>
            </a:r>
            <a:r>
              <a:rPr lang="es-MX" altLang="es-MX" sz="4000" b="1" dirty="0"/>
              <a:t>7 diciembre </a:t>
            </a:r>
          </a:p>
          <a:p>
            <a:r>
              <a:rPr lang="es-MX" altLang="es-MX" sz="4000" b="1" dirty="0">
                <a:solidFill>
                  <a:srgbClr val="FF0000"/>
                </a:solidFill>
              </a:rPr>
              <a:t>Unidad 5- </a:t>
            </a:r>
            <a:r>
              <a:rPr lang="es-MX" altLang="es-MX" sz="4000" b="1" dirty="0"/>
              <a:t>7 diciembre</a:t>
            </a:r>
          </a:p>
        </p:txBody>
      </p:sp>
    </p:spTree>
    <p:extLst>
      <p:ext uri="{BB962C8B-B14F-4D97-AF65-F5344CB8AC3E}">
        <p14:creationId xmlns:p14="http://schemas.microsoft.com/office/powerpoint/2010/main" val="233495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93037" cy="1143000"/>
          </a:xfrm>
        </p:spPr>
        <p:txBody>
          <a:bodyPr/>
          <a:lstStyle/>
          <a:p>
            <a:pPr eaLnBrk="1" hangingPunct="1"/>
            <a:r>
              <a:rPr lang="es-ES" smtClean="0"/>
              <a:t>Editar el programa</a:t>
            </a:r>
            <a:endParaRPr lang="es-ES_tradnl" smtClean="0"/>
          </a:p>
        </p:txBody>
      </p:sp>
      <p:pic>
        <p:nvPicPr>
          <p:cNvPr id="14339" name="Picture 5" descr="Programa Hol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565400"/>
            <a:ext cx="6281738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3 Rectángulo"/>
          <p:cNvSpPr>
            <a:spLocks noChangeArrowheads="1"/>
          </p:cNvSpPr>
          <p:nvPr/>
        </p:nvSpPr>
        <p:spPr bwMode="auto">
          <a:xfrm>
            <a:off x="539750" y="1412875"/>
            <a:ext cx="8280400" cy="1144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Crea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r con un editor el archivo fuente. </a:t>
            </a:r>
          </a:p>
          <a:p>
            <a:pPr>
              <a:lnSpc>
                <a:spcPct val="90000"/>
              </a:lnSpc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Guardar el archivo </a:t>
            </a:r>
            <a:r>
              <a:rPr lang="es-ES" sz="2400" b="1" u="sng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con el mismo nombre de la clase 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extensión </a:t>
            </a:r>
            <a:r>
              <a:rPr lang="es-ES" sz="28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java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.</a:t>
            </a:r>
          </a:p>
        </p:txBody>
      </p:sp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3500438"/>
            <a:ext cx="4000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39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683568" y="692696"/>
            <a:ext cx="792088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 smtClean="0">
                <a:solidFill>
                  <a:srgbClr val="0070C0"/>
                </a:solidFill>
              </a:rPr>
              <a:t>Nota importante: </a:t>
            </a:r>
          </a:p>
          <a:p>
            <a:r>
              <a:rPr lang="es-MX" sz="3200" b="1" dirty="0" smtClean="0">
                <a:solidFill>
                  <a:srgbClr val="0070C0"/>
                </a:solidFill>
              </a:rPr>
              <a:t>El directorio en donde almacenes los programas fuente (.java) puede ser diferente del directorio (</a:t>
            </a:r>
            <a:r>
              <a:rPr lang="es-MX" sz="3200" b="1" dirty="0" err="1" smtClean="0">
                <a:solidFill>
                  <a:srgbClr val="0070C0"/>
                </a:solidFill>
              </a:rPr>
              <a:t>bin</a:t>
            </a:r>
            <a:r>
              <a:rPr lang="es-MX" sz="3200" b="1" dirty="0" smtClean="0">
                <a:solidFill>
                  <a:srgbClr val="0070C0"/>
                </a:solidFill>
              </a:rPr>
              <a:t>) donde esta el compilador almacenado.</a:t>
            </a:r>
          </a:p>
          <a:p>
            <a:endParaRPr lang="es-MX" sz="3200" b="1" dirty="0" smtClean="0">
              <a:solidFill>
                <a:srgbClr val="FF0000"/>
              </a:solidFill>
            </a:endParaRPr>
          </a:p>
          <a:p>
            <a:r>
              <a:rPr lang="es-MX" sz="4000" b="1" dirty="0" smtClean="0">
                <a:solidFill>
                  <a:srgbClr val="FF0000"/>
                </a:solidFill>
              </a:rPr>
              <a:t>Configura tu computadora para que puedas ejecutar el interprete y el compilador de java desde otros directorios</a:t>
            </a:r>
          </a:p>
        </p:txBody>
      </p:sp>
    </p:spTree>
    <p:extLst>
      <p:ext uri="{BB962C8B-B14F-4D97-AF65-F5344CB8AC3E}">
        <p14:creationId xmlns:p14="http://schemas.microsoft.com/office/powerpoint/2010/main" val="34822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404225" cy="1143000"/>
          </a:xfrm>
        </p:spPr>
        <p:txBody>
          <a:bodyPr/>
          <a:lstStyle/>
          <a:p>
            <a:pPr eaLnBrk="1" hangingPunct="1"/>
            <a:r>
              <a:rPr lang="es-ES" smtClean="0"/>
              <a:t>Compilar un programa</a:t>
            </a:r>
            <a:endParaRPr lang="es-MX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1200"/>
            <a:ext cx="4176464" cy="4114800"/>
          </a:xfrm>
        </p:spPr>
        <p:txBody>
          <a:bodyPr rtlCol="0">
            <a:normAutofit fontScale="77500" lnSpcReduction="20000"/>
          </a:bodyPr>
          <a:lstStyle/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s-ES" sz="3600" b="1" dirty="0" smtClean="0"/>
              <a:t>Hacer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s-ES" b="1" dirty="0" smtClean="0"/>
              <a:t>Compilar el programa</a:t>
            </a:r>
            <a:r>
              <a:rPr lang="es-ES" dirty="0" smtClean="0"/>
              <a:t> usando:</a:t>
            </a:r>
          </a:p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buSzPct val="80000"/>
              <a:buFont typeface="Times New Roman" pitchFamily="18" charset="0"/>
              <a:buChar char="&gt;"/>
              <a:defRPr/>
            </a:pPr>
            <a:r>
              <a:rPr lang="es-ES" sz="3900" b="1" dirty="0" err="1" smtClean="0">
                <a:solidFill>
                  <a:srgbClr val="7030A0"/>
                </a:solidFill>
              </a:rPr>
              <a:t>javac</a:t>
            </a:r>
            <a:r>
              <a:rPr lang="es-ES" sz="3900" b="1" dirty="0" smtClean="0">
                <a:solidFill>
                  <a:srgbClr val="7030A0"/>
                </a:solidFill>
              </a:rPr>
              <a:t> Nombre.java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s-ES" b="1" dirty="0"/>
              <a:t>Si el programa no tiene </a:t>
            </a:r>
            <a:r>
              <a:rPr lang="es-ES" dirty="0" smtClean="0"/>
              <a:t>errores se creara un archivo de </a:t>
            </a:r>
            <a:r>
              <a:rPr lang="es-ES" b="1" dirty="0" err="1" smtClean="0"/>
              <a:t>bytecodes</a:t>
            </a:r>
            <a:r>
              <a:rPr lang="es-ES" dirty="0" smtClean="0"/>
              <a:t> llamado </a:t>
            </a:r>
            <a:r>
              <a:rPr lang="es-ES" sz="3200" b="1" dirty="0" err="1" smtClean="0"/>
              <a:t>Nombre.class</a:t>
            </a:r>
            <a:r>
              <a:rPr lang="es-ES" sz="3200" b="1" dirty="0" smtClean="0"/>
              <a:t>,</a:t>
            </a:r>
            <a:r>
              <a:rPr lang="es-ES" dirty="0" smtClean="0"/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s-ES" dirty="0" smtClean="0"/>
              <a:t>si tiene errores se debe editar el programa, corregir los errores, almacenar el programa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s-ES" sz="3600" b="1" dirty="0"/>
              <a:t>Mientras hay errores en el programa</a:t>
            </a:r>
          </a:p>
        </p:txBody>
      </p:sp>
      <p:sp>
        <p:nvSpPr>
          <p:cNvPr id="15364" name="3 CuadroTexto"/>
          <p:cNvSpPr txBox="1">
            <a:spLocks noChangeArrowheads="1"/>
          </p:cNvSpPr>
          <p:nvPr/>
        </p:nvSpPr>
        <p:spPr bwMode="auto">
          <a:xfrm>
            <a:off x="539750" y="1412875"/>
            <a:ext cx="79338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sz="2400" dirty="0">
                <a:latin typeface="Calibri" pitchFamily="34" charset="0"/>
              </a:rPr>
              <a:t>En la consola de comandos </a:t>
            </a:r>
            <a:r>
              <a:rPr lang="es-MX" sz="2400" dirty="0" smtClean="0">
                <a:latin typeface="Calibri" pitchFamily="34" charset="0"/>
              </a:rPr>
              <a:t>ejecutar </a:t>
            </a:r>
            <a:r>
              <a:rPr lang="es-MX" sz="2400" dirty="0">
                <a:latin typeface="Calibri" pitchFamily="34" charset="0"/>
              </a:rPr>
              <a:t>e</a:t>
            </a:r>
            <a:r>
              <a:rPr lang="es-MX" sz="2400" dirty="0" smtClean="0">
                <a:latin typeface="Calibri" pitchFamily="34" charset="0"/>
              </a:rPr>
              <a:t>l </a:t>
            </a:r>
            <a:r>
              <a:rPr lang="es-MX" sz="2400" dirty="0">
                <a:latin typeface="Calibri" pitchFamily="34" charset="0"/>
              </a:rPr>
              <a:t>COMPILADOR de Java</a:t>
            </a:r>
          </a:p>
        </p:txBody>
      </p:sp>
      <p:grpSp>
        <p:nvGrpSpPr>
          <p:cNvPr id="7" name="6 Grupo"/>
          <p:cNvGrpSpPr/>
          <p:nvPr/>
        </p:nvGrpSpPr>
        <p:grpSpPr>
          <a:xfrm>
            <a:off x="3995328" y="2060575"/>
            <a:ext cx="4936031" cy="4306096"/>
            <a:chOff x="3995328" y="2060575"/>
            <a:chExt cx="4936031" cy="4306096"/>
          </a:xfrm>
        </p:grpSpPr>
        <p:pic>
          <p:nvPicPr>
            <p:cNvPr id="1536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463" y="2060575"/>
              <a:ext cx="4032250" cy="3427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1 CuadroTexto"/>
            <p:cNvSpPr txBox="1"/>
            <p:nvPr/>
          </p:nvSpPr>
          <p:spPr>
            <a:xfrm>
              <a:off x="3995328" y="5843451"/>
              <a:ext cx="49360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b="1" dirty="0" smtClean="0">
                  <a:solidFill>
                    <a:srgbClr val="00B050"/>
                  </a:solidFill>
                </a:rPr>
                <a:t>Programa compilado sin errores</a:t>
              </a:r>
              <a:endParaRPr lang="es-MX" sz="28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4" name="3 Conector recto de flecha"/>
            <p:cNvCxnSpPr>
              <a:stCxn id="2" idx="0"/>
            </p:cNvCxnSpPr>
            <p:nvPr/>
          </p:nvCxnSpPr>
          <p:spPr>
            <a:xfrm flipH="1" flipV="1">
              <a:off x="6463343" y="3356992"/>
              <a:ext cx="1" cy="248645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546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MX" dirty="0" smtClean="0"/>
              <a:t>Depuración</a:t>
            </a:r>
            <a:br>
              <a:rPr lang="es-MX" dirty="0" smtClean="0"/>
            </a:br>
            <a:r>
              <a:rPr lang="es-MX" dirty="0" smtClean="0"/>
              <a:t>Ejemplo programa con error</a:t>
            </a:r>
          </a:p>
        </p:txBody>
      </p:sp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395288" y="1412875"/>
            <a:ext cx="8208962" cy="4996389"/>
            <a:chOff x="395536" y="1412776"/>
            <a:chExt cx="8208912" cy="4996439"/>
          </a:xfrm>
        </p:grpSpPr>
        <p:pic>
          <p:nvPicPr>
            <p:cNvPr id="1638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5536" y="1484784"/>
              <a:ext cx="4057650" cy="1933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5 Conector recto de flecha"/>
            <p:cNvCxnSpPr>
              <a:stCxn id="16390" idx="1"/>
            </p:cNvCxnSpPr>
            <p:nvPr/>
          </p:nvCxnSpPr>
          <p:spPr>
            <a:xfrm flipV="1">
              <a:off x="683568" y="2492288"/>
              <a:ext cx="143765" cy="1527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390" name="6 CuadroTexto"/>
            <p:cNvSpPr txBox="1">
              <a:spLocks noChangeArrowheads="1"/>
            </p:cNvSpPr>
            <p:nvPr/>
          </p:nvSpPr>
          <p:spPr bwMode="auto">
            <a:xfrm>
              <a:off x="683568" y="3789040"/>
              <a:ext cx="2605441" cy="46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 sz="2400" b="1" dirty="0">
                  <a:solidFill>
                    <a:srgbClr val="FF0000"/>
                  </a:solidFill>
                  <a:latin typeface="Calibri" pitchFamily="34" charset="0"/>
                </a:rPr>
                <a:t>Palabra mal escrita</a:t>
              </a:r>
            </a:p>
          </p:txBody>
        </p:sp>
        <p:pic>
          <p:nvPicPr>
            <p:cNvPr id="1639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1412776"/>
              <a:ext cx="3960440" cy="414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9 Conector recto de flecha"/>
            <p:cNvCxnSpPr/>
            <p:nvPr/>
          </p:nvCxnSpPr>
          <p:spPr>
            <a:xfrm rot="5400000" flipH="1" flipV="1">
              <a:off x="2915659" y="3501166"/>
              <a:ext cx="2303485" cy="158431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393" name="10 CuadroTexto"/>
            <p:cNvSpPr txBox="1">
              <a:spLocks noChangeArrowheads="1"/>
            </p:cNvSpPr>
            <p:nvPr/>
          </p:nvSpPr>
          <p:spPr bwMode="auto">
            <a:xfrm>
              <a:off x="467792" y="5301208"/>
              <a:ext cx="8136656" cy="1108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MX" sz="2400" b="1" dirty="0">
                  <a:solidFill>
                    <a:srgbClr val="FF0000"/>
                  </a:solidFill>
                  <a:latin typeface="Calibri" pitchFamily="34" charset="0"/>
                </a:rPr>
                <a:t>Error de compilación</a:t>
              </a:r>
            </a:p>
            <a:p>
              <a:r>
                <a:rPr lang="es-MX" sz="2400" b="1" dirty="0">
                  <a:solidFill>
                    <a:srgbClr val="7030A0"/>
                  </a:solidFill>
                  <a:latin typeface="Calibri" pitchFamily="34" charset="0"/>
                </a:rPr>
                <a:t>Nombre del programa: numero de línea: explicación del error</a:t>
              </a:r>
            </a:p>
            <a:p>
              <a:endParaRPr lang="es-MX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0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17538"/>
            <a:ext cx="8332787" cy="1143000"/>
          </a:xfrm>
        </p:spPr>
        <p:txBody>
          <a:bodyPr/>
          <a:lstStyle/>
          <a:p>
            <a:pPr eaLnBrk="1" hangingPunct="1"/>
            <a:r>
              <a:rPr lang="es-ES_tradnl" dirty="0" smtClean="0"/>
              <a:t>Ejecución de un programa</a:t>
            </a:r>
          </a:p>
        </p:txBody>
      </p:sp>
      <p:sp>
        <p:nvSpPr>
          <p:cNvPr id="17411" name="4 Rectángulo"/>
          <p:cNvSpPr>
            <a:spLocks noChangeArrowheads="1"/>
          </p:cNvSpPr>
          <p:nvPr/>
        </p:nvSpPr>
        <p:spPr bwMode="auto">
          <a:xfrm>
            <a:off x="179388" y="1628775"/>
            <a:ext cx="84963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MX" sz="2400" dirty="0">
                <a:latin typeface="Calibri" pitchFamily="34" charset="0"/>
              </a:rPr>
              <a:t>En la consola de comandos invocar al INTERPRETE de Java</a:t>
            </a:r>
          </a:p>
          <a:p>
            <a:pPr>
              <a:lnSpc>
                <a:spcPct val="90000"/>
              </a:lnSpc>
            </a:pPr>
            <a:r>
              <a:rPr lang="es-ES" sz="2400" b="1" dirty="0">
                <a:latin typeface="Calibri" pitchFamily="34" charset="0"/>
              </a:rPr>
              <a:t>Ejecutar el programa</a:t>
            </a:r>
            <a:r>
              <a:rPr lang="es-ES" sz="2400" dirty="0">
                <a:latin typeface="Calibri" pitchFamily="34" charset="0"/>
              </a:rPr>
              <a:t> con el interprete de java</a:t>
            </a:r>
            <a:r>
              <a:rPr lang="es-ES" sz="2400" dirty="0" smtClean="0">
                <a:latin typeface="Calibri" pitchFamily="34" charset="0"/>
              </a:rPr>
              <a:t>: </a:t>
            </a:r>
            <a:r>
              <a:rPr lang="es-ES" sz="3200" b="1" dirty="0">
                <a:solidFill>
                  <a:srgbClr val="7030A0"/>
                </a:solidFill>
                <a:latin typeface="Calibri" pitchFamily="34" charset="0"/>
              </a:rPr>
              <a:t>&gt; </a:t>
            </a:r>
            <a:r>
              <a:rPr lang="es-ES" sz="3200" b="1" dirty="0" smtClean="0">
                <a:solidFill>
                  <a:srgbClr val="7030A0"/>
                </a:solidFill>
                <a:latin typeface="Calibri" pitchFamily="34" charset="0"/>
              </a:rPr>
              <a:t>java </a:t>
            </a:r>
            <a:r>
              <a:rPr lang="es-ES" sz="3200" b="1" dirty="0">
                <a:solidFill>
                  <a:srgbClr val="7030A0"/>
                </a:solidFill>
                <a:latin typeface="Calibri" pitchFamily="34" charset="0"/>
              </a:rPr>
              <a:t>Nombre</a:t>
            </a:r>
            <a:endParaRPr lang="es-MX" sz="3200" b="1" dirty="0">
              <a:solidFill>
                <a:srgbClr val="7030A0"/>
              </a:solidFill>
              <a:latin typeface="Calibri" pitchFamily="34" charset="0"/>
            </a:endParaRPr>
          </a:p>
        </p:txBody>
      </p:sp>
      <p:grpSp>
        <p:nvGrpSpPr>
          <p:cNvPr id="2" name="15 Grupo"/>
          <p:cNvGrpSpPr>
            <a:grpSpLocks/>
          </p:cNvGrpSpPr>
          <p:nvPr/>
        </p:nvGrpSpPr>
        <p:grpSpPr bwMode="auto">
          <a:xfrm>
            <a:off x="323850" y="2514203"/>
            <a:ext cx="8567738" cy="3124200"/>
            <a:chOff x="323528" y="2924944"/>
            <a:chExt cx="8568258" cy="3124200"/>
          </a:xfrm>
        </p:grpSpPr>
        <p:pic>
          <p:nvPicPr>
            <p:cNvPr id="1741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95936" y="2924944"/>
              <a:ext cx="4895850" cy="312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4" name="7 CuadroTexto"/>
            <p:cNvSpPr txBox="1">
              <a:spLocks noChangeArrowheads="1"/>
            </p:cNvSpPr>
            <p:nvPr/>
          </p:nvSpPr>
          <p:spPr bwMode="auto">
            <a:xfrm>
              <a:off x="323528" y="4077072"/>
              <a:ext cx="3322384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>
                  <a:latin typeface="Calibri" pitchFamily="34" charset="0"/>
                </a:rPr>
                <a:t>Compila el programa</a:t>
              </a:r>
            </a:p>
            <a:p>
              <a:r>
                <a:rPr lang="es-MX">
                  <a:latin typeface="Calibri" pitchFamily="34" charset="0"/>
                </a:rPr>
                <a:t>Crea archivo class en el directorio</a:t>
              </a:r>
            </a:p>
            <a:p>
              <a:r>
                <a:rPr lang="es-MX">
                  <a:latin typeface="Calibri" pitchFamily="34" charset="0"/>
                </a:rPr>
                <a:t>Ejecuta el programa</a:t>
              </a:r>
            </a:p>
          </p:txBody>
        </p:sp>
        <p:cxnSp>
          <p:nvCxnSpPr>
            <p:cNvPr id="10" name="9 Conector recto de flecha"/>
            <p:cNvCxnSpPr/>
            <p:nvPr/>
          </p:nvCxnSpPr>
          <p:spPr>
            <a:xfrm flipV="1">
              <a:off x="2484247" y="3356744"/>
              <a:ext cx="1511392" cy="93662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11 Conector recto de flecha"/>
            <p:cNvCxnSpPr/>
            <p:nvPr/>
          </p:nvCxnSpPr>
          <p:spPr>
            <a:xfrm flipV="1">
              <a:off x="3563813" y="4293369"/>
              <a:ext cx="3240284" cy="2159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>
              <a:off x="2339775" y="4869632"/>
              <a:ext cx="16558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0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260350"/>
            <a:ext cx="835273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s-DO" sz="4000" b="1" spc="-100" dirty="0">
                <a:solidFill>
                  <a:schemeClr val="tx2"/>
                </a:solidFill>
              </a:rPr>
              <a:t>2.4 Elementos del Lenguaje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773238"/>
            <a:ext cx="6872808" cy="4464074"/>
          </a:xfrm>
        </p:spPr>
        <p:txBody>
          <a:bodyPr rtlCol="0">
            <a:normAutofit fontScale="92500" lnSpcReduction="20000"/>
          </a:bodyPr>
          <a:lstStyle/>
          <a:p>
            <a:pPr marL="609600" indent="-609600" algn="l" eaLnBrk="1" fontAlgn="auto" hangingPunct="1">
              <a:lnSpc>
                <a:spcPct val="90000"/>
              </a:lnSpc>
              <a:spcAft>
                <a:spcPts val="0"/>
              </a:spcAft>
              <a:buSzPct val="80000"/>
              <a:buFontTx/>
              <a:buAutoNum type="arabicPeriod"/>
              <a:defRPr/>
            </a:pPr>
            <a:r>
              <a:rPr lang="es-DO" dirty="0" smtClean="0">
                <a:solidFill>
                  <a:schemeClr val="tx1"/>
                </a:solidFill>
              </a:rPr>
              <a:t>Comentarios</a:t>
            </a:r>
          </a:p>
          <a:p>
            <a:pPr marL="609600" indent="-609600" algn="l" eaLnBrk="1" fontAlgn="auto" hangingPunct="1">
              <a:lnSpc>
                <a:spcPct val="90000"/>
              </a:lnSpc>
              <a:spcAft>
                <a:spcPts val="0"/>
              </a:spcAft>
              <a:buSzPct val="80000"/>
              <a:buFontTx/>
              <a:buAutoNum type="arabicPeriod"/>
              <a:defRPr/>
            </a:pPr>
            <a:r>
              <a:rPr lang="es-DO" dirty="0" smtClean="0">
                <a:solidFill>
                  <a:schemeClr val="tx1"/>
                </a:solidFill>
              </a:rPr>
              <a:t>Palabras clave o reservadas  </a:t>
            </a:r>
          </a:p>
          <a:p>
            <a:pPr marL="609600" indent="-609600" algn="l" eaLnBrk="1" fontAlgn="auto" hangingPunct="1">
              <a:lnSpc>
                <a:spcPct val="90000"/>
              </a:lnSpc>
              <a:spcAft>
                <a:spcPts val="0"/>
              </a:spcAft>
              <a:buSzPct val="80000"/>
              <a:buFontTx/>
              <a:buAutoNum type="arabicPeriod"/>
              <a:defRPr/>
            </a:pPr>
            <a:r>
              <a:rPr lang="es-DO" dirty="0" smtClean="0">
                <a:solidFill>
                  <a:schemeClr val="tx1"/>
                </a:solidFill>
              </a:rPr>
              <a:t>Tipos de datos</a:t>
            </a:r>
          </a:p>
          <a:p>
            <a:pPr marL="609600" indent="-609600" algn="l" eaLnBrk="1" fontAlgn="auto" hangingPunct="1">
              <a:lnSpc>
                <a:spcPct val="90000"/>
              </a:lnSpc>
              <a:spcAft>
                <a:spcPts val="0"/>
              </a:spcAft>
              <a:buSzPct val="80000"/>
              <a:buFontTx/>
              <a:buAutoNum type="arabicPeriod"/>
              <a:defRPr/>
            </a:pPr>
            <a:r>
              <a:rPr lang="es-DO" dirty="0" smtClean="0">
                <a:solidFill>
                  <a:schemeClr val="tx1"/>
                </a:solidFill>
              </a:rPr>
              <a:t>Variables</a:t>
            </a:r>
          </a:p>
          <a:p>
            <a:pPr marL="609600" indent="-609600" algn="l" eaLnBrk="1" fontAlgn="auto" hangingPunct="1">
              <a:lnSpc>
                <a:spcPct val="90000"/>
              </a:lnSpc>
              <a:spcAft>
                <a:spcPts val="0"/>
              </a:spcAft>
              <a:buSzPct val="80000"/>
              <a:buFontTx/>
              <a:buAutoNum type="arabicPeriod"/>
              <a:defRPr/>
            </a:pPr>
            <a:r>
              <a:rPr lang="es-DO" dirty="0" smtClean="0">
                <a:solidFill>
                  <a:schemeClr val="tx1"/>
                </a:solidFill>
              </a:rPr>
              <a:t>Operadores</a:t>
            </a:r>
          </a:p>
          <a:p>
            <a:pPr marL="609600" indent="-609600" algn="l" eaLnBrk="1" fontAlgn="auto" hangingPunct="1">
              <a:lnSpc>
                <a:spcPct val="90000"/>
              </a:lnSpc>
              <a:spcAft>
                <a:spcPts val="0"/>
              </a:spcAft>
              <a:buSzPct val="80000"/>
              <a:buFontTx/>
              <a:buAutoNum type="arabicPeriod"/>
              <a:defRPr/>
            </a:pPr>
            <a:r>
              <a:rPr lang="es-DO" dirty="0" smtClean="0">
                <a:solidFill>
                  <a:schemeClr val="tx1"/>
                </a:solidFill>
              </a:rPr>
              <a:t>Expresiones</a:t>
            </a:r>
          </a:p>
          <a:p>
            <a:pPr marL="609600" indent="-609600" algn="l" eaLnBrk="1" fontAlgn="auto" hangingPunct="1">
              <a:lnSpc>
                <a:spcPct val="90000"/>
              </a:lnSpc>
              <a:spcAft>
                <a:spcPts val="0"/>
              </a:spcAft>
              <a:buSzPct val="80000"/>
              <a:buFontTx/>
              <a:buAutoNum type="arabicPeriod"/>
              <a:defRPr/>
            </a:pPr>
            <a:r>
              <a:rPr lang="es-DO" dirty="0" smtClean="0">
                <a:solidFill>
                  <a:schemeClr val="tx1"/>
                </a:solidFill>
              </a:rPr>
              <a:t>Instrucciones </a:t>
            </a:r>
          </a:p>
          <a:p>
            <a:pPr marL="1066800" lvl="1" indent="-609600" algn="l">
              <a:lnSpc>
                <a:spcPct val="90000"/>
              </a:lnSpc>
              <a:buSzPct val="80000"/>
              <a:buFont typeface="+mj-lt"/>
              <a:buAutoNum type="alphaLcPeriod"/>
              <a:defRPr/>
            </a:pPr>
            <a:r>
              <a:rPr lang="es-DO" dirty="0" smtClean="0">
                <a:solidFill>
                  <a:schemeClr val="tx1"/>
                </a:solidFill>
              </a:rPr>
              <a:t>Declaración de variables</a:t>
            </a:r>
          </a:p>
          <a:p>
            <a:pPr marL="1066800" lvl="1" indent="-609600" algn="l">
              <a:lnSpc>
                <a:spcPct val="90000"/>
              </a:lnSpc>
              <a:buSzPct val="80000"/>
              <a:buFont typeface="+mj-lt"/>
              <a:buAutoNum type="alphaLcPeriod"/>
              <a:defRPr/>
            </a:pPr>
            <a:r>
              <a:rPr lang="es-DO" dirty="0">
                <a:solidFill>
                  <a:schemeClr val="tx1"/>
                </a:solidFill>
              </a:rPr>
              <a:t>Asignación</a:t>
            </a:r>
          </a:p>
          <a:p>
            <a:pPr marL="1066800" lvl="1" indent="-609600" algn="l">
              <a:lnSpc>
                <a:spcPct val="90000"/>
              </a:lnSpc>
              <a:buSzPct val="80000"/>
              <a:buFont typeface="+mj-lt"/>
              <a:buAutoNum type="alphaLcPeriod"/>
              <a:defRPr/>
            </a:pPr>
            <a:r>
              <a:rPr lang="es-DO" dirty="0" smtClean="0">
                <a:solidFill>
                  <a:schemeClr val="tx1"/>
                </a:solidFill>
              </a:rPr>
              <a:t>Entrada</a:t>
            </a:r>
          </a:p>
          <a:p>
            <a:pPr marL="1066800" lvl="1" indent="-609600" algn="l">
              <a:lnSpc>
                <a:spcPct val="90000"/>
              </a:lnSpc>
              <a:buSzPct val="80000"/>
              <a:buFont typeface="+mj-lt"/>
              <a:buAutoNum type="alphaLcPeriod"/>
              <a:defRPr/>
            </a:pPr>
            <a:r>
              <a:rPr lang="es-DO" dirty="0" smtClean="0">
                <a:solidFill>
                  <a:schemeClr val="tx1"/>
                </a:solidFill>
              </a:rPr>
              <a:t>Salida.</a:t>
            </a:r>
          </a:p>
        </p:txBody>
      </p:sp>
    </p:spTree>
    <p:extLst>
      <p:ext uri="{BB962C8B-B14F-4D97-AF65-F5344CB8AC3E}">
        <p14:creationId xmlns:p14="http://schemas.microsoft.com/office/powerpoint/2010/main" val="17109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Comentarios</a:t>
            </a:r>
            <a:endParaRPr lang="es-MX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 smtClean="0"/>
              <a:t>Los comentarios permiten a los programadores comunicar sus pensamientos independientemente del código escrito.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 smtClean="0"/>
              <a:t>Los comentarios NO generan código ejecutable, el compilador los ignora.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dirty="0" smtClean="0"/>
              <a:t>En Java existen dos tipos de comentarios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MX" dirty="0" smtClean="0"/>
              <a:t>De fin de línea - inician con //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MX" dirty="0" smtClean="0"/>
              <a:t>Entre líneas - están delimitados por /*   */</a:t>
            </a:r>
          </a:p>
        </p:txBody>
      </p:sp>
    </p:spTree>
    <p:extLst>
      <p:ext uri="{BB962C8B-B14F-4D97-AF65-F5344CB8AC3E}">
        <p14:creationId xmlns:p14="http://schemas.microsoft.com/office/powerpoint/2010/main" val="398786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762000"/>
          </a:xfrm>
        </p:spPr>
        <p:txBody>
          <a:bodyPr/>
          <a:lstStyle/>
          <a:p>
            <a:pPr eaLnBrk="1" hangingPunct="1"/>
            <a:r>
              <a:rPr lang="en-US" dirty="0" err="1" smtClean="0"/>
              <a:t>Palabras</a:t>
            </a:r>
            <a:r>
              <a:rPr lang="en-US" dirty="0" smtClean="0"/>
              <a:t> Clave o </a:t>
            </a:r>
            <a:r>
              <a:rPr lang="en-US" dirty="0" err="1" smtClean="0"/>
              <a:t>Reservadas</a:t>
            </a:r>
            <a:endParaRPr lang="es-MX" dirty="0" smtClean="0"/>
          </a:p>
        </p:txBody>
      </p:sp>
      <p:graphicFrame>
        <p:nvGraphicFramePr>
          <p:cNvPr id="191579" name="Group 9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20643912"/>
              </p:ext>
            </p:extLst>
          </p:nvPr>
        </p:nvGraphicFramePr>
        <p:xfrm>
          <a:off x="685800" y="2057400"/>
          <a:ext cx="7848600" cy="3302000"/>
        </p:xfrm>
        <a:graphic>
          <a:graphicData uri="http://schemas.openxmlformats.org/drawingml/2006/table">
            <a:tbl>
              <a:tblPr/>
              <a:tblGrid>
                <a:gridCol w="1570038"/>
                <a:gridCol w="1570037"/>
                <a:gridCol w="1568450"/>
                <a:gridCol w="1484313"/>
                <a:gridCol w="1655762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abstract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continue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switch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assert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***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default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goto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*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package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synchronized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boolean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private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this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break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double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implements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protected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throw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byte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else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import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public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throws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case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enum</a:t>
                      </a:r>
                      <a:r>
                        <a:rPr kumimoji="0" lang="es-MX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****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instanceof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return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transient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catch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extends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try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final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interface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static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void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class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finally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strictfp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**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volatile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const  *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float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native</a:t>
                      </a:r>
                      <a:endParaRPr kumimoji="0" lang="es-MX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super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while</a:t>
                      </a:r>
                      <a:endParaRPr kumimoji="0" lang="es-MX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51" name="Text Box 92"/>
          <p:cNvSpPr txBox="1">
            <a:spLocks noChangeArrowheads="1"/>
          </p:cNvSpPr>
          <p:nvPr/>
        </p:nvSpPr>
        <p:spPr bwMode="auto">
          <a:xfrm>
            <a:off x="609600" y="1066800"/>
            <a:ext cx="78644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Son palabras que tienen un significado especial en el lenguaje y no pueden ser usadas como identificadores.</a:t>
            </a:r>
            <a:endParaRPr lang="es-MX" sz="2400">
              <a:latin typeface="Calibri" pitchFamily="34" charset="0"/>
            </a:endParaRPr>
          </a:p>
        </p:txBody>
      </p:sp>
      <p:sp>
        <p:nvSpPr>
          <p:cNvPr id="20552" name="4 CuadroTexto"/>
          <p:cNvSpPr txBox="1">
            <a:spLocks noChangeArrowheads="1"/>
          </p:cNvSpPr>
          <p:nvPr/>
        </p:nvSpPr>
        <p:spPr bwMode="auto">
          <a:xfrm>
            <a:off x="468313" y="5445125"/>
            <a:ext cx="23002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b="1">
                <a:solidFill>
                  <a:schemeClr val="accent1"/>
                </a:solidFill>
              </a:rPr>
              <a:t>*       No usadas</a:t>
            </a:r>
          </a:p>
          <a:p>
            <a:r>
              <a:rPr lang="es-MX" b="1">
                <a:solidFill>
                  <a:schemeClr val="accent1"/>
                </a:solidFill>
              </a:rPr>
              <a:t>**     incluida en 1.2</a:t>
            </a:r>
          </a:p>
          <a:p>
            <a:r>
              <a:rPr lang="es-MX" b="1">
                <a:solidFill>
                  <a:schemeClr val="accent1"/>
                </a:solidFill>
              </a:rPr>
              <a:t>***    incluida en 1.4</a:t>
            </a:r>
          </a:p>
          <a:p>
            <a:r>
              <a:rPr lang="es-MX" b="1">
                <a:solidFill>
                  <a:schemeClr val="accent1"/>
                </a:solidFill>
              </a:rPr>
              <a:t>****  incluida en 5.0</a:t>
            </a:r>
          </a:p>
        </p:txBody>
      </p:sp>
      <p:sp>
        <p:nvSpPr>
          <p:cNvPr id="20553" name="5 CuadroTexto"/>
          <p:cNvSpPr txBox="1">
            <a:spLocks noChangeArrowheads="1"/>
          </p:cNvSpPr>
          <p:nvPr/>
        </p:nvSpPr>
        <p:spPr bwMode="auto">
          <a:xfrm>
            <a:off x="4356100" y="5661025"/>
            <a:ext cx="63139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b="1" dirty="0"/>
              <a:t>true</a:t>
            </a:r>
          </a:p>
          <a:p>
            <a:r>
              <a:rPr lang="es-MX" b="1" dirty="0"/>
              <a:t>false</a:t>
            </a:r>
          </a:p>
          <a:p>
            <a:r>
              <a:rPr lang="es-MX" b="1" dirty="0" err="1"/>
              <a:t>null</a:t>
            </a:r>
            <a:endParaRPr lang="es-MX" b="1" dirty="0"/>
          </a:p>
        </p:txBody>
      </p:sp>
      <p:sp>
        <p:nvSpPr>
          <p:cNvPr id="7" name="6 Cerrar llave"/>
          <p:cNvSpPr/>
          <p:nvPr/>
        </p:nvSpPr>
        <p:spPr>
          <a:xfrm>
            <a:off x="4716463" y="5661025"/>
            <a:ext cx="693737" cy="10080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20555" name="7 CuadroTexto"/>
          <p:cNvSpPr txBox="1">
            <a:spLocks noChangeArrowheads="1"/>
          </p:cNvSpPr>
          <p:nvPr/>
        </p:nvSpPr>
        <p:spPr bwMode="auto">
          <a:xfrm>
            <a:off x="5364163" y="5876925"/>
            <a:ext cx="272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 dirty="0"/>
              <a:t>son literales del lenguaje</a:t>
            </a:r>
          </a:p>
        </p:txBody>
      </p:sp>
    </p:spTree>
    <p:extLst>
      <p:ext uri="{BB962C8B-B14F-4D97-AF65-F5344CB8AC3E}">
        <p14:creationId xmlns:p14="http://schemas.microsoft.com/office/powerpoint/2010/main" val="29627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eaLnBrk="1" hangingPunct="1"/>
            <a:r>
              <a:rPr lang="es-DO" smtClean="0"/>
              <a:t>Tipos de Datos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8286750" cy="4713312"/>
          </a:xfrm>
        </p:spPr>
        <p:txBody>
          <a:bodyPr rtlCol="0">
            <a:normAutofit fontScale="85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3800" dirty="0" smtClean="0">
                <a:solidFill>
                  <a:schemeClr val="tx1"/>
                </a:solidFill>
              </a:rPr>
              <a:t>En el lenguaje de programación Java, existen dos categorías de datos:</a:t>
            </a:r>
          </a:p>
          <a:p>
            <a:pPr marL="457200" indent="-457200" algn="l">
              <a:buFont typeface="Wingdings" panose="05000000000000000000" pitchFamily="2" charset="2"/>
              <a:buChar char="ü"/>
              <a:defRPr/>
            </a:pPr>
            <a:r>
              <a:rPr lang="es-DO" sz="3900" b="1" dirty="0" smtClean="0">
                <a:solidFill>
                  <a:schemeClr val="tx2"/>
                </a:solidFill>
              </a:rPr>
              <a:t> Primitivos </a:t>
            </a:r>
            <a:r>
              <a:rPr lang="es-DO" sz="4000" b="1" dirty="0" smtClean="0">
                <a:solidFill>
                  <a:schemeClr val="tx1"/>
                </a:solidFill>
              </a:rPr>
              <a:t>contiene </a:t>
            </a:r>
            <a:r>
              <a:rPr lang="es-DO" sz="4000" b="1" dirty="0">
                <a:solidFill>
                  <a:schemeClr val="tx1"/>
                </a:solidFill>
              </a:rPr>
              <a:t>un valor simple </a:t>
            </a:r>
            <a:r>
              <a:rPr lang="es-DO" sz="4000" dirty="0">
                <a:solidFill>
                  <a:schemeClr val="tx1"/>
                </a:solidFill>
              </a:rPr>
              <a:t>del tamaño y formato apropiado para su tipo: un número, un carácter, o un valor booleano (verdadero </a:t>
            </a:r>
            <a:r>
              <a:rPr lang="es-DO" sz="4000" dirty="0" err="1">
                <a:solidFill>
                  <a:schemeClr val="tx1"/>
                </a:solidFill>
              </a:rPr>
              <a:t>ó</a:t>
            </a:r>
            <a:r>
              <a:rPr lang="es-DO" sz="4000" dirty="0">
                <a:solidFill>
                  <a:schemeClr val="tx1"/>
                </a:solidFill>
              </a:rPr>
              <a:t> falso).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DO" sz="3900" b="1" dirty="0" smtClean="0">
                <a:solidFill>
                  <a:schemeClr val="tx2"/>
                </a:solidFill>
              </a:rPr>
              <a:t>  </a:t>
            </a:r>
          </a:p>
          <a:p>
            <a:pPr marL="457200" indent="-457200" algn="l">
              <a:buClr>
                <a:schemeClr val="tx2"/>
              </a:buClr>
              <a:buFont typeface="Wingdings" panose="05000000000000000000" pitchFamily="2" charset="2"/>
              <a:buChar char="ü"/>
              <a:defRPr/>
            </a:pPr>
            <a:r>
              <a:rPr lang="es-DO" sz="3900" b="1" dirty="0" smtClean="0">
                <a:solidFill>
                  <a:schemeClr val="tx2"/>
                </a:solidFill>
              </a:rPr>
              <a:t> Referencias: </a:t>
            </a:r>
            <a:r>
              <a:rPr lang="es-DO" sz="4000" b="1" dirty="0" smtClean="0">
                <a:solidFill>
                  <a:schemeClr val="tx1"/>
                </a:solidFill>
              </a:rPr>
              <a:t>contiene </a:t>
            </a:r>
            <a:r>
              <a:rPr lang="es-DO" sz="4000" b="1" dirty="0">
                <a:solidFill>
                  <a:schemeClr val="tx1"/>
                </a:solidFill>
              </a:rPr>
              <a:t>una referencia a un objeto </a:t>
            </a:r>
            <a:r>
              <a:rPr lang="es-DO" sz="4000" dirty="0">
                <a:solidFill>
                  <a:schemeClr val="tx1"/>
                </a:solidFill>
              </a:rPr>
              <a:t>del tipo especificado o cualquier otro derivado de el.</a:t>
            </a:r>
          </a:p>
          <a:p>
            <a:pPr marL="457200" indent="-457200" algn="l" eaLnBrk="1" fontAlgn="auto" hangingPunct="1"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  <a:defRPr/>
            </a:pPr>
            <a:endParaRPr lang="es-DO" sz="3900" b="1" dirty="0" smtClean="0">
              <a:solidFill>
                <a:schemeClr val="tx2"/>
              </a:solidFill>
            </a:endParaRPr>
          </a:p>
          <a:p>
            <a:pPr marL="457200" indent="-457200" eaLnBrk="1" fontAlgn="auto" hangingPunct="1"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ü"/>
              <a:defRPr/>
            </a:pPr>
            <a:endParaRPr lang="es-DO" sz="39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DO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s-DO" dirty="0" smtClean="0"/>
              <a:t>Tipos de Datos Primitivos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447800"/>
            <a:ext cx="8641655" cy="61304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400" dirty="0" smtClean="0">
                <a:solidFill>
                  <a:schemeClr val="tx1"/>
                </a:solidFill>
              </a:rPr>
              <a:t>La tabla presenta los tipos de datos primitivos soportados por Java</a:t>
            </a:r>
            <a:r>
              <a:rPr lang="es-DO" sz="2400" dirty="0">
                <a:solidFill>
                  <a:schemeClr val="tx1"/>
                </a:solidFill>
              </a:rPr>
              <a:t>.</a:t>
            </a:r>
            <a:endParaRPr lang="es-DO" sz="2400" dirty="0" smtClean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5822"/>
              </p:ext>
            </p:extLst>
          </p:nvPr>
        </p:nvGraphicFramePr>
        <p:xfrm>
          <a:off x="971600" y="2204864"/>
          <a:ext cx="6864424" cy="4408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06"/>
                <a:gridCol w="1716106"/>
                <a:gridCol w="1320316"/>
                <a:gridCol w="2111896"/>
              </a:tblGrid>
              <a:tr h="544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Tipo de dato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Tamaño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Rango de valores</a:t>
                      </a:r>
                    </a:p>
                  </a:txBody>
                  <a:tcPr marL="9525" marR="9525" marT="9525" marB="0" anchor="ctr"/>
                </a:tc>
              </a:tr>
              <a:tr h="462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byte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Entero byte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8-bit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-128 a 127</a:t>
                      </a:r>
                    </a:p>
                  </a:txBody>
                  <a:tcPr marL="9525" marR="9525" marT="9525" marB="0" anchor="ctr"/>
                </a:tc>
              </a:tr>
              <a:tr h="462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short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Entero corto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16-bit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-32,768 a 32,767</a:t>
                      </a:r>
                    </a:p>
                  </a:txBody>
                  <a:tcPr marL="9525" marR="9525" marT="9525" marB="0" anchor="ctr"/>
                </a:tc>
              </a:tr>
              <a:tr h="462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Entero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32-bit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-2</a:t>
                      </a:r>
                      <a:r>
                        <a:rPr lang="es-MX" sz="14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2</a:t>
                      </a:r>
                      <a:r>
                        <a:rPr lang="es-MX" sz="14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</a:tr>
              <a:tr h="462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long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Entero largo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64-bit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-2</a:t>
                      </a:r>
                      <a:r>
                        <a:rPr lang="es-MX" sz="14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2</a:t>
                      </a:r>
                      <a:r>
                        <a:rPr lang="es-MX" sz="14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9525" marR="9525" marT="9525" marB="0" anchor="ctr"/>
                </a:tc>
              </a:tr>
              <a:tr h="544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float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Punto flotante precisión simple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32-bit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formato IEEE 754</a:t>
                      </a:r>
                    </a:p>
                  </a:txBody>
                  <a:tcPr marL="9525" marR="9525" marT="9525" marB="0" anchor="ctr"/>
                </a:tc>
              </a:tr>
              <a:tr h="5442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double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Punto flotante precisión doble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64-bit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formato IEEE 754</a:t>
                      </a:r>
                    </a:p>
                  </a:txBody>
                  <a:tcPr marL="9525" marR="9525" marT="9525" marB="0" anchor="ctr"/>
                </a:tc>
              </a:tr>
              <a:tr h="462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char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Caracter</a:t>
                      </a:r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 simple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16-bit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\u0000' a '\</a:t>
                      </a:r>
                      <a:r>
                        <a:rPr lang="es-MX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uffff</a:t>
                      </a:r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'</a:t>
                      </a:r>
                    </a:p>
                  </a:txBody>
                  <a:tcPr marL="9525" marR="9525" marT="9525" marB="0" anchor="ctr"/>
                </a:tc>
              </a:tr>
              <a:tr h="4626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boolean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Booleano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false o true 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8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2 Marcador de contenido"/>
          <p:cNvSpPr>
            <a:spLocks noGrp="1"/>
          </p:cNvSpPr>
          <p:nvPr>
            <p:ph idx="1"/>
          </p:nvPr>
        </p:nvSpPr>
        <p:spPr>
          <a:xfrm>
            <a:off x="272860" y="2058525"/>
            <a:ext cx="8435975" cy="4857750"/>
          </a:xfrm>
        </p:spPr>
        <p:txBody>
          <a:bodyPr>
            <a:normAutofit fontScale="85000" lnSpcReduction="20000"/>
          </a:bodyPr>
          <a:lstStyle/>
          <a:p>
            <a:r>
              <a:rPr lang="es-ES" sz="3300" b="1" dirty="0" smtClean="0"/>
              <a:t>Portada</a:t>
            </a:r>
            <a:r>
              <a:rPr lang="es-ES" sz="3300" dirty="0" smtClean="0"/>
              <a:t> </a:t>
            </a:r>
            <a:r>
              <a:rPr lang="es-ES" sz="2600" dirty="0" smtClean="0"/>
              <a:t>(ITC, carrera, materia, unidad, horario, alumno, maestro, fecha)</a:t>
            </a:r>
          </a:p>
          <a:p>
            <a:r>
              <a:rPr lang="es-ES" sz="3300" b="1" dirty="0" smtClean="0"/>
              <a:t>Introducción</a:t>
            </a:r>
            <a:r>
              <a:rPr lang="es-ES" sz="2000" dirty="0" smtClean="0"/>
              <a:t> </a:t>
            </a:r>
            <a:r>
              <a:rPr lang="es-ES" sz="2800" dirty="0" smtClean="0"/>
              <a:t>(que contiene el trabajo, para que se presenta, cuales son las competencias que se abordaron, cuales son las evidencias, el tiempo dedicado, las actividades, etc.)</a:t>
            </a:r>
          </a:p>
          <a:p>
            <a:r>
              <a:rPr lang="es-ES" sz="3300" b="1" dirty="0" smtClean="0"/>
              <a:t>Contenido</a:t>
            </a:r>
            <a:endParaRPr lang="es-ES" sz="3000" b="1" dirty="0" smtClean="0"/>
          </a:p>
          <a:p>
            <a:pPr lvl="1"/>
            <a:r>
              <a:rPr lang="es-ES" sz="1800" dirty="0" smtClean="0"/>
              <a:t>Temas de la unidad</a:t>
            </a:r>
          </a:p>
          <a:p>
            <a:pPr lvl="1"/>
            <a:r>
              <a:rPr lang="es-ES" sz="1800" dirty="0" smtClean="0"/>
              <a:t>Investigaciones</a:t>
            </a:r>
          </a:p>
          <a:p>
            <a:pPr lvl="1"/>
            <a:r>
              <a:rPr lang="es-ES" sz="1800" dirty="0" smtClean="0"/>
              <a:t>Ejemplos</a:t>
            </a:r>
          </a:p>
          <a:p>
            <a:pPr lvl="1"/>
            <a:r>
              <a:rPr lang="es-ES" sz="1800" dirty="0" smtClean="0"/>
              <a:t>Relaciones de temas</a:t>
            </a:r>
          </a:p>
          <a:p>
            <a:pPr lvl="1"/>
            <a:r>
              <a:rPr lang="es-ES" sz="1800" dirty="0" smtClean="0"/>
              <a:t>Referencias en cada tema e investigación.</a:t>
            </a:r>
          </a:p>
          <a:p>
            <a:pPr lvl="1"/>
            <a:r>
              <a:rPr lang="es-ES" sz="1800" dirty="0" smtClean="0"/>
              <a:t>Lista de conceptos nuevos (glosario de términos)</a:t>
            </a:r>
          </a:p>
          <a:p>
            <a:r>
              <a:rPr lang="es-ES" sz="3300" b="1" dirty="0" smtClean="0"/>
              <a:t>Conclusiones</a:t>
            </a:r>
            <a:r>
              <a:rPr lang="es-ES" sz="3300" dirty="0" smtClean="0"/>
              <a:t> </a:t>
            </a:r>
            <a:r>
              <a:rPr lang="es-ES" sz="2600" dirty="0" smtClean="0"/>
              <a:t>(¿qué aprendiste?, ¿qué competencias lograste?, ¿qué te falto por hacer?, ¿qué dudas tienes?, ¿cómo evalúas tu desempeño?, etc.)</a:t>
            </a:r>
          </a:p>
        </p:txBody>
      </p:sp>
      <p:pic>
        <p:nvPicPr>
          <p:cNvPr id="1026" name="Picture 2" descr="Resultado de imagen para portafolio de eviden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72" y="260648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99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3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Escribe que tipo de dato es más apropiado para almacenar la información siguiente:</a:t>
            </a:r>
          </a:p>
          <a:p>
            <a:pPr lvl="1"/>
            <a:r>
              <a:rPr lang="es-MX" dirty="0" smtClean="0"/>
              <a:t>Edad de una persona</a:t>
            </a:r>
          </a:p>
          <a:p>
            <a:pPr lvl="1"/>
            <a:r>
              <a:rPr lang="es-MX" dirty="0" smtClean="0"/>
              <a:t>Velocidad de la luz</a:t>
            </a:r>
          </a:p>
          <a:p>
            <a:pPr lvl="1"/>
            <a:r>
              <a:rPr lang="es-MX" dirty="0" smtClean="0"/>
              <a:t>Número de estudiantes del tecnológico</a:t>
            </a:r>
          </a:p>
          <a:p>
            <a:pPr lvl="1"/>
            <a:r>
              <a:rPr lang="es-MX" dirty="0" smtClean="0"/>
              <a:t>Cantidad de habitantes de México</a:t>
            </a:r>
          </a:p>
          <a:p>
            <a:pPr lvl="1"/>
            <a:r>
              <a:rPr lang="es-MX" dirty="0" smtClean="0"/>
              <a:t>Cantidad de dientes de un animal</a:t>
            </a:r>
          </a:p>
          <a:p>
            <a:pPr lvl="1"/>
            <a:r>
              <a:rPr lang="es-MX" dirty="0" smtClean="0"/>
              <a:t>Cantidad de hermanos de una persona</a:t>
            </a:r>
          </a:p>
          <a:p>
            <a:pPr lvl="1"/>
            <a:r>
              <a:rPr lang="es-MX" dirty="0" smtClean="0"/>
              <a:t>Sexo de una persona</a:t>
            </a:r>
          </a:p>
          <a:p>
            <a:pPr lvl="1"/>
            <a:r>
              <a:rPr lang="es-MX" dirty="0" smtClean="0"/>
              <a:t>Opciones de un menú</a:t>
            </a:r>
          </a:p>
          <a:p>
            <a:pPr lvl="1"/>
            <a:r>
              <a:rPr lang="es-MX" dirty="0" smtClean="0"/>
              <a:t>Número de usuarios de Facebook</a:t>
            </a:r>
          </a:p>
          <a:p>
            <a:pPr lvl="1"/>
            <a:r>
              <a:rPr lang="es-MX" dirty="0" smtClean="0"/>
              <a:t>Cantidad de dinero que se vende en un día por Internet</a:t>
            </a:r>
          </a:p>
          <a:p>
            <a:pPr lvl="1"/>
            <a:r>
              <a:rPr lang="es-MX" dirty="0" smtClean="0"/>
              <a:t>Cantidad de mensajes de </a:t>
            </a:r>
            <a:r>
              <a:rPr lang="es-MX" dirty="0" err="1" smtClean="0"/>
              <a:t>WhatsApp</a:t>
            </a:r>
            <a:r>
              <a:rPr lang="es-MX" dirty="0" smtClean="0"/>
              <a:t> por minuto</a:t>
            </a:r>
          </a:p>
          <a:p>
            <a:pPr lvl="1"/>
            <a:r>
              <a:rPr lang="es-MX" dirty="0" smtClean="0"/>
              <a:t>Número de </a:t>
            </a:r>
            <a:r>
              <a:rPr lang="es-MX" dirty="0" err="1" smtClean="0"/>
              <a:t>tweets</a:t>
            </a:r>
            <a:r>
              <a:rPr lang="es-MX" dirty="0" smtClean="0"/>
              <a:t> enviados por segundo</a:t>
            </a:r>
          </a:p>
          <a:p>
            <a:pPr lvl="1"/>
            <a:r>
              <a:rPr lang="es-MX" dirty="0" smtClean="0"/>
              <a:t>Escribe tu algunos otros ejemplos….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849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/>
              <a:t>Tipos de Datos </a:t>
            </a:r>
            <a:r>
              <a:rPr lang="es-DO" dirty="0" smtClean="0"/>
              <a:t>Referencia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648072"/>
          </a:xfrm>
        </p:spPr>
        <p:txBody>
          <a:bodyPr>
            <a:normAutofit fontScale="70000" lnSpcReduction="20000"/>
          </a:bodyPr>
          <a:lstStyle/>
          <a:p>
            <a:pPr>
              <a:buNone/>
              <a:defRPr/>
            </a:pPr>
            <a:r>
              <a:rPr lang="es-DO" dirty="0"/>
              <a:t>La tabla presenta </a:t>
            </a:r>
            <a:r>
              <a:rPr lang="es-DO" dirty="0" smtClean="0"/>
              <a:t>ejemplos de datos de tipo referencia soportados </a:t>
            </a:r>
            <a:r>
              <a:rPr lang="es-DO" dirty="0"/>
              <a:t>por Java.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907757"/>
              </p:ext>
            </p:extLst>
          </p:nvPr>
        </p:nvGraphicFramePr>
        <p:xfrm>
          <a:off x="899592" y="2348880"/>
          <a:ext cx="7416825" cy="397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3960440"/>
                <a:gridCol w="1800201"/>
              </a:tblGrid>
              <a:tr h="711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Tipo de dato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Descripción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Ejemplo o Rango</a:t>
                      </a:r>
                      <a:endParaRPr lang="es-MX" sz="1400" b="1" i="0" u="none" strike="noStrike" dirty="0">
                        <a:solidFill>
                          <a:srgbClr val="000000"/>
                        </a:solidFill>
                        <a:effectLst/>
                        <a:latin typeface="Tahoma"/>
                      </a:endParaRPr>
                    </a:p>
                  </a:txBody>
                  <a:tcPr marL="9525" marR="9525" marT="9525" marB="0" anchor="ctr"/>
                </a:tc>
              </a:tr>
              <a:tr h="6049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String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Cadena de caracteres delimitada por “ “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“cadena”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650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Entero sin signo de 32 bits y métodos para manipularlo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a 2</a:t>
                      </a:r>
                      <a:r>
                        <a:rPr lang="en-US" sz="1600" b="1" i="0" kern="1200" baseline="30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16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650177">
                <a:tc>
                  <a:txBody>
                    <a:bodyPr/>
                    <a:lstStyle/>
                    <a:p>
                      <a:pPr algn="ctr"/>
                      <a:r>
                        <a:rPr lang="es-MX" sz="2400" b="1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</a:t>
                      </a:r>
                      <a:endParaRPr lang="es-MX" sz="24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Contiene</a:t>
                      </a:r>
                      <a:r>
                        <a:rPr lang="es-MX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un carácter y métodos para manipularlo</a:t>
                      </a:r>
                      <a:endParaRPr lang="es-MX" sz="16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Cualquier carácter Unicode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65017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Object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Objeto de Java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Cualquier objeto</a:t>
                      </a:r>
                      <a:r>
                        <a:rPr lang="es-MX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en un programa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7116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Vector</a:t>
                      </a:r>
                      <a:endParaRPr lang="es-MX" sz="2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MX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Conjunto  de valores almacenados en posiciones diferentes</a:t>
                      </a:r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87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4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smtClean="0"/>
              <a:t>Escribe que tipo de dato es más apropiado para almacenar la información siguiente:</a:t>
            </a:r>
          </a:p>
          <a:p>
            <a:pPr lvl="1"/>
            <a:r>
              <a:rPr lang="es-MX" dirty="0" smtClean="0"/>
              <a:t>Alumno</a:t>
            </a:r>
          </a:p>
          <a:p>
            <a:pPr lvl="1"/>
            <a:r>
              <a:rPr lang="es-MX" dirty="0" smtClean="0"/>
              <a:t>Nombre de una persona</a:t>
            </a:r>
          </a:p>
          <a:p>
            <a:pPr lvl="1"/>
            <a:r>
              <a:rPr lang="es-MX" dirty="0" smtClean="0"/>
              <a:t>Letra del alfabeto</a:t>
            </a:r>
          </a:p>
          <a:p>
            <a:pPr lvl="1"/>
            <a:r>
              <a:rPr lang="es-MX" dirty="0" smtClean="0"/>
              <a:t>Cantidad de habitantes de México</a:t>
            </a:r>
          </a:p>
          <a:p>
            <a:pPr lvl="1"/>
            <a:r>
              <a:rPr lang="es-MX" dirty="0" smtClean="0"/>
              <a:t>Meses del año</a:t>
            </a:r>
          </a:p>
          <a:p>
            <a:pPr lvl="1"/>
            <a:r>
              <a:rPr lang="es-MX" dirty="0" smtClean="0"/>
              <a:t>Datos de un producto</a:t>
            </a:r>
          </a:p>
          <a:p>
            <a:pPr lvl="1"/>
            <a:r>
              <a:rPr lang="es-MX" dirty="0" smtClean="0"/>
              <a:t>Persona</a:t>
            </a:r>
          </a:p>
          <a:p>
            <a:pPr lvl="1"/>
            <a:r>
              <a:rPr lang="es-MX" dirty="0" smtClean="0"/>
              <a:t>Fecha</a:t>
            </a:r>
          </a:p>
          <a:p>
            <a:pPr lvl="1"/>
            <a:r>
              <a:rPr lang="es-MX" dirty="0" smtClean="0"/>
              <a:t>Opciones de un menú</a:t>
            </a:r>
          </a:p>
          <a:p>
            <a:pPr lvl="1"/>
            <a:r>
              <a:rPr lang="es-MX" dirty="0" smtClean="0"/>
              <a:t>Figura geométrica</a:t>
            </a:r>
          </a:p>
          <a:p>
            <a:pPr lvl="1"/>
            <a:r>
              <a:rPr lang="es-MX" dirty="0" smtClean="0"/>
              <a:t>Escribe tu algunos otros ejemplos….</a:t>
            </a:r>
          </a:p>
          <a:p>
            <a:pPr lvl="1"/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31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2330" y="1268760"/>
            <a:ext cx="8075240" cy="298092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Java define 4 categorías de variables:</a:t>
            </a:r>
          </a:p>
          <a:p>
            <a:pPr marL="514350" indent="-514350">
              <a:buFont typeface="+mj-lt"/>
              <a:buAutoNum type="arabicPeriod"/>
            </a:pPr>
            <a:r>
              <a:rPr lang="es-MX" dirty="0" smtClean="0"/>
              <a:t>Variables de instancia </a:t>
            </a:r>
            <a:r>
              <a:rPr lang="es-MX" sz="2800" dirty="0" smtClean="0"/>
              <a:t>(atributos de un objeto)</a:t>
            </a:r>
            <a:endParaRPr lang="es-MX" dirty="0" smtClean="0"/>
          </a:p>
          <a:p>
            <a:pPr marL="514350" indent="-514350">
              <a:buFont typeface="+mj-lt"/>
              <a:buAutoNum type="arabicPeriod"/>
            </a:pPr>
            <a:r>
              <a:rPr lang="es-MX" dirty="0" smtClean="0">
                <a:solidFill>
                  <a:srgbClr val="0070C0"/>
                </a:solidFill>
              </a:rPr>
              <a:t>Variables de clase </a:t>
            </a:r>
            <a:r>
              <a:rPr lang="es-MX" sz="2800" dirty="0" smtClean="0">
                <a:solidFill>
                  <a:srgbClr val="0070C0"/>
                </a:solidFill>
              </a:rPr>
              <a:t>(estáticas)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</a:rPr>
              <a:t>Variables locales 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Parámetros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355976" y="3356992"/>
            <a:ext cx="4181594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solidFill>
                  <a:srgbClr val="00C08E"/>
                </a:solidFill>
                <a:latin typeface="+mn-lt"/>
                <a:cs typeface="Courier New" pitchFamily="49" charset="0"/>
              </a:rPr>
              <a:t>// </a:t>
            </a:r>
            <a:r>
              <a:rPr lang="es-DO" dirty="0" err="1">
                <a:solidFill>
                  <a:srgbClr val="00C08E"/>
                </a:solidFill>
                <a:latin typeface="+mn-lt"/>
                <a:cs typeface="Courier New" pitchFamily="49" charset="0"/>
              </a:rPr>
              <a:t>Definicion</a:t>
            </a:r>
            <a:r>
              <a:rPr lang="es-DO" dirty="0">
                <a:solidFill>
                  <a:srgbClr val="00C08E"/>
                </a:solidFill>
                <a:latin typeface="+mn-lt"/>
                <a:cs typeface="Courier New" pitchFamily="49" charset="0"/>
              </a:rPr>
              <a:t> de la clase </a:t>
            </a:r>
            <a:r>
              <a:rPr lang="es-DO" dirty="0" smtClean="0">
                <a:solidFill>
                  <a:srgbClr val="00C08E"/>
                </a:solidFill>
                <a:latin typeface="+mn-lt"/>
                <a:cs typeface="Courier New" pitchFamily="49" charset="0"/>
              </a:rPr>
              <a:t>MiNombre.java</a:t>
            </a:r>
            <a:endParaRPr lang="es-DO" dirty="0">
              <a:solidFill>
                <a:srgbClr val="00C08E"/>
              </a:solidFill>
              <a:latin typeface="+mn-lt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b="1" dirty="0" err="1">
                <a:latin typeface="+mn-lt"/>
                <a:cs typeface="Courier New" pitchFamily="49" charset="0"/>
              </a:rPr>
              <a:t>public</a:t>
            </a:r>
            <a:r>
              <a:rPr lang="es-DO" dirty="0">
                <a:latin typeface="+mn-lt"/>
                <a:cs typeface="Courier New" pitchFamily="49" charset="0"/>
              </a:rPr>
              <a:t> </a:t>
            </a:r>
            <a:r>
              <a:rPr lang="es-DO" b="1" dirty="0" err="1">
                <a:latin typeface="+mn-lt"/>
                <a:cs typeface="Courier New" pitchFamily="49" charset="0"/>
              </a:rPr>
              <a:t>class</a:t>
            </a:r>
            <a:r>
              <a:rPr lang="es-DO" dirty="0">
                <a:latin typeface="+mn-lt"/>
                <a:cs typeface="Courier New" pitchFamily="49" charset="0"/>
              </a:rPr>
              <a:t> </a:t>
            </a:r>
            <a:r>
              <a:rPr lang="en-US" dirty="0" err="1" smtClean="0">
                <a:latin typeface="+mn-lt"/>
                <a:cs typeface="Courier New" pitchFamily="49" charset="0"/>
              </a:rPr>
              <a:t>MiNombre</a:t>
            </a:r>
            <a:r>
              <a:rPr lang="es-DO" dirty="0" smtClean="0">
                <a:latin typeface="+mn-lt"/>
                <a:cs typeface="Courier New" pitchFamily="49" charset="0"/>
              </a:rPr>
              <a:t>{  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cs typeface="Courier New" pitchFamily="49" charset="0"/>
              </a:rPr>
              <a:t> </a:t>
            </a:r>
            <a:r>
              <a:rPr lang="es-DO" dirty="0" smtClean="0">
                <a:cs typeface="Courier New" pitchFamily="49" charset="0"/>
              </a:rPr>
              <a:t>      </a:t>
            </a:r>
            <a:r>
              <a:rPr lang="es-DO" b="1" dirty="0" err="1" smtClean="0">
                <a:solidFill>
                  <a:srgbClr val="0070C0"/>
                </a:solidFill>
                <a:cs typeface="Courier New" pitchFamily="49" charset="0"/>
              </a:rPr>
              <a:t>static</a:t>
            </a:r>
            <a:r>
              <a:rPr lang="es-DO" b="1" dirty="0" smtClean="0">
                <a:solidFill>
                  <a:srgbClr val="0070C0"/>
                </a:solidFill>
                <a:cs typeface="Courier New" pitchFamily="49" charset="0"/>
              </a:rPr>
              <a:t> </a:t>
            </a:r>
            <a:r>
              <a:rPr lang="es-DO" b="1" dirty="0" err="1" smtClean="0">
                <a:solidFill>
                  <a:srgbClr val="0070C0"/>
                </a:solidFill>
                <a:cs typeface="Courier New" pitchFamily="49" charset="0"/>
              </a:rPr>
              <a:t>int</a:t>
            </a:r>
            <a:r>
              <a:rPr lang="es-DO" b="1" dirty="0" smtClean="0">
                <a:solidFill>
                  <a:srgbClr val="0070C0"/>
                </a:solidFill>
                <a:cs typeface="Courier New" pitchFamily="49" charset="0"/>
              </a:rPr>
              <a:t> x </a:t>
            </a:r>
            <a:r>
              <a:rPr lang="es-DO" dirty="0" smtClean="0">
                <a:solidFill>
                  <a:srgbClr val="0070C0"/>
                </a:solidFill>
                <a:cs typeface="Courier New" pitchFamily="49" charset="0"/>
              </a:rPr>
              <a:t>= 0;</a:t>
            </a:r>
            <a:endParaRPr lang="es-DO" dirty="0">
              <a:solidFill>
                <a:srgbClr val="0070C0"/>
              </a:solidFill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latin typeface="+mn-lt"/>
                <a:cs typeface="Courier New" pitchFamily="49" charset="0"/>
              </a:rPr>
              <a:t>       </a:t>
            </a:r>
            <a:r>
              <a:rPr lang="es-DO" b="1" dirty="0" err="1">
                <a:solidFill>
                  <a:srgbClr val="0070C0"/>
                </a:solidFill>
                <a:latin typeface="+mn-lt"/>
                <a:cs typeface="Courier New" pitchFamily="49" charset="0"/>
              </a:rPr>
              <a:t>public</a:t>
            </a:r>
            <a:r>
              <a:rPr lang="es-DO" b="1" dirty="0">
                <a:solidFill>
                  <a:srgbClr val="0070C0"/>
                </a:solidFill>
                <a:latin typeface="+mn-lt"/>
                <a:cs typeface="Courier New" pitchFamily="49" charset="0"/>
              </a:rPr>
              <a:t> </a:t>
            </a:r>
            <a:r>
              <a:rPr lang="es-DO" b="1" dirty="0" err="1">
                <a:solidFill>
                  <a:srgbClr val="0070C0"/>
                </a:solidFill>
                <a:latin typeface="+mn-lt"/>
                <a:cs typeface="Courier New" pitchFamily="49" charset="0"/>
              </a:rPr>
              <a:t>static</a:t>
            </a:r>
            <a:r>
              <a:rPr lang="es-DO" b="1" dirty="0">
                <a:solidFill>
                  <a:srgbClr val="0070C0"/>
                </a:solidFill>
                <a:latin typeface="+mn-lt"/>
                <a:cs typeface="Courier New" pitchFamily="49" charset="0"/>
              </a:rPr>
              <a:t> </a:t>
            </a:r>
            <a:r>
              <a:rPr lang="es-DO" b="1" dirty="0" err="1">
                <a:solidFill>
                  <a:srgbClr val="0070C0"/>
                </a:solidFill>
                <a:latin typeface="+mn-lt"/>
                <a:cs typeface="Courier New" pitchFamily="49" charset="0"/>
              </a:rPr>
              <a:t>void</a:t>
            </a:r>
            <a:r>
              <a:rPr lang="es-DO" dirty="0">
                <a:solidFill>
                  <a:srgbClr val="0070C0"/>
                </a:solidFill>
                <a:latin typeface="+mn-lt"/>
                <a:cs typeface="Courier New" pitchFamily="49" charset="0"/>
              </a:rPr>
              <a:t> </a:t>
            </a:r>
            <a:r>
              <a:rPr lang="es-DO" b="1" dirty="0" err="1">
                <a:solidFill>
                  <a:srgbClr val="0070C0"/>
                </a:solidFill>
                <a:latin typeface="+mn-lt"/>
                <a:cs typeface="Courier New" pitchFamily="49" charset="0"/>
              </a:rPr>
              <a:t>main</a:t>
            </a:r>
            <a:r>
              <a:rPr lang="es-DO" dirty="0">
                <a:solidFill>
                  <a:srgbClr val="0070C0"/>
                </a:solidFill>
                <a:latin typeface="+mn-lt"/>
                <a:cs typeface="Courier New" pitchFamily="49" charset="0"/>
              </a:rPr>
              <a:t> </a:t>
            </a:r>
            <a:r>
              <a:rPr lang="es-DO" dirty="0">
                <a:latin typeface="+mn-lt"/>
                <a:cs typeface="Courier New" pitchFamily="49" charset="0"/>
              </a:rPr>
              <a:t>(</a:t>
            </a:r>
            <a:r>
              <a:rPr lang="es-DO" b="1" dirty="0" err="1">
                <a:solidFill>
                  <a:schemeClr val="accent4"/>
                </a:solidFill>
                <a:latin typeface="+mn-lt"/>
                <a:cs typeface="Courier New" pitchFamily="49" charset="0"/>
              </a:rPr>
              <a:t>String</a:t>
            </a:r>
            <a:r>
              <a:rPr lang="es-DO" b="1" dirty="0">
                <a:solidFill>
                  <a:schemeClr val="accent4"/>
                </a:solidFill>
                <a:latin typeface="+mn-lt"/>
                <a:cs typeface="Courier New" pitchFamily="49" charset="0"/>
              </a:rPr>
              <a:t>[] </a:t>
            </a:r>
            <a:r>
              <a:rPr lang="es-DO" b="1" dirty="0" err="1">
                <a:solidFill>
                  <a:schemeClr val="accent4"/>
                </a:solidFill>
                <a:latin typeface="+mn-lt"/>
                <a:cs typeface="Courier New" pitchFamily="49" charset="0"/>
              </a:rPr>
              <a:t>args</a:t>
            </a:r>
            <a:r>
              <a:rPr lang="es-DO" dirty="0">
                <a:latin typeface="+mn-lt"/>
                <a:cs typeface="Courier New" pitchFamily="49" charset="0"/>
              </a:rPr>
              <a:t>) { </a:t>
            </a:r>
            <a:endParaRPr lang="es-DO" dirty="0" smtClean="0">
              <a:latin typeface="+mn-lt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cs typeface="Courier New" pitchFamily="49" charset="0"/>
              </a:rPr>
              <a:t> </a:t>
            </a:r>
            <a:r>
              <a:rPr lang="es-DO" dirty="0" smtClean="0">
                <a:cs typeface="Courier New" pitchFamily="49" charset="0"/>
              </a:rPr>
              <a:t>          </a:t>
            </a:r>
            <a:r>
              <a:rPr lang="es-DO" b="1" dirty="0" err="1" smtClean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String</a:t>
            </a:r>
            <a:r>
              <a:rPr lang="es-DO" b="1" dirty="0" smtClean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 nombre</a:t>
            </a:r>
            <a:r>
              <a:rPr lang="es-DO" dirty="0" smtClean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s-DO" dirty="0" smtClean="0">
                <a:cs typeface="Courier New" pitchFamily="49" charset="0"/>
              </a:rPr>
              <a:t>= </a:t>
            </a:r>
            <a:r>
              <a:rPr lang="es-DO" dirty="0" smtClean="0">
                <a:latin typeface="+mn-lt"/>
                <a:cs typeface="Courier New" pitchFamily="49" charset="0"/>
              </a:rPr>
              <a:t>  “</a:t>
            </a:r>
            <a:r>
              <a:rPr lang="es-DO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Adolfo”;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 </a:t>
            </a:r>
            <a:r>
              <a:rPr lang="es-DO" dirty="0" smtClean="0">
                <a:solidFill>
                  <a:schemeClr val="accent6">
                    <a:lumMod val="75000"/>
                  </a:schemeClr>
                </a:solidFill>
                <a:latin typeface="+mn-lt"/>
                <a:cs typeface="Courier New" pitchFamily="49" charset="0"/>
              </a:rPr>
              <a:t>      </a:t>
            </a:r>
            <a:r>
              <a:rPr lang="es-DO" dirty="0" smtClean="0">
                <a:latin typeface="+mn-lt"/>
                <a:cs typeface="Courier New" pitchFamily="49" charset="0"/>
              </a:rPr>
              <a:t>  </a:t>
            </a:r>
            <a:r>
              <a:rPr lang="es-DO" dirty="0">
                <a:cs typeface="Courier New" pitchFamily="49" charset="0"/>
              </a:rPr>
              <a:t> </a:t>
            </a:r>
            <a:r>
              <a:rPr lang="es-DO" dirty="0" smtClean="0">
                <a:latin typeface="+mn-lt"/>
                <a:cs typeface="Courier New" pitchFamily="49" charset="0"/>
              </a:rPr>
              <a:t> </a:t>
            </a:r>
            <a:r>
              <a:rPr lang="es-DO" dirty="0" err="1" smtClean="0">
                <a:latin typeface="+mn-lt"/>
                <a:cs typeface="Courier New" pitchFamily="49" charset="0"/>
              </a:rPr>
              <a:t>System.out.println</a:t>
            </a:r>
            <a:r>
              <a:rPr lang="es-DO" dirty="0" smtClean="0">
                <a:cs typeface="Courier New" pitchFamily="49" charset="0"/>
              </a:rPr>
              <a:t>(nombre</a:t>
            </a:r>
            <a:r>
              <a:rPr lang="es-DO" dirty="0" smtClean="0">
                <a:latin typeface="+mn-lt"/>
                <a:cs typeface="Courier New" pitchFamily="49" charset="0"/>
              </a:rPr>
              <a:t>); 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 smtClean="0">
                <a:cs typeface="Courier New" pitchFamily="49" charset="0"/>
              </a:rPr>
              <a:t>            </a:t>
            </a:r>
            <a:r>
              <a:rPr lang="es-DO" dirty="0" err="1" smtClean="0">
                <a:cs typeface="Courier New" pitchFamily="49" charset="0"/>
              </a:rPr>
              <a:t>System.out.println</a:t>
            </a:r>
            <a:r>
              <a:rPr lang="es-DO" dirty="0" smtClean="0">
                <a:cs typeface="Courier New" pitchFamily="49" charset="0"/>
              </a:rPr>
              <a:t>(++x);</a:t>
            </a:r>
            <a:endParaRPr lang="es-DO" dirty="0">
              <a:latin typeface="+mn-lt"/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latin typeface="+mn-lt"/>
                <a:cs typeface="Courier New" pitchFamily="49" charset="0"/>
              </a:rPr>
              <a:t>     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dirty="0">
                <a:latin typeface="+mn-lt"/>
                <a:cs typeface="Courier New" pitchFamily="49" charset="0"/>
              </a:rPr>
              <a:t> }</a:t>
            </a:r>
            <a:r>
              <a:rPr lang="es-DO" sz="2200" b="1" dirty="0">
                <a:latin typeface="+mn-lt"/>
                <a:cs typeface="+mn-cs"/>
              </a:rPr>
              <a:t> </a:t>
            </a:r>
            <a:endParaRPr lang="es-MX" dirty="0">
              <a:latin typeface="+mn-lt"/>
              <a:cs typeface="+mn-cs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3203848" y="3933056"/>
            <a:ext cx="4176464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3995936" y="3356992"/>
            <a:ext cx="1008112" cy="144016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>
            <a:off x="5580112" y="2780928"/>
            <a:ext cx="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6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25413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537" y="1341438"/>
            <a:ext cx="8497638" cy="3527722"/>
          </a:xfrm>
        </p:spPr>
        <p:txBody>
          <a:bodyPr rtlCol="0">
            <a:normAutofit fontScale="70000" lnSpcReduction="20000"/>
          </a:bodyPr>
          <a:lstStyle/>
          <a:p>
            <a:pPr marL="609600" indent="-609600" algn="l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DO" sz="3100" dirty="0" smtClean="0">
                <a:solidFill>
                  <a:schemeClr val="tx1"/>
                </a:solidFill>
              </a:rPr>
              <a:t>El nombre de variable debe ser un identificador válido, -- un número ilimitado de caracteres Unicode que comienza con una letra, _ o $.</a:t>
            </a:r>
          </a:p>
          <a:p>
            <a:pPr marL="609600" indent="-609600" algn="l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DO" sz="3100" dirty="0" smtClean="0">
                <a:solidFill>
                  <a:schemeClr val="tx1"/>
                </a:solidFill>
              </a:rPr>
              <a:t>No debe ser una palabra reservada, un literal booleano (</a:t>
            </a:r>
            <a:r>
              <a:rPr lang="es-DO" sz="3100" i="1" dirty="0" smtClean="0">
                <a:solidFill>
                  <a:schemeClr val="tx1"/>
                </a:solidFill>
              </a:rPr>
              <a:t>true</a:t>
            </a:r>
            <a:r>
              <a:rPr lang="es-DO" sz="3100" dirty="0" smtClean="0">
                <a:solidFill>
                  <a:schemeClr val="tx1"/>
                </a:solidFill>
              </a:rPr>
              <a:t> </a:t>
            </a:r>
            <a:r>
              <a:rPr lang="es-DO" sz="3100" dirty="0" err="1" smtClean="0">
                <a:solidFill>
                  <a:schemeClr val="tx1"/>
                </a:solidFill>
              </a:rPr>
              <a:t>or</a:t>
            </a:r>
            <a:r>
              <a:rPr lang="es-DO" sz="3100" dirty="0" smtClean="0">
                <a:solidFill>
                  <a:schemeClr val="tx1"/>
                </a:solidFill>
              </a:rPr>
              <a:t> </a:t>
            </a:r>
            <a:r>
              <a:rPr lang="es-DO" sz="3100" i="1" dirty="0" smtClean="0">
                <a:solidFill>
                  <a:schemeClr val="tx1"/>
                </a:solidFill>
              </a:rPr>
              <a:t>false</a:t>
            </a:r>
            <a:r>
              <a:rPr lang="es-DO" sz="3100" dirty="0" smtClean="0">
                <a:solidFill>
                  <a:schemeClr val="tx1"/>
                </a:solidFill>
              </a:rPr>
              <a:t>), ó la literal </a:t>
            </a:r>
            <a:r>
              <a:rPr lang="es-DO" sz="3100" i="1" dirty="0" err="1" smtClean="0">
                <a:solidFill>
                  <a:schemeClr val="tx1"/>
                </a:solidFill>
              </a:rPr>
              <a:t>null</a:t>
            </a:r>
            <a:r>
              <a:rPr lang="es-DO" sz="3100" i="1" dirty="0" smtClean="0">
                <a:solidFill>
                  <a:schemeClr val="tx1"/>
                </a:solidFill>
              </a:rPr>
              <a:t>.</a:t>
            </a:r>
          </a:p>
          <a:p>
            <a:pPr marL="609600" indent="-609600" algn="l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DO" sz="3100" dirty="0" smtClean="0">
                <a:solidFill>
                  <a:schemeClr val="tx1"/>
                </a:solidFill>
              </a:rPr>
              <a:t>Debe ser única dentro de su ámbito. Un nombre de variable puede ser repetido si su declaración aparece en un ámbito diferente.</a:t>
            </a:r>
          </a:p>
          <a:p>
            <a:pPr marL="609600" indent="-609600" algn="l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DO" sz="3100" dirty="0" smtClean="0">
                <a:solidFill>
                  <a:schemeClr val="tx1"/>
                </a:solidFill>
              </a:rPr>
              <a:t>El tipo de variable determina que valores puede contener y que operaciones se pueden realizar en ella.</a:t>
            </a:r>
          </a:p>
          <a:p>
            <a:pPr marL="609600" indent="-609600" algn="l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s-DO" sz="3100" dirty="0" smtClean="0">
                <a:solidFill>
                  <a:schemeClr val="tx1"/>
                </a:solidFill>
              </a:rPr>
              <a:t>Una variable debe ser declarada para poder ser utilizada</a:t>
            </a:r>
          </a:p>
        </p:txBody>
      </p:sp>
      <p:sp>
        <p:nvSpPr>
          <p:cNvPr id="2" name="1 Rectángulo"/>
          <p:cNvSpPr/>
          <p:nvPr/>
        </p:nvSpPr>
        <p:spPr>
          <a:xfrm>
            <a:off x="755576" y="4509120"/>
            <a:ext cx="813690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defRPr/>
            </a:pPr>
            <a:r>
              <a:rPr lang="es-DO" sz="2000" dirty="0"/>
              <a:t> </a:t>
            </a:r>
            <a:r>
              <a:rPr lang="es-DO" b="1" dirty="0">
                <a:latin typeface="Courier" pitchFamily="49" charset="0"/>
              </a:rPr>
              <a:t>Ejemplos.</a:t>
            </a:r>
            <a:r>
              <a:rPr lang="es-DO" dirty="0">
                <a:latin typeface="Courier" pitchFamily="49" charset="0"/>
              </a:rPr>
              <a:t>     </a:t>
            </a:r>
          </a:p>
          <a:p>
            <a:pPr marL="609600" indent="-609600">
              <a:defRPr/>
            </a:pPr>
            <a:r>
              <a:rPr lang="es-DO" dirty="0">
                <a:latin typeface="Courier" pitchFamily="49" charset="0"/>
              </a:rPr>
              <a:t>    </a:t>
            </a:r>
            <a:r>
              <a:rPr lang="es-DO" b="1" dirty="0" err="1" smtClean="0">
                <a:latin typeface="Courier" pitchFamily="49" charset="0"/>
              </a:rPr>
              <a:t>int</a:t>
            </a:r>
            <a:r>
              <a:rPr lang="es-DO" b="1" dirty="0" smtClean="0">
                <a:latin typeface="Courier" pitchFamily="49" charset="0"/>
              </a:rPr>
              <a:t> </a:t>
            </a:r>
            <a:r>
              <a:rPr lang="es-DO" b="1" dirty="0">
                <a:latin typeface="Courier" pitchFamily="49" charset="0"/>
              </a:rPr>
              <a:t>x;</a:t>
            </a:r>
            <a:r>
              <a:rPr lang="es-DO" dirty="0">
                <a:latin typeface="Courier" pitchFamily="49" charset="0"/>
              </a:rPr>
              <a:t>    </a:t>
            </a:r>
            <a:r>
              <a:rPr lang="es-DO" dirty="0" smtClean="0">
                <a:latin typeface="Courier" pitchFamily="49" charset="0"/>
              </a:rPr>
              <a:t> </a:t>
            </a:r>
            <a:r>
              <a:rPr lang="es-DO" dirty="0">
                <a:latin typeface="Courier" pitchFamily="49" charset="0"/>
              </a:rPr>
              <a:t>// define una variable de tipo entero llamada x</a:t>
            </a:r>
          </a:p>
          <a:p>
            <a:pPr marL="609600" indent="-609600">
              <a:defRPr/>
            </a:pPr>
            <a:r>
              <a:rPr lang="es-DO" dirty="0">
                <a:latin typeface="Courier" pitchFamily="49" charset="0"/>
              </a:rPr>
              <a:t>    </a:t>
            </a:r>
            <a:r>
              <a:rPr lang="es-DO" b="1" dirty="0" err="1" smtClean="0">
                <a:latin typeface="Courier" pitchFamily="49" charset="0"/>
              </a:rPr>
              <a:t>String</a:t>
            </a:r>
            <a:r>
              <a:rPr lang="es-DO" b="1" dirty="0" smtClean="0">
                <a:latin typeface="Courier" pitchFamily="49" charset="0"/>
              </a:rPr>
              <a:t> </a:t>
            </a:r>
            <a:r>
              <a:rPr lang="es-DO" b="1" dirty="0">
                <a:latin typeface="Courier" pitchFamily="49" charset="0"/>
              </a:rPr>
              <a:t>nombre;</a:t>
            </a:r>
            <a:r>
              <a:rPr lang="es-DO" dirty="0">
                <a:latin typeface="Courier" pitchFamily="49" charset="0"/>
              </a:rPr>
              <a:t>  </a:t>
            </a:r>
            <a:r>
              <a:rPr lang="es-DO" dirty="0" smtClean="0">
                <a:latin typeface="Courier" pitchFamily="49" charset="0"/>
              </a:rPr>
              <a:t>// </a:t>
            </a:r>
            <a:r>
              <a:rPr lang="es-DO" dirty="0">
                <a:latin typeface="Courier" pitchFamily="49" charset="0"/>
              </a:rPr>
              <a:t>define una variable de tipo </a:t>
            </a:r>
            <a:r>
              <a:rPr lang="es-DO" dirty="0" err="1">
                <a:latin typeface="Courier" pitchFamily="49" charset="0"/>
              </a:rPr>
              <a:t>String</a:t>
            </a:r>
            <a:r>
              <a:rPr lang="es-DO" dirty="0">
                <a:latin typeface="Courier" pitchFamily="49" charset="0"/>
              </a:rPr>
              <a:t> </a:t>
            </a:r>
            <a:r>
              <a:rPr lang="es-DO" dirty="0">
                <a:solidFill>
                  <a:prstClr val="black"/>
                </a:solidFill>
                <a:latin typeface="Courier" pitchFamily="49" charset="0"/>
              </a:rPr>
              <a:t>llamada </a:t>
            </a:r>
            <a:r>
              <a:rPr lang="es-DO" dirty="0" smtClean="0">
                <a:solidFill>
                  <a:prstClr val="black"/>
                </a:solidFill>
                <a:latin typeface="Courier" pitchFamily="49" charset="0"/>
              </a:rPr>
              <a:t>nombre</a:t>
            </a:r>
            <a:r>
              <a:rPr lang="es-DO" dirty="0" smtClean="0">
                <a:latin typeface="Courier" pitchFamily="49" charset="0"/>
              </a:rPr>
              <a:t> </a:t>
            </a:r>
          </a:p>
          <a:p>
            <a:pPr marL="609600" indent="-609600">
              <a:defRPr/>
            </a:pPr>
            <a:r>
              <a:rPr lang="es-DO" b="1" dirty="0" smtClean="0">
                <a:latin typeface="Courier" pitchFamily="49" charset="0"/>
              </a:rPr>
              <a:t>    </a:t>
            </a:r>
            <a:r>
              <a:rPr lang="es-DO" b="1" dirty="0" err="1" smtClean="0">
                <a:latin typeface="Courier" pitchFamily="49" charset="0"/>
              </a:rPr>
              <a:t>Object</a:t>
            </a:r>
            <a:r>
              <a:rPr lang="es-DO" b="1" dirty="0" smtClean="0">
                <a:latin typeface="Courier" pitchFamily="49" charset="0"/>
              </a:rPr>
              <a:t> </a:t>
            </a:r>
            <a:r>
              <a:rPr lang="es-DO" b="1" dirty="0">
                <a:latin typeface="Courier" pitchFamily="49" charset="0"/>
              </a:rPr>
              <a:t>c</a:t>
            </a:r>
            <a:r>
              <a:rPr lang="es-DO" b="1" dirty="0" smtClean="0">
                <a:latin typeface="Courier" pitchFamily="49" charset="0"/>
              </a:rPr>
              <a:t>; </a:t>
            </a:r>
            <a:r>
              <a:rPr lang="es-DO" dirty="0">
                <a:latin typeface="Courier" pitchFamily="49" charset="0"/>
              </a:rPr>
              <a:t>// define una variable de tipo </a:t>
            </a:r>
            <a:r>
              <a:rPr lang="es-DO" dirty="0" err="1" smtClean="0">
                <a:latin typeface="Courier" pitchFamily="49" charset="0"/>
              </a:rPr>
              <a:t>Object</a:t>
            </a:r>
            <a:r>
              <a:rPr lang="es-DO" dirty="0" smtClean="0">
                <a:latin typeface="Courier" pitchFamily="49" charset="0"/>
              </a:rPr>
              <a:t> </a:t>
            </a:r>
            <a:r>
              <a:rPr lang="es-DO" dirty="0" smtClean="0">
                <a:solidFill>
                  <a:prstClr val="black"/>
                </a:solidFill>
                <a:latin typeface="Courier" pitchFamily="49" charset="0"/>
              </a:rPr>
              <a:t>llamada c</a:t>
            </a:r>
            <a:endParaRPr lang="es-DO" b="1" dirty="0">
              <a:latin typeface="Courier" pitchFamily="49" charset="0"/>
            </a:endParaRPr>
          </a:p>
          <a:p>
            <a:pPr marL="609600" indent="-609600">
              <a:defRPr/>
            </a:pPr>
            <a:r>
              <a:rPr lang="es-DO" b="1" dirty="0">
                <a:latin typeface="Courier" pitchFamily="49" charset="0"/>
              </a:rPr>
              <a:t>   </a:t>
            </a:r>
            <a:r>
              <a:rPr lang="es-DO" b="1" dirty="0" smtClean="0">
                <a:latin typeface="Courier" pitchFamily="49" charset="0"/>
              </a:rPr>
              <a:t> </a:t>
            </a:r>
            <a:r>
              <a:rPr lang="es-DO" b="1" dirty="0">
                <a:latin typeface="Courier" pitchFamily="49" charset="0"/>
              </a:rPr>
              <a:t>Bicicleta </a:t>
            </a:r>
            <a:r>
              <a:rPr lang="es-DO" b="1" dirty="0" err="1">
                <a:latin typeface="Courier" pitchFamily="49" charset="0"/>
              </a:rPr>
              <a:t>miBici</a:t>
            </a:r>
            <a:r>
              <a:rPr lang="es-DO" b="1" dirty="0" smtClean="0">
                <a:latin typeface="Courier" pitchFamily="49" charset="0"/>
              </a:rPr>
              <a:t>; </a:t>
            </a:r>
            <a:r>
              <a:rPr lang="es-DO" dirty="0">
                <a:latin typeface="Courier" pitchFamily="49" charset="0"/>
              </a:rPr>
              <a:t>// define una variable de tipo </a:t>
            </a:r>
            <a:r>
              <a:rPr lang="es-DO" dirty="0" smtClean="0">
                <a:latin typeface="Courier" pitchFamily="49" charset="0"/>
              </a:rPr>
              <a:t>Bicicleta </a:t>
            </a:r>
            <a:r>
              <a:rPr lang="es-DO" dirty="0" smtClean="0">
                <a:solidFill>
                  <a:prstClr val="black"/>
                </a:solidFill>
                <a:latin typeface="Courier" pitchFamily="49" charset="0"/>
              </a:rPr>
              <a:t>llamada </a:t>
            </a:r>
            <a:r>
              <a:rPr lang="es-DO" dirty="0" err="1" smtClean="0">
                <a:solidFill>
                  <a:prstClr val="black"/>
                </a:solidFill>
                <a:latin typeface="Courier" pitchFamily="49" charset="0"/>
              </a:rPr>
              <a:t>miBici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24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5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Declara variables para almacenar </a:t>
            </a:r>
            <a:r>
              <a:rPr lang="es-MX" dirty="0" smtClean="0"/>
              <a:t>los datos de las Tareas 3 y 4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49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0838"/>
            <a:ext cx="9144000" cy="990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Programa de Ejemplo </a:t>
            </a:r>
            <a:br>
              <a:rPr lang="en-US" smtClean="0"/>
            </a:br>
            <a:r>
              <a:rPr lang="en-US" smtClean="0"/>
              <a:t>Declaración de Variables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412875"/>
            <a:ext cx="3816350" cy="4464050"/>
          </a:xfrm>
        </p:spPr>
        <p:txBody>
          <a:bodyPr rtlCol="0">
            <a:normAutofit fontScale="70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b="1" dirty="0" smtClean="0">
                <a:solidFill>
                  <a:schemeClr val="tx1"/>
                </a:solidFill>
              </a:rPr>
              <a:t>public class </a:t>
            </a:r>
            <a:r>
              <a:rPr lang="en-US" sz="1700" dirty="0" err="1" smtClean="0">
                <a:solidFill>
                  <a:schemeClr val="tx1"/>
                </a:solidFill>
              </a:rPr>
              <a:t>MaxVariablesDemo</a:t>
            </a:r>
            <a:r>
              <a:rPr lang="en-US" sz="1700" dirty="0" smtClean="0">
                <a:solidFill>
                  <a:schemeClr val="tx1"/>
                </a:solidFill>
              </a:rPr>
              <a:t> {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</a:t>
            </a:r>
            <a:r>
              <a:rPr lang="en-US" sz="1700" b="1" dirty="0" smtClean="0">
                <a:solidFill>
                  <a:schemeClr val="tx1"/>
                </a:solidFill>
              </a:rPr>
              <a:t>public static void </a:t>
            </a:r>
            <a:r>
              <a:rPr lang="en-US" sz="1700" dirty="0" smtClean="0">
                <a:solidFill>
                  <a:schemeClr val="tx1"/>
                </a:solidFill>
              </a:rPr>
              <a:t>main(String </a:t>
            </a:r>
            <a:r>
              <a:rPr lang="en-US" sz="1700" dirty="0" err="1" smtClean="0">
                <a:solidFill>
                  <a:schemeClr val="tx1"/>
                </a:solidFill>
              </a:rPr>
              <a:t>args</a:t>
            </a:r>
            <a:r>
              <a:rPr lang="en-US" sz="1700" dirty="0" smtClean="0">
                <a:solidFill>
                  <a:schemeClr val="tx1"/>
                </a:solidFill>
              </a:rPr>
              <a:t>[]) {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rgbClr val="0070C0"/>
                </a:solidFill>
              </a:rPr>
              <a:t>           // integers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b="1" dirty="0" smtClean="0">
                <a:solidFill>
                  <a:schemeClr val="tx1"/>
                </a:solidFill>
              </a:rPr>
              <a:t>           byte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largestByte</a:t>
            </a:r>
            <a:r>
              <a:rPr lang="en-US" sz="1700" dirty="0" smtClean="0">
                <a:solidFill>
                  <a:schemeClr val="tx1"/>
                </a:solidFill>
              </a:rPr>
              <a:t> = </a:t>
            </a:r>
            <a:r>
              <a:rPr lang="en-US" sz="1700" dirty="0" err="1" smtClean="0">
                <a:solidFill>
                  <a:schemeClr val="tx1"/>
                </a:solidFill>
              </a:rPr>
              <a:t>Byte.MAX_VALUE</a:t>
            </a:r>
            <a:r>
              <a:rPr lang="en-US" sz="1700" dirty="0" smtClean="0">
                <a:solidFill>
                  <a:schemeClr val="tx1"/>
                </a:solidFill>
              </a:rPr>
              <a:t>;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b="1" dirty="0" smtClean="0">
                <a:solidFill>
                  <a:schemeClr val="tx1"/>
                </a:solidFill>
              </a:rPr>
              <a:t>           short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largestShort</a:t>
            </a:r>
            <a:r>
              <a:rPr lang="en-US" sz="1700" dirty="0" smtClean="0">
                <a:solidFill>
                  <a:schemeClr val="tx1"/>
                </a:solidFill>
              </a:rPr>
              <a:t> = </a:t>
            </a:r>
            <a:r>
              <a:rPr lang="en-US" sz="1700" dirty="0" err="1" smtClean="0">
                <a:solidFill>
                  <a:schemeClr val="tx1"/>
                </a:solidFill>
              </a:rPr>
              <a:t>Short.MAX_VALUE</a:t>
            </a:r>
            <a:r>
              <a:rPr lang="en-US" sz="1700" dirty="0" smtClean="0">
                <a:solidFill>
                  <a:schemeClr val="tx1"/>
                </a:solidFill>
              </a:rPr>
              <a:t>;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b="1" dirty="0" smtClean="0">
                <a:solidFill>
                  <a:schemeClr val="tx1"/>
                </a:solidFill>
              </a:rPr>
              <a:t>           </a:t>
            </a:r>
            <a:r>
              <a:rPr lang="en-US" sz="1700" b="1" dirty="0" err="1" smtClean="0">
                <a:solidFill>
                  <a:schemeClr val="tx1"/>
                </a:solidFill>
              </a:rPr>
              <a:t>int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largestInteger</a:t>
            </a:r>
            <a:r>
              <a:rPr lang="en-US" sz="1700" dirty="0" smtClean="0">
                <a:solidFill>
                  <a:schemeClr val="tx1"/>
                </a:solidFill>
              </a:rPr>
              <a:t> = </a:t>
            </a:r>
            <a:r>
              <a:rPr lang="en-US" sz="1700" dirty="0" err="1" smtClean="0">
                <a:solidFill>
                  <a:schemeClr val="tx1"/>
                </a:solidFill>
              </a:rPr>
              <a:t>Integer.MAX_VALUE</a:t>
            </a:r>
            <a:r>
              <a:rPr lang="en-US" sz="1700" dirty="0" smtClean="0">
                <a:solidFill>
                  <a:schemeClr val="tx1"/>
                </a:solidFill>
              </a:rPr>
              <a:t>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</a:t>
            </a:r>
            <a:r>
              <a:rPr lang="en-US" sz="1700" b="1" dirty="0" smtClean="0">
                <a:solidFill>
                  <a:schemeClr val="tx1"/>
                </a:solidFill>
              </a:rPr>
              <a:t>long </a:t>
            </a:r>
            <a:r>
              <a:rPr lang="en-US" sz="1700" dirty="0" err="1" smtClean="0">
                <a:solidFill>
                  <a:schemeClr val="tx1"/>
                </a:solidFill>
              </a:rPr>
              <a:t>largestLong</a:t>
            </a:r>
            <a:r>
              <a:rPr lang="en-US" sz="1700" dirty="0" smtClean="0">
                <a:solidFill>
                  <a:schemeClr val="tx1"/>
                </a:solidFill>
              </a:rPr>
              <a:t> = </a:t>
            </a:r>
            <a:r>
              <a:rPr lang="en-US" sz="1700" dirty="0" err="1" smtClean="0">
                <a:solidFill>
                  <a:schemeClr val="tx1"/>
                </a:solidFill>
              </a:rPr>
              <a:t>Long.MAX_VALUE</a:t>
            </a:r>
            <a:r>
              <a:rPr lang="en-US" sz="1700" dirty="0" smtClean="0">
                <a:solidFill>
                  <a:schemeClr val="tx1"/>
                </a:solidFill>
              </a:rPr>
              <a:t>;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rgbClr val="0070C0"/>
                </a:solidFill>
              </a:rPr>
              <a:t>         // real numbers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 </a:t>
            </a:r>
            <a:r>
              <a:rPr lang="en-US" sz="1700" b="1" dirty="0" smtClean="0">
                <a:solidFill>
                  <a:schemeClr val="tx1"/>
                </a:solidFill>
              </a:rPr>
              <a:t>float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largestFloat</a:t>
            </a:r>
            <a:r>
              <a:rPr lang="en-US" sz="1700" dirty="0" smtClean="0">
                <a:solidFill>
                  <a:schemeClr val="tx1"/>
                </a:solidFill>
              </a:rPr>
              <a:t> = </a:t>
            </a:r>
            <a:r>
              <a:rPr lang="en-US" sz="1700" dirty="0" err="1" smtClean="0">
                <a:solidFill>
                  <a:schemeClr val="tx1"/>
                </a:solidFill>
              </a:rPr>
              <a:t>Float.MAX_VALUE</a:t>
            </a:r>
            <a:r>
              <a:rPr lang="en-US" sz="1700" dirty="0" smtClean="0">
                <a:solidFill>
                  <a:schemeClr val="tx1"/>
                </a:solidFill>
              </a:rPr>
              <a:t>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 </a:t>
            </a:r>
            <a:r>
              <a:rPr lang="en-US" sz="1700" b="1" dirty="0" smtClean="0">
                <a:solidFill>
                  <a:schemeClr val="tx1"/>
                </a:solidFill>
              </a:rPr>
              <a:t>double</a:t>
            </a:r>
            <a:r>
              <a:rPr lang="en-US" sz="1700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largestDouble</a:t>
            </a:r>
            <a:r>
              <a:rPr lang="en-US" sz="1700" dirty="0" smtClean="0">
                <a:solidFill>
                  <a:schemeClr val="tx1"/>
                </a:solidFill>
              </a:rPr>
              <a:t> = </a:t>
            </a:r>
            <a:r>
              <a:rPr lang="en-US" sz="1700" dirty="0" err="1" smtClean="0">
                <a:solidFill>
                  <a:schemeClr val="tx1"/>
                </a:solidFill>
              </a:rPr>
              <a:t>Double.MAX_VALUE</a:t>
            </a:r>
            <a:r>
              <a:rPr lang="en-US" sz="1700" dirty="0" smtClean="0">
                <a:solidFill>
                  <a:schemeClr val="tx1"/>
                </a:solidFill>
              </a:rPr>
              <a:t>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rgbClr val="0070C0"/>
                </a:solidFill>
              </a:rPr>
              <a:t>         // other primitive types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b="1" dirty="0" smtClean="0">
                <a:solidFill>
                  <a:srgbClr val="0070C0"/>
                </a:solidFill>
              </a:rPr>
              <a:t>             </a:t>
            </a:r>
            <a:r>
              <a:rPr lang="en-US" sz="1700" b="1" dirty="0" smtClean="0">
                <a:solidFill>
                  <a:schemeClr val="tx1"/>
                </a:solidFill>
              </a:rPr>
              <a:t>char </a:t>
            </a:r>
            <a:r>
              <a:rPr lang="en-US" sz="1700" dirty="0" err="1" smtClean="0">
                <a:solidFill>
                  <a:schemeClr val="tx1"/>
                </a:solidFill>
              </a:rPr>
              <a:t>aChar</a:t>
            </a:r>
            <a:r>
              <a:rPr lang="en-US" sz="1700" dirty="0" smtClean="0">
                <a:solidFill>
                  <a:schemeClr val="tx1"/>
                </a:solidFill>
              </a:rPr>
              <a:t> = 'S';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b="1" dirty="0" smtClean="0">
                <a:solidFill>
                  <a:schemeClr val="tx1"/>
                </a:solidFill>
              </a:rPr>
              <a:t>             </a:t>
            </a:r>
            <a:r>
              <a:rPr lang="en-US" sz="1700" b="1" dirty="0" err="1" smtClean="0">
                <a:solidFill>
                  <a:schemeClr val="tx1"/>
                </a:solidFill>
              </a:rPr>
              <a:t>boolean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dirty="0" err="1" smtClean="0">
                <a:solidFill>
                  <a:schemeClr val="tx1"/>
                </a:solidFill>
              </a:rPr>
              <a:t>aBoolean</a:t>
            </a:r>
            <a:r>
              <a:rPr lang="en-US" sz="1700" dirty="0" smtClean="0">
                <a:solidFill>
                  <a:schemeClr val="tx1"/>
                </a:solidFill>
              </a:rPr>
              <a:t> = true;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  </a:t>
            </a:r>
            <a:r>
              <a:rPr lang="en-US" sz="17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700" dirty="0" smtClean="0">
                <a:solidFill>
                  <a:schemeClr val="tx1"/>
                </a:solidFill>
              </a:rPr>
              <a:t>(</a:t>
            </a:r>
            <a:r>
              <a:rPr lang="en-US" sz="1700" dirty="0" err="1" smtClean="0">
                <a:solidFill>
                  <a:schemeClr val="tx1"/>
                </a:solidFill>
              </a:rPr>
              <a:t>largestByte</a:t>
            </a:r>
            <a:r>
              <a:rPr lang="en-US" sz="1700" dirty="0" smtClean="0">
                <a:solidFill>
                  <a:schemeClr val="tx1"/>
                </a:solidFill>
              </a:rPr>
              <a:t>);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  </a:t>
            </a:r>
            <a:r>
              <a:rPr lang="en-US" sz="17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700" dirty="0" smtClean="0">
                <a:solidFill>
                  <a:schemeClr val="tx1"/>
                </a:solidFill>
              </a:rPr>
              <a:t>(</a:t>
            </a:r>
            <a:r>
              <a:rPr lang="en-US" sz="1700" dirty="0" err="1" smtClean="0">
                <a:solidFill>
                  <a:schemeClr val="tx1"/>
                </a:solidFill>
              </a:rPr>
              <a:t>largestShort</a:t>
            </a:r>
            <a:r>
              <a:rPr lang="en-US" sz="1700" dirty="0" smtClean="0">
                <a:solidFill>
                  <a:schemeClr val="tx1"/>
                </a:solidFill>
              </a:rPr>
              <a:t>);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  </a:t>
            </a:r>
            <a:r>
              <a:rPr lang="en-US" sz="17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700" dirty="0" smtClean="0">
                <a:solidFill>
                  <a:schemeClr val="tx1"/>
                </a:solidFill>
              </a:rPr>
              <a:t>(</a:t>
            </a:r>
            <a:r>
              <a:rPr lang="en-US" sz="1700" dirty="0" err="1" smtClean="0">
                <a:solidFill>
                  <a:schemeClr val="tx1"/>
                </a:solidFill>
              </a:rPr>
              <a:t>largestInteger</a:t>
            </a:r>
            <a:r>
              <a:rPr lang="en-US" sz="1700" dirty="0" smtClean="0">
                <a:solidFill>
                  <a:schemeClr val="tx1"/>
                </a:solidFill>
              </a:rPr>
              <a:t>);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  </a:t>
            </a:r>
            <a:r>
              <a:rPr lang="en-US" sz="17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700" dirty="0" smtClean="0">
                <a:solidFill>
                  <a:schemeClr val="tx1"/>
                </a:solidFill>
              </a:rPr>
              <a:t>(</a:t>
            </a:r>
            <a:r>
              <a:rPr lang="en-US" sz="1700" dirty="0" err="1" smtClean="0">
                <a:solidFill>
                  <a:schemeClr val="tx1"/>
                </a:solidFill>
              </a:rPr>
              <a:t>largestLong</a:t>
            </a:r>
            <a:r>
              <a:rPr lang="en-US" sz="1700" dirty="0" smtClean="0">
                <a:solidFill>
                  <a:schemeClr val="tx1"/>
                </a:solidFill>
              </a:rPr>
              <a:t>);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  </a:t>
            </a:r>
            <a:r>
              <a:rPr lang="en-US" sz="17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700" dirty="0" smtClean="0">
                <a:solidFill>
                  <a:schemeClr val="tx1"/>
                </a:solidFill>
              </a:rPr>
              <a:t>(</a:t>
            </a:r>
            <a:r>
              <a:rPr lang="en-US" sz="1700" dirty="0" err="1" smtClean="0">
                <a:solidFill>
                  <a:schemeClr val="tx1"/>
                </a:solidFill>
              </a:rPr>
              <a:t>largestFloat</a:t>
            </a:r>
            <a:r>
              <a:rPr lang="en-US" sz="1700" dirty="0" smtClean="0">
                <a:solidFill>
                  <a:schemeClr val="tx1"/>
                </a:solidFill>
              </a:rPr>
              <a:t>);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  </a:t>
            </a:r>
            <a:r>
              <a:rPr lang="en-US" sz="17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700" dirty="0" smtClean="0">
                <a:solidFill>
                  <a:schemeClr val="tx1"/>
                </a:solidFill>
              </a:rPr>
              <a:t>(</a:t>
            </a:r>
            <a:r>
              <a:rPr lang="en-US" sz="1700" dirty="0" err="1" smtClean="0">
                <a:solidFill>
                  <a:schemeClr val="tx1"/>
                </a:solidFill>
              </a:rPr>
              <a:t>largestDouble</a:t>
            </a:r>
            <a:r>
              <a:rPr lang="en-US" sz="1700" dirty="0" smtClean="0">
                <a:solidFill>
                  <a:schemeClr val="tx1"/>
                </a:solidFill>
              </a:rPr>
              <a:t>);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  </a:t>
            </a:r>
            <a:r>
              <a:rPr lang="en-US" sz="17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700" dirty="0" smtClean="0">
                <a:solidFill>
                  <a:schemeClr val="tx1"/>
                </a:solidFill>
              </a:rPr>
              <a:t>(</a:t>
            </a:r>
            <a:r>
              <a:rPr lang="en-US" sz="1700" dirty="0" err="1" smtClean="0">
                <a:solidFill>
                  <a:schemeClr val="tx1"/>
                </a:solidFill>
              </a:rPr>
              <a:t>aChar</a:t>
            </a:r>
            <a:r>
              <a:rPr lang="en-US" sz="1700" dirty="0" smtClean="0">
                <a:solidFill>
                  <a:schemeClr val="tx1"/>
                </a:solidFill>
              </a:rPr>
              <a:t>);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    </a:t>
            </a:r>
            <a:r>
              <a:rPr lang="en-US" sz="1700" dirty="0" err="1" smtClean="0">
                <a:solidFill>
                  <a:schemeClr val="tx1"/>
                </a:solidFill>
              </a:rPr>
              <a:t>System.out.println</a:t>
            </a:r>
            <a:r>
              <a:rPr lang="en-US" sz="1700" dirty="0" smtClean="0">
                <a:solidFill>
                  <a:schemeClr val="tx1"/>
                </a:solidFill>
              </a:rPr>
              <a:t>(</a:t>
            </a:r>
            <a:r>
              <a:rPr lang="en-US" sz="1700" dirty="0" err="1" smtClean="0">
                <a:solidFill>
                  <a:schemeClr val="tx1"/>
                </a:solidFill>
              </a:rPr>
              <a:t>aBoolean</a:t>
            </a:r>
            <a:r>
              <a:rPr lang="en-US" sz="1700" dirty="0" smtClean="0">
                <a:solidFill>
                  <a:schemeClr val="tx1"/>
                </a:solidFill>
              </a:rPr>
              <a:t>);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         }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700" dirty="0" smtClean="0">
                <a:solidFill>
                  <a:schemeClr val="tx1"/>
                </a:solidFill>
              </a:rPr>
              <a:t>}	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dirty="0" smtClean="0">
                <a:solidFill>
                  <a:schemeClr val="tx1"/>
                </a:solidFill>
              </a:rPr>
              <a:t>                                    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3463" y="3176588"/>
            <a:ext cx="5454650" cy="351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9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33375"/>
            <a:ext cx="9144000" cy="914400"/>
          </a:xfrm>
        </p:spPr>
        <p:txBody>
          <a:bodyPr/>
          <a:lstStyle/>
          <a:p>
            <a:pPr eaLnBrk="1" hangingPunct="1"/>
            <a:r>
              <a:rPr lang="es-DO" smtClean="0"/>
              <a:t>Inicialización de 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341438"/>
            <a:ext cx="7924800" cy="46482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000" b="1" dirty="0" smtClean="0">
                <a:solidFill>
                  <a:schemeClr val="tx1"/>
                </a:solidFill>
              </a:rPr>
              <a:t>Las variables locales y variables miembro pueden ser inicializadas con una instrucción de asignación en el momento que son declaradas. El tipo de dato debe ser acorde al valor asignado.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000" b="1" dirty="0" smtClean="0">
                <a:solidFill>
                  <a:schemeClr val="tx1"/>
                </a:solidFill>
              </a:rPr>
              <a:t>Ej. 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000" dirty="0" smtClean="0">
                <a:solidFill>
                  <a:schemeClr val="tx1"/>
                </a:solidFill>
              </a:rPr>
              <a:t>              </a:t>
            </a:r>
            <a:r>
              <a:rPr lang="es-DO" sz="2000" b="1" dirty="0" smtClean="0">
                <a:solidFill>
                  <a:srgbClr val="0070C0"/>
                </a:solidFill>
                <a:latin typeface="Arial Unicode MS" pitchFamily="34" charset="-128"/>
              </a:rPr>
              <a:t>byte </a:t>
            </a:r>
            <a:r>
              <a:rPr lang="es-DO" sz="2000" b="1" dirty="0" err="1" smtClean="0">
                <a:solidFill>
                  <a:srgbClr val="0070C0"/>
                </a:solidFill>
                <a:latin typeface="Arial Unicode MS" pitchFamily="34" charset="-128"/>
              </a:rPr>
              <a:t>largestByte</a:t>
            </a:r>
            <a:r>
              <a:rPr lang="es-DO" sz="2000" b="1" dirty="0" smtClean="0">
                <a:solidFill>
                  <a:srgbClr val="0070C0"/>
                </a:solidFill>
                <a:latin typeface="Arial Unicode MS" pitchFamily="34" charset="-128"/>
              </a:rPr>
              <a:t> </a:t>
            </a:r>
            <a:r>
              <a:rPr lang="es-DO" sz="2000" dirty="0" smtClean="0">
                <a:solidFill>
                  <a:srgbClr val="FF0000"/>
                </a:solidFill>
                <a:latin typeface="Arial Unicode MS" pitchFamily="34" charset="-128"/>
              </a:rPr>
              <a:t>= </a:t>
            </a:r>
            <a:r>
              <a:rPr lang="es-DO" sz="2000" dirty="0" err="1" smtClean="0">
                <a:solidFill>
                  <a:srgbClr val="FF0000"/>
                </a:solidFill>
                <a:latin typeface="Arial Unicode MS" pitchFamily="34" charset="-128"/>
              </a:rPr>
              <a:t>Byte.MAX_VALUE</a:t>
            </a:r>
            <a:r>
              <a:rPr lang="es-DO" sz="2000" dirty="0" smtClean="0">
                <a:latin typeface="Arial Unicode MS" pitchFamily="34" charset="-128"/>
              </a:rPr>
              <a:t>;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000" dirty="0" smtClean="0">
                <a:latin typeface="Arial Unicode MS" pitchFamily="34" charset="-128"/>
              </a:rPr>
              <a:t>           </a:t>
            </a:r>
            <a:r>
              <a:rPr lang="es-DO" sz="2000" b="1" dirty="0" smtClean="0">
                <a:solidFill>
                  <a:srgbClr val="0070C0"/>
                </a:solidFill>
                <a:latin typeface="Arial Unicode MS" pitchFamily="34" charset="-128"/>
              </a:rPr>
              <a:t>short </a:t>
            </a:r>
            <a:r>
              <a:rPr lang="es-DO" sz="2000" b="1" dirty="0" err="1" smtClean="0">
                <a:solidFill>
                  <a:srgbClr val="0070C0"/>
                </a:solidFill>
                <a:latin typeface="Arial Unicode MS" pitchFamily="34" charset="-128"/>
              </a:rPr>
              <a:t>largestShort</a:t>
            </a:r>
            <a:r>
              <a:rPr lang="es-DO" sz="2000" b="1" dirty="0" smtClean="0">
                <a:solidFill>
                  <a:srgbClr val="0070C0"/>
                </a:solidFill>
                <a:latin typeface="Arial Unicode MS" pitchFamily="34" charset="-128"/>
              </a:rPr>
              <a:t> </a:t>
            </a:r>
            <a:r>
              <a:rPr lang="es-DO" sz="2000" dirty="0" smtClean="0">
                <a:solidFill>
                  <a:srgbClr val="FF0000"/>
                </a:solidFill>
                <a:latin typeface="Arial Unicode MS" pitchFamily="34" charset="-128"/>
              </a:rPr>
              <a:t>= </a:t>
            </a:r>
            <a:r>
              <a:rPr lang="es-DO" sz="2000" dirty="0" err="1" smtClean="0">
                <a:solidFill>
                  <a:srgbClr val="FF0000"/>
                </a:solidFill>
                <a:latin typeface="Arial Unicode MS" pitchFamily="34" charset="-128"/>
              </a:rPr>
              <a:t>Short.MAX_VALUE</a:t>
            </a:r>
            <a:r>
              <a:rPr lang="es-DO" sz="2000" dirty="0" smtClean="0">
                <a:latin typeface="Arial Unicode MS" pitchFamily="34" charset="-128"/>
              </a:rPr>
              <a:t>;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000" dirty="0" smtClean="0">
                <a:latin typeface="Arial Unicode MS" pitchFamily="34" charset="-128"/>
              </a:rPr>
              <a:t>           </a:t>
            </a:r>
            <a:r>
              <a:rPr lang="es-DO" sz="2000" b="1" dirty="0" err="1" smtClean="0">
                <a:solidFill>
                  <a:srgbClr val="0070C0"/>
                </a:solidFill>
                <a:latin typeface="Arial Unicode MS" pitchFamily="34" charset="-128"/>
              </a:rPr>
              <a:t>int</a:t>
            </a:r>
            <a:r>
              <a:rPr lang="es-DO" sz="2000" b="1" dirty="0" smtClean="0">
                <a:solidFill>
                  <a:srgbClr val="0070C0"/>
                </a:solidFill>
                <a:latin typeface="Arial Unicode MS" pitchFamily="34" charset="-128"/>
              </a:rPr>
              <a:t> </a:t>
            </a:r>
            <a:r>
              <a:rPr lang="es-DO" sz="2000" b="1" dirty="0" err="1" smtClean="0">
                <a:solidFill>
                  <a:srgbClr val="0070C0"/>
                </a:solidFill>
                <a:latin typeface="Arial Unicode MS" pitchFamily="34" charset="-128"/>
              </a:rPr>
              <a:t>largestInteger</a:t>
            </a:r>
            <a:r>
              <a:rPr lang="es-DO" sz="2000" b="1" dirty="0" smtClean="0">
                <a:solidFill>
                  <a:srgbClr val="0070C0"/>
                </a:solidFill>
                <a:latin typeface="Arial Unicode MS" pitchFamily="34" charset="-128"/>
              </a:rPr>
              <a:t> </a:t>
            </a:r>
            <a:r>
              <a:rPr lang="es-DO" sz="2000" dirty="0" smtClean="0">
                <a:solidFill>
                  <a:srgbClr val="FF0000"/>
                </a:solidFill>
                <a:latin typeface="Arial Unicode MS" pitchFamily="34" charset="-128"/>
              </a:rPr>
              <a:t>= </a:t>
            </a:r>
            <a:r>
              <a:rPr lang="es-DO" sz="2000" dirty="0" err="1" smtClean="0">
                <a:solidFill>
                  <a:srgbClr val="FF0000"/>
                </a:solidFill>
                <a:latin typeface="Arial Unicode MS" pitchFamily="34" charset="-128"/>
              </a:rPr>
              <a:t>Integer.MAX_VALUE</a:t>
            </a:r>
            <a:r>
              <a:rPr lang="es-DO" sz="2000" dirty="0" smtClean="0">
                <a:latin typeface="Arial Unicode MS" pitchFamily="34" charset="-128"/>
              </a:rPr>
              <a:t>;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000" b="1" dirty="0" smtClean="0">
                <a:solidFill>
                  <a:srgbClr val="0070C0"/>
                </a:solidFill>
                <a:latin typeface="Arial Unicode MS" pitchFamily="34" charset="-128"/>
              </a:rPr>
              <a:t>           </a:t>
            </a:r>
            <a:r>
              <a:rPr lang="es-DO" sz="2000" b="1" dirty="0" err="1" smtClean="0">
                <a:solidFill>
                  <a:srgbClr val="0070C0"/>
                </a:solidFill>
                <a:latin typeface="Arial Unicode MS" pitchFamily="34" charset="-128"/>
              </a:rPr>
              <a:t>long</a:t>
            </a:r>
            <a:r>
              <a:rPr lang="es-DO" sz="2000" b="1" dirty="0" smtClean="0">
                <a:solidFill>
                  <a:srgbClr val="0070C0"/>
                </a:solidFill>
                <a:latin typeface="Arial Unicode MS" pitchFamily="34" charset="-128"/>
              </a:rPr>
              <a:t> </a:t>
            </a:r>
            <a:r>
              <a:rPr lang="es-DO" sz="2000" b="1" dirty="0" err="1" smtClean="0">
                <a:solidFill>
                  <a:srgbClr val="0070C0"/>
                </a:solidFill>
                <a:latin typeface="Arial Unicode MS" pitchFamily="34" charset="-128"/>
              </a:rPr>
              <a:t>largestLong</a:t>
            </a:r>
            <a:r>
              <a:rPr lang="es-DO" sz="2000" dirty="0" smtClean="0">
                <a:latin typeface="Arial Unicode MS" pitchFamily="34" charset="-128"/>
              </a:rPr>
              <a:t> </a:t>
            </a:r>
            <a:r>
              <a:rPr lang="es-DO" sz="2000" dirty="0" smtClean="0">
                <a:solidFill>
                  <a:srgbClr val="FF0000"/>
                </a:solidFill>
                <a:latin typeface="Arial Unicode MS" pitchFamily="34" charset="-128"/>
              </a:rPr>
              <a:t>= </a:t>
            </a:r>
            <a:r>
              <a:rPr lang="es-DO" sz="2000" dirty="0" err="1" smtClean="0">
                <a:solidFill>
                  <a:srgbClr val="FF0000"/>
                </a:solidFill>
                <a:latin typeface="Arial Unicode MS" pitchFamily="34" charset="-128"/>
              </a:rPr>
              <a:t>Long.MAX_VALUE</a:t>
            </a:r>
            <a:r>
              <a:rPr lang="es-DO" sz="2000" dirty="0" smtClean="0">
                <a:latin typeface="Arial Unicode MS" pitchFamily="34" charset="-128"/>
              </a:rPr>
              <a:t>;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DO" sz="2000" dirty="0" smtClean="0">
              <a:latin typeface="Arial Unicode MS" pitchFamily="34" charset="-128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000" b="1" dirty="0" smtClean="0">
                <a:solidFill>
                  <a:schemeClr val="tx1"/>
                </a:solidFill>
              </a:rPr>
              <a:t>Los parámetros de métodos y los parámetros de manejadores de excepciones no pueden ser inicializados de esta forma. El valor para un parámetro es fijado por el llamador. </a:t>
            </a:r>
          </a:p>
        </p:txBody>
      </p:sp>
    </p:spTree>
    <p:extLst>
      <p:ext uri="{BB962C8B-B14F-4D97-AF65-F5344CB8AC3E}">
        <p14:creationId xmlns:p14="http://schemas.microsoft.com/office/powerpoint/2010/main" val="34657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04813"/>
            <a:ext cx="7772400" cy="838200"/>
          </a:xfrm>
        </p:spPr>
        <p:txBody>
          <a:bodyPr/>
          <a:lstStyle/>
          <a:p>
            <a:pPr eaLnBrk="1" hangingPunct="1"/>
            <a:r>
              <a:rPr lang="es-DO" smtClean="0"/>
              <a:t>Constantes (final)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292225"/>
            <a:ext cx="7924800" cy="480060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es-DO" sz="2400" smtClean="0">
                <a:solidFill>
                  <a:schemeClr val="tx1"/>
                </a:solidFill>
              </a:rPr>
              <a:t>Se puede declarar una variable en cualquier ámbito para que sea </a:t>
            </a:r>
            <a:r>
              <a:rPr lang="es-DO" sz="2400" b="1" smtClean="0">
                <a:solidFill>
                  <a:schemeClr val="tx1"/>
                </a:solidFill>
              </a:rPr>
              <a:t>final</a:t>
            </a:r>
            <a:r>
              <a:rPr lang="es-DO" sz="2400" i="1" smtClean="0">
                <a:solidFill>
                  <a:schemeClr val="tx1"/>
                </a:solidFill>
              </a:rPr>
              <a:t>.</a:t>
            </a:r>
          </a:p>
          <a:p>
            <a:pPr algn="l" eaLnBrk="1" hangingPunct="1"/>
            <a:r>
              <a:rPr lang="es-DO" sz="2400" smtClean="0">
                <a:solidFill>
                  <a:schemeClr val="tx1"/>
                </a:solidFill>
              </a:rPr>
              <a:t>El valor de una variable </a:t>
            </a:r>
            <a:r>
              <a:rPr lang="es-DO" sz="2400" b="1" smtClean="0">
                <a:solidFill>
                  <a:schemeClr val="tx1"/>
                </a:solidFill>
              </a:rPr>
              <a:t>final</a:t>
            </a:r>
            <a:r>
              <a:rPr lang="es-DO" sz="2400" i="1" smtClean="0">
                <a:solidFill>
                  <a:schemeClr val="tx1"/>
                </a:solidFill>
              </a:rPr>
              <a:t> </a:t>
            </a:r>
            <a:r>
              <a:rPr lang="es-DO" sz="2400" smtClean="0">
                <a:solidFill>
                  <a:schemeClr val="tx1"/>
                </a:solidFill>
              </a:rPr>
              <a:t>no puede cambiar después de que ha sido inicializada. Tales variables son similares a las constantes en otros lenguajes.</a:t>
            </a:r>
          </a:p>
          <a:p>
            <a:pPr algn="l" eaLnBrk="1" hangingPunct="1"/>
            <a:r>
              <a:rPr lang="es-DO" sz="2400" smtClean="0">
                <a:solidFill>
                  <a:schemeClr val="tx1"/>
                </a:solidFill>
              </a:rPr>
              <a:t>Para declarar una variable </a:t>
            </a:r>
            <a:r>
              <a:rPr lang="es-DO" sz="2400" b="1" smtClean="0">
                <a:solidFill>
                  <a:schemeClr val="tx1"/>
                </a:solidFill>
              </a:rPr>
              <a:t>final</a:t>
            </a:r>
            <a:r>
              <a:rPr lang="es-DO" sz="2400" smtClean="0">
                <a:solidFill>
                  <a:schemeClr val="tx1"/>
                </a:solidFill>
              </a:rPr>
              <a:t>, escribe la palabra reservada </a:t>
            </a:r>
            <a:r>
              <a:rPr lang="es-DO" sz="2400" b="1" smtClean="0">
                <a:solidFill>
                  <a:schemeClr val="tx1"/>
                </a:solidFill>
              </a:rPr>
              <a:t>final </a:t>
            </a:r>
            <a:r>
              <a:rPr lang="es-DO" sz="2400" smtClean="0">
                <a:solidFill>
                  <a:schemeClr val="tx1"/>
                </a:solidFill>
              </a:rPr>
              <a:t>antes del tipo:</a:t>
            </a:r>
          </a:p>
          <a:p>
            <a:pPr algn="l" eaLnBrk="1" hangingPunct="1"/>
            <a:r>
              <a:rPr lang="es-DO" sz="2400" smtClean="0">
                <a:solidFill>
                  <a:schemeClr val="tx1"/>
                </a:solidFill>
              </a:rPr>
              <a:t>Ej.</a:t>
            </a:r>
          </a:p>
          <a:p>
            <a:pPr algn="l" eaLnBrk="1" hangingPunct="1"/>
            <a:r>
              <a:rPr lang="es-DO" sz="2800" smtClean="0">
                <a:solidFill>
                  <a:schemeClr val="tx1"/>
                </a:solidFill>
              </a:rPr>
              <a:t>          </a:t>
            </a:r>
            <a:r>
              <a:rPr lang="es-DO" sz="2800" b="1" smtClean="0">
                <a:solidFill>
                  <a:schemeClr val="tx1"/>
                </a:solidFill>
              </a:rPr>
              <a:t>final</a:t>
            </a:r>
            <a:r>
              <a:rPr lang="es-DO" sz="2800" smtClean="0">
                <a:solidFill>
                  <a:schemeClr val="tx1"/>
                </a:solidFill>
              </a:rPr>
              <a:t> int aFinalVar = 0;</a:t>
            </a:r>
          </a:p>
          <a:p>
            <a:pPr algn="l" eaLnBrk="1" hangingPunct="1"/>
            <a:r>
              <a:rPr lang="es-DO" sz="2000" smtClean="0">
                <a:solidFill>
                  <a:schemeClr val="tx1"/>
                </a:solidFill>
              </a:rPr>
              <a:t>En el caso del ejemplo, se ha declarado e inicializado la variable en un solo paso. Se puede hacer en dos pasos si se prefiere. Hecho esto, si se intenta asignar posteriormente un valor a ésta variable, produciría un error de compilación.</a:t>
            </a:r>
            <a:endParaRPr lang="es-DO" sz="2000" i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04813"/>
            <a:ext cx="9144000" cy="838200"/>
          </a:xfrm>
        </p:spPr>
        <p:txBody>
          <a:bodyPr/>
          <a:lstStyle/>
          <a:p>
            <a:pPr eaLnBrk="1" hangingPunct="1"/>
            <a:r>
              <a:rPr lang="es-DO" smtClean="0"/>
              <a:t>Resumen - Variables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406525"/>
            <a:ext cx="8229600" cy="4689475"/>
          </a:xfrm>
        </p:spPr>
        <p:txBody>
          <a:bodyPr/>
          <a:lstStyle/>
          <a:p>
            <a:pPr marL="342900" indent="-342900" algn="l" eaLnBrk="1" hangingPunct="1"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s-DO" sz="2400" dirty="0" smtClean="0">
                <a:solidFill>
                  <a:schemeClr val="tx1"/>
                </a:solidFill>
              </a:rPr>
              <a:t> Existen dos categorías: primitivas y de referencia.</a:t>
            </a:r>
          </a:p>
          <a:p>
            <a:pPr marL="342900" indent="-342900" algn="l" eaLnBrk="1" hangingPunct="1"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s-DO" sz="2400" dirty="0" smtClean="0">
                <a:solidFill>
                  <a:schemeClr val="tx1"/>
                </a:solidFill>
              </a:rPr>
              <a:t> La ubicación de una declaración de variable indica implícitamente el ámbito de la variable. Hay cuatro categorías de ámbito: miembro de variable, variable local, parámetro y parámetro de manejador de excepciones.</a:t>
            </a:r>
          </a:p>
          <a:p>
            <a:pPr marL="342900" indent="-342900" algn="l" eaLnBrk="1" hangingPunct="1"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s-DO" sz="2400" dirty="0" smtClean="0">
                <a:solidFill>
                  <a:schemeClr val="tx1"/>
                </a:solidFill>
              </a:rPr>
              <a:t> Se puede proveer un valor inicial para una variable dentro de su declaración empleando el operador de asignación (=).</a:t>
            </a:r>
          </a:p>
          <a:p>
            <a:pPr marL="342900" indent="-342900" algn="l" eaLnBrk="1" hangingPunct="1">
              <a:spcAft>
                <a:spcPct val="40000"/>
              </a:spcAft>
              <a:buFont typeface="Wingdings" panose="05000000000000000000" pitchFamily="2" charset="2"/>
              <a:buChar char="Ø"/>
            </a:pPr>
            <a:r>
              <a:rPr lang="es-DO" sz="2400" dirty="0" smtClean="0">
                <a:solidFill>
                  <a:schemeClr val="tx1"/>
                </a:solidFill>
              </a:rPr>
              <a:t> Se puede declarar una variable como final. El valor de una variable final no puede ser cambiado después de que ha sido inicializada.</a:t>
            </a:r>
          </a:p>
          <a:p>
            <a:pPr algn="l" eaLnBrk="1" hangingPunct="1">
              <a:spcAft>
                <a:spcPct val="40000"/>
              </a:spcAft>
            </a:pPr>
            <a:endParaRPr lang="es-DO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2 Marcador de contenido"/>
          <p:cNvSpPr>
            <a:spLocks noGrp="1"/>
          </p:cNvSpPr>
          <p:nvPr>
            <p:ph idx="1"/>
          </p:nvPr>
        </p:nvSpPr>
        <p:spPr>
          <a:xfrm>
            <a:off x="395536" y="1899248"/>
            <a:ext cx="7889875" cy="4808537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s-ES" sz="2400" dirty="0" smtClean="0"/>
              <a:t>Presentar tu portafolio de evidencias que debe  contener información relacionada a </a:t>
            </a:r>
            <a:r>
              <a:rPr lang="es-ES" sz="2400" b="1" dirty="0" smtClean="0"/>
              <a:t>todos los temas </a:t>
            </a:r>
            <a:r>
              <a:rPr lang="es-ES" sz="2400" dirty="0" smtClean="0"/>
              <a:t>de la unidad.</a:t>
            </a:r>
          </a:p>
          <a:p>
            <a:pPr>
              <a:buFont typeface="Arial" charset="0"/>
              <a:buChar char="•"/>
              <a:defRPr/>
            </a:pPr>
            <a:r>
              <a:rPr lang="es-ES" sz="2400" dirty="0" smtClean="0"/>
              <a:t>El portafolio puede ser </a:t>
            </a:r>
            <a:r>
              <a:rPr lang="es-ES" sz="2400" b="1" dirty="0" smtClean="0"/>
              <a:t>escrito a mano o digital</a:t>
            </a:r>
            <a:r>
              <a:rPr lang="es-ES" sz="2400" dirty="0" smtClean="0"/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s-ES" sz="2400" dirty="0" smtClean="0"/>
              <a:t>El portafolio es </a:t>
            </a:r>
            <a:r>
              <a:rPr lang="es-ES" sz="2400" b="1" dirty="0" smtClean="0"/>
              <a:t>individual</a:t>
            </a:r>
            <a:r>
              <a:rPr lang="es-ES" sz="2400" dirty="0" smtClean="0"/>
              <a:t>.</a:t>
            </a:r>
          </a:p>
          <a:p>
            <a:pPr>
              <a:buFont typeface="Arial" charset="0"/>
              <a:buChar char="•"/>
              <a:defRPr/>
            </a:pPr>
            <a:r>
              <a:rPr lang="es-ES" sz="2400" b="1" dirty="0" smtClean="0"/>
              <a:t>Cada tema de la unidad debe estar en una página </a:t>
            </a:r>
            <a:r>
              <a:rPr lang="es-ES" sz="2400" dirty="0" smtClean="0"/>
              <a:t>incluyendo ahí toda la información, por ejemplo: definición del concepto, ¿cómo se usa?, ¿para qué sirve?, ¿en dónde se aplica?, ejemplos, referencias usadas para obtener la información, etc.</a:t>
            </a:r>
          </a:p>
          <a:p>
            <a:pPr>
              <a:buFont typeface="Arial" charset="0"/>
              <a:buChar char="•"/>
              <a:defRPr/>
            </a:pPr>
            <a:r>
              <a:rPr lang="es-ES" sz="2400" b="1" dirty="0" smtClean="0"/>
              <a:t>Cada investigación debe estar en </a:t>
            </a:r>
            <a:r>
              <a:rPr lang="es-ES" sz="2400" b="1" dirty="0"/>
              <a:t>una página </a:t>
            </a:r>
            <a:r>
              <a:rPr lang="es-ES" sz="2400" dirty="0"/>
              <a:t>incluyendo ahí toda la </a:t>
            </a:r>
            <a:r>
              <a:rPr lang="es-ES" sz="2400" dirty="0" smtClean="0"/>
              <a:t>información.</a:t>
            </a:r>
          </a:p>
          <a:p>
            <a:pPr>
              <a:buFont typeface="Arial" charset="0"/>
              <a:buChar char="•"/>
              <a:defRPr/>
            </a:pPr>
            <a:r>
              <a:rPr lang="es-ES" sz="2400" b="1" dirty="0" smtClean="0"/>
              <a:t>Incluir una página con una figura </a:t>
            </a:r>
            <a:r>
              <a:rPr lang="es-ES" sz="2400" dirty="0" smtClean="0"/>
              <a:t>(diagrama, mapa conceptual, etc.) donde expongas como </a:t>
            </a:r>
            <a:r>
              <a:rPr lang="es-ES" sz="2400" b="1" dirty="0" smtClean="0"/>
              <a:t>se relacionan los temas</a:t>
            </a:r>
            <a:r>
              <a:rPr lang="es-ES" sz="2400" dirty="0" smtClean="0"/>
              <a:t>. </a:t>
            </a:r>
          </a:p>
          <a:p>
            <a:pPr>
              <a:buFont typeface="Arial" charset="0"/>
              <a:buChar char="•"/>
              <a:defRPr/>
            </a:pPr>
            <a:r>
              <a:rPr lang="es-ES" sz="2400" b="1" dirty="0" smtClean="0"/>
              <a:t>Incluir una lista de conceptos</a:t>
            </a:r>
            <a:r>
              <a:rPr lang="es-ES" sz="2400" dirty="0" smtClean="0"/>
              <a:t> usados en la unidad definidos con tus propias palabras</a:t>
            </a:r>
            <a:endParaRPr lang="es-ES" sz="2400" dirty="0"/>
          </a:p>
          <a:p>
            <a:pPr marL="0" indent="0">
              <a:buFont typeface="Arial" charset="0"/>
              <a:buNone/>
              <a:defRPr/>
            </a:pPr>
            <a:endParaRPr lang="es-ES" sz="2400" dirty="0" smtClean="0"/>
          </a:p>
        </p:txBody>
      </p:sp>
      <p:pic>
        <p:nvPicPr>
          <p:cNvPr id="5" name="Picture 2" descr="Resultado de imagen para portafolio de eviden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472" y="260648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60350"/>
            <a:ext cx="9144000" cy="914400"/>
          </a:xfrm>
        </p:spPr>
        <p:txBody>
          <a:bodyPr/>
          <a:lstStyle/>
          <a:p>
            <a:pPr eaLnBrk="1" hangingPunct="1"/>
            <a:r>
              <a:rPr lang="es-DO" smtClean="0"/>
              <a:t>Operadores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295400"/>
            <a:ext cx="8512175" cy="480060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es-DO" sz="2200" smtClean="0">
                <a:solidFill>
                  <a:schemeClr val="tx1"/>
                </a:solidFill>
              </a:rPr>
              <a:t>Un operador realiza una función en uno, dos o tres operandos. Un operador que requiere un operando es denominado operador unario.</a:t>
            </a:r>
          </a:p>
          <a:p>
            <a:pPr algn="l" eaLnBrk="1" hangingPunct="1"/>
            <a:r>
              <a:rPr lang="es-DO" sz="2200" smtClean="0">
                <a:solidFill>
                  <a:schemeClr val="tx1"/>
                </a:solidFill>
              </a:rPr>
              <a:t>Ej. </a:t>
            </a:r>
            <a:r>
              <a:rPr lang="es-DO" sz="2200" b="1" smtClean="0">
                <a:solidFill>
                  <a:schemeClr val="tx1"/>
                </a:solidFill>
              </a:rPr>
              <a:t>++</a:t>
            </a:r>
            <a:r>
              <a:rPr lang="es-DO" sz="2200" smtClean="0">
                <a:solidFill>
                  <a:schemeClr val="tx1"/>
                </a:solidFill>
              </a:rPr>
              <a:t> es un operador unitario que incrementa en uno el valor de su operando.</a:t>
            </a:r>
          </a:p>
          <a:p>
            <a:pPr algn="l" eaLnBrk="1" hangingPunct="1"/>
            <a:endParaRPr lang="es-DO" sz="220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s-DO" sz="2200" smtClean="0">
                <a:solidFill>
                  <a:schemeClr val="tx1"/>
                </a:solidFill>
              </a:rPr>
              <a:t>Un operador que requiere dos operandos es un operador binario.</a:t>
            </a:r>
          </a:p>
          <a:p>
            <a:pPr algn="l" eaLnBrk="1" hangingPunct="1"/>
            <a:r>
              <a:rPr lang="es-DO" sz="2200" smtClean="0">
                <a:solidFill>
                  <a:schemeClr val="tx1"/>
                </a:solidFill>
              </a:rPr>
              <a:t>Ej. </a:t>
            </a:r>
            <a:r>
              <a:rPr lang="es-DO" sz="2200" b="1" smtClean="0">
                <a:solidFill>
                  <a:schemeClr val="tx1"/>
                </a:solidFill>
              </a:rPr>
              <a:t>=</a:t>
            </a:r>
            <a:r>
              <a:rPr lang="es-DO" sz="2200" smtClean="0">
                <a:solidFill>
                  <a:schemeClr val="tx1"/>
                </a:solidFill>
              </a:rPr>
              <a:t> es un operador binario. Se usa para asignación de valores a variables.</a:t>
            </a:r>
          </a:p>
          <a:p>
            <a:pPr algn="l" eaLnBrk="1" hangingPunct="1"/>
            <a:endParaRPr lang="es-DO" sz="220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s-DO" sz="2200" smtClean="0">
                <a:solidFill>
                  <a:schemeClr val="tx1"/>
                </a:solidFill>
              </a:rPr>
              <a:t>Un operador que requiere tres operadores se denomina ternario. Existe un operador ternario </a:t>
            </a:r>
            <a:r>
              <a:rPr lang="es-DO" sz="2200" b="1" smtClean="0">
                <a:solidFill>
                  <a:schemeClr val="tx1"/>
                </a:solidFill>
              </a:rPr>
              <a:t>?:</a:t>
            </a:r>
            <a:r>
              <a:rPr lang="es-DO" sz="2200" smtClean="0">
                <a:solidFill>
                  <a:schemeClr val="tx1"/>
                </a:solidFill>
              </a:rPr>
              <a:t> que es una abreviación de la instrucción if-else.</a:t>
            </a:r>
          </a:p>
          <a:p>
            <a:pPr algn="l" eaLnBrk="1" hangingPunct="1"/>
            <a:endParaRPr lang="es-DO" sz="2200" smtClean="0">
              <a:solidFill>
                <a:schemeClr val="tx1"/>
              </a:solidFill>
            </a:endParaRPr>
          </a:p>
          <a:p>
            <a:pPr algn="l" eaLnBrk="1" hangingPunct="1"/>
            <a:r>
              <a:rPr lang="es-DO" sz="2200" smtClean="0">
                <a:solidFill>
                  <a:schemeClr val="tx1"/>
                </a:solidFill>
              </a:rPr>
              <a:t>Existen también tres modalidades de notación: prefija, postfija e infija.</a:t>
            </a:r>
          </a:p>
        </p:txBody>
      </p:sp>
    </p:spTree>
    <p:extLst>
      <p:ext uri="{BB962C8B-B14F-4D97-AF65-F5344CB8AC3E}">
        <p14:creationId xmlns:p14="http://schemas.microsoft.com/office/powerpoint/2010/main" val="12164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s-DO" smtClean="0"/>
              <a:t>Operadores Aritméticos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371600"/>
            <a:ext cx="8431213" cy="1985963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200" dirty="0" smtClean="0">
                <a:solidFill>
                  <a:schemeClr val="tx1"/>
                </a:solidFill>
              </a:rPr>
              <a:t>Java soporta varios operadores aritméticos para todos los números enteros y de punto flotante:   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200" dirty="0" smtClean="0">
                <a:solidFill>
                  <a:schemeClr val="tx1"/>
                </a:solidFill>
              </a:rPr>
              <a:t>+ (suma), - (resta), * (multiplicación), / (división) y % módulo.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DO" sz="1400" dirty="0" smtClean="0">
              <a:solidFill>
                <a:schemeClr val="tx1"/>
              </a:solidFill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200" dirty="0" smtClean="0">
                <a:solidFill>
                  <a:schemeClr val="tx1"/>
                </a:solidFill>
              </a:rPr>
              <a:t>  Ej.     Aritmeticos.java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DO" sz="2200" dirty="0" smtClean="0"/>
          </a:p>
        </p:txBody>
      </p:sp>
      <p:graphicFrame>
        <p:nvGraphicFramePr>
          <p:cNvPr id="60498" name="Group 82"/>
          <p:cNvGraphicFramePr>
            <a:graphicFrameLocks noGrp="1"/>
          </p:cNvGraphicFramePr>
          <p:nvPr/>
        </p:nvGraphicFramePr>
        <p:xfrm>
          <a:off x="611188" y="3429000"/>
          <a:ext cx="6121400" cy="2509839"/>
        </p:xfrm>
        <a:graphic>
          <a:graphicData uri="http://schemas.openxmlformats.org/drawingml/2006/table">
            <a:tbl>
              <a:tblPr/>
              <a:tblGrid>
                <a:gridCol w="1584325"/>
                <a:gridCol w="1728787"/>
                <a:gridCol w="2808288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Descripción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op1 +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Suma op1 y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op1  -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Resta op2 de op1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op1  *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Multiplica op1 por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op1 /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Divide op1 entre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op1 % 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Calcula el remanente.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1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67544" y="404664"/>
            <a:ext cx="8352928" cy="621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dirty="0">
                <a:solidFill>
                  <a:srgbClr val="00C08E"/>
                </a:solidFill>
                <a:cs typeface="Courier New" pitchFamily="49" charset="0"/>
              </a:rPr>
              <a:t>// </a:t>
            </a:r>
            <a:r>
              <a:rPr lang="es-DO" sz="2800" dirty="0" smtClean="0">
                <a:solidFill>
                  <a:srgbClr val="00C08E"/>
                </a:solidFill>
                <a:cs typeface="Courier New" pitchFamily="49" charset="0"/>
              </a:rPr>
              <a:t>Programa para calcular el </a:t>
            </a:r>
            <a:r>
              <a:rPr lang="es-DO" sz="2800" dirty="0">
                <a:solidFill>
                  <a:srgbClr val="00C08E"/>
                </a:solidFill>
                <a:cs typeface="Courier New" pitchFamily="49" charset="0"/>
              </a:rPr>
              <a:t>á</a:t>
            </a:r>
            <a:r>
              <a:rPr lang="es-DO" sz="2800" dirty="0" smtClean="0">
                <a:solidFill>
                  <a:srgbClr val="00C08E"/>
                </a:solidFill>
                <a:cs typeface="Courier New" pitchFamily="49" charset="0"/>
              </a:rPr>
              <a:t>rea de un </a:t>
            </a:r>
            <a:r>
              <a:rPr lang="es-DO" sz="2800" smtClean="0">
                <a:solidFill>
                  <a:srgbClr val="00C08E"/>
                </a:solidFill>
                <a:cs typeface="Courier New" pitchFamily="49" charset="0"/>
              </a:rPr>
              <a:t>triangulo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smtClean="0">
                <a:solidFill>
                  <a:srgbClr val="00C08E"/>
                </a:solidFill>
                <a:cs typeface="Courier New" pitchFamily="49" charset="0"/>
              </a:rPr>
              <a:t>// </a:t>
            </a:r>
            <a:r>
              <a:rPr lang="es-DO" sz="2800" dirty="0" smtClean="0">
                <a:solidFill>
                  <a:srgbClr val="00C08E"/>
                </a:solidFill>
                <a:cs typeface="Courier New" pitchFamily="49" charset="0"/>
              </a:rPr>
              <a:t>Nombre del programa Triangulo.java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dirty="0" smtClean="0">
                <a:solidFill>
                  <a:srgbClr val="00C08E"/>
                </a:solidFill>
                <a:cs typeface="Courier New" pitchFamily="49" charset="0"/>
              </a:rPr>
              <a:t>// Autor : Lucia </a:t>
            </a:r>
            <a:r>
              <a:rPr lang="es-DO" sz="2800" dirty="0" err="1" smtClean="0">
                <a:solidFill>
                  <a:srgbClr val="00C08E"/>
                </a:solidFill>
                <a:cs typeface="Courier New" pitchFamily="49" charset="0"/>
              </a:rPr>
              <a:t>Barron</a:t>
            </a:r>
            <a:endParaRPr lang="es-DO" sz="2800" dirty="0" smtClean="0">
              <a:solidFill>
                <a:srgbClr val="00C08E"/>
              </a:solidFill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dirty="0" smtClean="0">
                <a:solidFill>
                  <a:srgbClr val="00C08E"/>
                </a:solidFill>
                <a:cs typeface="Courier New" pitchFamily="49" charset="0"/>
              </a:rPr>
              <a:t>// Fecha: 6 octubre 2014</a:t>
            </a:r>
            <a:endParaRPr lang="es-DO" sz="2800" dirty="0">
              <a:solidFill>
                <a:srgbClr val="00C08E"/>
              </a:solidFill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b="1" dirty="0" err="1">
                <a:cs typeface="Courier New" pitchFamily="49" charset="0"/>
              </a:rPr>
              <a:t>public</a:t>
            </a:r>
            <a:r>
              <a:rPr lang="es-DO" sz="2800" dirty="0">
                <a:cs typeface="Courier New" pitchFamily="49" charset="0"/>
              </a:rPr>
              <a:t> </a:t>
            </a:r>
            <a:r>
              <a:rPr lang="es-DO" sz="2800" b="1" dirty="0" err="1">
                <a:cs typeface="Courier New" pitchFamily="49" charset="0"/>
              </a:rPr>
              <a:t>class</a:t>
            </a:r>
            <a:r>
              <a:rPr lang="es-DO" sz="2800" dirty="0">
                <a:cs typeface="Courier New" pitchFamily="49" charset="0"/>
              </a:rPr>
              <a:t> </a:t>
            </a:r>
            <a:r>
              <a:rPr lang="en-US" sz="2800" dirty="0" err="1" smtClean="0">
                <a:cs typeface="Courier New" pitchFamily="49" charset="0"/>
              </a:rPr>
              <a:t>Triangulo</a:t>
            </a:r>
            <a:r>
              <a:rPr lang="es-DO" sz="2800" dirty="0" smtClean="0">
                <a:cs typeface="Courier New" pitchFamily="49" charset="0"/>
              </a:rPr>
              <a:t> </a:t>
            </a:r>
            <a:r>
              <a:rPr lang="es-DO" sz="2800" dirty="0">
                <a:cs typeface="Courier New" pitchFamily="49" charset="0"/>
              </a:rPr>
              <a:t>{   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dirty="0">
                <a:cs typeface="Courier New" pitchFamily="49" charset="0"/>
              </a:rPr>
              <a:t>       </a:t>
            </a:r>
            <a:r>
              <a:rPr lang="es-DO" sz="2800" b="1" dirty="0" err="1">
                <a:cs typeface="Courier New" pitchFamily="49" charset="0"/>
              </a:rPr>
              <a:t>public</a:t>
            </a:r>
            <a:r>
              <a:rPr lang="es-DO" sz="2800" b="1" dirty="0">
                <a:cs typeface="Courier New" pitchFamily="49" charset="0"/>
              </a:rPr>
              <a:t> </a:t>
            </a:r>
            <a:r>
              <a:rPr lang="es-DO" sz="2800" b="1" dirty="0" err="1">
                <a:cs typeface="Courier New" pitchFamily="49" charset="0"/>
              </a:rPr>
              <a:t>static</a:t>
            </a:r>
            <a:r>
              <a:rPr lang="es-DO" sz="2800" b="1" dirty="0">
                <a:cs typeface="Courier New" pitchFamily="49" charset="0"/>
              </a:rPr>
              <a:t> </a:t>
            </a:r>
            <a:r>
              <a:rPr lang="es-DO" sz="2800" b="1" dirty="0" err="1">
                <a:cs typeface="Courier New" pitchFamily="49" charset="0"/>
              </a:rPr>
              <a:t>void</a:t>
            </a:r>
            <a:r>
              <a:rPr lang="es-DO" sz="2800" dirty="0">
                <a:cs typeface="Courier New" pitchFamily="49" charset="0"/>
              </a:rPr>
              <a:t> </a:t>
            </a:r>
            <a:r>
              <a:rPr lang="es-DO" sz="2800" dirty="0" err="1">
                <a:cs typeface="Courier New" pitchFamily="49" charset="0"/>
              </a:rPr>
              <a:t>main</a:t>
            </a:r>
            <a:r>
              <a:rPr lang="es-DO" sz="2800" dirty="0">
                <a:cs typeface="Courier New" pitchFamily="49" charset="0"/>
              </a:rPr>
              <a:t> (</a:t>
            </a:r>
            <a:r>
              <a:rPr lang="es-DO" sz="2800" dirty="0" err="1">
                <a:cs typeface="Courier New" pitchFamily="49" charset="0"/>
              </a:rPr>
              <a:t>String</a:t>
            </a:r>
            <a:r>
              <a:rPr lang="es-DO" sz="2800" dirty="0">
                <a:cs typeface="Courier New" pitchFamily="49" charset="0"/>
              </a:rPr>
              <a:t>[] </a:t>
            </a:r>
            <a:r>
              <a:rPr lang="es-DO" sz="2800" dirty="0" err="1">
                <a:cs typeface="Courier New" pitchFamily="49" charset="0"/>
              </a:rPr>
              <a:t>args</a:t>
            </a:r>
            <a:r>
              <a:rPr lang="es-DO" sz="2800" dirty="0">
                <a:cs typeface="Courier New" pitchFamily="49" charset="0"/>
              </a:rPr>
              <a:t>) {  </a:t>
            </a:r>
            <a:endParaRPr lang="es-DO" sz="2800" dirty="0" smtClean="0"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dirty="0">
                <a:cs typeface="Courier New" pitchFamily="49" charset="0"/>
              </a:rPr>
              <a:t> </a:t>
            </a:r>
            <a:r>
              <a:rPr lang="es-DO" sz="2800" dirty="0" smtClean="0">
                <a:cs typeface="Courier New" pitchFamily="49" charset="0"/>
              </a:rPr>
              <a:t>           </a:t>
            </a:r>
            <a:r>
              <a:rPr lang="es-DO" sz="2800" dirty="0" err="1" smtClean="0">
                <a:cs typeface="Courier New" pitchFamily="49" charset="0"/>
              </a:rPr>
              <a:t>int</a:t>
            </a:r>
            <a:r>
              <a:rPr lang="es-DO" sz="2800" dirty="0" smtClean="0">
                <a:cs typeface="Courier New" pitchFamily="49" charset="0"/>
              </a:rPr>
              <a:t> base = 5;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dirty="0">
                <a:cs typeface="Courier New" pitchFamily="49" charset="0"/>
              </a:rPr>
              <a:t> </a:t>
            </a:r>
            <a:r>
              <a:rPr lang="es-DO" sz="2800" dirty="0" smtClean="0">
                <a:cs typeface="Courier New" pitchFamily="49" charset="0"/>
              </a:rPr>
              <a:t>           </a:t>
            </a:r>
            <a:r>
              <a:rPr lang="es-DO" sz="2800" dirty="0" err="1" smtClean="0">
                <a:cs typeface="Courier New" pitchFamily="49" charset="0"/>
              </a:rPr>
              <a:t>int</a:t>
            </a:r>
            <a:r>
              <a:rPr lang="es-DO" sz="2800" dirty="0" smtClean="0">
                <a:cs typeface="Courier New" pitchFamily="49" charset="0"/>
              </a:rPr>
              <a:t> altura = 3;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dirty="0">
                <a:cs typeface="Courier New" pitchFamily="49" charset="0"/>
              </a:rPr>
              <a:t> </a:t>
            </a:r>
            <a:r>
              <a:rPr lang="es-DO" sz="2800" dirty="0" smtClean="0">
                <a:cs typeface="Courier New" pitchFamily="49" charset="0"/>
              </a:rPr>
              <a:t>           </a:t>
            </a:r>
            <a:r>
              <a:rPr lang="es-DO" sz="2800" dirty="0" err="1" smtClean="0">
                <a:cs typeface="Courier New" pitchFamily="49" charset="0"/>
              </a:rPr>
              <a:t>int</a:t>
            </a:r>
            <a:r>
              <a:rPr lang="es-DO" sz="2800" dirty="0" smtClean="0">
                <a:cs typeface="Courier New" pitchFamily="49" charset="0"/>
              </a:rPr>
              <a:t> </a:t>
            </a:r>
            <a:r>
              <a:rPr lang="es-DO" sz="2800" dirty="0" err="1" smtClean="0">
                <a:cs typeface="Courier New" pitchFamily="49" charset="0"/>
              </a:rPr>
              <a:t>area</a:t>
            </a:r>
            <a:r>
              <a:rPr lang="es-DO" sz="2800" dirty="0" smtClean="0">
                <a:cs typeface="Courier New" pitchFamily="49" charset="0"/>
              </a:rPr>
              <a:t> = base * altura / 2;      </a:t>
            </a:r>
            <a:endParaRPr lang="es-DO" sz="2800" dirty="0"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dirty="0">
                <a:cs typeface="Courier New" pitchFamily="49" charset="0"/>
              </a:rPr>
              <a:t>          </a:t>
            </a:r>
            <a:r>
              <a:rPr lang="es-DO" sz="2800" dirty="0" smtClean="0">
                <a:cs typeface="Courier New" pitchFamily="49" charset="0"/>
              </a:rPr>
              <a:t>  </a:t>
            </a:r>
            <a:r>
              <a:rPr lang="es-DO" sz="2800" dirty="0" err="1" smtClean="0">
                <a:cs typeface="Courier New" pitchFamily="49" charset="0"/>
              </a:rPr>
              <a:t>System.out.println</a:t>
            </a:r>
            <a:r>
              <a:rPr lang="es-DO" sz="28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(“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area del </a:t>
            </a:r>
            <a:r>
              <a:rPr lang="en-US" sz="2800" dirty="0" err="1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triangulo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s-DO" sz="2800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“+</a:t>
            </a:r>
            <a:r>
              <a:rPr lang="es-DO" sz="2800" dirty="0" err="1" smtClean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area</a:t>
            </a:r>
            <a:r>
              <a:rPr lang="es-DO" sz="2800" dirty="0" smtClean="0">
                <a:cs typeface="Courier New" pitchFamily="49" charset="0"/>
              </a:rPr>
              <a:t>);   </a:t>
            </a:r>
            <a:endParaRPr lang="es-DO" sz="2800" dirty="0">
              <a:cs typeface="Courier New" pitchFamily="49" charset="0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dirty="0">
                <a:cs typeface="Courier New" pitchFamily="49" charset="0"/>
              </a:rPr>
              <a:t>     }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buClr>
                <a:schemeClr val="folHlink"/>
              </a:buClr>
              <a:buSzPct val="60000"/>
              <a:defRPr/>
            </a:pPr>
            <a:r>
              <a:rPr lang="es-DO" sz="2800" dirty="0">
                <a:cs typeface="Courier New" pitchFamily="49" charset="0"/>
              </a:rPr>
              <a:t> }</a:t>
            </a:r>
            <a:r>
              <a:rPr lang="es-DO" sz="2800" b="1" dirty="0"/>
              <a:t>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6549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pPr eaLnBrk="1" hangingPunct="1"/>
            <a:r>
              <a:rPr lang="es-DO" smtClean="0"/>
              <a:t>Operadores Aritméticos 2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600200"/>
            <a:ext cx="8642350" cy="1036638"/>
          </a:xfrm>
        </p:spPr>
        <p:txBody>
          <a:bodyPr rtlCol="0">
            <a:normAutofit fontScale="85000" lnSpcReduction="1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dirty="0" smtClean="0">
                <a:solidFill>
                  <a:schemeClr val="tx1"/>
                </a:solidFill>
              </a:rPr>
              <a:t>Los operadores abreviados de incremento/decremento son mostrados en la siguiente tabla: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DO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DO" dirty="0" smtClean="0"/>
          </a:p>
        </p:txBody>
      </p:sp>
      <p:graphicFrame>
        <p:nvGraphicFramePr>
          <p:cNvPr id="61508" name="Group 68"/>
          <p:cNvGraphicFramePr>
            <a:graphicFrameLocks noGrp="1"/>
          </p:cNvGraphicFramePr>
          <p:nvPr/>
        </p:nvGraphicFramePr>
        <p:xfrm>
          <a:off x="290513" y="2663825"/>
          <a:ext cx="8458200" cy="2278064"/>
        </p:xfrm>
        <a:graphic>
          <a:graphicData uri="http://schemas.openxmlformats.org/drawingml/2006/table">
            <a:tbl>
              <a:tblPr/>
              <a:tblGrid>
                <a:gridCol w="1328737"/>
                <a:gridCol w="911225"/>
                <a:gridCol w="6218238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Descripción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Incrementa op en 1. Asigna primero, incrementa después.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++op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Incrementa op en 1. Incrementa primero, asigna después.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Decrementa op en 1. Asigna primero, decrementa después.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--op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Decrementa op en 1. Decrementa primero, asigna después.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06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6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Escribe diferentes fórmulas usando los operadores aritméticos.</a:t>
            </a:r>
          </a:p>
          <a:p>
            <a:r>
              <a:rPr lang="es-MX" dirty="0" smtClean="0"/>
              <a:t>Investiga en la clase </a:t>
            </a:r>
            <a:r>
              <a:rPr lang="es-MX" dirty="0" err="1" smtClean="0"/>
              <a:t>Math</a:t>
            </a:r>
            <a:r>
              <a:rPr lang="es-MX" dirty="0" smtClean="0"/>
              <a:t> los nombres de las funciones matemáticas</a:t>
            </a:r>
          </a:p>
          <a:p>
            <a:r>
              <a:rPr lang="es-MX" dirty="0" smtClean="0"/>
              <a:t>Usa las funciones matemáticas en algunas fórmulas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377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9144000" cy="914400"/>
          </a:xfrm>
        </p:spPr>
        <p:txBody>
          <a:bodyPr/>
          <a:lstStyle/>
          <a:p>
            <a:pPr eaLnBrk="1" hangingPunct="1"/>
            <a:r>
              <a:rPr lang="es-DO" smtClean="0"/>
              <a:t>Operadores Relacionales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447800"/>
            <a:ext cx="8642350" cy="17653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200" dirty="0" smtClean="0">
                <a:solidFill>
                  <a:schemeClr val="tx1"/>
                </a:solidFill>
              </a:rPr>
              <a:t>Un operador relacional compara dos valores y determina la relación entre ellos. Por ejemplo, != retorna verdadero si los dos </a:t>
            </a:r>
            <a:r>
              <a:rPr lang="es-DO" sz="2200" dirty="0" err="1" smtClean="0">
                <a:solidFill>
                  <a:schemeClr val="tx1"/>
                </a:solidFill>
              </a:rPr>
              <a:t>operandos</a:t>
            </a:r>
            <a:r>
              <a:rPr lang="es-DO" sz="2200" dirty="0" smtClean="0">
                <a:solidFill>
                  <a:schemeClr val="tx1"/>
                </a:solidFill>
              </a:rPr>
              <a:t> son diferentes. A continuación una tabla de operadores: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DO" sz="10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sz="2200" dirty="0" smtClean="0"/>
              <a:t>Ej.  </a:t>
            </a:r>
            <a:r>
              <a:rPr lang="es-DO" sz="2200" dirty="0" smtClean="0">
                <a:hlinkClick r:id="rId3" action="ppaction://hlinkfile"/>
              </a:rPr>
              <a:t>RelationalDemo.java</a:t>
            </a:r>
            <a:endParaRPr lang="es-DO" sz="2200" dirty="0" smtClean="0"/>
          </a:p>
        </p:txBody>
      </p:sp>
      <p:graphicFrame>
        <p:nvGraphicFramePr>
          <p:cNvPr id="6251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387656"/>
              </p:ext>
            </p:extLst>
          </p:nvPr>
        </p:nvGraphicFramePr>
        <p:xfrm>
          <a:off x="899592" y="3356992"/>
          <a:ext cx="7200900" cy="2560320"/>
        </p:xfrm>
        <a:graphic>
          <a:graphicData uri="http://schemas.openxmlformats.org/drawingml/2006/table">
            <a:tbl>
              <a:tblPr/>
              <a:tblGrid>
                <a:gridCol w="1439863"/>
                <a:gridCol w="1800225"/>
                <a:gridCol w="3960812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   Uso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      Retorna verdadero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&gt;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es mayor que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&gt;=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es mayor que o igual que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&lt;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es menor que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&lt;=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&lt;=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es menor que o igual que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==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==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y op2 son iguales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!=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!=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y op2 son diferentes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8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7 </a:t>
            </a:r>
            <a:endParaRPr lang="es-MX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Escribe algunas expresiones para mostrar condiciones (deben dar como resultado un valor </a:t>
            </a:r>
            <a:r>
              <a:rPr lang="es-MX" dirty="0" err="1" smtClean="0"/>
              <a:t>boolean</a:t>
            </a:r>
            <a:r>
              <a:rPr lang="es-MX" dirty="0" smtClean="0"/>
              <a:t>) usando los operadores relacionales.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884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9144000" cy="762000"/>
          </a:xfrm>
        </p:spPr>
        <p:txBody>
          <a:bodyPr/>
          <a:lstStyle/>
          <a:p>
            <a:pPr eaLnBrk="1" hangingPunct="1"/>
            <a:r>
              <a:rPr lang="es-DO" smtClean="0"/>
              <a:t>Operadores Condicionales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371600"/>
            <a:ext cx="8569325" cy="1625600"/>
          </a:xfrm>
        </p:spPr>
        <p:txBody>
          <a:bodyPr/>
          <a:lstStyle/>
          <a:p>
            <a:pPr algn="l" eaLnBrk="1" hangingPunct="1"/>
            <a:r>
              <a:rPr lang="es-DO" sz="2000" smtClean="0">
                <a:solidFill>
                  <a:schemeClr val="tx1"/>
                </a:solidFill>
              </a:rPr>
              <a:t>Los operadores relacionales frecuentemente son empleados con operadores condicionales para construir  expresiones más complejas de toma de decisiones. El lenguaje de programación Java soporta seis operadores condicionales – cinco binarios y uno unario -  como aparece en la siguiente tabla:</a:t>
            </a:r>
          </a:p>
        </p:txBody>
      </p:sp>
      <p:graphicFrame>
        <p:nvGraphicFramePr>
          <p:cNvPr id="63549" name="Group 61"/>
          <p:cNvGraphicFramePr>
            <a:graphicFrameLocks noGrp="1"/>
          </p:cNvGraphicFramePr>
          <p:nvPr/>
        </p:nvGraphicFramePr>
        <p:xfrm>
          <a:off x="323850" y="3038475"/>
          <a:ext cx="8367713" cy="2841943"/>
        </p:xfrm>
        <a:graphic>
          <a:graphicData uri="http://schemas.openxmlformats.org/drawingml/2006/table">
            <a:tbl>
              <a:tblPr/>
              <a:tblGrid>
                <a:gridCol w="1281113"/>
                <a:gridCol w="1639887"/>
                <a:gridCol w="5446713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Uso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Retorna verdadero 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&amp;&amp;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&amp;&amp;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y op2 son ambos verdad. (shortcircuit)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 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| |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 op1 o op2 es verdad. (shortcircuit)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!op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 es falso.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&amp;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y op2 son ambos verdad. (non-shortcircuit)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|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o op2 es verdad. (non-shortcircuit)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op1 ^ op2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si op1 y op2 son diferentes – esto es si uno u otro de los operandos es verdad, pero no los dos.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2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Escribe algunas expresiones para mostrar condiciones (deben dar como resultado un valor </a:t>
            </a:r>
            <a:r>
              <a:rPr lang="es-MX" dirty="0" err="1"/>
              <a:t>boolean</a:t>
            </a:r>
            <a:r>
              <a:rPr lang="es-MX" dirty="0"/>
              <a:t>) usando los operadores </a:t>
            </a:r>
            <a:r>
              <a:rPr lang="es-MX" dirty="0" smtClean="0"/>
              <a:t>relacionales y condicionales.</a:t>
            </a:r>
          </a:p>
          <a:p>
            <a:r>
              <a:rPr lang="es-MX" dirty="0" smtClean="0"/>
              <a:t>Para cada expresión, muestra el resultado con una tabla de verdad y valores en las variables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021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7813"/>
            <a:ext cx="9467850" cy="990600"/>
          </a:xfrm>
        </p:spPr>
        <p:txBody>
          <a:bodyPr/>
          <a:lstStyle/>
          <a:p>
            <a:pPr eaLnBrk="1" hangingPunct="1"/>
            <a:r>
              <a:rPr lang="es-DO" smtClean="0"/>
              <a:t>Otros Operadores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387475"/>
            <a:ext cx="8642350" cy="673100"/>
          </a:xfrm>
        </p:spPr>
        <p:txBody>
          <a:bodyPr rtlCol="0">
            <a:normAutofit fontScale="70000" lnSpcReduction="20000"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DO" dirty="0" smtClean="0">
                <a:solidFill>
                  <a:schemeClr val="tx1"/>
                </a:solidFill>
              </a:rPr>
              <a:t>La siguiente tabla lista los otros operadores que el lenguaje Java soporta:</a:t>
            </a:r>
          </a:p>
        </p:txBody>
      </p:sp>
      <p:graphicFrame>
        <p:nvGraphicFramePr>
          <p:cNvPr id="67630" name="Group 46"/>
          <p:cNvGraphicFramePr>
            <a:graphicFrameLocks noGrp="1"/>
          </p:cNvGraphicFramePr>
          <p:nvPr/>
        </p:nvGraphicFramePr>
        <p:xfrm>
          <a:off x="395288" y="2276475"/>
          <a:ext cx="8424862" cy="3310890"/>
        </p:xfrm>
        <a:graphic>
          <a:graphicData uri="http://schemas.openxmlformats.org/drawingml/2006/table">
            <a:tbl>
              <a:tblPr/>
              <a:tblGrid>
                <a:gridCol w="1800225"/>
                <a:gridCol w="662463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 Operador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Descripción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?: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Abreviación if - 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[ 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Empleado para declarar arreglos y accesar elementos.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Usado para formar nombres cualificados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 parametros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Delimita una lista de parámetros separados por coma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( tipo 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Convierte un valor al tipo especificado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new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Crea un nuevo objeto ó un nuevo arreglo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instanceof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D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Determina si su primer operando es una instancia del segundo operando. (descendencia directa o no).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52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852936"/>
            <a:ext cx="3851275" cy="385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975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4000" b="1" dirty="0"/>
              <a:t>2</a:t>
            </a:r>
            <a:r>
              <a:rPr lang="es-MX" sz="4000" b="1" dirty="0" smtClean="0"/>
              <a:t>. </a:t>
            </a:r>
            <a:r>
              <a:rPr lang="es-ES" sz="4000" b="1" dirty="0" smtClean="0"/>
              <a:t>Introducción a la Programación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07975" y="1412875"/>
            <a:ext cx="7577138" cy="4784725"/>
          </a:xfrm>
        </p:spPr>
        <p:txBody>
          <a:bodyPr/>
          <a:lstStyle/>
          <a:p>
            <a:pPr marL="114300" indent="0">
              <a:buFont typeface="Arial" charset="0"/>
              <a:buNone/>
            </a:pPr>
            <a:r>
              <a:rPr lang="es-MX" sz="2800" b="1" dirty="0" smtClean="0">
                <a:solidFill>
                  <a:srgbClr val="002060"/>
                </a:solidFill>
              </a:rPr>
              <a:t>Conoce y aplica un lenguaje de programación para la resolución de problemas.</a:t>
            </a:r>
          </a:p>
          <a:p>
            <a:pPr marL="114300" indent="0">
              <a:buFont typeface="Arial" charset="0"/>
              <a:buNone/>
            </a:pPr>
            <a:endParaRPr lang="es-ES" sz="2400" b="1" dirty="0" smtClean="0"/>
          </a:p>
          <a:p>
            <a:pPr marL="114300" indent="0">
              <a:buFont typeface="Arial" charset="0"/>
              <a:buNone/>
            </a:pPr>
            <a:r>
              <a:rPr lang="es-MX" sz="2400" dirty="0" smtClean="0"/>
              <a:t>2.1 Conceptos básicos.</a:t>
            </a:r>
          </a:p>
          <a:p>
            <a:pPr marL="114300" indent="0">
              <a:buFont typeface="Arial" charset="0"/>
              <a:buNone/>
            </a:pPr>
            <a:r>
              <a:rPr lang="es-MX" sz="2400" dirty="0" smtClean="0"/>
              <a:t>2.2 Características del lenguaje de programación.</a:t>
            </a:r>
          </a:p>
          <a:p>
            <a:pPr marL="114300" indent="0">
              <a:buFont typeface="Arial" charset="0"/>
              <a:buNone/>
            </a:pPr>
            <a:r>
              <a:rPr lang="es-MX" sz="2400" dirty="0" smtClean="0"/>
              <a:t>2.3 Estructura básica de un programa.</a:t>
            </a:r>
          </a:p>
          <a:p>
            <a:pPr marL="114300" indent="0">
              <a:buFont typeface="Arial" charset="0"/>
              <a:buNone/>
            </a:pPr>
            <a:r>
              <a:rPr lang="es-MX" sz="2400" dirty="0" smtClean="0"/>
              <a:t>2.4 Elementos del lenguaje.</a:t>
            </a:r>
          </a:p>
          <a:p>
            <a:pPr marL="114300" indent="0">
              <a:buFont typeface="Arial" charset="0"/>
              <a:buNone/>
            </a:pPr>
            <a:r>
              <a:rPr lang="es-MX" sz="2400" dirty="0" smtClean="0"/>
              <a:t>2.5 Traducción de un programa.</a:t>
            </a:r>
            <a:endParaRPr lang="es-ES" sz="2400" dirty="0" smtClean="0"/>
          </a:p>
        </p:txBody>
      </p:sp>
      <p:sp>
        <p:nvSpPr>
          <p:cNvPr id="17413" name="AutoShape 5" descr="data:image/jpeg;base64,/9j/4AAQSkZJRgABAQAAAQABAAD/2wCEAAkGBxITEhQTExIVFRIXFhYWFhQYGRUYFhkcFhkWFxcUHRUaHTQlGhorHRQVIT0hJSovLi4uHSAzODMsNyktLisBCgoKDg0OGhAQGywmICQvLDgsLTA3LCw0NCwvLCwsLSwsNCwsLCwvLC8sLCwsLCwsLDQsLCwsLCwsLCwsLCwsLP/AABEIAIwAjAMBEQACEQEDEQH/xAAbAAEAAgMBAQAAAAAAAAAAAAAABQYDBAcBAv/EAEMQAAEDAgMEBwMHCQkAAAAAAAEAAgMEEQUSIQYHMUETIlFhcYGRFDKhUnKDsbLB0SM0NUJDYoKSohUXJDNEVGNzwv/EABoBAQADAQEBAAAAAAAAAAAAAAACAwQBBQb/xAA5EQACAQMBBAULAwMFAAAAAAAAAQIDBBEhBRIxQRMUUWGBBiIyUnGRobHB0fAzQoIjNDUVJFNy4f/aAAwDAQACEQMRAD8A7igCAIAgCAIAgCAFAa7qtokbET13Nc5veGlod6ZguZ1wWKlJ03UXBNJ+PD5GwulYQBAEAQBAEAQBAEAQBAEAQBAEB4UBUsVqs+K0kTDrHFM5/cH5Rb+gLNN5rRS7z2ralu7MrVJfucUvas/ctoWk8U9QBAEAQBAEAQBAEAQBAEAQBAEBXdr9q4qKO5s6Vw6kd9T3nsaqa1ZU13nqbM2XVvZ4WkVxf27yM3e4PKOkrakkz1FiARq1vHhyvppyACrtqb1nLizXtu7pPdtKHoQ+L/PeXPNZajwD6QBAEAQBAEAQBAEAQBAEAQHiApO2+3IpT0MAD6g8eYZfhcc3dyy17jc0jxPoNkbEldf1aukPn9l3kbstsa7Ma3EXZn+/kfwHPM8ns+TwCrpUH6dQ17R2xHd6pYrC4ZXyX35kmNq5qyQw4ewZW6PqpAcjfmt5nirOnlUeKfvMf+l0bOmqt69XwguPiyxYXhAjs573zS85H/HK3gwdwV8IY1erPLuLt1PNhFRj2L6vi/ElFMyBAEAQBAEAQBAEAQBAEAQERtXiDqekmlb7zWHL4nQH4qurPcg2bdnW8bi5hTlwb1Oe7psEEsklXL1ix1mX1u89ZzyTz1HqVjtKe83Nn1HlJeulCNtT0ytfZwS9n2Mm97GnmRlI02ZYPk7yT1Qe4Wul3NtqCI+TFnHclcyWvBfU6NguFx00LIYxZrR5k83HvK2wgoRSR8pdXM7mq6s+L/MG+pmcIAgCAIAgCAIAgCAIAgCAIDVxSibNFJE73XtLT581GUVJYZbQrSo1Y1I8U8lH3Zl1NJUUE2kjXdIzscCLOI7tGnzKyWuYN05cT6Lb+7c06d5S9FrD7nx+5Fb4cIcJI6pouwt6N57CPdv3G5HkoXlPXeNvkvdxcJW7eq1Xs5lk3abS+1QdE/8AzoQAT8pvBrvHSxV9tV31h8UeTt7ZvVa3SQ9GWfB819i5rSeCEAQBAEAQBAEAQBAEAQBAeIDHJO0Gxc0HkCQEwzmSJ2gwTp8kkbujqYjeKT62O7WnhZVVKe9qtGuBvsr3oN6E1mEvSX1XeuRsujbUQFs8eUOaRIw8jz15jndSwpxxJFSlK3rqVGWcPR/nxRQ90GDPaZal1xG5uSM8M2ty63ZoFks6bWZM+l8p7yElChHitX3acDpq3HyJFTbTUbHZHVUIdwsXt9FaqNRrKiyDqRTw2SjHggEEEHUEaj1VRM+kAQBAEAQBAEAQBAeO4acUByHH6/GnSj2iCZtMHdaOlPFvYJW9bz0Xq0oW+75rWe/8wYpyq51Tx3E1hO1uHwC7aGphceJMDi4+L9SfVUzt6s+Mk/EsjUglwx4El/eRR8mVB8IZPwVfUqnd70S6ePeYqrbqGVpYKKukDtC0QuFx2XJ4I7JvjKPvJwutySlFPK7jYh2mq3ACHCZgLWHSPjiaBy0F/Sy51enHjNeGpx1Zyed1+JOYS+reM1QyKP8A42Fzz5yGw8gFTU3F6GWTjvczPiWGQzxGKWNroyLWIGneOwqMKkoPei9RKKawznm5Wsk/xVPmLoYnNMZ7MxkBA7jlBt49q9DaMV5s+bM1q3rHsOoLzTWEAQBAEAQBAEAQBAYayUsY5zWl7mtJDBxcQLho7yupZeDj4HOsB3pxddtcHQy59Ghji1o+SeebjxXoVLCWjp6oywul+/Qnm7xsNP8AqPVr/wAFR1Ot2FvWKfafMu8nDW/tyfBjz9yKyrPkHcQXMi5t7dHmDY4p5CTbRrRp22vc+FlatnVObSIdahyL1SVjHxiQXawi/XBYQO8O4LC4tPBoTTWSqY9itRWNNPh7eq67ZKt1xE0HiGH9c8dRotVKnCm96r7imcpS82HvJnZLZuKhgEMepvd7zoXO4XtyHcqq9aVWW8ydOmoLCJtUlgQBAEAQBAEAQBAEB4UBTsc2nw32r2WpYwuA60kjW5G3AIbmIvc38Fqp0K25vwKJVYb26z1mD4JJqG0h8HNH3rvSXK7Tu5SfYff9mYLF1stIO8lh+9c37iXaN2kuw3MHx7DXP6KnlgD/AJLA1t+4G2pUKlKslmSeDsZ084TRPSwtcLOaHDsIBGncVQm1wLcZPsBAeoAgCAIAgCAIAgCAICl4nvChE4paZonnLsty8RxNI43kIN/ILZCzlu789F8SiVdZ3Y6ssNDFV3DppYrfIjY63hnc7X0CzSdP9qZat7mae0OyFJWHNNH17WEjTlf6jj5qylcVKWkXoRnSjPiU+p3NwE9Sqkb85jH/AFWWtbSlziUO0XJnxBuaiB61W8j92NrfiSUe0pconOqLtLBhe7TD4bExmZw5yHMP5Rp8FRO+rS549hbG3gi4MaALAaDQBZC8jMbx2KnabkOlI/Jwg/lJDyaGjXztorKdKU33dpCU1FEmx1wNLd3Z3KsmfSAIAgCAIAgCAIAgKXiu7PD5nF+R8bnEk9G6wueeUgha6d9VgscSiVvBkc7YSSmbeHFamJg4AtL2j+EG1vJWdbjN+dTTIdA4rSTMUUdd+pjtM75zWA+mZSbpc6TC3/XRtthxXlitGf4R+Khmh6kiX9T1kePgxTni9I3+Bv3lM0P+Njz/AFkYJI52i820EbR+4yEfEu+5SzB+jR+ZzEuc/kaTqnDP2uJ1dW75DHyEHuyRAaKe7W/bBL87yOafOTf53ErhFWWXGHYS5l+M01oQe83Be5VTjnWrU8Fr/wCEovHoR+ha8Fo52XfUTCSV1tGjLGwD9Vrb9/vHUrLUlF6QWEXRTXFkoqyYQBAEAQBAEAQBAalRicDHBj5WNebWaXAE30GhUXOKeGy6FvVnHejFtduDbUik156ON/vxsd85rT9YXVJrgzjSZoSbMUTuNJAfo2fgrFXqL9zI9HHsMY2RoP8AZwfyN/Bd6xV9Zjo4dhsQ7P0jfdpYR9Gz8FF1ZvjJndyPYb0UDW+61rfAAfUoNt8TqSRlXDoQBAEAQBAEAQBAEAQHI9436Vp/oftrzbn9VeB9vsL/ABtT+XyOpVtfFCM0sjWDtcQPr4r0JSS4nxtGhUqvFOLb7iKbtph5Nvao/U29VX1in2m17HvUs9GyVqcQijj6V72tj069+rrw1VjkksvgYqdCpUn0cYty7OYw/EIp254ntey9szTcXHEJGSksoVqFShLdqRafYzDiWN01OQJpmRlwJAcbXA5rkqkY+kyyhZ166bpQbx2GSuxSGFuaWVjBxGYgX8BzXZTjHVshStqtZ7tOLb7iNj2zoHHKKqO/ebD1KrVxTfM2S2RexWXTZKyV8bS1peAXWyjtvwt28Crd5GKNGpJNpaLibAK6VHqAIAgCAIAgCAIDkm8b9K0/0P2151z+qvA+32F/jan8vkdExvZ2mqnMdOzP0ebKLkDrWvcDj7oWypShNpy5HytptC4tYyjReN7GfAqm1mCYX7NLk6COZrSWZHNzXHAWvr4KirTo7rxjJ7Wzb3aTrw395xb1ytMGDd1CanDKincbjM9jO7MxrgP5io2y36Tiyzbko2u0adaPYm/BtfI1dzdeWunpnacJGjsI6rx9n0UbKWriy7ypoKUadePsfs4r6mLbNntWMQQDUN6Np9S949Fyv59ZRJ7KfVdlVK3N5x8l8S/4xs3S1L2yzx5yxpaLkgWvfUc1snRhN5kj5m12jc20HToyxllO23wbDBSyGEwsmYLtDHNuf3SL6rNXhS3HjGT3tk3m0XcRVXecXxyn7+BMbrJS+gZm1yPc1pPEAG4HxVtq80zB5RQUL2W7zSbLjZaTwj1AEAQBAEAQBAEByTeN+laf6H7a865/VXgfb7C/xlT+XyNveTiEktbBQ9IY4XZM5BtfpHWue0AcuClcycpqGdCjYNCnStJ3e7mSzjwXIlcb2LoKekmeIgHNjcWvc43zW04njdWTt6cYPQxWm2b24uoRctG1olyMO5n81m/7v/DFGy9F+36FnlT/AHMP+v1ZA19qDGw/3Y5HZieAyy+9/VcqqX9Ovk9Kjm/2PuLWUVjxjw+Bubt4zVV9TWuBsCct+2Qmw8mtUrZb9SU2Z9vSVrZUrSPj4fdsbbVL6rEoqF0hZT3aCBpckXJPadAAldudVU3wGyacLXZ87uMcz1/PuSO1myNDTUUz2RBr2t6jnOJObzOpU61CnGm2lqZdm7Wvbi8hGUspvVJcjc3R/mP0r/uU7P8ATKPKX+98EXZaj58IAgCAIAgCAIDy6A4/jswrcZiEJzNY6NpcOFozmeb9i82o+krrB91Zwdlsmbq6Np/FYRdtstio64tfnMUrRbMBmBHGxbcet1qrW6qa5wz57Ze2J2OY7u9F8uHuI6k3dXI9rq5ahrRZjDmDWm1r6uN/goK19eWTVV8oML/bUlBvi9Mv4L6k5sds17DE+MSmTM/Pcty20Ata57FbRo9GmsnnbU2i76opuO7hY45+iNXbLYxte6NxlMTmBzbhodmBII5i1tfVRrW6qNPOC/Ze2JWEZRUd5PHPH0ZI7LYAyigELTm1LnPIsXE87eAAVlKkqccIybRvp3tZ1ZLHYiJ2v2GZWvbK2QxSgAFwbmBA4aXFiO26qrWyqPKeGbdmbbnZwdNx3o9nD7mlT7us1zVVctQ7KWszXysuLZrFxufMKKtc+m8miflC44VvSjBZ17X3aJFh2SwD2KDoRJ0nWLs2XLx5WuexXUqfRxxk8zaV/wBdrdK440xjOfoibVp54QBAEAQBAEAQGtX0rZY3xvF2PaWkXtoe9clFNNMso1ZUpqceKIfZLZqnpGAxNOdw6z3G7j3XtoO4KmjSjBaG/aW0a93PFR6LglwLCrzzAgCAIAgCAIAgCAIAgCA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9626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0" y="457200"/>
            <a:ext cx="9144000" cy="762000"/>
          </a:xfrm>
        </p:spPr>
        <p:txBody>
          <a:bodyPr/>
          <a:lstStyle/>
          <a:p>
            <a:pPr eaLnBrk="1" hangingPunct="1"/>
            <a:r>
              <a:rPr lang="es-DO" smtClean="0"/>
              <a:t>Expresiones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268413"/>
            <a:ext cx="8642350" cy="4800600"/>
          </a:xfrm>
        </p:spPr>
        <p:txBody>
          <a:bodyPr/>
          <a:lstStyle/>
          <a:p>
            <a:pPr algn="l" eaLnBrk="1" hangingPunct="1"/>
            <a:r>
              <a:rPr lang="es-DO" sz="2000" dirty="0" smtClean="0">
                <a:solidFill>
                  <a:schemeClr val="tx1"/>
                </a:solidFill>
              </a:rPr>
              <a:t>Variables y operadores, los cuales aparecen en las secciones previas, son bloques básicos que conforman los programas. </a:t>
            </a:r>
          </a:p>
          <a:p>
            <a:pPr algn="l" eaLnBrk="1" hangingPunct="1"/>
            <a:r>
              <a:rPr lang="es-DO" sz="2000" dirty="0" smtClean="0">
                <a:solidFill>
                  <a:schemeClr val="tx1"/>
                </a:solidFill>
              </a:rPr>
              <a:t>Se pueden combinar literales, variables, y operadores para formar expresiones – segmentos de código que realizan cálculos y retornan valores. </a:t>
            </a:r>
          </a:p>
          <a:p>
            <a:pPr algn="l" eaLnBrk="1" hangingPunct="1"/>
            <a:r>
              <a:rPr lang="es-DO" sz="2000" b="1" dirty="0" smtClean="0">
                <a:solidFill>
                  <a:schemeClr val="tx1"/>
                </a:solidFill>
              </a:rPr>
              <a:t>Una expresión es una serie de variables, operadores y llamadas a métodos (construidas de acuerdo a la sintaxis del lenguaje) que resultan en un valor simple.</a:t>
            </a:r>
          </a:p>
          <a:p>
            <a:pPr algn="l" eaLnBrk="1" hangingPunct="1"/>
            <a:r>
              <a:rPr lang="es-DO" sz="2000" b="1" dirty="0" smtClean="0">
                <a:solidFill>
                  <a:schemeClr val="tx1"/>
                </a:solidFill>
              </a:rPr>
              <a:t>Ej.</a:t>
            </a:r>
            <a:r>
              <a:rPr lang="es-DO" sz="2000" dirty="0" smtClean="0">
                <a:solidFill>
                  <a:schemeClr val="tx1"/>
                </a:solidFill>
              </a:rPr>
              <a:t>    </a:t>
            </a:r>
            <a:r>
              <a:rPr lang="es-DO" sz="1800" dirty="0" err="1" smtClean="0">
                <a:solidFill>
                  <a:schemeClr val="tx1"/>
                </a:solidFill>
              </a:rPr>
              <a:t>count</a:t>
            </a:r>
            <a:r>
              <a:rPr lang="es-DO" sz="1800" dirty="0" smtClean="0">
                <a:solidFill>
                  <a:schemeClr val="tx1"/>
                </a:solidFill>
              </a:rPr>
              <a:t> = 1</a:t>
            </a:r>
          </a:p>
          <a:p>
            <a:pPr algn="l" eaLnBrk="1" hangingPunct="1"/>
            <a:r>
              <a:rPr lang="es-DO" sz="1800" dirty="0" smtClean="0">
                <a:solidFill>
                  <a:schemeClr val="tx1"/>
                </a:solidFill>
              </a:rPr>
              <a:t>         (</a:t>
            </a:r>
            <a:r>
              <a:rPr lang="es-DO" sz="1800" dirty="0" err="1" smtClean="0">
                <a:solidFill>
                  <a:schemeClr val="tx1"/>
                </a:solidFill>
              </a:rPr>
              <a:t>count</a:t>
            </a:r>
            <a:r>
              <a:rPr lang="es-DO" sz="1800" dirty="0" smtClean="0">
                <a:solidFill>
                  <a:schemeClr val="tx1"/>
                </a:solidFill>
              </a:rPr>
              <a:t> == 0) </a:t>
            </a:r>
          </a:p>
          <a:p>
            <a:pPr algn="l" eaLnBrk="1" hangingPunct="1"/>
            <a:r>
              <a:rPr lang="es-DO" sz="1800" dirty="0" smtClean="0">
                <a:solidFill>
                  <a:schemeClr val="tx1"/>
                </a:solidFill>
              </a:rPr>
              <a:t>          x1 = -b + </a:t>
            </a:r>
            <a:r>
              <a:rPr lang="es-DO" sz="1800" dirty="0" err="1" smtClean="0">
                <a:solidFill>
                  <a:schemeClr val="tx1"/>
                </a:solidFill>
              </a:rPr>
              <a:t>Math.sqrt</a:t>
            </a:r>
            <a:r>
              <a:rPr lang="es-DO" sz="1800" dirty="0" smtClean="0">
                <a:solidFill>
                  <a:schemeClr val="tx1"/>
                </a:solidFill>
              </a:rPr>
              <a:t>((</a:t>
            </a:r>
            <a:r>
              <a:rPr lang="es-DO" sz="1800" dirty="0" err="1" smtClean="0">
                <a:solidFill>
                  <a:schemeClr val="tx1"/>
                </a:solidFill>
              </a:rPr>
              <a:t>Math.pow</a:t>
            </a:r>
            <a:r>
              <a:rPr lang="es-DO" sz="1800" dirty="0" smtClean="0">
                <a:solidFill>
                  <a:schemeClr val="tx1"/>
                </a:solidFill>
              </a:rPr>
              <a:t>(b,2) + 4*a*c)/ (2*a))</a:t>
            </a:r>
          </a:p>
          <a:p>
            <a:pPr algn="l" eaLnBrk="1" hangingPunct="1"/>
            <a:r>
              <a:rPr lang="es-DO" sz="1800" dirty="0" smtClean="0">
                <a:solidFill>
                  <a:schemeClr val="tx1"/>
                </a:solidFill>
              </a:rPr>
              <a:t>         contador++</a:t>
            </a:r>
          </a:p>
          <a:p>
            <a:pPr algn="l" eaLnBrk="1" hangingPunct="1"/>
            <a:r>
              <a:rPr lang="es-DO" sz="1800" dirty="0" smtClean="0">
                <a:solidFill>
                  <a:schemeClr val="tx1"/>
                </a:solidFill>
              </a:rPr>
              <a:t>        </a:t>
            </a:r>
            <a:r>
              <a:rPr lang="es-DO" sz="1800" dirty="0" err="1" smtClean="0">
                <a:solidFill>
                  <a:schemeClr val="tx1"/>
                </a:solidFill>
              </a:rPr>
              <a:t>caracter</a:t>
            </a:r>
            <a:r>
              <a:rPr lang="es-DO" sz="1800" dirty="0" smtClean="0">
                <a:solidFill>
                  <a:schemeClr val="tx1"/>
                </a:solidFill>
              </a:rPr>
              <a:t> = s1.charAt(0) </a:t>
            </a:r>
          </a:p>
          <a:p>
            <a:pPr algn="l" eaLnBrk="1" hangingPunct="1"/>
            <a:r>
              <a:rPr lang="es-DO" sz="1800" dirty="0" smtClean="0">
                <a:solidFill>
                  <a:schemeClr val="tx1"/>
                </a:solidFill>
              </a:rPr>
              <a:t>        bandera = !bandera</a:t>
            </a:r>
          </a:p>
          <a:p>
            <a:pPr algn="l" eaLnBrk="1" hangingPunct="1"/>
            <a:r>
              <a:rPr lang="es-DO" sz="1800" dirty="0" smtClean="0">
                <a:solidFill>
                  <a:schemeClr val="tx1"/>
                </a:solidFill>
              </a:rPr>
              <a:t>       </a:t>
            </a:r>
            <a:r>
              <a:rPr lang="es-DO" sz="1800" dirty="0" err="1" smtClean="0">
                <a:solidFill>
                  <a:schemeClr val="tx1"/>
                </a:solidFill>
              </a:rPr>
              <a:t>Character.isUpperCase</a:t>
            </a:r>
            <a:r>
              <a:rPr lang="es-DO" sz="1800" dirty="0" smtClean="0">
                <a:solidFill>
                  <a:schemeClr val="tx1"/>
                </a:solidFill>
              </a:rPr>
              <a:t>(</a:t>
            </a:r>
            <a:r>
              <a:rPr lang="es-DO" sz="1800" dirty="0" err="1" smtClean="0">
                <a:solidFill>
                  <a:schemeClr val="tx1"/>
                </a:solidFill>
              </a:rPr>
              <a:t>aChar</a:t>
            </a:r>
            <a:r>
              <a:rPr lang="es-DO" sz="180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164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Asignación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/>
          <a:lstStyle/>
          <a:p>
            <a:r>
              <a:rPr lang="es-MX" dirty="0" smtClean="0"/>
              <a:t>Una instrucción de asignación se usa para almacenar en una variable el valor que genera una expresión.</a:t>
            </a:r>
          </a:p>
          <a:p>
            <a:r>
              <a:rPr lang="es-MX" dirty="0" smtClean="0"/>
              <a:t>La asignación tiene 3 partes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4005064"/>
            <a:ext cx="5113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b="1" dirty="0"/>
              <a:t>v</a:t>
            </a:r>
            <a:r>
              <a:rPr lang="es-MX" sz="4400" b="1" dirty="0" smtClean="0"/>
              <a:t>ariable  =  </a:t>
            </a:r>
            <a:r>
              <a:rPr lang="es-MX" sz="4400" b="1" i="1" dirty="0" smtClean="0">
                <a:solidFill>
                  <a:schemeClr val="accent4">
                    <a:lumMod val="75000"/>
                  </a:schemeClr>
                </a:solidFill>
              </a:rPr>
              <a:t>expresión</a:t>
            </a:r>
            <a:endParaRPr lang="es-MX" sz="44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3648" y="4767535"/>
            <a:ext cx="1800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0070C0"/>
                </a:solidFill>
              </a:rPr>
              <a:t>Lado izquierdo </a:t>
            </a:r>
          </a:p>
          <a:p>
            <a:r>
              <a:rPr lang="es-MX" b="1" dirty="0" smtClean="0">
                <a:solidFill>
                  <a:srgbClr val="0070C0"/>
                </a:solidFill>
              </a:rPr>
              <a:t>La variable que </a:t>
            </a:r>
          </a:p>
          <a:p>
            <a:r>
              <a:rPr lang="es-MX" b="1" dirty="0" smtClean="0">
                <a:solidFill>
                  <a:srgbClr val="0070C0"/>
                </a:solidFill>
              </a:rPr>
              <a:t>recibe el valor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3923928" y="4653136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311860" y="5255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>
                <a:solidFill>
                  <a:srgbClr val="C00000"/>
                </a:solidFill>
              </a:rPr>
              <a:t>Símbolo  de asignación</a:t>
            </a:r>
            <a:endParaRPr lang="es-MX" b="1" dirty="0">
              <a:solidFill>
                <a:srgbClr val="C00000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932040" y="4661951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chemeClr val="accent4">
                    <a:lumMod val="75000"/>
                  </a:schemeClr>
                </a:solidFill>
              </a:rPr>
              <a:t>Se evalúa la expresión para obtener un valor</a:t>
            </a:r>
            <a:endParaRPr lang="es-MX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2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8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Declara variables que almacenen diferentes tipos de datos.</a:t>
            </a:r>
          </a:p>
          <a:p>
            <a:r>
              <a:rPr lang="es-MX" dirty="0" smtClean="0"/>
              <a:t>Asigna a las variables un valor inicial</a:t>
            </a:r>
          </a:p>
          <a:p>
            <a:r>
              <a:rPr lang="es-MX" dirty="0" smtClean="0"/>
              <a:t>Asigna a las variables el valor obtenido de una expresión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311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Entrada y Salida de Datos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java.lang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>Class System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public final class </a:t>
            </a:r>
            <a:r>
              <a:rPr lang="en-US" b="1" dirty="0" smtClean="0"/>
              <a:t>System</a:t>
            </a:r>
            <a:r>
              <a:rPr lang="en-US" dirty="0" smtClean="0"/>
              <a:t> extends </a:t>
            </a:r>
            <a:r>
              <a:rPr lang="en-US" dirty="0" smtClean="0">
                <a:hlinkClick r:id="rId3" action="ppaction://hlinkfile" tooltip="class in java.lang"/>
              </a:rPr>
              <a:t>Object</a:t>
            </a:r>
            <a:r>
              <a:rPr lang="en-US" dirty="0" smtClean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System class contains several useful class fields and methods. It cannot be instantiated.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Among the facilities provided by the System class are </a:t>
            </a:r>
            <a:r>
              <a:rPr lang="en-US" b="1" dirty="0" smtClean="0"/>
              <a:t>standard input, standard output, and error output </a:t>
            </a:r>
            <a:r>
              <a:rPr lang="en-US" dirty="0" smtClean="0"/>
              <a:t>streams; access to externally defined properties and environment variables; a means of loading files and libraries; and a utility method for quickly copying a portion of an array.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43438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z="3600" smtClean="0"/>
              <a:t>Entrada de datos</a:t>
            </a:r>
            <a:endParaRPr lang="es-ES" sz="360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Java ofrece varias alternativas para leer datos por teclado.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Dentro de las clases disponibles esta la clase Scanner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_tradnl" dirty="0" smtClean="0"/>
              <a:t>Para poder utilizar esta clase es necesario hacer lo siguiente: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s-ES_tradnl" dirty="0" smtClean="0"/>
              <a:t>Importar la clase</a:t>
            </a:r>
          </a:p>
          <a:p>
            <a:pPr lvl="1" algn="ctr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_tradnl" b="1" dirty="0" smtClean="0"/>
              <a:t> </a:t>
            </a:r>
            <a:r>
              <a:rPr lang="es-ES" b="1" dirty="0" err="1" smtClean="0"/>
              <a:t>import</a:t>
            </a:r>
            <a:r>
              <a:rPr lang="es-ES" b="1" dirty="0" smtClean="0"/>
              <a:t> </a:t>
            </a:r>
            <a:r>
              <a:rPr lang="es-ES" b="1" dirty="0" err="1" smtClean="0"/>
              <a:t>java.util.Scanner</a:t>
            </a:r>
            <a:r>
              <a:rPr lang="es-ES" b="1" dirty="0" smtClean="0"/>
              <a:t>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Declarar</a:t>
            </a:r>
            <a:r>
              <a:rPr lang="en-US" dirty="0" smtClean="0"/>
              <a:t> el </a:t>
            </a:r>
            <a:r>
              <a:rPr lang="en-US" dirty="0" err="1" smtClean="0"/>
              <a:t>uso</a:t>
            </a:r>
            <a:r>
              <a:rPr lang="en-US" dirty="0" smtClean="0"/>
              <a:t> de la </a:t>
            </a:r>
            <a:r>
              <a:rPr lang="en-US" dirty="0" err="1" smtClean="0"/>
              <a:t>clase</a:t>
            </a:r>
            <a:r>
              <a:rPr lang="en-US" dirty="0" smtClean="0"/>
              <a:t> </a:t>
            </a:r>
          </a:p>
          <a:p>
            <a:pPr lvl="1" algn="ctr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static Scanner </a:t>
            </a:r>
            <a:r>
              <a:rPr lang="en-US" b="1" dirty="0" err="1" smtClean="0"/>
              <a:t>lectura</a:t>
            </a:r>
            <a:r>
              <a:rPr lang="en-US" b="1" dirty="0" smtClean="0"/>
              <a:t> = new Scanner(</a:t>
            </a:r>
            <a:r>
              <a:rPr lang="en-US" b="1" dirty="0" err="1" smtClean="0"/>
              <a:t>System.in</a:t>
            </a:r>
            <a:r>
              <a:rPr lang="en-US" b="1" dirty="0" smtClean="0"/>
              <a:t>);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Llamar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permiten</a:t>
            </a:r>
            <a:r>
              <a:rPr lang="en-US" dirty="0" smtClean="0"/>
              <a:t> la </a:t>
            </a:r>
            <a:r>
              <a:rPr lang="en-US" dirty="0" err="1" smtClean="0"/>
              <a:t>lectura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teclado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del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creado</a:t>
            </a:r>
            <a:r>
              <a:rPr lang="en-US" dirty="0" smtClean="0"/>
              <a:t> con la </a:t>
            </a:r>
            <a:r>
              <a:rPr lang="en-US" dirty="0" err="1" smtClean="0"/>
              <a:t>clase</a:t>
            </a:r>
            <a:r>
              <a:rPr lang="en-US" dirty="0" smtClean="0"/>
              <a:t> Scanner: </a:t>
            </a:r>
          </a:p>
          <a:p>
            <a:pPr lvl="1" algn="ctr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lectura.next</a:t>
            </a:r>
            <a:r>
              <a:rPr lang="en-US" b="1" dirty="0" smtClean="0"/>
              <a:t>()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79063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395288" y="476250"/>
            <a:ext cx="8208962" cy="607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>
                <a:latin typeface="Calibri" pitchFamily="34" charset="0"/>
              </a:rPr>
              <a:t>import java.util.Scanner;</a:t>
            </a:r>
          </a:p>
          <a:p>
            <a:r>
              <a:rPr lang="es-ES">
                <a:latin typeface="Calibri" pitchFamily="34" charset="0"/>
              </a:rPr>
              <a:t>public class Salario {</a:t>
            </a:r>
          </a:p>
          <a:p>
            <a:r>
              <a:rPr lang="es-ES">
                <a:latin typeface="Calibri" pitchFamily="34" charset="0"/>
              </a:rPr>
              <a:t>        </a:t>
            </a:r>
          </a:p>
          <a:p>
            <a:r>
              <a:rPr lang="es-ES">
                <a:latin typeface="Calibri" pitchFamily="34" charset="0"/>
              </a:rPr>
              <a:t>   </a:t>
            </a:r>
            <a:r>
              <a:rPr lang="es-ES" b="1">
                <a:latin typeface="Calibri" pitchFamily="34" charset="0"/>
              </a:rPr>
              <a:t>static Scanner lectura = new Scanner(System.in);</a:t>
            </a:r>
          </a:p>
          <a:p>
            <a:r>
              <a:rPr lang="es-ES">
                <a:latin typeface="Calibri" pitchFamily="34" charset="0"/>
              </a:rPr>
              <a:t>    public static void main(String[] args) {</a:t>
            </a:r>
          </a:p>
          <a:p>
            <a:r>
              <a:rPr lang="es-ES">
                <a:latin typeface="Calibri" pitchFamily="34" charset="0"/>
              </a:rPr>
              <a:t>        double  salario,pagoxhora;</a:t>
            </a:r>
          </a:p>
          <a:p>
            <a:r>
              <a:rPr lang="es-ES">
                <a:latin typeface="Calibri" pitchFamily="34" charset="0"/>
              </a:rPr>
              <a:t>        String empleado;</a:t>
            </a:r>
          </a:p>
          <a:p>
            <a:r>
              <a:rPr lang="es-ES">
                <a:latin typeface="Calibri" pitchFamily="34" charset="0"/>
              </a:rPr>
              <a:t>        int horas;</a:t>
            </a:r>
          </a:p>
          <a:p>
            <a:r>
              <a:rPr lang="es-ES">
                <a:latin typeface="Calibri" pitchFamily="34" charset="0"/>
              </a:rPr>
              <a:t>        System.out.println("Datos Empleado ");</a:t>
            </a:r>
          </a:p>
          <a:p>
            <a:r>
              <a:rPr lang="es-ES">
                <a:latin typeface="Calibri" pitchFamily="34" charset="0"/>
              </a:rPr>
              <a:t>        System.out.println("Nombre ");</a:t>
            </a:r>
          </a:p>
          <a:p>
            <a:r>
              <a:rPr lang="es-ES">
                <a:latin typeface="Calibri" pitchFamily="34" charset="0"/>
              </a:rPr>
              <a:t>        empleado= </a:t>
            </a:r>
            <a:r>
              <a:rPr lang="es-ES" b="1">
                <a:latin typeface="Calibri" pitchFamily="34" charset="0"/>
              </a:rPr>
              <a:t>lectura.nextLine();</a:t>
            </a:r>
          </a:p>
          <a:p>
            <a:r>
              <a:rPr lang="es-ES">
                <a:latin typeface="Calibri" pitchFamily="34" charset="0"/>
              </a:rPr>
              <a:t>        System.out.println("Horas Trabajadas ");</a:t>
            </a:r>
          </a:p>
          <a:p>
            <a:r>
              <a:rPr lang="es-ES">
                <a:latin typeface="Calibri" pitchFamily="34" charset="0"/>
              </a:rPr>
              <a:t>        horas= </a:t>
            </a:r>
            <a:r>
              <a:rPr lang="es-ES" b="1">
                <a:latin typeface="Calibri" pitchFamily="34" charset="0"/>
              </a:rPr>
              <a:t>lectura.nextInt();</a:t>
            </a:r>
          </a:p>
          <a:p>
            <a:r>
              <a:rPr lang="es-ES">
                <a:latin typeface="Calibri" pitchFamily="34" charset="0"/>
              </a:rPr>
              <a:t>        System.out.println("Cuota por Hora ");</a:t>
            </a:r>
          </a:p>
          <a:p>
            <a:r>
              <a:rPr lang="es-ES">
                <a:latin typeface="Calibri" pitchFamily="34" charset="0"/>
              </a:rPr>
              <a:t>        pagoxhora= </a:t>
            </a:r>
            <a:r>
              <a:rPr lang="es-ES" b="1">
                <a:latin typeface="Calibri" pitchFamily="34" charset="0"/>
              </a:rPr>
              <a:t>lectura.nextDouble();</a:t>
            </a:r>
          </a:p>
          <a:p>
            <a:r>
              <a:rPr lang="es-ES">
                <a:latin typeface="Calibri" pitchFamily="34" charset="0"/>
              </a:rPr>
              <a:t>        salario=horas*pagoxhora;</a:t>
            </a:r>
          </a:p>
          <a:p>
            <a:r>
              <a:rPr lang="es-ES">
                <a:latin typeface="Calibri" pitchFamily="34" charset="0"/>
              </a:rPr>
              <a:t>        System.out.println();</a:t>
            </a:r>
          </a:p>
          <a:p>
            <a:r>
              <a:rPr lang="es-ES">
                <a:latin typeface="Calibri" pitchFamily="34" charset="0"/>
              </a:rPr>
              <a:t>        System.out.println("El sueldo del trabajador "+empleado +" es +salario);</a:t>
            </a:r>
          </a:p>
          <a:p>
            <a:r>
              <a:rPr lang="es-ES">
                <a:latin typeface="Calibri" pitchFamily="34" charset="0"/>
              </a:rPr>
              <a:t>            </a:t>
            </a:r>
          </a:p>
          <a:p>
            <a:r>
              <a:rPr lang="es-ES">
                <a:latin typeface="Calibri" pitchFamily="34" charset="0"/>
              </a:rPr>
              <a:t>    </a:t>
            </a:r>
            <a:r>
              <a:rPr lang="es-ES" sz="2000">
                <a:latin typeface="Calibri" pitchFamily="34" charset="0"/>
              </a:rPr>
              <a:t>}</a:t>
            </a:r>
          </a:p>
          <a:p>
            <a:r>
              <a:rPr lang="es-ES" sz="2000">
                <a:latin typeface="Calibri" pitchFamily="34" charset="0"/>
              </a:rPr>
              <a:t>}</a:t>
            </a:r>
          </a:p>
        </p:txBody>
      </p:sp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4408488" y="466725"/>
            <a:ext cx="2733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>
                <a:latin typeface="Calibri" pitchFamily="34" charset="0"/>
              </a:rPr>
              <a:t>Importa la clase Scanner</a:t>
            </a:r>
            <a:endParaRPr lang="es-ES" sz="2000">
              <a:latin typeface="Calibri" pitchFamily="34" charset="0"/>
            </a:endParaRPr>
          </a:p>
        </p:txBody>
      </p:sp>
      <p:sp>
        <p:nvSpPr>
          <p:cNvPr id="37892" name="Text Box 9"/>
          <p:cNvSpPr txBox="1">
            <a:spLocks noChangeArrowheads="1"/>
          </p:cNvSpPr>
          <p:nvPr/>
        </p:nvSpPr>
        <p:spPr bwMode="auto">
          <a:xfrm>
            <a:off x="5219700" y="1773238"/>
            <a:ext cx="35655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latin typeface="Calibri" pitchFamily="34" charset="0"/>
              </a:rPr>
              <a:t>Crea un objeto para leer por teclado</a:t>
            </a:r>
            <a:endParaRPr lang="es-ES">
              <a:latin typeface="Calibri" pitchFamily="34" charset="0"/>
            </a:endParaRPr>
          </a:p>
        </p:txBody>
      </p:sp>
      <p:sp>
        <p:nvSpPr>
          <p:cNvPr id="37893" name="Text Box 11"/>
          <p:cNvSpPr txBox="1">
            <a:spLocks noChangeArrowheads="1"/>
          </p:cNvSpPr>
          <p:nvPr/>
        </p:nvSpPr>
        <p:spPr bwMode="auto">
          <a:xfrm>
            <a:off x="5076825" y="3141663"/>
            <a:ext cx="3798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>
                <a:latin typeface="Calibri" pitchFamily="34" charset="0"/>
              </a:rPr>
              <a:t>Lee de teclado un dato tipo String</a:t>
            </a:r>
            <a:endParaRPr lang="es-ES" sz="2000">
              <a:latin typeface="Calibri" pitchFamily="34" charset="0"/>
            </a:endParaRPr>
          </a:p>
        </p:txBody>
      </p:sp>
      <p:sp>
        <p:nvSpPr>
          <p:cNvPr id="37894" name="Text Box 13"/>
          <p:cNvSpPr txBox="1">
            <a:spLocks noChangeArrowheads="1"/>
          </p:cNvSpPr>
          <p:nvPr/>
        </p:nvSpPr>
        <p:spPr bwMode="auto">
          <a:xfrm>
            <a:off x="5148263" y="3789363"/>
            <a:ext cx="2216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>
                <a:latin typeface="Calibri" pitchFamily="34" charset="0"/>
              </a:rPr>
              <a:t>Lee un dato tipo int</a:t>
            </a:r>
            <a:endParaRPr lang="es-ES" sz="2000">
              <a:latin typeface="Calibri" pitchFamily="34" charset="0"/>
            </a:endParaRPr>
          </a:p>
        </p:txBody>
      </p:sp>
      <p:sp>
        <p:nvSpPr>
          <p:cNvPr id="37895" name="Text Box 14"/>
          <p:cNvSpPr txBox="1">
            <a:spLocks noChangeArrowheads="1"/>
          </p:cNvSpPr>
          <p:nvPr/>
        </p:nvSpPr>
        <p:spPr bwMode="auto">
          <a:xfrm>
            <a:off x="5292725" y="4292600"/>
            <a:ext cx="2765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2000">
                <a:latin typeface="Calibri" pitchFamily="34" charset="0"/>
              </a:rPr>
              <a:t>Lee un dato tipo double</a:t>
            </a:r>
            <a:endParaRPr lang="es-ES" sz="2000">
              <a:latin typeface="Calibri" pitchFamily="34" charset="0"/>
            </a:endParaRPr>
          </a:p>
        </p:txBody>
      </p:sp>
      <p:sp>
        <p:nvSpPr>
          <p:cNvPr id="37896" name="Rectangle 17"/>
          <p:cNvSpPr>
            <a:spLocks noChangeArrowheads="1"/>
          </p:cNvSpPr>
          <p:nvPr/>
        </p:nvSpPr>
        <p:spPr bwMode="auto">
          <a:xfrm>
            <a:off x="250825" y="38100"/>
            <a:ext cx="423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b="1">
                <a:solidFill>
                  <a:schemeClr val="tx2"/>
                </a:solidFill>
                <a:latin typeface="Calibri" pitchFamily="34" charset="0"/>
              </a:rPr>
              <a:t>Ejemplo utilizando la clase Scanner</a:t>
            </a:r>
            <a:endParaRPr lang="es-ES" b="1">
              <a:solidFill>
                <a:schemeClr val="tx2"/>
              </a:solidFill>
              <a:latin typeface="Calibri" pitchFamily="34" charset="0"/>
            </a:endParaRPr>
          </a:p>
        </p:txBody>
      </p:sp>
      <p:cxnSp>
        <p:nvCxnSpPr>
          <p:cNvPr id="15" name="14 Conector recto de flecha"/>
          <p:cNvCxnSpPr/>
          <p:nvPr/>
        </p:nvCxnSpPr>
        <p:spPr>
          <a:xfrm rot="10800000">
            <a:off x="5292725" y="1484313"/>
            <a:ext cx="574675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37893" idx="1"/>
          </p:cNvCxnSpPr>
          <p:nvPr/>
        </p:nvCxnSpPr>
        <p:spPr>
          <a:xfrm rot="10800000" flipV="1">
            <a:off x="3924300" y="3341688"/>
            <a:ext cx="1152525" cy="15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37894" idx="1"/>
          </p:cNvCxnSpPr>
          <p:nvPr/>
        </p:nvCxnSpPr>
        <p:spPr>
          <a:xfrm rot="10800000">
            <a:off x="3276600" y="3949700"/>
            <a:ext cx="1871663" cy="39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rot="10800000" flipV="1">
            <a:off x="4140200" y="4508500"/>
            <a:ext cx="1152525" cy="158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37891" idx="1"/>
          </p:cNvCxnSpPr>
          <p:nvPr/>
        </p:nvCxnSpPr>
        <p:spPr>
          <a:xfrm rot="10800000" flipV="1">
            <a:off x="2916238" y="666750"/>
            <a:ext cx="1492250" cy="2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Lectura con la clase Keyboard</a:t>
            </a:r>
          </a:p>
        </p:txBody>
      </p:sp>
      <p:sp>
        <p:nvSpPr>
          <p:cNvPr id="38915" name="2 Marcador de contenido"/>
          <p:cNvSpPr>
            <a:spLocks noGrp="1"/>
          </p:cNvSpPr>
          <p:nvPr>
            <p:ph idx="1"/>
          </p:nvPr>
        </p:nvSpPr>
        <p:spPr>
          <a:xfrm>
            <a:off x="457200" y="1341438"/>
            <a:ext cx="4043363" cy="48958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s-MX" sz="700" smtClean="0"/>
              <a:t>//****************************************************************</a:t>
            </a:r>
          </a:p>
          <a:p>
            <a:pPr eaLnBrk="1" hangingPunct="1">
              <a:buFont typeface="Arial" charset="0"/>
              <a:buNone/>
            </a:pPr>
            <a:r>
              <a:rPr lang="es-MX" sz="700" smtClean="0"/>
              <a:t>//  Keyboard.java       Author: Lewis and Loftus</a:t>
            </a:r>
          </a:p>
          <a:p>
            <a:pPr eaLnBrk="1" hangingPunct="1">
              <a:buFont typeface="Arial" charset="0"/>
              <a:buNone/>
            </a:pPr>
            <a:r>
              <a:rPr lang="es-MX" sz="700" smtClean="0"/>
              <a:t>//</a:t>
            </a:r>
          </a:p>
          <a:p>
            <a:pPr eaLnBrk="1" hangingPunct="1">
              <a:buFont typeface="Arial" charset="0"/>
              <a:buNone/>
            </a:pPr>
            <a:r>
              <a:rPr lang="es-MX" sz="700" smtClean="0"/>
              <a:t>//  Facilitates keyboard input by abstracting details about input</a:t>
            </a:r>
          </a:p>
          <a:p>
            <a:pPr eaLnBrk="1" hangingPunct="1">
              <a:buFont typeface="Arial" charset="0"/>
              <a:buNone/>
            </a:pPr>
            <a:r>
              <a:rPr lang="es-MX" sz="700" smtClean="0"/>
              <a:t>//  parsing, conversions, and exception handling.</a:t>
            </a:r>
          </a:p>
          <a:p>
            <a:pPr eaLnBrk="1" hangingPunct="1">
              <a:buFont typeface="Arial" charset="0"/>
              <a:buNone/>
            </a:pPr>
            <a:r>
              <a:rPr lang="es-MX" sz="700" smtClean="0"/>
              <a:t>//****************************************************************</a:t>
            </a:r>
          </a:p>
          <a:p>
            <a:pPr eaLnBrk="1" hangingPunct="1">
              <a:buFont typeface="Arial" charset="0"/>
              <a:buNone/>
            </a:pPr>
            <a:r>
              <a:rPr lang="es-MX" sz="700" smtClean="0"/>
              <a:t>import java.io.*;</a:t>
            </a:r>
          </a:p>
          <a:p>
            <a:pPr eaLnBrk="1" hangingPunct="1">
              <a:buFont typeface="Arial" charset="0"/>
              <a:buNone/>
            </a:pPr>
            <a:r>
              <a:rPr lang="es-MX" sz="700" smtClean="0"/>
              <a:t>import java.util.*;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public class Keyboard 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{ …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public static String </a:t>
            </a:r>
            <a:r>
              <a:rPr lang="es-MX" sz="1800" b="1" smtClean="0"/>
              <a:t>readString</a:t>
            </a:r>
            <a:r>
              <a:rPr lang="es-MX" sz="1800" smtClean="0"/>
              <a:t>(){..}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public static String </a:t>
            </a:r>
            <a:r>
              <a:rPr lang="es-MX" sz="1800" b="1" smtClean="0"/>
              <a:t>readWord</a:t>
            </a:r>
            <a:r>
              <a:rPr lang="es-MX" sz="1800" smtClean="0"/>
              <a:t>() {..}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public static boolean </a:t>
            </a:r>
            <a:r>
              <a:rPr lang="es-MX" sz="1800" b="1" smtClean="0"/>
              <a:t>readBoolean</a:t>
            </a:r>
            <a:r>
              <a:rPr lang="es-MX" sz="1800" smtClean="0"/>
              <a:t>() {..}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 public static char </a:t>
            </a:r>
            <a:r>
              <a:rPr lang="es-MX" sz="1800" b="1" smtClean="0"/>
              <a:t>readChar</a:t>
            </a:r>
            <a:r>
              <a:rPr lang="es-MX" sz="1800" smtClean="0"/>
              <a:t>() {..}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 public static int </a:t>
            </a:r>
            <a:r>
              <a:rPr lang="es-MX" sz="1800" b="1" smtClean="0"/>
              <a:t>readInt</a:t>
            </a:r>
            <a:r>
              <a:rPr lang="es-MX" sz="1800" smtClean="0"/>
              <a:t>() {..}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public static long </a:t>
            </a:r>
            <a:r>
              <a:rPr lang="es-MX" sz="1800" b="1" smtClean="0"/>
              <a:t>readLong</a:t>
            </a:r>
            <a:r>
              <a:rPr lang="es-MX" sz="1800" smtClean="0"/>
              <a:t>() {..}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public static float </a:t>
            </a:r>
            <a:r>
              <a:rPr lang="es-MX" sz="1800" b="1" smtClean="0"/>
              <a:t>readFloat</a:t>
            </a:r>
            <a:r>
              <a:rPr lang="es-MX" sz="1800" smtClean="0"/>
              <a:t>() {..}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 public static double </a:t>
            </a:r>
            <a:r>
              <a:rPr lang="es-MX" sz="1800" b="1" smtClean="0"/>
              <a:t>readDouble</a:t>
            </a:r>
            <a:r>
              <a:rPr lang="es-MX" sz="1800" smtClean="0"/>
              <a:t>() {..}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…</a:t>
            </a:r>
          </a:p>
          <a:p>
            <a:pPr eaLnBrk="1" hangingPunct="1">
              <a:buFont typeface="Arial" charset="0"/>
              <a:buNone/>
            </a:pPr>
            <a:r>
              <a:rPr lang="es-MX" sz="1800" smtClean="0"/>
              <a:t>}</a:t>
            </a:r>
            <a:endParaRPr lang="es-MX" sz="120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4356100" y="1844675"/>
            <a:ext cx="4537075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+mn-lt"/>
                <a:cs typeface="+mn-cs"/>
              </a:rPr>
              <a:t>Para usar los métodos de esta clase es necesario: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MX" dirty="0">
                <a:latin typeface="+mn-lt"/>
                <a:cs typeface="+mn-cs"/>
              </a:rPr>
              <a:t>Almacenar el archivo Keyboard.java en el directorio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s-MX" dirty="0">
                <a:latin typeface="+mn-lt"/>
                <a:cs typeface="+mn-cs"/>
              </a:rPr>
              <a:t>Compilar el archivo Keyboard.java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s-MX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>
                <a:latin typeface="+mn-lt"/>
                <a:cs typeface="+mn-cs"/>
              </a:rPr>
              <a:t>       </a:t>
            </a:r>
            <a:r>
              <a:rPr lang="es-MX" b="1" dirty="0">
                <a:solidFill>
                  <a:srgbClr val="C00000"/>
                </a:solidFill>
                <a:latin typeface="+mn-lt"/>
                <a:cs typeface="+mn-cs"/>
              </a:rPr>
              <a:t>Si el archivo esta en otro directorio, es necesario importarlo para usar sus métodos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3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971550" y="549275"/>
            <a:ext cx="7038975" cy="623252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//Este programa calcula el sueldo de un </a:t>
            </a:r>
            <a:r>
              <a:rPr lang="es-MX" sz="1050" b="1" dirty="0" err="1">
                <a:latin typeface="+mn-lt"/>
                <a:cs typeface="+mn-cs"/>
              </a:rPr>
              <a:t>trabjador</a:t>
            </a:r>
            <a:r>
              <a:rPr lang="es-MX" sz="1050" b="1" dirty="0">
                <a:latin typeface="+mn-lt"/>
                <a:cs typeface="+mn-cs"/>
              </a:rPr>
              <a:t>, lee su nombre, horas trabajadas y </a:t>
            </a:r>
            <a:r>
              <a:rPr lang="es-MX" sz="1050" b="1" dirty="0" err="1">
                <a:latin typeface="+mn-lt"/>
                <a:cs typeface="+mn-cs"/>
              </a:rPr>
              <a:t>categoria</a:t>
            </a:r>
            <a:r>
              <a:rPr lang="es-MX" sz="1050" b="1" dirty="0">
                <a:latin typeface="+mn-lt"/>
                <a:cs typeface="+mn-cs"/>
              </a:rPr>
              <a:t>,;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//dependiendo de la </a:t>
            </a:r>
            <a:r>
              <a:rPr lang="es-MX" sz="1050" b="1" dirty="0" err="1">
                <a:latin typeface="+mn-lt"/>
                <a:cs typeface="+mn-cs"/>
              </a:rPr>
              <a:t>categoria</a:t>
            </a:r>
            <a:r>
              <a:rPr lang="es-MX" sz="1050" b="1" dirty="0">
                <a:latin typeface="+mn-lt"/>
                <a:cs typeface="+mn-cs"/>
              </a:rPr>
              <a:t> se determina el sueldo por hora trabajada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//Contreras Nieblas Alberto Leonel 09170808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MX" sz="105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 err="1">
                <a:latin typeface="+mn-lt"/>
                <a:cs typeface="+mn-cs"/>
              </a:rPr>
              <a:t>public</a:t>
            </a:r>
            <a:r>
              <a:rPr lang="es-MX" sz="1050" b="1" dirty="0">
                <a:latin typeface="+mn-lt"/>
                <a:cs typeface="+mn-cs"/>
              </a:rPr>
              <a:t> </a:t>
            </a:r>
            <a:r>
              <a:rPr lang="es-MX" sz="1050" b="1" dirty="0" err="1">
                <a:latin typeface="+mn-lt"/>
                <a:cs typeface="+mn-cs"/>
              </a:rPr>
              <a:t>class</a:t>
            </a:r>
            <a:r>
              <a:rPr lang="es-MX" sz="1050" b="1" dirty="0">
                <a:latin typeface="+mn-lt"/>
                <a:cs typeface="+mn-cs"/>
              </a:rPr>
              <a:t> Sueldo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</a:t>
            </a:r>
            <a:r>
              <a:rPr lang="es-MX" sz="1050" b="1" dirty="0" err="1">
                <a:latin typeface="+mn-lt"/>
                <a:cs typeface="+mn-cs"/>
              </a:rPr>
              <a:t>public</a:t>
            </a:r>
            <a:r>
              <a:rPr lang="es-MX" sz="1050" b="1" dirty="0">
                <a:latin typeface="+mn-lt"/>
                <a:cs typeface="+mn-cs"/>
              </a:rPr>
              <a:t> </a:t>
            </a:r>
            <a:r>
              <a:rPr lang="es-MX" sz="1050" b="1" dirty="0" err="1">
                <a:latin typeface="+mn-lt"/>
                <a:cs typeface="+mn-cs"/>
              </a:rPr>
              <a:t>static</a:t>
            </a:r>
            <a:r>
              <a:rPr lang="es-MX" sz="1050" b="1" dirty="0">
                <a:latin typeface="+mn-lt"/>
                <a:cs typeface="+mn-cs"/>
              </a:rPr>
              <a:t> </a:t>
            </a:r>
            <a:r>
              <a:rPr lang="es-MX" sz="1050" b="1" dirty="0" err="1">
                <a:latin typeface="+mn-lt"/>
                <a:cs typeface="+mn-cs"/>
              </a:rPr>
              <a:t>void</a:t>
            </a:r>
            <a:r>
              <a:rPr lang="es-MX" sz="1050" b="1" dirty="0">
                <a:latin typeface="+mn-lt"/>
                <a:cs typeface="+mn-cs"/>
              </a:rPr>
              <a:t> </a:t>
            </a:r>
            <a:r>
              <a:rPr lang="es-MX" sz="1050" b="1" dirty="0" err="1">
                <a:latin typeface="+mn-lt"/>
                <a:cs typeface="+mn-cs"/>
              </a:rPr>
              <a:t>main</a:t>
            </a:r>
            <a:r>
              <a:rPr lang="es-MX" sz="1050" b="1" dirty="0">
                <a:latin typeface="+mn-lt"/>
                <a:cs typeface="+mn-cs"/>
              </a:rPr>
              <a:t>(</a:t>
            </a:r>
            <a:r>
              <a:rPr lang="es-MX" sz="1050" b="1" dirty="0" err="1">
                <a:latin typeface="+mn-lt"/>
                <a:cs typeface="+mn-cs"/>
              </a:rPr>
              <a:t>String</a:t>
            </a:r>
            <a:r>
              <a:rPr lang="es-MX" sz="1050" b="1" dirty="0">
                <a:latin typeface="+mn-lt"/>
                <a:cs typeface="+mn-cs"/>
              </a:rPr>
              <a:t>[]</a:t>
            </a:r>
            <a:r>
              <a:rPr lang="es-MX" sz="1050" b="1" dirty="0" err="1">
                <a:latin typeface="+mn-lt"/>
                <a:cs typeface="+mn-cs"/>
              </a:rPr>
              <a:t>args</a:t>
            </a:r>
            <a:r>
              <a:rPr lang="es-MX" sz="1050" b="1" dirty="0">
                <a:latin typeface="+mn-lt"/>
                <a:cs typeface="+mn-cs"/>
              </a:rPr>
              <a:t>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                </a:t>
            </a:r>
            <a:r>
              <a:rPr lang="es-MX" sz="1050" b="1" dirty="0" err="1">
                <a:latin typeface="+mn-lt"/>
                <a:cs typeface="+mn-cs"/>
              </a:rPr>
              <a:t>String</a:t>
            </a:r>
            <a:r>
              <a:rPr lang="es-MX" sz="1050" b="1" dirty="0">
                <a:latin typeface="+mn-lt"/>
                <a:cs typeface="+mn-cs"/>
              </a:rPr>
              <a:t> nombre="";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                 </a:t>
            </a:r>
            <a:r>
              <a:rPr lang="es-MX" sz="1050" b="1" dirty="0" err="1">
                <a:latin typeface="+mn-lt"/>
                <a:cs typeface="+mn-cs"/>
              </a:rPr>
              <a:t>char</a:t>
            </a:r>
            <a:r>
              <a:rPr lang="es-MX" sz="1050" b="1" dirty="0">
                <a:latin typeface="+mn-lt"/>
                <a:cs typeface="+mn-cs"/>
              </a:rPr>
              <a:t> </a:t>
            </a:r>
            <a:r>
              <a:rPr lang="es-MX" sz="1050" b="1" dirty="0" err="1">
                <a:latin typeface="+mn-lt"/>
                <a:cs typeface="+mn-cs"/>
              </a:rPr>
              <a:t>categoria</a:t>
            </a:r>
            <a:r>
              <a:rPr lang="es-MX" sz="1050" b="1" dirty="0">
                <a:latin typeface="+mn-lt"/>
                <a:cs typeface="+mn-cs"/>
              </a:rPr>
              <a:t>=' ';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                 </a:t>
            </a:r>
            <a:r>
              <a:rPr lang="es-MX" sz="1050" b="1" dirty="0" err="1">
                <a:latin typeface="+mn-lt"/>
                <a:cs typeface="+mn-cs"/>
              </a:rPr>
              <a:t>int</a:t>
            </a:r>
            <a:r>
              <a:rPr lang="es-MX" sz="1050" b="1" dirty="0">
                <a:latin typeface="+mn-lt"/>
                <a:cs typeface="+mn-cs"/>
              </a:rPr>
              <a:t> </a:t>
            </a:r>
            <a:r>
              <a:rPr lang="es-MX" sz="1050" b="1" dirty="0" err="1">
                <a:latin typeface="+mn-lt"/>
                <a:cs typeface="+mn-cs"/>
              </a:rPr>
              <a:t>horast</a:t>
            </a:r>
            <a:r>
              <a:rPr lang="es-MX" sz="1050" b="1" dirty="0">
                <a:latin typeface="+mn-lt"/>
                <a:cs typeface="+mn-cs"/>
              </a:rPr>
              <a:t>, sueldo=0;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                 </a:t>
            </a:r>
            <a:r>
              <a:rPr lang="es-MX" sz="1050" b="1" dirty="0" err="1">
                <a:latin typeface="+mn-lt"/>
                <a:cs typeface="+mn-cs"/>
              </a:rPr>
              <a:t>int</a:t>
            </a:r>
            <a:r>
              <a:rPr lang="es-MX" sz="1050" b="1" dirty="0">
                <a:latin typeface="+mn-lt"/>
                <a:cs typeface="+mn-cs"/>
              </a:rPr>
              <a:t> </a:t>
            </a:r>
            <a:r>
              <a:rPr lang="es-MX" sz="1050" b="1" dirty="0" err="1">
                <a:latin typeface="+mn-lt"/>
                <a:cs typeface="+mn-cs"/>
              </a:rPr>
              <a:t>resp</a:t>
            </a:r>
            <a:r>
              <a:rPr lang="es-MX" sz="1050" b="1" dirty="0">
                <a:latin typeface="+mn-lt"/>
                <a:cs typeface="+mn-cs"/>
              </a:rPr>
              <a:t>=0;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                 </a:t>
            </a:r>
            <a:r>
              <a:rPr lang="es-MX" sz="1050" b="1" dirty="0" err="1">
                <a:latin typeface="+mn-lt"/>
                <a:cs typeface="+mn-cs"/>
              </a:rPr>
              <a:t>System.out.println</a:t>
            </a:r>
            <a:r>
              <a:rPr lang="es-MX" sz="1050" b="1" dirty="0">
                <a:latin typeface="+mn-lt"/>
                <a:cs typeface="+mn-cs"/>
              </a:rPr>
              <a:t>("Teclee el nombre del trabajador");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                 nombre=</a:t>
            </a:r>
            <a:r>
              <a:rPr lang="es-MX" sz="1050" b="1" dirty="0" err="1">
                <a:latin typeface="+mn-lt"/>
                <a:cs typeface="+mn-cs"/>
              </a:rPr>
              <a:t>Keyboard.readString</a:t>
            </a:r>
            <a:r>
              <a:rPr lang="es-MX" sz="1050" b="1" dirty="0"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                 </a:t>
            </a:r>
            <a:r>
              <a:rPr lang="es-MX" sz="1050" b="1" dirty="0" err="1">
                <a:latin typeface="+mn-lt"/>
                <a:cs typeface="+mn-cs"/>
              </a:rPr>
              <a:t>System.out.println</a:t>
            </a:r>
            <a:r>
              <a:rPr lang="es-MX" sz="1050" b="1" dirty="0">
                <a:latin typeface="+mn-lt"/>
                <a:cs typeface="+mn-cs"/>
              </a:rPr>
              <a:t>("Teclee horas trabajadas");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                </a:t>
            </a:r>
            <a:r>
              <a:rPr lang="es-MX" sz="1050" b="1" dirty="0" err="1">
                <a:latin typeface="+mn-lt"/>
                <a:cs typeface="+mn-cs"/>
              </a:rPr>
              <a:t>horast</a:t>
            </a:r>
            <a:r>
              <a:rPr lang="es-MX" sz="1050" b="1" dirty="0">
                <a:latin typeface="+mn-lt"/>
                <a:cs typeface="+mn-cs"/>
              </a:rPr>
              <a:t>= </a:t>
            </a:r>
            <a:r>
              <a:rPr lang="es-MX" sz="1050" b="1" dirty="0" err="1">
                <a:latin typeface="+mn-lt"/>
                <a:cs typeface="+mn-cs"/>
              </a:rPr>
              <a:t>Keyboard.readInt</a:t>
            </a:r>
            <a:r>
              <a:rPr lang="es-MX" sz="1050" b="1" dirty="0"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               do{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</a:t>
            </a:r>
            <a:r>
              <a:rPr lang="es-MX" sz="1050" b="1" dirty="0" err="1">
                <a:latin typeface="+mn-lt"/>
                <a:cs typeface="+mn-cs"/>
              </a:rPr>
              <a:t>System.out.println</a:t>
            </a:r>
            <a:r>
              <a:rPr lang="es-MX" sz="1050" b="1" dirty="0">
                <a:latin typeface="+mn-lt"/>
                <a:cs typeface="+mn-cs"/>
              </a:rPr>
              <a:t>("De la </a:t>
            </a:r>
            <a:r>
              <a:rPr lang="es-MX" sz="1050" b="1" dirty="0" err="1">
                <a:latin typeface="+mn-lt"/>
                <a:cs typeface="+mn-cs"/>
              </a:rPr>
              <a:t>categoria</a:t>
            </a:r>
            <a:r>
              <a:rPr lang="es-MX" sz="1050" b="1" dirty="0">
                <a:latin typeface="+mn-lt"/>
                <a:cs typeface="+mn-cs"/>
              </a:rPr>
              <a:t>(A,B,C)");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</a:t>
            </a:r>
            <a:r>
              <a:rPr lang="es-MX" sz="1050" b="1" dirty="0" err="1">
                <a:latin typeface="+mn-lt"/>
                <a:cs typeface="+mn-cs"/>
              </a:rPr>
              <a:t>categoria</a:t>
            </a:r>
            <a:r>
              <a:rPr lang="es-MX" sz="1050" b="1" dirty="0">
                <a:latin typeface="+mn-lt"/>
                <a:cs typeface="+mn-cs"/>
              </a:rPr>
              <a:t>= 'A'; //</a:t>
            </a:r>
            <a:r>
              <a:rPr lang="es-MX" sz="1050" b="1" dirty="0" err="1">
                <a:latin typeface="+mn-lt"/>
                <a:cs typeface="+mn-cs"/>
              </a:rPr>
              <a:t>Keyboard.readChar</a:t>
            </a:r>
            <a:r>
              <a:rPr lang="es-MX" sz="1050" b="1" dirty="0">
                <a:latin typeface="+mn-lt"/>
                <a:cs typeface="+mn-cs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</a:t>
            </a:r>
            <a:r>
              <a:rPr lang="es-MX" sz="1050" b="1" dirty="0" err="1">
                <a:latin typeface="+mn-lt"/>
                <a:cs typeface="+mn-cs"/>
              </a:rPr>
              <a:t>switch</a:t>
            </a:r>
            <a:r>
              <a:rPr lang="es-MX" sz="1050" b="1" dirty="0">
                <a:latin typeface="+mn-lt"/>
                <a:cs typeface="+mn-cs"/>
              </a:rPr>
              <a:t>(</a:t>
            </a:r>
            <a:r>
              <a:rPr lang="es-MX" sz="1050" b="1" dirty="0" err="1">
                <a:latin typeface="+mn-lt"/>
                <a:cs typeface="+mn-cs"/>
              </a:rPr>
              <a:t>categoria</a:t>
            </a:r>
            <a:r>
              <a:rPr lang="es-MX" sz="1050" b="1" dirty="0">
                <a:latin typeface="+mn-lt"/>
                <a:cs typeface="+mn-cs"/>
              </a:rPr>
              <a:t>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          case 'A':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sueldo = </a:t>
            </a:r>
            <a:r>
              <a:rPr lang="es-MX" sz="1050" b="1" dirty="0" err="1">
                <a:latin typeface="+mn-lt"/>
                <a:cs typeface="+mn-cs"/>
              </a:rPr>
              <a:t>horast</a:t>
            </a:r>
            <a:r>
              <a:rPr lang="es-MX" sz="1050" b="1" dirty="0">
                <a:latin typeface="+mn-lt"/>
                <a:cs typeface="+mn-cs"/>
              </a:rPr>
              <a:t> * 10;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</a:t>
            </a:r>
            <a:r>
              <a:rPr lang="es-MX" sz="1050" b="1" dirty="0" err="1">
                <a:latin typeface="+mn-lt"/>
                <a:cs typeface="+mn-cs"/>
              </a:rPr>
              <a:t>resp</a:t>
            </a:r>
            <a:r>
              <a:rPr lang="es-MX" sz="1050" b="1" dirty="0">
                <a:latin typeface="+mn-lt"/>
                <a:cs typeface="+mn-cs"/>
              </a:rPr>
              <a:t>=1;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         case 'B':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sueldo = </a:t>
            </a:r>
            <a:r>
              <a:rPr lang="es-MX" sz="1050" b="1" dirty="0" err="1">
                <a:latin typeface="+mn-lt"/>
                <a:cs typeface="+mn-cs"/>
              </a:rPr>
              <a:t>horast</a:t>
            </a:r>
            <a:r>
              <a:rPr lang="es-MX" sz="1050" b="1" dirty="0">
                <a:latin typeface="+mn-lt"/>
                <a:cs typeface="+mn-cs"/>
              </a:rPr>
              <a:t> * 15;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</a:t>
            </a:r>
            <a:r>
              <a:rPr lang="es-MX" sz="1050" b="1" dirty="0" err="1">
                <a:latin typeface="+mn-lt"/>
                <a:cs typeface="+mn-cs"/>
              </a:rPr>
              <a:t>resp</a:t>
            </a:r>
            <a:r>
              <a:rPr lang="es-MX" sz="1050" b="1" dirty="0">
                <a:latin typeface="+mn-lt"/>
                <a:cs typeface="+mn-cs"/>
              </a:rPr>
              <a:t>=1;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         case 'C':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sueldo = </a:t>
            </a:r>
            <a:r>
              <a:rPr lang="es-MX" sz="1050" b="1" dirty="0" err="1">
                <a:latin typeface="+mn-lt"/>
                <a:cs typeface="+mn-cs"/>
              </a:rPr>
              <a:t>horast</a:t>
            </a:r>
            <a:r>
              <a:rPr lang="es-MX" sz="1050" b="1" dirty="0">
                <a:latin typeface="+mn-lt"/>
                <a:cs typeface="+mn-cs"/>
              </a:rPr>
              <a:t> * 20;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</a:t>
            </a:r>
            <a:r>
              <a:rPr lang="es-MX" sz="1050" b="1" dirty="0" err="1">
                <a:latin typeface="+mn-lt"/>
                <a:cs typeface="+mn-cs"/>
              </a:rPr>
              <a:t>resp</a:t>
            </a:r>
            <a:r>
              <a:rPr lang="es-MX" sz="1050" b="1" dirty="0">
                <a:latin typeface="+mn-lt"/>
                <a:cs typeface="+mn-cs"/>
              </a:rPr>
              <a:t>=1;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break;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        default: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</a:t>
            </a:r>
            <a:r>
              <a:rPr lang="es-MX" sz="1050" b="1" dirty="0" err="1">
                <a:latin typeface="+mn-lt"/>
                <a:cs typeface="+mn-cs"/>
              </a:rPr>
              <a:t>System.out.println</a:t>
            </a:r>
            <a:r>
              <a:rPr lang="es-MX" sz="1050" b="1" dirty="0">
                <a:latin typeface="+mn-lt"/>
                <a:cs typeface="+mn-cs"/>
              </a:rPr>
              <a:t>("Teclee una </a:t>
            </a:r>
            <a:r>
              <a:rPr lang="es-MX" sz="1050" b="1" dirty="0" err="1">
                <a:latin typeface="+mn-lt"/>
                <a:cs typeface="+mn-cs"/>
              </a:rPr>
              <a:t>categoria</a:t>
            </a:r>
            <a:r>
              <a:rPr lang="es-MX" sz="1050" b="1" dirty="0">
                <a:latin typeface="+mn-lt"/>
                <a:cs typeface="+mn-cs"/>
              </a:rPr>
              <a:t> valida");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	break;	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	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               }</a:t>
            </a:r>
            <a:r>
              <a:rPr lang="es-MX" sz="1050" b="1" dirty="0" err="1">
                <a:latin typeface="+mn-lt"/>
                <a:cs typeface="+mn-cs"/>
              </a:rPr>
              <a:t>while</a:t>
            </a:r>
            <a:r>
              <a:rPr lang="es-MX" sz="1050" b="1" dirty="0">
                <a:latin typeface="+mn-lt"/>
                <a:cs typeface="+mn-cs"/>
              </a:rPr>
              <a:t>(</a:t>
            </a:r>
            <a:r>
              <a:rPr lang="es-MX" sz="1050" b="1" dirty="0" err="1">
                <a:latin typeface="+mn-lt"/>
                <a:cs typeface="+mn-cs"/>
              </a:rPr>
              <a:t>resp</a:t>
            </a:r>
            <a:r>
              <a:rPr lang="es-MX" sz="1050" b="1" dirty="0">
                <a:latin typeface="+mn-lt"/>
                <a:cs typeface="+mn-cs"/>
              </a:rPr>
              <a:t>==0)	;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	</a:t>
            </a:r>
            <a:r>
              <a:rPr lang="es-MX" sz="1050" b="1" dirty="0" err="1">
                <a:latin typeface="+mn-lt"/>
                <a:cs typeface="+mn-cs"/>
              </a:rPr>
              <a:t>System.out.println</a:t>
            </a:r>
            <a:r>
              <a:rPr lang="es-MX" sz="1050" b="1" dirty="0">
                <a:latin typeface="+mn-lt"/>
                <a:cs typeface="+mn-cs"/>
              </a:rPr>
              <a:t>("el sueldo es: "+ sueldo);		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    }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1050" b="1" dirty="0">
                <a:latin typeface="+mn-lt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80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smtClean="0"/>
              <a:t>Salida de datos</a:t>
            </a:r>
          </a:p>
        </p:txBody>
      </p:sp>
      <p:sp>
        <p:nvSpPr>
          <p:cNvPr id="40963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mtClean="0"/>
              <a:t>System.out.println(</a:t>
            </a:r>
            <a:r>
              <a:rPr lang="es-MX" b="1" smtClean="0">
                <a:solidFill>
                  <a:srgbClr val="C00000"/>
                </a:solidFill>
              </a:rPr>
              <a:t>data</a:t>
            </a:r>
            <a:r>
              <a:rPr lang="es-MX" smtClean="0"/>
              <a:t>) </a:t>
            </a:r>
          </a:p>
          <a:p>
            <a:pPr eaLnBrk="1" hangingPunct="1"/>
            <a:r>
              <a:rPr lang="es-MX" smtClean="0"/>
              <a:t>System.out.print(</a:t>
            </a:r>
            <a:r>
              <a:rPr lang="es-MX" b="1" smtClean="0">
                <a:solidFill>
                  <a:srgbClr val="C00000"/>
                </a:solidFill>
              </a:rPr>
              <a:t>data</a:t>
            </a:r>
            <a:r>
              <a:rPr lang="es-MX" smtClean="0"/>
              <a:t>) </a:t>
            </a:r>
          </a:p>
          <a:p>
            <a:pPr eaLnBrk="1" hangingPunct="1">
              <a:buFont typeface="Arial" charset="0"/>
              <a:buNone/>
            </a:pPr>
            <a:endParaRPr lang="es-MX" smtClean="0"/>
          </a:p>
          <a:p>
            <a:pPr eaLnBrk="1" hangingPunct="1"/>
            <a:r>
              <a:rPr lang="es-MX" b="1" smtClean="0">
                <a:hlinkClick r:id="rId3" action="ppaction://hlinkfile"/>
              </a:rPr>
              <a:t>printf</a:t>
            </a:r>
            <a:r>
              <a:rPr lang="es-MX" smtClean="0"/>
              <a:t>(</a:t>
            </a:r>
            <a:r>
              <a:rPr lang="es-MX" smtClean="0">
                <a:hlinkClick r:id="rId4" action="ppaction://hlinkfile" tooltip="class in java.lang"/>
              </a:rPr>
              <a:t>String</a:t>
            </a:r>
            <a:r>
              <a:rPr lang="es-MX" smtClean="0"/>
              <a:t> format, </a:t>
            </a:r>
            <a:r>
              <a:rPr lang="es-MX" smtClean="0">
                <a:hlinkClick r:id="rId5" action="ppaction://hlinkfile" tooltip="class in java.lang"/>
              </a:rPr>
              <a:t>Object</a:t>
            </a:r>
            <a:r>
              <a:rPr lang="es-MX" smtClean="0"/>
              <a:t>... args)</a:t>
            </a:r>
          </a:p>
          <a:p>
            <a:pPr eaLnBrk="1" hangingPunct="1"/>
            <a:r>
              <a:rPr lang="en-US" b="1" smtClean="0">
                <a:hlinkClick r:id="rId3" action="ppaction://hlinkfile"/>
              </a:rPr>
              <a:t>println</a:t>
            </a:r>
            <a:r>
              <a:rPr lang="en-US" smtClean="0"/>
              <a:t>() Terminates the current line by writing the line separator string.</a:t>
            </a:r>
          </a:p>
          <a:p>
            <a:pPr eaLnBrk="1" hangingPunct="1"/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41417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 smtClean="0"/>
              <a:t>Tarea de Investigación 9 </a:t>
            </a:r>
          </a:p>
        </p:txBody>
      </p:sp>
      <p:sp>
        <p:nvSpPr>
          <p:cNvPr id="41987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Arial" charset="0"/>
              <a:buNone/>
            </a:pPr>
            <a:r>
              <a:rPr lang="es-MX" sz="2800" dirty="0" smtClean="0"/>
              <a:t>Busca los métodos que contienen las clases siguientes</a:t>
            </a:r>
          </a:p>
          <a:p>
            <a:pPr eaLnBrk="1" hangingPunct="1"/>
            <a:r>
              <a:rPr lang="es-MX" dirty="0" smtClean="0"/>
              <a:t>Clase </a:t>
            </a:r>
            <a:r>
              <a:rPr lang="es-MX" dirty="0" err="1" smtClean="0"/>
              <a:t>Math</a:t>
            </a:r>
            <a:endParaRPr lang="es-MX" dirty="0" smtClean="0"/>
          </a:p>
          <a:p>
            <a:pPr eaLnBrk="1" hangingPunct="1"/>
            <a:r>
              <a:rPr lang="es-MX" dirty="0" smtClean="0"/>
              <a:t>Clase </a:t>
            </a:r>
            <a:r>
              <a:rPr lang="es-MX" dirty="0" err="1" smtClean="0"/>
              <a:t>String</a:t>
            </a:r>
            <a:endParaRPr lang="es-MX" dirty="0" smtClean="0"/>
          </a:p>
          <a:p>
            <a:pPr eaLnBrk="1" hangingPunct="1"/>
            <a:r>
              <a:rPr lang="es-MX" dirty="0" smtClean="0"/>
              <a:t>Clase </a:t>
            </a:r>
            <a:r>
              <a:rPr lang="es-MX" dirty="0" err="1" smtClean="0"/>
              <a:t>Random</a:t>
            </a:r>
            <a:endParaRPr lang="es-MX" dirty="0" smtClean="0"/>
          </a:p>
          <a:p>
            <a:pPr eaLnBrk="1" hangingPunct="1"/>
            <a:r>
              <a:rPr lang="es-MX" dirty="0" smtClean="0"/>
              <a:t>Clase </a:t>
            </a:r>
            <a:r>
              <a:rPr lang="es-MX" dirty="0" err="1" smtClean="0"/>
              <a:t>Integer</a:t>
            </a:r>
            <a:endParaRPr lang="es-MX" dirty="0" smtClean="0"/>
          </a:p>
          <a:p>
            <a:pPr eaLnBrk="1" hangingPunct="1"/>
            <a:r>
              <a:rPr lang="es-MX" dirty="0" smtClean="0"/>
              <a:t>Clase </a:t>
            </a:r>
            <a:r>
              <a:rPr lang="es-MX" dirty="0" err="1" smtClean="0"/>
              <a:t>Character</a:t>
            </a:r>
            <a:endParaRPr lang="es-MX" dirty="0" smtClean="0"/>
          </a:p>
          <a:p>
            <a:pPr eaLnBrk="1" hangingPunct="1"/>
            <a:r>
              <a:rPr lang="es-MX" dirty="0" smtClean="0"/>
              <a:t>Clase </a:t>
            </a:r>
            <a:r>
              <a:rPr lang="es-MX" dirty="0" err="1" smtClean="0"/>
              <a:t>Float</a:t>
            </a:r>
            <a:endParaRPr lang="es-MX" dirty="0" smtClean="0"/>
          </a:p>
          <a:p>
            <a:pPr eaLnBrk="1" hangingPunct="1"/>
            <a:r>
              <a:rPr lang="es-MX" dirty="0" smtClean="0"/>
              <a:t>Clase </a:t>
            </a:r>
            <a:r>
              <a:rPr lang="es-MX" dirty="0" err="1" smtClean="0"/>
              <a:t>Boolean</a:t>
            </a:r>
            <a:endParaRPr lang="es-MX" dirty="0" smtClean="0"/>
          </a:p>
        </p:txBody>
      </p:sp>
      <p:sp>
        <p:nvSpPr>
          <p:cNvPr id="41988" name="3 Rectángulo"/>
          <p:cNvSpPr>
            <a:spLocks noChangeArrowheads="1"/>
          </p:cNvSpPr>
          <p:nvPr/>
        </p:nvSpPr>
        <p:spPr bwMode="auto">
          <a:xfrm>
            <a:off x="900113" y="1125538"/>
            <a:ext cx="74882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MX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 el sitio oficial de Java</a:t>
            </a:r>
            <a:endParaRPr lang="es-MX" sz="3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4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b="1" spc="-100" dirty="0">
                <a:solidFill>
                  <a:schemeClr val="tx2"/>
                </a:solidFill>
              </a:rPr>
              <a:t>2.1 Conceptos básicos.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Consola de comandos</a:t>
            </a:r>
          </a:p>
          <a:p>
            <a:r>
              <a:rPr lang="es-MX" dirty="0" smtClean="0"/>
              <a:t>Compilador</a:t>
            </a:r>
          </a:p>
          <a:p>
            <a:r>
              <a:rPr lang="es-MX" dirty="0" smtClean="0"/>
              <a:t>Editor</a:t>
            </a:r>
          </a:p>
          <a:p>
            <a:r>
              <a:rPr lang="es-MX" dirty="0" smtClean="0"/>
              <a:t>Ejecutable</a:t>
            </a:r>
          </a:p>
          <a:p>
            <a:r>
              <a:rPr lang="es-MX" dirty="0" smtClean="0"/>
              <a:t>Programa objeto (.</a:t>
            </a:r>
            <a:r>
              <a:rPr lang="es-MX" dirty="0" err="1" smtClean="0"/>
              <a:t>class</a:t>
            </a:r>
            <a:r>
              <a:rPr lang="es-MX" dirty="0" smtClean="0"/>
              <a:t>)</a:t>
            </a:r>
          </a:p>
          <a:p>
            <a:r>
              <a:rPr lang="es-MX" dirty="0" err="1" smtClean="0"/>
              <a:t>Bytecode</a:t>
            </a:r>
            <a:endParaRPr lang="es-MX" dirty="0" smtClean="0"/>
          </a:p>
          <a:p>
            <a:r>
              <a:rPr lang="es-MX" dirty="0" smtClean="0"/>
              <a:t>Programa fuente (.java)</a:t>
            </a:r>
          </a:p>
          <a:p>
            <a:r>
              <a:rPr lang="es-MX" dirty="0" smtClean="0"/>
              <a:t>Error de compilación</a:t>
            </a:r>
          </a:p>
          <a:p>
            <a:r>
              <a:rPr lang="es-MX" dirty="0" smtClean="0"/>
              <a:t>Error de ejecución</a:t>
            </a:r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84583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765175"/>
            <a:ext cx="7777162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2 CuadroTexto"/>
          <p:cNvSpPr txBox="1">
            <a:spLocks noChangeArrowheads="1"/>
          </p:cNvSpPr>
          <p:nvPr/>
        </p:nvSpPr>
        <p:spPr bwMode="auto">
          <a:xfrm>
            <a:off x="395288" y="260350"/>
            <a:ext cx="8208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MX" sz="2800" b="1"/>
              <a:t>Las APIs (</a:t>
            </a:r>
            <a:r>
              <a:rPr lang="es-MX" sz="2400" b="1"/>
              <a:t>A</a:t>
            </a:r>
            <a:r>
              <a:rPr lang="es-MX" sz="2400" i="1"/>
              <a:t>pplication </a:t>
            </a:r>
            <a:r>
              <a:rPr lang="es-MX" sz="2400" b="1"/>
              <a:t>P</a:t>
            </a:r>
            <a:r>
              <a:rPr lang="es-MX" sz="2400" i="1"/>
              <a:t>rogramming </a:t>
            </a:r>
            <a:r>
              <a:rPr lang="es-MX" sz="2400" b="1"/>
              <a:t>I</a:t>
            </a:r>
            <a:r>
              <a:rPr lang="es-MX" sz="2400" i="1"/>
              <a:t>nterface</a:t>
            </a:r>
            <a:r>
              <a:rPr lang="es-MX" sz="2800" i="1"/>
              <a:t>)</a:t>
            </a:r>
            <a:r>
              <a:rPr lang="es-MX" sz="2800" b="1"/>
              <a:t> de Java</a:t>
            </a:r>
          </a:p>
        </p:txBody>
      </p:sp>
    </p:spTree>
    <p:extLst>
      <p:ext uri="{BB962C8B-B14F-4D97-AF65-F5344CB8AC3E}">
        <p14:creationId xmlns:p14="http://schemas.microsoft.com/office/powerpoint/2010/main" val="40879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Rectángulo"/>
          <p:cNvSpPr>
            <a:spLocks noChangeArrowheads="1"/>
          </p:cNvSpPr>
          <p:nvPr/>
        </p:nvSpPr>
        <p:spPr bwMode="auto">
          <a:xfrm>
            <a:off x="1476375" y="476250"/>
            <a:ext cx="45577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MX">
                <a:hlinkClick r:id="rId3"/>
              </a:rPr>
              <a:t>http://download.oracle.com/javase/tutorial/</a:t>
            </a:r>
            <a:r>
              <a:rPr lang="es-MX"/>
              <a:t> </a:t>
            </a:r>
          </a:p>
        </p:txBody>
      </p:sp>
      <p:pic>
        <p:nvPicPr>
          <p:cNvPr id="4403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981075"/>
            <a:ext cx="7805737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59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3 Marcador de contenido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792788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000" b="1" smtClean="0"/>
              <a:t>Trails Covering the Basics</a:t>
            </a:r>
          </a:p>
          <a:p>
            <a:pPr>
              <a:buFont typeface="Arial" charset="0"/>
              <a:buNone/>
            </a:pPr>
            <a:r>
              <a:rPr lang="en-US" sz="2000" smtClean="0"/>
              <a:t>These trails are available in book form as </a:t>
            </a:r>
            <a:r>
              <a:rPr lang="en-US" sz="2000" i="1" smtClean="0"/>
              <a:t>The Java Tutorial, Fourth Edition</a:t>
            </a:r>
            <a:r>
              <a:rPr lang="en-US" sz="2000" smtClean="0"/>
              <a:t>. To buy this book, refer to the box to the right.</a:t>
            </a:r>
          </a:p>
          <a:p>
            <a:pPr>
              <a:buFont typeface="Arial" charset="0"/>
              <a:buNone/>
            </a:pPr>
            <a:r>
              <a:rPr lang="en-US" sz="2000" smtClean="0">
                <a:hlinkClick r:id="rId3" action="ppaction://hlinkfile"/>
              </a:rPr>
              <a:t>Getting Started</a:t>
            </a:r>
            <a:r>
              <a:rPr lang="en-US" sz="2000" smtClean="0"/>
              <a:t> — An introduction to Java technology and lessons on installing Java development software and using it to create a simple program. </a:t>
            </a:r>
          </a:p>
          <a:p>
            <a:pPr>
              <a:buFont typeface="Arial" charset="0"/>
              <a:buNone/>
            </a:pPr>
            <a:r>
              <a:rPr lang="en-US" sz="2000" smtClean="0">
                <a:hlinkClick r:id="rId4" action="ppaction://hlinkfile"/>
              </a:rPr>
              <a:t>Learning the Java Language</a:t>
            </a:r>
            <a:r>
              <a:rPr lang="en-US" sz="2000" smtClean="0"/>
              <a:t> — Lessons describing the essential concepts and features of the Java Programming Language. </a:t>
            </a:r>
          </a:p>
          <a:p>
            <a:pPr>
              <a:buFont typeface="Arial" charset="0"/>
              <a:buNone/>
            </a:pPr>
            <a:r>
              <a:rPr lang="en-US" sz="2000" smtClean="0">
                <a:hlinkClick r:id="rId5" action="ppaction://hlinkfile"/>
              </a:rPr>
              <a:t>Essential Java Classes</a:t>
            </a:r>
            <a:r>
              <a:rPr lang="en-US" sz="2000" smtClean="0"/>
              <a:t> — Lessons on exceptions, basic input/output, concurrency, regular expressions, and the platform environment. </a:t>
            </a:r>
          </a:p>
          <a:p>
            <a:pPr>
              <a:buFont typeface="Arial" charset="0"/>
              <a:buNone/>
            </a:pPr>
            <a:r>
              <a:rPr lang="en-US" sz="2000" smtClean="0">
                <a:hlinkClick r:id="rId6" action="ppaction://hlinkfile"/>
              </a:rPr>
              <a:t>Collections</a:t>
            </a:r>
            <a:r>
              <a:rPr lang="en-US" sz="2000" smtClean="0"/>
              <a:t> — Lessons on using and extending the Java Collections Framework. </a:t>
            </a:r>
          </a:p>
          <a:p>
            <a:pPr>
              <a:buFont typeface="Arial" charset="0"/>
              <a:buNone/>
            </a:pPr>
            <a:r>
              <a:rPr lang="en-US" sz="2000" smtClean="0">
                <a:hlinkClick r:id="rId7" action="ppaction://hlinkfile"/>
              </a:rPr>
              <a:t>Swing</a:t>
            </a:r>
            <a:r>
              <a:rPr lang="en-US" sz="2000" smtClean="0"/>
              <a:t> — An introduction to the Swing GUI toolkit, with an overview of features and a visual catalog of components. See below for a more comprehensive tutorial on Swing. </a:t>
            </a:r>
          </a:p>
          <a:p>
            <a:pPr>
              <a:buFont typeface="Arial" charset="0"/>
              <a:buNone/>
            </a:pPr>
            <a:r>
              <a:rPr lang="en-US" sz="2000" smtClean="0">
                <a:hlinkClick r:id="rId8" action="ppaction://hlinkfile"/>
              </a:rPr>
              <a:t>Deployment</a:t>
            </a:r>
            <a:r>
              <a:rPr lang="en-US" sz="2000" smtClean="0"/>
              <a:t> — How to package applications and applets using JAR files, and deploy them using Java Web Start and Java Plug-in. </a:t>
            </a:r>
          </a:p>
          <a:p>
            <a:pPr>
              <a:buFont typeface="Arial" charset="0"/>
              <a:buNone/>
            </a:pPr>
            <a:r>
              <a:rPr lang="en-US" sz="2000" smtClean="0">
                <a:hlinkClick r:id="rId9" action="ppaction://hlinkfile"/>
              </a:rPr>
              <a:t>Preparation for Java Programming Language Certification</a:t>
            </a:r>
            <a:r>
              <a:rPr lang="en-US" sz="2000" smtClean="0"/>
              <a:t> — List of available training and tutorial resources. </a:t>
            </a:r>
          </a:p>
          <a:p>
            <a:pPr>
              <a:buFont typeface="Arial" charset="0"/>
              <a:buNone/>
            </a:pPr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7594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55650" y="404813"/>
            <a:ext cx="8007350" cy="5792787"/>
          </a:xfrm>
          <a:noFill/>
        </p:spPr>
      </p:pic>
      <p:cxnSp>
        <p:nvCxnSpPr>
          <p:cNvPr id="4" name="3 Conector recto de flecha"/>
          <p:cNvCxnSpPr/>
          <p:nvPr/>
        </p:nvCxnSpPr>
        <p:spPr>
          <a:xfrm flipV="1">
            <a:off x="250825" y="4437063"/>
            <a:ext cx="1008063" cy="36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2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10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388" y="1600200"/>
            <a:ext cx="8785225" cy="45259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s-MX" sz="2800" dirty="0" smtClean="0">
                <a:hlinkClick r:id="rId2"/>
              </a:rPr>
              <a:t>http://download.oracle.com/javase/tutorial/java/TOC.html</a:t>
            </a:r>
            <a:r>
              <a:rPr lang="es-MX" sz="2800" dirty="0" smtClean="0"/>
              <a:t>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sz="2800" dirty="0" smtClean="0"/>
              <a:t>Visita la pagina del tutorial de Java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sz="2800" dirty="0" smtClean="0"/>
              <a:t>Revisa la información de la sección </a:t>
            </a:r>
            <a:r>
              <a:rPr lang="es-MX" sz="2800" b="1" dirty="0" err="1" smtClean="0">
                <a:solidFill>
                  <a:srgbClr val="FF0000"/>
                </a:solidFill>
                <a:hlinkClick r:id="rId3" action="ppaction://hlinkfile"/>
              </a:rPr>
              <a:t>Language</a:t>
            </a:r>
            <a:r>
              <a:rPr lang="es-MX" sz="2800" b="1" dirty="0" smtClean="0">
                <a:solidFill>
                  <a:srgbClr val="FF0000"/>
                </a:solidFill>
                <a:hlinkClick r:id="rId3" action="ppaction://hlinkfile"/>
              </a:rPr>
              <a:t> </a:t>
            </a:r>
            <a:r>
              <a:rPr lang="es-MX" sz="2800" b="1" dirty="0" err="1" smtClean="0">
                <a:solidFill>
                  <a:srgbClr val="FF0000"/>
                </a:solidFill>
                <a:hlinkClick r:id="rId3" action="ppaction://hlinkfile"/>
              </a:rPr>
              <a:t>Basics</a:t>
            </a:r>
            <a:r>
              <a:rPr lang="es-MX" sz="2800" dirty="0" smtClean="0">
                <a:solidFill>
                  <a:srgbClr val="FF0000"/>
                </a:solidFill>
              </a:rPr>
              <a:t> </a:t>
            </a:r>
            <a:endParaRPr lang="es-MX" sz="280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s-MX" sz="2800" dirty="0" smtClean="0"/>
              <a:t>Selecciona alguna pregunta de las que están en las secciones de </a:t>
            </a:r>
            <a:r>
              <a:rPr lang="es-MX" sz="2800" dirty="0" smtClean="0">
                <a:solidFill>
                  <a:srgbClr val="FF0000"/>
                </a:solidFill>
              </a:rPr>
              <a:t>Variables, Operadores o Expresiones </a:t>
            </a:r>
            <a:r>
              <a:rPr lang="es-MX" sz="2800" dirty="0" smtClean="0"/>
              <a:t>(ver siguiente página)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s-MX" sz="2800" dirty="0" smtClean="0"/>
              <a:t>Responde la pregunta y envíala al grupo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7221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4 Grupo"/>
          <p:cNvGrpSpPr>
            <a:grpSpLocks/>
          </p:cNvGrpSpPr>
          <p:nvPr/>
        </p:nvGrpSpPr>
        <p:grpSpPr bwMode="auto">
          <a:xfrm>
            <a:off x="468313" y="981075"/>
            <a:ext cx="8307387" cy="4891088"/>
            <a:chOff x="467544" y="980728"/>
            <a:chExt cx="8308702" cy="4891950"/>
          </a:xfrm>
        </p:grpSpPr>
        <p:pic>
          <p:nvPicPr>
            <p:cNvPr id="48131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35696" y="980728"/>
              <a:ext cx="6940550" cy="443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5 Conector recto de flecha"/>
            <p:cNvCxnSpPr/>
            <p:nvPr/>
          </p:nvCxnSpPr>
          <p:spPr>
            <a:xfrm flipV="1">
              <a:off x="899412" y="3932411"/>
              <a:ext cx="1152707" cy="5763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7 Conector recto de flecha"/>
            <p:cNvCxnSpPr/>
            <p:nvPr/>
          </p:nvCxnSpPr>
          <p:spPr>
            <a:xfrm>
              <a:off x="899412" y="4508775"/>
              <a:ext cx="1152707" cy="4318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>
              <a:off x="899412" y="4508775"/>
              <a:ext cx="1152707" cy="7923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8135" name="13 CuadroTexto"/>
            <p:cNvSpPr txBox="1">
              <a:spLocks noChangeArrowheads="1"/>
            </p:cNvSpPr>
            <p:nvPr/>
          </p:nvSpPr>
          <p:spPr bwMode="auto">
            <a:xfrm rot="-5400000">
              <a:off x="-677641" y="4358161"/>
              <a:ext cx="265970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s-MX"/>
                <a:t>Secciones de preguntas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28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Tarea 11</a:t>
            </a:r>
          </a:p>
        </p:txBody>
      </p:sp>
      <p:sp>
        <p:nvSpPr>
          <p:cNvPr id="49155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55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Implementa  todos los algoritmos de secuencia en programas java.  Para cada programa:</a:t>
            </a:r>
          </a:p>
          <a:p>
            <a:pPr lvl="1"/>
            <a:r>
              <a:rPr lang="es-MX" dirty="0" smtClean="0"/>
              <a:t>Escribe el programa con un editor, incluye en el programa comentarios.</a:t>
            </a:r>
          </a:p>
          <a:p>
            <a:pPr lvl="1"/>
            <a:r>
              <a:rPr lang="es-MX" dirty="0" smtClean="0"/>
              <a:t>Compila el programa con</a:t>
            </a:r>
            <a:r>
              <a:rPr lang="es-MX" b="1" dirty="0" smtClean="0"/>
              <a:t> </a:t>
            </a:r>
            <a:r>
              <a:rPr lang="es-MX" b="1" dirty="0" err="1" smtClean="0"/>
              <a:t>javac</a:t>
            </a:r>
            <a:endParaRPr lang="es-MX" b="1" dirty="0" smtClean="0"/>
          </a:p>
          <a:p>
            <a:pPr lvl="1"/>
            <a:r>
              <a:rPr lang="es-MX" dirty="0" smtClean="0"/>
              <a:t>Ejecuta el programa con </a:t>
            </a:r>
            <a:r>
              <a:rPr lang="es-MX" b="1" dirty="0" smtClean="0"/>
              <a:t>java</a:t>
            </a:r>
          </a:p>
          <a:p>
            <a:r>
              <a:rPr lang="es-MX" dirty="0" smtClean="0"/>
              <a:t>Escribe los errores de compilación que obtengas.</a:t>
            </a:r>
          </a:p>
          <a:p>
            <a:r>
              <a:rPr lang="es-MX" dirty="0"/>
              <a:t>Escribe los errores de </a:t>
            </a:r>
            <a:r>
              <a:rPr lang="es-MX" dirty="0" smtClean="0"/>
              <a:t>ejecución que obtengas.</a:t>
            </a:r>
          </a:p>
          <a:p>
            <a:r>
              <a:rPr lang="es-MX" dirty="0" smtClean="0"/>
              <a:t>Guarda en tu portafolio el programa y los resultados que te arroja.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401108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Tarea 12</a:t>
            </a:r>
            <a:br>
              <a:rPr lang="es-MX" dirty="0" smtClean="0"/>
            </a:br>
            <a:r>
              <a:rPr lang="es-MX" dirty="0" smtClean="0"/>
              <a:t>Investigación (Formatos de salida)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3196952"/>
          </a:xfrm>
        </p:spPr>
        <p:txBody>
          <a:bodyPr>
            <a:normAutofit fontScale="47500" lnSpcReduction="20000"/>
          </a:bodyPr>
          <a:lstStyle/>
          <a:p>
            <a:r>
              <a:rPr lang="es-MX" sz="5100" dirty="0" smtClean="0"/>
              <a:t>Investiga en la pagina oficial de Java (tutorial) como usar formatos para los datos de salida.</a:t>
            </a:r>
            <a:r>
              <a:rPr lang="es-MX" sz="5100" dirty="0"/>
              <a:t> </a:t>
            </a:r>
            <a:r>
              <a:rPr lang="es-MX" sz="5100" dirty="0" smtClean="0"/>
              <a:t>(Métodos </a:t>
            </a:r>
            <a:r>
              <a:rPr lang="es-MX" sz="5100" dirty="0" err="1"/>
              <a:t>printf</a:t>
            </a:r>
            <a:r>
              <a:rPr lang="es-MX" sz="5100" dirty="0"/>
              <a:t> y </a:t>
            </a:r>
            <a:r>
              <a:rPr lang="es-MX" sz="5100" dirty="0" err="1" smtClean="0"/>
              <a:t>format</a:t>
            </a:r>
            <a:r>
              <a:rPr lang="es-MX" sz="5100" dirty="0" smtClean="0"/>
              <a:t>, clase </a:t>
            </a:r>
            <a:r>
              <a:rPr lang="es-MX" sz="5100" dirty="0" err="1" smtClean="0"/>
              <a:t>DecimalFormat</a:t>
            </a:r>
            <a:r>
              <a:rPr lang="es-MX" sz="5100" dirty="0" smtClean="0"/>
              <a:t>, </a:t>
            </a:r>
            <a:endParaRPr lang="es-MX" sz="5100" dirty="0"/>
          </a:p>
          <a:p>
            <a:endParaRPr lang="es-MX" sz="3800" dirty="0" smtClean="0"/>
          </a:p>
          <a:p>
            <a:r>
              <a:rPr lang="es-MX" sz="3800" dirty="0" smtClean="0"/>
              <a:t>Ejemplos:</a:t>
            </a:r>
          </a:p>
          <a:p>
            <a:pPr lvl="1"/>
            <a:r>
              <a:rPr lang="es-MX" sz="3400" dirty="0" smtClean="0"/>
              <a:t>Usar comas para separar cantidades 345,989</a:t>
            </a:r>
          </a:p>
          <a:p>
            <a:pPr lvl="1"/>
            <a:r>
              <a:rPr lang="es-MX" sz="3400" dirty="0" smtClean="0"/>
              <a:t>Usar </a:t>
            </a:r>
            <a:r>
              <a:rPr lang="es-MX" sz="3400" dirty="0"/>
              <a:t>signo  +461012</a:t>
            </a:r>
            <a:endParaRPr lang="es-MX" sz="3400" dirty="0" smtClean="0"/>
          </a:p>
          <a:p>
            <a:pPr lvl="1"/>
            <a:r>
              <a:rPr lang="es-MX" sz="3400" dirty="0" smtClean="0"/>
              <a:t>Definir el numero de decimales a </a:t>
            </a:r>
            <a:r>
              <a:rPr lang="es-MX" sz="3400" dirty="0"/>
              <a:t>imprimir, </a:t>
            </a:r>
            <a:r>
              <a:rPr lang="es-MX" sz="3400" dirty="0" smtClean="0"/>
              <a:t>3.142</a:t>
            </a:r>
          </a:p>
          <a:p>
            <a:pPr lvl="1"/>
            <a:endParaRPr lang="es-MX" dirty="0" smtClean="0"/>
          </a:p>
          <a:p>
            <a:pPr marL="0" indent="0" algn="ctr">
              <a:buNone/>
            </a:pPr>
            <a:r>
              <a:rPr lang="es-MX" sz="4400" dirty="0" smtClean="0">
                <a:hlinkClick r:id="rId2"/>
              </a:rPr>
              <a:t>https</a:t>
            </a:r>
            <a:r>
              <a:rPr lang="es-MX" sz="4400" dirty="0">
                <a:hlinkClick r:id="rId2"/>
              </a:rPr>
              <a:t>://docs.oracle.com/javase/tutorial/java/data/numberformat.html</a:t>
            </a:r>
            <a:r>
              <a:rPr lang="es-MX" sz="4400" dirty="0"/>
              <a:t> </a:t>
            </a:r>
            <a:r>
              <a:rPr lang="es-MX" sz="4400" dirty="0" smtClean="0">
                <a:hlinkClick r:id="rId3"/>
              </a:rPr>
              <a:t>https</a:t>
            </a:r>
            <a:r>
              <a:rPr lang="es-MX" sz="4400" dirty="0">
                <a:hlinkClick r:id="rId3"/>
              </a:rPr>
              <a:t>://</a:t>
            </a:r>
            <a:r>
              <a:rPr lang="es-MX" sz="4400" dirty="0" smtClean="0">
                <a:hlinkClick r:id="rId3"/>
              </a:rPr>
              <a:t>docs.oracle.com/javase/tutorial/essential/io/formatting.html</a:t>
            </a:r>
            <a:endParaRPr lang="es-MX" sz="4400" dirty="0" smtClean="0"/>
          </a:p>
          <a:p>
            <a:pPr marL="457200" lvl="1" indent="0" algn="ctr">
              <a:buNone/>
            </a:pP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403648" y="4437112"/>
            <a:ext cx="70612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int</a:t>
            </a:r>
            <a:r>
              <a:rPr lang="en-US" sz="2800" dirty="0"/>
              <a:t> i = 461012; </a:t>
            </a:r>
            <a:endParaRPr lang="en-US" sz="2800" dirty="0" smtClean="0"/>
          </a:p>
          <a:p>
            <a:r>
              <a:rPr lang="en-US" sz="2800" dirty="0" err="1" smtClean="0"/>
              <a:t>System.out.format</a:t>
            </a:r>
            <a:r>
              <a:rPr lang="en-US" sz="2800" dirty="0"/>
              <a:t>("The value of i is: </a:t>
            </a:r>
            <a:r>
              <a:rPr lang="en-US" sz="2800" b="1" dirty="0">
                <a:solidFill>
                  <a:schemeClr val="accent1"/>
                </a:solidFill>
              </a:rPr>
              <a:t>%</a:t>
            </a:r>
            <a:r>
              <a:rPr lang="en-US" sz="2800" b="1" dirty="0" err="1">
                <a:solidFill>
                  <a:schemeClr val="accent1"/>
                </a:solidFill>
              </a:rPr>
              <a:t>d%n</a:t>
            </a:r>
            <a:r>
              <a:rPr lang="en-US" sz="2800" dirty="0"/>
              <a:t>", i</a:t>
            </a:r>
            <a:r>
              <a:rPr lang="en-US" sz="2800" dirty="0" smtClean="0"/>
              <a:t>);</a:t>
            </a:r>
          </a:p>
          <a:p>
            <a:endParaRPr lang="en-US" sz="2800" dirty="0"/>
          </a:p>
          <a:p>
            <a:r>
              <a:rPr lang="es-MX" sz="2400" dirty="0" smtClean="0"/>
              <a:t>Resultado </a:t>
            </a:r>
          </a:p>
          <a:p>
            <a:r>
              <a:rPr lang="en-US" sz="2400" dirty="0" smtClean="0"/>
              <a:t>                     </a:t>
            </a:r>
            <a:r>
              <a:rPr lang="en-US" sz="2400" b="1" dirty="0" smtClean="0">
                <a:solidFill>
                  <a:schemeClr val="accent1"/>
                </a:solidFill>
              </a:rPr>
              <a:t>  The </a:t>
            </a:r>
            <a:r>
              <a:rPr lang="en-US" sz="2400" b="1" dirty="0">
                <a:solidFill>
                  <a:schemeClr val="accent1"/>
                </a:solidFill>
              </a:rPr>
              <a:t>value of i is: 461012</a:t>
            </a:r>
            <a:endParaRPr lang="es-MX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6522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Requisitos para examen</a:t>
            </a:r>
            <a:endParaRPr lang="es-MX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Portafolio de equipo con programas de secuencia de los dos estudiantes</a:t>
            </a:r>
          </a:p>
          <a:p>
            <a:r>
              <a:rPr lang="es-MX" dirty="0" smtClean="0"/>
              <a:t>Investigación en equipo sobre formatos de salida.</a:t>
            </a:r>
          </a:p>
          <a:p>
            <a:r>
              <a:rPr lang="es-MX" dirty="0" smtClean="0"/>
              <a:t>Algunos programas </a:t>
            </a:r>
          </a:p>
          <a:p>
            <a:pPr lvl="1"/>
            <a:r>
              <a:rPr lang="es-MX" dirty="0" smtClean="0"/>
              <a:t>Usando lectura de datos con la clase </a:t>
            </a:r>
            <a:r>
              <a:rPr lang="es-MX" dirty="0" err="1" smtClean="0"/>
              <a:t>Keyboard</a:t>
            </a:r>
            <a:endParaRPr lang="es-MX" dirty="0" smtClean="0"/>
          </a:p>
          <a:p>
            <a:pPr lvl="1"/>
            <a:r>
              <a:rPr lang="es-MX" dirty="0" smtClean="0"/>
              <a:t>Usando lectura de datos con Scanner</a:t>
            </a:r>
          </a:p>
          <a:p>
            <a:pPr lvl="1"/>
            <a:r>
              <a:rPr lang="es-MX" dirty="0" smtClean="0"/>
              <a:t>Resultados con formato usando </a:t>
            </a:r>
            <a:r>
              <a:rPr lang="es-MX" dirty="0" err="1" smtClean="0"/>
              <a:t>DecimalFormat</a:t>
            </a:r>
            <a:endParaRPr lang="es-MX" dirty="0" smtClean="0"/>
          </a:p>
          <a:p>
            <a:pPr lvl="1"/>
            <a:r>
              <a:rPr lang="es-MX" dirty="0" smtClean="0"/>
              <a:t>Resultados con formato usando </a:t>
            </a:r>
            <a:r>
              <a:rPr lang="es-MX" dirty="0" err="1" smtClean="0"/>
              <a:t>printf</a:t>
            </a:r>
            <a:r>
              <a:rPr lang="es-MX" dirty="0" smtClean="0"/>
              <a:t> o </a:t>
            </a:r>
            <a:r>
              <a:rPr lang="es-MX" dirty="0" err="1" smtClean="0"/>
              <a:t>format</a:t>
            </a:r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886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4 Título"/>
          <p:cNvSpPr>
            <a:spLocks noGrp="1"/>
          </p:cNvSpPr>
          <p:nvPr>
            <p:ph type="title"/>
          </p:nvPr>
        </p:nvSpPr>
        <p:spPr>
          <a:xfrm>
            <a:off x="468313" y="617538"/>
            <a:ext cx="8475662" cy="11430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4000" b="1" spc="-100" dirty="0">
                <a:solidFill>
                  <a:schemeClr val="tx2"/>
                </a:solidFill>
              </a:rPr>
              <a:t>2.2 Características del lenguaje de programación Java</a:t>
            </a:r>
          </a:p>
        </p:txBody>
      </p:sp>
      <p:sp>
        <p:nvSpPr>
          <p:cNvPr id="4099" name="5 Marcador de contenido"/>
          <p:cNvSpPr>
            <a:spLocks noGrp="1"/>
          </p:cNvSpPr>
          <p:nvPr>
            <p:ph idx="1"/>
          </p:nvPr>
        </p:nvSpPr>
        <p:spPr>
          <a:xfrm>
            <a:off x="539750" y="1989138"/>
            <a:ext cx="7772400" cy="4114800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MX" dirty="0" smtClean="0"/>
              <a:t>Fue diseñado en </a:t>
            </a:r>
            <a:r>
              <a:rPr lang="es-MX" dirty="0" err="1" smtClean="0"/>
              <a:t>Sun</a:t>
            </a:r>
            <a:r>
              <a:rPr lang="es-MX" dirty="0" smtClean="0"/>
              <a:t> Microsystems a principio de los años 90´s.</a:t>
            </a:r>
          </a:p>
          <a:p>
            <a:pPr eaLnBrk="1" fontAlgn="auto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MX" dirty="0" smtClean="0"/>
              <a:t>Se desarrolló con base en </a:t>
            </a:r>
            <a:r>
              <a:rPr lang="es-MX" dirty="0" smtClean="0"/>
              <a:t>la necesidad de contar con una nueva tecnología para programar la siguiente generación de dispositivos inteligentes.</a:t>
            </a:r>
          </a:p>
          <a:p>
            <a:pPr eaLnBrk="1" fontAlgn="auto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MX" dirty="0" smtClean="0"/>
              <a:t>La primera versión del lenguaje creada en 1991 se llamo </a:t>
            </a:r>
            <a:r>
              <a:rPr lang="es-MX" dirty="0" err="1" smtClean="0"/>
              <a:t>Oak</a:t>
            </a:r>
            <a:r>
              <a:rPr lang="es-MX" dirty="0" smtClean="0"/>
              <a:t>.</a:t>
            </a:r>
          </a:p>
          <a:p>
            <a:pPr eaLnBrk="1" fontAlgn="auto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MX" dirty="0" smtClean="0"/>
              <a:t>Java es un lenguaje de programación orientado a objetos que se considera fácil de aprender y de usar.</a:t>
            </a:r>
          </a:p>
          <a:p>
            <a:pPr eaLnBrk="1" fontAlgn="auto" hangingPunct="1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s-MX" dirty="0" smtClean="0"/>
              <a:t>En enero de 1996 es presentada la versión 1.0 del JDK.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88640"/>
            <a:ext cx="1800200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1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792" y="4653136"/>
            <a:ext cx="187220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3600" dirty="0" smtClean="0"/>
              <a:t>Objetivos principales en la creación de Java</a:t>
            </a:r>
          </a:p>
        </p:txBody>
      </p:sp>
      <p:sp>
        <p:nvSpPr>
          <p:cNvPr id="5123" name="2 Marcador de contenido"/>
          <p:cNvSpPr>
            <a:spLocks noGrp="1"/>
          </p:cNvSpPr>
          <p:nvPr>
            <p:ph idx="1"/>
          </p:nvPr>
        </p:nvSpPr>
        <p:spPr>
          <a:xfrm>
            <a:off x="250825" y="1628800"/>
            <a:ext cx="8704263" cy="4503713"/>
          </a:xfrm>
        </p:spPr>
        <p:txBody>
          <a:bodyPr rtlCol="0">
            <a:no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Tahoma" pitchFamily="34" charset="0"/>
              <a:buAutoNum type="arabicPeriod"/>
              <a:defRPr/>
            </a:pPr>
            <a:r>
              <a:rPr lang="es-MX" sz="2800" dirty="0" smtClean="0"/>
              <a:t>Usar la metodología de la </a:t>
            </a:r>
            <a:r>
              <a:rPr lang="es-MX" sz="2800" b="1" dirty="0" smtClean="0"/>
              <a:t>programación orientada a objetos</a:t>
            </a:r>
            <a:r>
              <a:rPr lang="es-MX" sz="2800" dirty="0" smtClean="0"/>
              <a:t>. </a:t>
            </a:r>
          </a:p>
          <a:p>
            <a:pPr marL="514350" indent="-514350">
              <a:buFont typeface="Tahoma" pitchFamily="34" charset="0"/>
              <a:buAutoNum type="arabicPeriod"/>
              <a:defRPr/>
            </a:pPr>
            <a:r>
              <a:rPr lang="es-MX" sz="2800" dirty="0" smtClean="0"/>
              <a:t>Debería permitir la </a:t>
            </a:r>
            <a:r>
              <a:rPr lang="es-MX" sz="2800" b="1" dirty="0" smtClean="0"/>
              <a:t>ejecución en </a:t>
            </a:r>
            <a:r>
              <a:rPr lang="es-MX" sz="2800" b="1" dirty="0"/>
              <a:t>múltiples sistemas operativos</a:t>
            </a:r>
            <a:r>
              <a:rPr lang="es-MX" sz="2800" dirty="0"/>
              <a:t> </a:t>
            </a:r>
            <a:r>
              <a:rPr lang="es-MX" sz="2800" dirty="0" smtClean="0"/>
              <a:t>de un mismo programa. </a:t>
            </a:r>
          </a:p>
          <a:p>
            <a:pPr marL="514350" indent="-514350" eaLnBrk="1" fontAlgn="auto" hangingPunct="1">
              <a:spcAft>
                <a:spcPts val="0"/>
              </a:spcAft>
              <a:buFont typeface="Tahoma" pitchFamily="34" charset="0"/>
              <a:buAutoNum type="arabicPeriod"/>
              <a:defRPr/>
            </a:pPr>
            <a:r>
              <a:rPr lang="es-MX" sz="2800" dirty="0" smtClean="0"/>
              <a:t>Incluir </a:t>
            </a:r>
            <a:r>
              <a:rPr lang="es-MX" sz="2800" b="1" dirty="0" smtClean="0"/>
              <a:t>soporte para trabajo en red</a:t>
            </a:r>
            <a:r>
              <a:rPr lang="es-MX" sz="2800" dirty="0" smtClean="0"/>
              <a:t>. </a:t>
            </a:r>
          </a:p>
          <a:p>
            <a:pPr marL="514350" indent="-514350" eaLnBrk="1" fontAlgn="auto" hangingPunct="1">
              <a:spcAft>
                <a:spcPts val="0"/>
              </a:spcAft>
              <a:buFont typeface="Tahoma" pitchFamily="34" charset="0"/>
              <a:buAutoNum type="arabicPeriod"/>
              <a:defRPr/>
            </a:pPr>
            <a:r>
              <a:rPr lang="es-MX" sz="2800" dirty="0" smtClean="0"/>
              <a:t>Ejecutar </a:t>
            </a:r>
            <a:r>
              <a:rPr lang="es-MX" sz="2800" b="1" dirty="0" smtClean="0"/>
              <a:t>código en sistemas remotos </a:t>
            </a:r>
            <a:r>
              <a:rPr lang="es-MX" sz="2800" dirty="0" smtClean="0"/>
              <a:t>de forma segura. </a:t>
            </a:r>
          </a:p>
          <a:p>
            <a:pPr marL="514350" indent="-514350" eaLnBrk="1" fontAlgn="auto" hangingPunct="1">
              <a:spcAft>
                <a:spcPts val="0"/>
              </a:spcAft>
              <a:buFont typeface="Tahoma" pitchFamily="34" charset="0"/>
              <a:buAutoNum type="arabicPeriod"/>
              <a:defRPr/>
            </a:pPr>
            <a:r>
              <a:rPr lang="es-MX" sz="2800" b="1" dirty="0" smtClean="0"/>
              <a:t>Fácil de usar </a:t>
            </a:r>
            <a:r>
              <a:rPr lang="es-MX" sz="2800" dirty="0" smtClean="0"/>
              <a:t>y compatible con otros lenguajes orientados a objetos, como C++. </a:t>
            </a:r>
          </a:p>
          <a:p>
            <a:pPr marL="514350" indent="-514350" eaLnBrk="1" fontAlgn="auto" hangingPunct="1">
              <a:spcAft>
                <a:spcPts val="0"/>
              </a:spcAft>
              <a:buFont typeface="Tahoma" pitchFamily="34" charset="0"/>
              <a:buAutoNum type="arabicPeriod"/>
              <a:defRPr/>
            </a:pPr>
            <a:endParaRPr lang="es-MX" sz="2800" dirty="0" smtClean="0"/>
          </a:p>
        </p:txBody>
      </p:sp>
    </p:spTree>
    <p:extLst>
      <p:ext uri="{BB962C8B-B14F-4D97-AF65-F5344CB8AC3E}">
        <p14:creationId xmlns:p14="http://schemas.microsoft.com/office/powerpoint/2010/main" val="264398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MX" smtClean="0"/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>
          <a:xfrm>
            <a:off x="684213" y="2017713"/>
            <a:ext cx="8270875" cy="4114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mtClean="0"/>
              <a:t>Java ha evolucionado desde su creación, incrementando el número de clases y paquetes que componen la biblioteca estándar.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mtClean="0"/>
              <a:t>La evolución del lenguaje es regulada por un proceso de la comunidad de usuarios </a:t>
            </a:r>
            <a:r>
              <a:rPr lang="es-MX" b="1" smtClean="0"/>
              <a:t>JCP</a:t>
            </a:r>
            <a:r>
              <a:rPr lang="es-MX" smtClean="0"/>
              <a:t> (</a:t>
            </a:r>
            <a:r>
              <a:rPr lang="es-MX" sz="2000" i="1" smtClean="0"/>
              <a:t>Java Community Process</a:t>
            </a:r>
            <a:r>
              <a:rPr lang="es-MX" smtClean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MX" smtClean="0"/>
              <a:t>Los usuarios proponen cambios a la plataforma a través del </a:t>
            </a:r>
            <a:r>
              <a:rPr lang="es-MX" b="1" smtClean="0"/>
              <a:t>JSR</a:t>
            </a:r>
            <a:r>
              <a:rPr lang="es-MX" smtClean="0"/>
              <a:t> (</a:t>
            </a:r>
            <a:r>
              <a:rPr lang="es-MX" sz="2000" i="1" smtClean="0"/>
              <a:t>Java Specification Requests </a:t>
            </a:r>
            <a:r>
              <a:rPr lang="es-MX" smtClean="0"/>
              <a:t>)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MX" smtClean="0"/>
          </a:p>
        </p:txBody>
      </p:sp>
    </p:spTree>
    <p:extLst>
      <p:ext uri="{BB962C8B-B14F-4D97-AF65-F5344CB8AC3E}">
        <p14:creationId xmlns:p14="http://schemas.microsoft.com/office/powerpoint/2010/main" val="22880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4208</Words>
  <Application>Microsoft Office PowerPoint</Application>
  <PresentationFormat>Presentación en pantalla (4:3)</PresentationFormat>
  <Paragraphs>747</Paragraphs>
  <Slides>68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7" baseType="lpstr">
      <vt:lpstr>Arial Unicode MS</vt:lpstr>
      <vt:lpstr>Arial</vt:lpstr>
      <vt:lpstr>Calibri</vt:lpstr>
      <vt:lpstr>Courier</vt:lpstr>
      <vt:lpstr>Courier New</vt:lpstr>
      <vt:lpstr>Tahoma</vt:lpstr>
      <vt:lpstr>Times New Roman</vt:lpstr>
      <vt:lpstr>Wingdings</vt:lpstr>
      <vt:lpstr>Tema de Office</vt:lpstr>
      <vt:lpstr>Ingeniería en Sistemas Computacionales Fundamentos de Programación Clave AED-1285 SATCA 2-3-5 </vt:lpstr>
      <vt:lpstr>Fechas de Examen/Evaluación Agosto-Diciembre 2018</vt:lpstr>
      <vt:lpstr>Presentación de PowerPoint</vt:lpstr>
      <vt:lpstr>Presentación de PowerPoint</vt:lpstr>
      <vt:lpstr>2. Introducción a la Programación</vt:lpstr>
      <vt:lpstr>2.1 Conceptos básicos.</vt:lpstr>
      <vt:lpstr>2.2 Características del lenguaje de programación Java</vt:lpstr>
      <vt:lpstr>Objetivos principales en la creación de Java</vt:lpstr>
      <vt:lpstr>Presentación de PowerPoint</vt:lpstr>
      <vt:lpstr>James Gosling</vt:lpstr>
      <vt:lpstr>TAREA 1</vt:lpstr>
      <vt:lpstr>2.3 Estructura básica de un programa Java</vt:lpstr>
      <vt:lpstr>Presentación de PowerPoint</vt:lpstr>
      <vt:lpstr>Tarea 2</vt:lpstr>
      <vt:lpstr>2.5 Traducción de un programa</vt:lpstr>
      <vt:lpstr>Presentación de PowerPoint</vt:lpstr>
      <vt:lpstr>Presentación de PowerPoint</vt:lpstr>
      <vt:lpstr>Descarga e Instalación de Java</vt:lpstr>
      <vt:lpstr>Directorios de archivos instalados</vt:lpstr>
      <vt:lpstr>Editar el programa</vt:lpstr>
      <vt:lpstr>Presentación de PowerPoint</vt:lpstr>
      <vt:lpstr>Compilar un programa</vt:lpstr>
      <vt:lpstr>Depuración Ejemplo programa con error</vt:lpstr>
      <vt:lpstr>Ejecución de un programa</vt:lpstr>
      <vt:lpstr>2.4 Elementos del Lenguaje</vt:lpstr>
      <vt:lpstr>Comentarios</vt:lpstr>
      <vt:lpstr>Palabras Clave o Reservadas</vt:lpstr>
      <vt:lpstr>Tipos de Datos</vt:lpstr>
      <vt:lpstr>Tipos de Datos Primitivos</vt:lpstr>
      <vt:lpstr>Tarea 3</vt:lpstr>
      <vt:lpstr>Tipos de Datos Referencia</vt:lpstr>
      <vt:lpstr>Tarea 4</vt:lpstr>
      <vt:lpstr>Variables</vt:lpstr>
      <vt:lpstr>Variables</vt:lpstr>
      <vt:lpstr>Tarea 5</vt:lpstr>
      <vt:lpstr>Programa de Ejemplo  Declaración de Variables</vt:lpstr>
      <vt:lpstr>Inicialización de Variables</vt:lpstr>
      <vt:lpstr>Constantes (final)</vt:lpstr>
      <vt:lpstr>Resumen - Variables</vt:lpstr>
      <vt:lpstr>Operadores</vt:lpstr>
      <vt:lpstr>Operadores Aritméticos</vt:lpstr>
      <vt:lpstr>Presentación de PowerPoint</vt:lpstr>
      <vt:lpstr>Operadores Aritméticos 2</vt:lpstr>
      <vt:lpstr>Tarea 6</vt:lpstr>
      <vt:lpstr>Operadores Relacionales</vt:lpstr>
      <vt:lpstr>Tarea 7 </vt:lpstr>
      <vt:lpstr>Operadores Condicionales</vt:lpstr>
      <vt:lpstr>Presentación de PowerPoint</vt:lpstr>
      <vt:lpstr>Otros Operadores</vt:lpstr>
      <vt:lpstr>Expresiones</vt:lpstr>
      <vt:lpstr>Asignación</vt:lpstr>
      <vt:lpstr>Tarea 8</vt:lpstr>
      <vt:lpstr>Entrada y Salida de Datos</vt:lpstr>
      <vt:lpstr>Entrada de datos</vt:lpstr>
      <vt:lpstr>Presentación de PowerPoint</vt:lpstr>
      <vt:lpstr>Lectura con la clase Keyboard</vt:lpstr>
      <vt:lpstr>Presentación de PowerPoint</vt:lpstr>
      <vt:lpstr>Salida de datos</vt:lpstr>
      <vt:lpstr>Tarea de Investigación 9 </vt:lpstr>
      <vt:lpstr>Presentación de PowerPoint</vt:lpstr>
      <vt:lpstr>Presentación de PowerPoint</vt:lpstr>
      <vt:lpstr>Presentación de PowerPoint</vt:lpstr>
      <vt:lpstr>Presentación de PowerPoint</vt:lpstr>
      <vt:lpstr>Tarea 10</vt:lpstr>
      <vt:lpstr>Presentación de PowerPoint</vt:lpstr>
      <vt:lpstr>Tarea 11</vt:lpstr>
      <vt:lpstr>Tarea 12 Investigación (Formatos de salida)</vt:lpstr>
      <vt:lpstr>Requisitos para examen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Introducción a la Programación</dc:title>
  <dc:creator>Lucia Barron</dc:creator>
  <cp:lastModifiedBy>Lucia Barron</cp:lastModifiedBy>
  <cp:revision>44</cp:revision>
  <dcterms:created xsi:type="dcterms:W3CDTF">2014-10-08T20:00:48Z</dcterms:created>
  <dcterms:modified xsi:type="dcterms:W3CDTF">2018-09-25T15:27:30Z</dcterms:modified>
</cp:coreProperties>
</file>