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2" r:id="rId2"/>
    <p:sldId id="303" r:id="rId3"/>
    <p:sldId id="310" r:id="rId4"/>
    <p:sldId id="316" r:id="rId5"/>
    <p:sldId id="258" r:id="rId6"/>
    <p:sldId id="259" r:id="rId7"/>
    <p:sldId id="297" r:id="rId8"/>
    <p:sldId id="317" r:id="rId9"/>
    <p:sldId id="260" r:id="rId10"/>
    <p:sldId id="261" r:id="rId11"/>
    <p:sldId id="262" r:id="rId12"/>
    <p:sldId id="264" r:id="rId13"/>
    <p:sldId id="266" r:id="rId14"/>
    <p:sldId id="267" r:id="rId15"/>
    <p:sldId id="268" r:id="rId16"/>
    <p:sldId id="318" r:id="rId17"/>
    <p:sldId id="271" r:id="rId18"/>
    <p:sldId id="319" r:id="rId19"/>
    <p:sldId id="272" r:id="rId20"/>
    <p:sldId id="269" r:id="rId21"/>
    <p:sldId id="270" r:id="rId22"/>
    <p:sldId id="299" r:id="rId23"/>
    <p:sldId id="273" r:id="rId24"/>
    <p:sldId id="274" r:id="rId25"/>
    <p:sldId id="275" r:id="rId26"/>
    <p:sldId id="276" r:id="rId27"/>
    <p:sldId id="278" r:id="rId28"/>
    <p:sldId id="312" r:id="rId29"/>
    <p:sldId id="279" r:id="rId30"/>
    <p:sldId id="280" r:id="rId31"/>
    <p:sldId id="277" r:id="rId32"/>
    <p:sldId id="30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09" r:id="rId47"/>
    <p:sldId id="295" r:id="rId48"/>
    <p:sldId id="305" r:id="rId49"/>
    <p:sldId id="304" r:id="rId50"/>
    <p:sldId id="313" r:id="rId51"/>
    <p:sldId id="314" r:id="rId52"/>
    <p:sldId id="307" r:id="rId53"/>
    <p:sldId id="306" r:id="rId54"/>
    <p:sldId id="308" r:id="rId55"/>
    <p:sldId id="315" r:id="rId5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C95DC-D293-4101-9770-51FD9FADFDE8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EC1ED-0497-4058-9060-F22361E02C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AC9C3-3E4C-486D-B389-23BD7D28D5C7}" type="slidenum">
              <a:rPr lang="es-MX" smtClean="0"/>
              <a:pPr/>
              <a:t>5</a:t>
            </a:fld>
            <a:endParaRPr lang="es-MX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40532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B96B3-C9EC-4F6A-9398-AC131F3CDA12}" type="slidenum">
              <a:rPr lang="es-MX" smtClean="0"/>
              <a:pPr/>
              <a:t>17</a:t>
            </a:fld>
            <a:endParaRPr lang="es-MX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004101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3C56D-A16F-488B-BFA5-A8056C3949EC}" type="slidenum">
              <a:rPr lang="es-MX" smtClean="0"/>
              <a:pPr/>
              <a:t>19</a:t>
            </a:fld>
            <a:endParaRPr lang="es-MX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1732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A3E95-E495-4F16-A7B2-E182FD150FBA}" type="slidenum">
              <a:rPr lang="es-MX" smtClean="0"/>
              <a:pPr/>
              <a:t>20</a:t>
            </a:fld>
            <a:endParaRPr lang="es-MX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50671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4F367-D4C9-4258-9989-ADA0A0DB50E3}" type="slidenum">
              <a:rPr lang="es-MX" smtClean="0"/>
              <a:pPr/>
              <a:t>21</a:t>
            </a:fld>
            <a:endParaRPr lang="es-MX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7321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609BC-8E3B-43A1-A33F-35ADEEC337B5}" type="slidenum">
              <a:rPr lang="es-MX" smtClean="0"/>
              <a:pPr/>
              <a:t>23</a:t>
            </a:fld>
            <a:endParaRPr lang="es-MX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072330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A6693-070E-408A-AAE8-4DA92C0D7A4F}" type="slidenum">
              <a:rPr lang="es-MX" smtClean="0"/>
              <a:pPr/>
              <a:t>24</a:t>
            </a:fld>
            <a:endParaRPr lang="es-MX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9614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E4AB1-87BB-4D90-BF99-8045CFD611DF}" type="slidenum">
              <a:rPr lang="es-MX" smtClean="0"/>
              <a:pPr/>
              <a:t>25</a:t>
            </a:fld>
            <a:endParaRPr lang="es-MX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779136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9BFE1-3223-485F-B26B-0E6CCB83B415}" type="slidenum">
              <a:rPr lang="es-MX" smtClean="0"/>
              <a:pPr/>
              <a:t>27</a:t>
            </a:fld>
            <a:endParaRPr lang="es-MX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97229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C5A0F-D2A7-43BF-ACB0-A286C1DC814A}" type="slidenum">
              <a:rPr lang="es-MX" smtClean="0"/>
              <a:pPr/>
              <a:t>29</a:t>
            </a:fld>
            <a:endParaRPr lang="es-MX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714902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D264C-5F43-4469-8D6B-093224FCC82F}" type="slidenum">
              <a:rPr lang="es-MX" smtClean="0"/>
              <a:pPr/>
              <a:t>30</a:t>
            </a:fld>
            <a:endParaRPr lang="es-MX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35486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B4427-9214-4246-8B12-08FC423938A9}" type="slidenum">
              <a:rPr lang="es-MX" smtClean="0"/>
              <a:pPr/>
              <a:t>6</a:t>
            </a:fld>
            <a:endParaRPr lang="es-MX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706864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79223-A3D0-4306-8C02-037A9012394D}" type="slidenum">
              <a:rPr lang="es-MX" smtClean="0"/>
              <a:pPr/>
              <a:t>31</a:t>
            </a:fld>
            <a:endParaRPr lang="es-MX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3349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9A9DC-E71A-4C58-9A5A-ECC9BB7CAD2D}" type="slidenum">
              <a:rPr lang="es-MX" smtClean="0"/>
              <a:pPr/>
              <a:t>33</a:t>
            </a:fld>
            <a:endParaRPr lang="es-MX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610543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3E537-8EA6-47BC-9D68-537E89DE8793}" type="slidenum">
              <a:rPr lang="es-MX" smtClean="0"/>
              <a:pPr/>
              <a:t>35</a:t>
            </a:fld>
            <a:endParaRPr lang="es-MX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770325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A6F31-B277-48CE-AE3F-8CDE1377D889}" type="slidenum">
              <a:rPr lang="es-MX" smtClean="0"/>
              <a:pPr/>
              <a:t>36</a:t>
            </a:fld>
            <a:endParaRPr lang="es-MX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57221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169E4-15D3-4DE0-8F08-C2C8108EE6D5}" type="slidenum">
              <a:rPr lang="es-MX" smtClean="0"/>
              <a:pPr/>
              <a:t>37</a:t>
            </a:fld>
            <a:endParaRPr lang="es-MX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58887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610D4-A9D9-4675-9E20-AD10EEE93015}" type="slidenum">
              <a:rPr lang="es-MX" smtClean="0"/>
              <a:pPr/>
              <a:t>38</a:t>
            </a:fld>
            <a:endParaRPr lang="es-MX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912855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40723-2CC8-45F0-BA26-44B98F22D54C}" type="slidenum">
              <a:rPr lang="es-MX" smtClean="0"/>
              <a:pPr/>
              <a:t>39</a:t>
            </a:fld>
            <a:endParaRPr lang="es-MX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956839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D9498-36B6-4C5D-919F-BD6A9C564EF7}" type="slidenum">
              <a:rPr lang="es-MX" smtClean="0"/>
              <a:pPr/>
              <a:t>40</a:t>
            </a:fld>
            <a:endParaRPr lang="es-MX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904779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8F624-E22F-4508-A740-12DD84B55428}" type="slidenum">
              <a:rPr lang="es-MX" smtClean="0"/>
              <a:pPr/>
              <a:t>41</a:t>
            </a:fld>
            <a:endParaRPr lang="es-MX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189118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B966C-94C3-40AB-9AB3-5F0D4F63D49A}" type="slidenum">
              <a:rPr lang="es-MX" smtClean="0"/>
              <a:pPr/>
              <a:t>42</a:t>
            </a:fld>
            <a:endParaRPr lang="es-MX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01556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B59CD-D78F-47CC-97F3-6EE62619A7CE}" type="slidenum">
              <a:rPr lang="es-MX" smtClean="0"/>
              <a:pPr/>
              <a:t>9</a:t>
            </a:fld>
            <a:endParaRPr lang="es-MX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111838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3B8EC-7A06-4B44-A8D9-F333119A1CCC}" type="slidenum">
              <a:rPr lang="es-MX" smtClean="0"/>
              <a:pPr/>
              <a:t>43</a:t>
            </a:fld>
            <a:endParaRPr lang="es-MX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231463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12A08-0B44-4985-83EE-6053864D1CA8}" type="slidenum">
              <a:rPr lang="es-MX" smtClean="0"/>
              <a:pPr/>
              <a:t>44</a:t>
            </a:fld>
            <a:endParaRPr lang="es-MX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602845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BC10B-EC56-4B44-B18D-9FC2265C4F5B}" type="slidenum">
              <a:rPr lang="es-MX" smtClean="0"/>
              <a:pPr/>
              <a:t>45</a:t>
            </a:fld>
            <a:endParaRPr lang="es-MX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893687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B327-82FE-4970-B148-16E9917E43C8}" type="slidenum">
              <a:rPr lang="es-MX" smtClean="0"/>
              <a:pPr/>
              <a:t>47</a:t>
            </a:fld>
            <a:endParaRPr lang="es-MX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89094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B5726-0607-42B8-8A81-FB89FA1B3DC1}" type="slidenum">
              <a:rPr lang="es-MX" smtClean="0"/>
              <a:pPr/>
              <a:t>10</a:t>
            </a:fld>
            <a:endParaRPr lang="es-MX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13282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CAB3C-EB16-4B9C-8506-ADA73E0221FD}" type="slidenum">
              <a:rPr lang="es-MX" smtClean="0"/>
              <a:pPr/>
              <a:t>11</a:t>
            </a:fld>
            <a:endParaRPr lang="es-MX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07655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0FC82-214A-4BAE-A83D-837AF55356B3}" type="slidenum">
              <a:rPr lang="es-MX" smtClean="0"/>
              <a:pPr/>
              <a:t>12</a:t>
            </a:fld>
            <a:endParaRPr lang="es-MX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45082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4A7AF-C30D-46D6-A2B9-744A4DBD418F}" type="slidenum">
              <a:rPr lang="es-MX" smtClean="0"/>
              <a:pPr/>
              <a:t>13</a:t>
            </a:fld>
            <a:endParaRPr lang="es-MX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20281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21405-96C0-457F-8171-DAC23419E233}" type="slidenum">
              <a:rPr lang="es-MX" smtClean="0"/>
              <a:pPr/>
              <a:t>14</a:t>
            </a:fld>
            <a:endParaRPr lang="es-MX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67510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D5F32-114D-444A-9E21-68C1CB4B7561}" type="slidenum">
              <a:rPr lang="es-MX" smtClean="0"/>
              <a:pPr/>
              <a:t>15</a:t>
            </a:fld>
            <a:endParaRPr lang="es-MX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0829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CD0E-BAE4-497C-98EF-B70FCDA5C9CB}" type="datetimeFigureOut">
              <a:rPr lang="es-MX" smtClean="0"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7FE0-88E6-4FEA-B874-A88C32EBADE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lang/Objec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j2se/1.5.0/docs/api/java/util/Array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util/Arrays.html" TargetMode="External"/><Relationship Id="rId7" Type="http://schemas.openxmlformats.org/officeDocument/2006/relationships/hyperlink" Target="http://java.sun.com/j2se/1.5.0/docs/api/java/util/AbstractCollect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se/1.5.0/docs/api/java/lang/String.html" TargetMode="External"/><Relationship Id="rId5" Type="http://schemas.openxmlformats.org/officeDocument/2006/relationships/hyperlink" Target="http://java.sun.com/j2se/1.5.0/docs/api/java/lang/Object.html" TargetMode="External"/><Relationship Id="rId4" Type="http://schemas.openxmlformats.org/officeDocument/2006/relationships/hyperlink" Target="http://java.sun.com/j2se/1.5.0/docs/api/java/util/Comparator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ArrayList.html#clear--" TargetMode="External"/><Relationship Id="rId13" Type="http://schemas.openxmlformats.org/officeDocument/2006/relationships/hyperlink" Target="https://docs.oracle.com/javase/8/docs/api/java/util/ArrayList.html#forEach-java.util.function.Consumer-" TargetMode="External"/><Relationship Id="rId3" Type="http://schemas.openxmlformats.org/officeDocument/2006/relationships/hyperlink" Target="https://docs.oracle.com/javase/8/docs/api/java/util/ArrayList.html" TargetMode="External"/><Relationship Id="rId7" Type="http://schemas.openxmlformats.org/officeDocument/2006/relationships/hyperlink" Target="https://docs.oracle.com/javase/8/docs/api/java/util/ArrayList.html#addAll-int-java.util.Collection-" TargetMode="External"/><Relationship Id="rId12" Type="http://schemas.openxmlformats.org/officeDocument/2006/relationships/hyperlink" Target="https://docs.oracle.com/javase/8/docs/api/java/util/ArrayList.html#ensureCapacity-int-" TargetMode="External"/><Relationship Id="rId17" Type="http://schemas.openxmlformats.org/officeDocument/2006/relationships/hyperlink" Target="https://docs.oracle.com/javase/8/docs/api/java/util/ArrayList.html#isEmpty--" TargetMode="External"/><Relationship Id="rId2" Type="http://schemas.openxmlformats.org/officeDocument/2006/relationships/hyperlink" Target="https://docs.oracle.com/javase/8/docs/api/java/util/ArrayList.html#add-E-" TargetMode="External"/><Relationship Id="rId16" Type="http://schemas.openxmlformats.org/officeDocument/2006/relationships/hyperlink" Target="https://docs.oracle.com/javase/8/docs/api/java/util/ArrayList.html#indexOf-java.lang.Objec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Collection.html" TargetMode="External"/><Relationship Id="rId11" Type="http://schemas.openxmlformats.org/officeDocument/2006/relationships/hyperlink" Target="https://docs.oracle.com/javase/8/docs/api/java/util/ArrayList.html#contains-java.lang.Object-" TargetMode="External"/><Relationship Id="rId5" Type="http://schemas.openxmlformats.org/officeDocument/2006/relationships/hyperlink" Target="https://docs.oracle.com/javase/8/docs/api/java/util/ArrayList.html#addAll-java.util.Collection-" TargetMode="External"/><Relationship Id="rId15" Type="http://schemas.openxmlformats.org/officeDocument/2006/relationships/hyperlink" Target="https://docs.oracle.com/javase/8/docs/api/java/util/ArrayList.html#get-int-" TargetMode="External"/><Relationship Id="rId10" Type="http://schemas.openxmlformats.org/officeDocument/2006/relationships/hyperlink" Target="https://docs.oracle.com/javase/8/docs/api/java/util/ArrayList.html#clone--" TargetMode="External"/><Relationship Id="rId4" Type="http://schemas.openxmlformats.org/officeDocument/2006/relationships/hyperlink" Target="https://docs.oracle.com/javase/8/docs/api/java/util/ArrayList.html#add-int-E-" TargetMode="External"/><Relationship Id="rId9" Type="http://schemas.openxmlformats.org/officeDocument/2006/relationships/hyperlink" Target="https://docs.oracle.com/javase/8/docs/api/java/lang/Object.html" TargetMode="External"/><Relationship Id="rId14" Type="http://schemas.openxmlformats.org/officeDocument/2006/relationships/hyperlink" Target="https://docs.oracle.com/javase/8/docs/api/java/util/function/Consumer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umar_vic/4-the-relational-data-model-and-relational-database-constraint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programming/c_structures.ht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8892480" cy="245070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s-MX" dirty="0" smtClean="0"/>
              <a:t>Ingeniería en Sistemas Computacionales</a:t>
            </a:r>
            <a:br>
              <a:rPr lang="es-MX" dirty="0" smtClean="0"/>
            </a:br>
            <a:r>
              <a:rPr lang="es-MX" b="1" dirty="0" smtClean="0"/>
              <a:t>Fundamentos de Programación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Clave </a:t>
            </a:r>
            <a:r>
              <a:rPr lang="es-MX" dirty="0"/>
              <a:t>AED-1285</a:t>
            </a:r>
            <a:br>
              <a:rPr lang="es-MX" dirty="0"/>
            </a:br>
            <a:r>
              <a:rPr lang="es-MX" dirty="0" smtClean="0"/>
              <a:t>SATCA 2-3-5</a:t>
            </a:r>
            <a:br>
              <a:rPr lang="es-MX" dirty="0" smtClean="0"/>
            </a:br>
            <a:endParaRPr lang="es-MX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chemeClr val="tx2"/>
                </a:solidFill>
              </a:rPr>
              <a:t>Unidad 4. Organización de datos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/>
              <a:t>Dra. María Lucía Barrón </a:t>
            </a:r>
            <a:r>
              <a:rPr lang="es-MX" i="1" dirty="0" smtClean="0"/>
              <a:t>Estrada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93538" tIns="45720" rIns="593538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pic>
        <p:nvPicPr>
          <p:cNvPr id="2052" name="Imagen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1128713" cy="1128713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Instituto Tecnológico de Culiacán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1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Departamento de Sistemas y Computación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95536" y="1628800"/>
            <a:ext cx="813690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67544" y="4581128"/>
            <a:ext cx="813690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1453-2D32-409B-9F62-22554EEF58C9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2658" y="1535831"/>
            <a:ext cx="8583488" cy="326476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s-MX" sz="2400" dirty="0" smtClean="0"/>
              <a:t>El tamaño del arreglo se define en su creación y </a:t>
            </a:r>
            <a:r>
              <a:rPr lang="es-MX" sz="2400" dirty="0" smtClean="0">
                <a:solidFill>
                  <a:srgbClr val="FF0000"/>
                </a:solidFill>
              </a:rPr>
              <a:t>NO puede cambiar durante la ejecución </a:t>
            </a:r>
            <a:r>
              <a:rPr lang="es-MX" sz="2400" dirty="0" smtClean="0"/>
              <a:t>del programa.</a:t>
            </a:r>
          </a:p>
          <a:p>
            <a:pPr eaLnBrk="1" hangingPunct="1">
              <a:spcAft>
                <a:spcPct val="30000"/>
              </a:spcAft>
            </a:pPr>
            <a:r>
              <a:rPr lang="es-MX" sz="2400" dirty="0" smtClean="0"/>
              <a:t>Ejemplo: declaración y creación de un arreglo</a:t>
            </a:r>
          </a:p>
          <a:p>
            <a:pPr marL="0" indent="0" eaLnBrk="1" hangingPunct="1">
              <a:spcAft>
                <a:spcPct val="30000"/>
              </a:spcAft>
              <a:buNone/>
            </a:pPr>
            <a:endParaRPr lang="es-MX" sz="1000" dirty="0"/>
          </a:p>
          <a:p>
            <a:pPr marL="0" indent="0" eaLnBrk="1" hangingPunct="1">
              <a:spcAft>
                <a:spcPct val="30000"/>
              </a:spcAft>
              <a:buNone/>
            </a:pPr>
            <a:r>
              <a:rPr lang="es-MX" sz="2800" b="1" dirty="0" err="1" smtClean="0"/>
              <a:t>int</a:t>
            </a:r>
            <a:r>
              <a:rPr lang="es-MX" sz="2800" dirty="0" smtClean="0"/>
              <a:t> [] </a:t>
            </a:r>
            <a:r>
              <a:rPr lang="es-MX" sz="2800" b="1" dirty="0" smtClean="0"/>
              <a:t>arreglo</a:t>
            </a:r>
            <a:r>
              <a:rPr lang="es-MX" sz="2800" dirty="0" smtClean="0"/>
              <a:t> = new int[6];    </a:t>
            </a:r>
            <a:r>
              <a:rPr lang="es-MX" sz="2800" dirty="0" smtClean="0">
                <a:solidFill>
                  <a:schemeClr val="accent2"/>
                </a:solidFill>
              </a:rPr>
              <a:t>//valores iniciales por default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17535" y="4310075"/>
            <a:ext cx="8175633" cy="1427164"/>
            <a:chOff x="617535" y="4310075"/>
            <a:chExt cx="8175633" cy="1427164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617535" y="4310075"/>
              <a:ext cx="8175633" cy="1427164"/>
              <a:chOff x="432" y="3312"/>
              <a:chExt cx="5150" cy="899"/>
            </a:xfrm>
          </p:grpSpPr>
          <p:grpSp>
            <p:nvGrpSpPr>
              <p:cNvPr id="3" name="Group 4"/>
              <p:cNvGrpSpPr>
                <a:grpSpLocks/>
              </p:cNvGrpSpPr>
              <p:nvPr/>
            </p:nvGrpSpPr>
            <p:grpSpPr bwMode="auto">
              <a:xfrm>
                <a:off x="1680" y="3312"/>
                <a:ext cx="3902" cy="899"/>
                <a:chOff x="1680" y="2976"/>
                <a:chExt cx="3902" cy="899"/>
              </a:xfrm>
            </p:grpSpPr>
            <p:sp>
              <p:nvSpPr>
                <p:cNvPr id="615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680" y="2976"/>
                  <a:ext cx="250" cy="29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s-MX" dirty="0">
                    <a:latin typeface="Tahoma" pitchFamily="34" charset="0"/>
                  </a:endParaRPr>
                </a:p>
              </p:txBody>
            </p:sp>
            <p:sp>
              <p:nvSpPr>
                <p:cNvPr id="615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920" y="2976"/>
                  <a:ext cx="250" cy="29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s-MX" dirty="0">
                    <a:latin typeface="Tahoma" pitchFamily="34" charset="0"/>
                  </a:endParaRPr>
                </a:p>
              </p:txBody>
            </p:sp>
            <p:sp>
              <p:nvSpPr>
                <p:cNvPr id="615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60" y="2976"/>
                  <a:ext cx="250" cy="29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s-MX" dirty="0">
                    <a:latin typeface="Tahoma" pitchFamily="34" charset="0"/>
                  </a:endParaRPr>
                </a:p>
              </p:txBody>
            </p:sp>
            <p:sp>
              <p:nvSpPr>
                <p:cNvPr id="615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00" y="2976"/>
                  <a:ext cx="250" cy="29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s-MX" dirty="0">
                    <a:latin typeface="Tahoma" pitchFamily="34" charset="0"/>
                  </a:endParaRPr>
                </a:p>
              </p:txBody>
            </p:sp>
            <p:sp>
              <p:nvSpPr>
                <p:cNvPr id="615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40" y="2976"/>
                  <a:ext cx="250" cy="29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s-MX" dirty="0">
                    <a:latin typeface="Tahoma" pitchFamily="34" charset="0"/>
                  </a:endParaRPr>
                </a:p>
              </p:txBody>
            </p:sp>
            <p:sp>
              <p:nvSpPr>
                <p:cNvPr id="615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80" y="2976"/>
                  <a:ext cx="250" cy="29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s-MX" dirty="0">
                    <a:latin typeface="Tahoma" pitchFamily="34" charset="0"/>
                  </a:endParaRPr>
                </a:p>
              </p:txBody>
            </p:sp>
            <p:sp>
              <p:nvSpPr>
                <p:cNvPr id="615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04" y="3293"/>
                  <a:ext cx="3878" cy="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MX" sz="1800" dirty="0">
                      <a:latin typeface="Tahoma" pitchFamily="34" charset="0"/>
                    </a:rPr>
                    <a:t>0    1    2   3   4    </a:t>
                  </a:r>
                  <a:r>
                    <a:rPr lang="es-MX" sz="1800" dirty="0" smtClean="0">
                      <a:latin typeface="Tahoma" pitchFamily="34" charset="0"/>
                    </a:rPr>
                    <a:t>5          </a:t>
                  </a:r>
                  <a:r>
                    <a:rPr lang="es-MX" dirty="0" smtClean="0">
                      <a:latin typeface="Tahoma" pitchFamily="34" charset="0"/>
                    </a:rPr>
                    <a:t>Posiciones de los elementos </a:t>
                  </a:r>
                </a:p>
                <a:p>
                  <a:r>
                    <a:rPr lang="es-MX" dirty="0">
                      <a:latin typeface="Tahoma" pitchFamily="34" charset="0"/>
                    </a:rPr>
                    <a:t> </a:t>
                  </a:r>
                  <a:r>
                    <a:rPr lang="es-MX" dirty="0" smtClean="0">
                      <a:latin typeface="Tahoma" pitchFamily="34" charset="0"/>
                    </a:rPr>
                    <a:t>                                    (rango de valores para el índice)</a:t>
                  </a:r>
                </a:p>
                <a:p>
                  <a:endParaRPr lang="es-MX" sz="1800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6149" name="Text Box 12"/>
              <p:cNvSpPr txBox="1">
                <a:spLocks noChangeArrowheads="1"/>
              </p:cNvSpPr>
              <p:nvPr/>
            </p:nvSpPr>
            <p:spPr bwMode="auto">
              <a:xfrm>
                <a:off x="432" y="3360"/>
                <a:ext cx="8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MX" b="1" dirty="0">
                    <a:latin typeface="Tahoma" pitchFamily="34" charset="0"/>
                  </a:rPr>
                  <a:t>arreglo</a:t>
                </a:r>
              </a:p>
            </p:txBody>
          </p:sp>
          <p:sp>
            <p:nvSpPr>
              <p:cNvPr id="6150" name="Line 13"/>
              <p:cNvSpPr>
                <a:spLocks noChangeShapeType="1"/>
              </p:cNvSpPr>
              <p:nvPr/>
            </p:nvSpPr>
            <p:spPr bwMode="auto">
              <a:xfrm>
                <a:off x="1248" y="350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s-MX" dirty="0"/>
              </a:p>
            </p:txBody>
          </p:sp>
        </p:grpSp>
        <p:cxnSp>
          <p:nvCxnSpPr>
            <p:cNvPr id="21" name="20 Conector recto de flecha"/>
            <p:cNvCxnSpPr/>
            <p:nvPr/>
          </p:nvCxnSpPr>
          <p:spPr>
            <a:xfrm rot="10800000">
              <a:off x="4808959" y="5013176"/>
              <a:ext cx="642942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s-MX" sz="2800" dirty="0">
                <a:solidFill>
                  <a:srgbClr val="FF0000"/>
                </a:solidFill>
              </a:rPr>
              <a:t>D</a:t>
            </a:r>
            <a:r>
              <a:rPr lang="es-MX" sz="2800" dirty="0" smtClean="0">
                <a:solidFill>
                  <a:srgbClr val="FF0000"/>
                </a:solidFill>
              </a:rPr>
              <a:t>eclaración</a:t>
            </a:r>
            <a:r>
              <a:rPr lang="es-MX" sz="2800" dirty="0" smtClean="0"/>
              <a:t> de arreglos unidimensionales.</a:t>
            </a:r>
          </a:p>
          <a:p>
            <a:pPr eaLnBrk="1" hangingPunct="1">
              <a:buFontTx/>
              <a:buNone/>
            </a:pPr>
            <a:r>
              <a:rPr lang="es-MX" sz="2800" dirty="0" smtClean="0"/>
              <a:t>		</a:t>
            </a:r>
            <a:r>
              <a:rPr lang="es-MX" sz="2800" b="1" dirty="0" smtClean="0"/>
              <a:t>tipo [ ] identificador</a:t>
            </a:r>
          </a:p>
          <a:p>
            <a:pPr eaLnBrk="1" hangingPunct="1">
              <a:buFontTx/>
              <a:buNone/>
            </a:pPr>
            <a:r>
              <a:rPr lang="es-MX" sz="2800" b="1" dirty="0" smtClean="0"/>
              <a:t>            tipo  identificador[ ]</a:t>
            </a:r>
          </a:p>
          <a:p>
            <a:pPr eaLnBrk="1" hangingPunct="1"/>
            <a:r>
              <a:rPr lang="es-MX" sz="2800" dirty="0" smtClean="0">
                <a:solidFill>
                  <a:srgbClr val="FF0000"/>
                </a:solidFill>
              </a:rPr>
              <a:t>Creación</a:t>
            </a:r>
            <a:r>
              <a:rPr lang="es-MX" sz="2800" dirty="0" smtClean="0"/>
              <a:t> de arreglos unidimensionales.</a:t>
            </a:r>
          </a:p>
          <a:p>
            <a:pPr eaLnBrk="1" hangingPunct="1">
              <a:buFontTx/>
              <a:buNone/>
            </a:pPr>
            <a:r>
              <a:rPr lang="es-MX" sz="2800" dirty="0" smtClean="0"/>
              <a:t>		</a:t>
            </a:r>
            <a:r>
              <a:rPr lang="es-MX" sz="2800" b="1" dirty="0" smtClean="0"/>
              <a:t>new tipo[ </a:t>
            </a:r>
            <a:r>
              <a:rPr lang="es-MX" sz="2800" dirty="0" smtClean="0">
                <a:solidFill>
                  <a:schemeClr val="accent1"/>
                </a:solidFill>
              </a:rPr>
              <a:t>tamaño</a:t>
            </a:r>
            <a:r>
              <a:rPr lang="es-MX" sz="2800" dirty="0" smtClean="0"/>
              <a:t> </a:t>
            </a:r>
            <a:r>
              <a:rPr lang="es-MX" sz="2800" b="1" dirty="0" smtClean="0"/>
              <a:t>]</a:t>
            </a:r>
          </a:p>
          <a:p>
            <a:pPr eaLnBrk="1" hangingPunct="1">
              <a:buFontTx/>
              <a:buNone/>
            </a:pPr>
            <a:r>
              <a:rPr lang="es-MX" sz="2800" b="1" dirty="0" smtClean="0"/>
              <a:t>		{ elemento</a:t>
            </a:r>
            <a:r>
              <a:rPr lang="es-MX" sz="2800" b="1" baseline="-25000" dirty="0" smtClean="0">
                <a:solidFill>
                  <a:schemeClr val="accent1"/>
                </a:solidFill>
              </a:rPr>
              <a:t>0</a:t>
            </a:r>
            <a:r>
              <a:rPr lang="es-MX" sz="2800" b="1" dirty="0" smtClean="0"/>
              <a:t>, elemento</a:t>
            </a:r>
            <a:r>
              <a:rPr lang="es-MX" sz="2800" b="1" baseline="-25000" dirty="0" smtClean="0">
                <a:solidFill>
                  <a:schemeClr val="accent1"/>
                </a:solidFill>
              </a:rPr>
              <a:t>1</a:t>
            </a:r>
            <a:r>
              <a:rPr lang="es-MX" sz="2800" b="1" dirty="0" smtClean="0"/>
              <a:t>, …, </a:t>
            </a:r>
            <a:r>
              <a:rPr lang="es-MX" sz="2800" b="1" dirty="0" err="1" smtClean="0"/>
              <a:t>elemento</a:t>
            </a:r>
            <a:r>
              <a:rPr lang="es-MX" sz="2800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s-MX" sz="2800" b="1" dirty="0" smtClean="0"/>
              <a:t>}</a:t>
            </a:r>
          </a:p>
          <a:p>
            <a:pPr eaLnBrk="1" hangingPunct="1"/>
            <a:r>
              <a:rPr lang="es-MX" sz="2800" dirty="0" smtClean="0">
                <a:solidFill>
                  <a:srgbClr val="FF0000"/>
                </a:solidFill>
              </a:rPr>
              <a:t>Acceso</a:t>
            </a:r>
            <a:r>
              <a:rPr lang="es-MX" sz="2800" dirty="0" smtClean="0"/>
              <a:t> de elementos</a:t>
            </a:r>
          </a:p>
          <a:p>
            <a:pPr eaLnBrk="1" hangingPunct="1">
              <a:buFontTx/>
              <a:buNone/>
            </a:pPr>
            <a:r>
              <a:rPr lang="es-MX" sz="2800" dirty="0" smtClean="0"/>
              <a:t>		</a:t>
            </a:r>
            <a:r>
              <a:rPr lang="es-MX" sz="2800" b="1" dirty="0" smtClean="0"/>
              <a:t>identificador [ </a:t>
            </a:r>
            <a:r>
              <a:rPr lang="es-MX" sz="2800" dirty="0" smtClean="0">
                <a:solidFill>
                  <a:schemeClr val="accent1"/>
                </a:solidFill>
              </a:rPr>
              <a:t>posición</a:t>
            </a:r>
            <a:r>
              <a:rPr lang="es-MX" sz="2800" b="1" dirty="0" smtClean="0">
                <a:solidFill>
                  <a:schemeClr val="accent1"/>
                </a:solidFill>
              </a:rPr>
              <a:t> </a:t>
            </a:r>
            <a:r>
              <a:rPr lang="es-MX" sz="2800" b="1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286000"/>
            <a:ext cx="6327775" cy="823913"/>
            <a:chOff x="384" y="1440"/>
            <a:chExt cx="3986" cy="519"/>
          </a:xfrm>
        </p:grpSpPr>
        <p:sp>
          <p:nvSpPr>
            <p:cNvPr id="9221" name="Text Box 3"/>
            <p:cNvSpPr txBox="1">
              <a:spLocks noChangeArrowheads="1"/>
            </p:cNvSpPr>
            <p:nvPr/>
          </p:nvSpPr>
          <p:spPr bwMode="auto">
            <a:xfrm>
              <a:off x="2832" y="144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>
                  <a:latin typeface="Tahoma" pitchFamily="34" charset="0"/>
                </a:rPr>
                <a:t>4</a:t>
              </a:r>
            </a:p>
          </p:txBody>
        </p:sp>
        <p:sp>
          <p:nvSpPr>
            <p:cNvPr id="9222" name="Text Box 4"/>
            <p:cNvSpPr txBox="1">
              <a:spLocks noChangeArrowheads="1"/>
            </p:cNvSpPr>
            <p:nvPr/>
          </p:nvSpPr>
          <p:spPr bwMode="auto">
            <a:xfrm>
              <a:off x="3072" y="144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>
                  <a:latin typeface="Tahoma" pitchFamily="34" charset="0"/>
                </a:rPr>
                <a:t>2</a:t>
              </a:r>
            </a:p>
          </p:txBody>
        </p:sp>
        <p:sp>
          <p:nvSpPr>
            <p:cNvPr id="9223" name="Text Box 5"/>
            <p:cNvSpPr txBox="1">
              <a:spLocks noChangeArrowheads="1"/>
            </p:cNvSpPr>
            <p:nvPr/>
          </p:nvSpPr>
          <p:spPr bwMode="auto">
            <a:xfrm>
              <a:off x="3312" y="144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>
                  <a:latin typeface="Tahoma" pitchFamily="34" charset="0"/>
                </a:rPr>
                <a:t>5</a:t>
              </a:r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3552" y="144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>
                  <a:latin typeface="Tahoma" pitchFamily="34" charset="0"/>
                </a:rPr>
                <a:t>7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3792" y="144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>
                  <a:latin typeface="Tahoma" pitchFamily="34" charset="0"/>
                </a:rPr>
                <a:t>1</a:t>
              </a:r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4032" y="144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>
                  <a:latin typeface="Tahoma" pitchFamily="34" charset="0"/>
                </a:rPr>
                <a:t>8</a:t>
              </a:r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2880" y="1728"/>
              <a:ext cx="14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>
                  <a:latin typeface="Tahoma" pitchFamily="34" charset="0"/>
                </a:rPr>
                <a:t>0    1    2   3   4    5  </a:t>
              </a:r>
            </a:p>
          </p:txBody>
        </p:sp>
        <p:sp>
          <p:nvSpPr>
            <p:cNvPr id="9228" name="Text Box 10"/>
            <p:cNvSpPr txBox="1">
              <a:spLocks noChangeArrowheads="1"/>
            </p:cNvSpPr>
            <p:nvPr/>
          </p:nvSpPr>
          <p:spPr bwMode="auto">
            <a:xfrm>
              <a:off x="384" y="1440"/>
              <a:ext cx="11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>
                  <a:latin typeface="Tahoma" pitchFamily="34" charset="0"/>
                </a:rPr>
                <a:t>arregloInt</a:t>
              </a:r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1344" y="158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1776" y="1440"/>
              <a:ext cx="31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/>
                <a:t>    </a:t>
              </a:r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1920" y="1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2590800" y="3395663"/>
            <a:ext cx="3316288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>
                <a:solidFill>
                  <a:schemeClr val="accent2"/>
                </a:solidFill>
                <a:latin typeface="Arial" charset="0"/>
              </a:rPr>
              <a:t>// Forma alternativa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>
                <a:latin typeface="Arial" charset="0"/>
              </a:rPr>
              <a:t>int [] </a:t>
            </a:r>
            <a:r>
              <a:rPr lang="es-MX" sz="2000" dirty="0" err="1">
                <a:latin typeface="Arial" charset="0"/>
              </a:rPr>
              <a:t>arregloInt</a:t>
            </a:r>
            <a:r>
              <a:rPr lang="es-MX" sz="2000" dirty="0">
                <a:latin typeface="Arial" charset="0"/>
              </a:rPr>
              <a:t> = new int[6];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 err="1">
                <a:latin typeface="Arial" charset="0"/>
              </a:rPr>
              <a:t>arregloInt</a:t>
            </a:r>
            <a:r>
              <a:rPr lang="es-MX" sz="2000" dirty="0">
                <a:latin typeface="Arial" charset="0"/>
              </a:rPr>
              <a:t>[0] = 4;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 err="1">
                <a:latin typeface="Arial" charset="0"/>
              </a:rPr>
              <a:t>arregloInt</a:t>
            </a:r>
            <a:r>
              <a:rPr lang="es-MX" sz="2000" dirty="0">
                <a:latin typeface="Arial" charset="0"/>
              </a:rPr>
              <a:t>[1] = 2;</a:t>
            </a:r>
            <a:endParaRPr lang="es-MX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 err="1">
                <a:latin typeface="Arial" charset="0"/>
              </a:rPr>
              <a:t>arregloInt</a:t>
            </a:r>
            <a:r>
              <a:rPr lang="es-MX" sz="2000" dirty="0">
                <a:latin typeface="Arial" charset="0"/>
              </a:rPr>
              <a:t>[2] = 5;</a:t>
            </a:r>
            <a:endParaRPr lang="es-MX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 err="1">
                <a:latin typeface="Arial" charset="0"/>
              </a:rPr>
              <a:t>arregloInt</a:t>
            </a:r>
            <a:r>
              <a:rPr lang="es-MX" sz="2000" dirty="0">
                <a:latin typeface="Arial" charset="0"/>
              </a:rPr>
              <a:t>[3] = 7;</a:t>
            </a:r>
            <a:endParaRPr lang="es-MX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 err="1">
                <a:latin typeface="Arial" charset="0"/>
              </a:rPr>
              <a:t>arregloInt</a:t>
            </a:r>
            <a:r>
              <a:rPr lang="es-MX" sz="2000" dirty="0">
                <a:latin typeface="Arial" charset="0"/>
              </a:rPr>
              <a:t>[4] = 1;</a:t>
            </a:r>
            <a:endParaRPr lang="es-MX" sz="2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MX" sz="2000" dirty="0" err="1">
                <a:latin typeface="Arial" charset="0"/>
              </a:rPr>
              <a:t>arregloInt</a:t>
            </a:r>
            <a:r>
              <a:rPr lang="es-MX" sz="2000" dirty="0">
                <a:latin typeface="Arial" charset="0"/>
              </a:rPr>
              <a:t>[5] = 8;</a:t>
            </a:r>
          </a:p>
        </p:txBody>
      </p:sp>
      <p:sp>
        <p:nvSpPr>
          <p:cNvPr id="9220" name="Text Box 15"/>
          <p:cNvSpPr txBox="1">
            <a:spLocks noChangeArrowheads="1"/>
          </p:cNvSpPr>
          <p:nvPr/>
        </p:nvSpPr>
        <p:spPr bwMode="auto">
          <a:xfrm>
            <a:off x="533400" y="912813"/>
            <a:ext cx="79184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s-MX" sz="3200" dirty="0"/>
              <a:t> </a:t>
            </a:r>
            <a:r>
              <a:rPr lang="es-MX" sz="3200" dirty="0">
                <a:latin typeface="Arial" charset="0"/>
              </a:rPr>
              <a:t>Inicialización del arreglo</a:t>
            </a:r>
          </a:p>
          <a:p>
            <a:pPr>
              <a:spcBef>
                <a:spcPct val="20000"/>
              </a:spcBef>
            </a:pPr>
            <a:r>
              <a:rPr lang="es-MX" dirty="0">
                <a:latin typeface="Arial" charset="0"/>
              </a:rPr>
              <a:t>int [] </a:t>
            </a:r>
            <a:r>
              <a:rPr lang="es-MX" dirty="0" err="1">
                <a:latin typeface="Arial" charset="0"/>
              </a:rPr>
              <a:t>arregloInt</a:t>
            </a:r>
            <a:r>
              <a:rPr lang="es-MX" dirty="0">
                <a:latin typeface="Arial" charset="0"/>
              </a:rPr>
              <a:t> = {4,2,5,7,1,8};   </a:t>
            </a:r>
            <a:r>
              <a:rPr lang="es-MX" dirty="0">
                <a:solidFill>
                  <a:srgbClr val="00C08E"/>
                </a:solidFill>
                <a:latin typeface="Arial" charset="0"/>
              </a:rPr>
              <a:t>// creación e inicialización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Inicialización de arreglos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MX" sz="2800" dirty="0" smtClean="0"/>
              <a:t>Por </a:t>
            </a:r>
            <a:r>
              <a:rPr lang="es-MX" sz="2800" i="1" dirty="0" smtClean="0"/>
              <a:t>omisión </a:t>
            </a:r>
            <a:r>
              <a:rPr lang="es-MX" sz="2800" dirty="0" smtClean="0"/>
              <a:t>los elementos de un arreglo se inicializan con los valores </a:t>
            </a:r>
            <a:r>
              <a:rPr lang="es-MX" sz="2800" i="1" dirty="0" smtClean="0"/>
              <a:t>default</a:t>
            </a:r>
            <a:r>
              <a:rPr lang="es-MX" sz="2800" dirty="0" smtClean="0"/>
              <a:t> de su tipo de dato correspondiente.</a:t>
            </a:r>
          </a:p>
          <a:p>
            <a:pPr eaLnBrk="1" hangingPunct="1"/>
            <a:r>
              <a:rPr lang="es-MX" sz="2800" dirty="0" smtClean="0"/>
              <a:t>Formas de inicializar elementos de un arreglo:</a:t>
            </a:r>
          </a:p>
          <a:p>
            <a:pPr lvl="1" eaLnBrk="1" hangingPunct="1"/>
            <a:r>
              <a:rPr lang="es-MX" sz="2400" dirty="0" smtClean="0"/>
              <a:t>Rellenar con un valor (método </a:t>
            </a:r>
            <a:r>
              <a:rPr lang="es-MX" sz="2400" dirty="0" err="1" smtClean="0"/>
              <a:t>fill</a:t>
            </a:r>
            <a:r>
              <a:rPr lang="es-MX" sz="2400" dirty="0" smtClean="0"/>
              <a:t>)</a:t>
            </a:r>
          </a:p>
          <a:p>
            <a:pPr lvl="1" eaLnBrk="1" hangingPunct="1"/>
            <a:r>
              <a:rPr lang="es-MX" sz="2400" dirty="0" smtClean="0"/>
              <a:t>Leer valores del teclado</a:t>
            </a:r>
          </a:p>
          <a:p>
            <a:pPr lvl="1" eaLnBrk="1" hangingPunct="1"/>
            <a:r>
              <a:rPr lang="es-MX" sz="2400" dirty="0" smtClean="0"/>
              <a:t>Leer valores de un archivo</a:t>
            </a:r>
          </a:p>
          <a:p>
            <a:pPr lvl="1" eaLnBrk="1" hangingPunct="1"/>
            <a:r>
              <a:rPr lang="es-MX" sz="2400" dirty="0" smtClean="0"/>
              <a:t>Usando valores aleatorios (</a:t>
            </a:r>
            <a:r>
              <a:rPr lang="es-MX" sz="2400" dirty="0" err="1" smtClean="0"/>
              <a:t>random</a:t>
            </a:r>
            <a:r>
              <a:rPr lang="es-MX" sz="2400" dirty="0" smtClean="0"/>
              <a:t>)</a:t>
            </a:r>
          </a:p>
          <a:p>
            <a:pPr lvl="1" eaLnBrk="1" hangingPunct="1"/>
            <a:r>
              <a:rPr lang="es-MX" sz="2400" dirty="0" smtClean="0"/>
              <a:t>Obtener valores de otros datos (objetos)</a:t>
            </a:r>
          </a:p>
          <a:p>
            <a:pPr lvl="1" eaLnBrk="1" hangingPunct="1"/>
            <a:r>
              <a:rPr lang="es-MX" sz="2400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Operaciones con arreglos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dirty="0" smtClean="0"/>
              <a:t>Inicializar los elementos (todos/algunos) con un valor</a:t>
            </a:r>
          </a:p>
          <a:p>
            <a:pPr eaLnBrk="1" hangingPunct="1">
              <a:lnSpc>
                <a:spcPct val="90000"/>
              </a:lnSpc>
            </a:pPr>
            <a:r>
              <a:rPr lang="es-MX" dirty="0" smtClean="0"/>
              <a:t>Localizar un elemento específico</a:t>
            </a:r>
          </a:p>
          <a:p>
            <a:pPr eaLnBrk="1" hangingPunct="1">
              <a:lnSpc>
                <a:spcPct val="90000"/>
              </a:lnSpc>
            </a:pPr>
            <a:r>
              <a:rPr lang="es-MX" dirty="0" smtClean="0"/>
              <a:t>Ordenar los elementos del arreglo</a:t>
            </a:r>
          </a:p>
          <a:p>
            <a:pPr eaLnBrk="1" hangingPunct="1">
              <a:lnSpc>
                <a:spcPct val="90000"/>
              </a:lnSpc>
            </a:pPr>
            <a:r>
              <a:rPr lang="es-MX" dirty="0" smtClean="0"/>
              <a:t>Intercambiar dos elementos de posición</a:t>
            </a:r>
          </a:p>
          <a:p>
            <a:pPr eaLnBrk="1" hangingPunct="1">
              <a:lnSpc>
                <a:spcPct val="90000"/>
              </a:lnSpc>
            </a:pPr>
            <a:r>
              <a:rPr lang="es-MX" dirty="0" smtClean="0"/>
              <a:t>Procesar todos los elementos de un arreglo</a:t>
            </a:r>
          </a:p>
          <a:p>
            <a:pPr eaLnBrk="1" hangingPunct="1">
              <a:lnSpc>
                <a:spcPct val="90000"/>
              </a:lnSpc>
            </a:pPr>
            <a:r>
              <a:rPr lang="es-MX" dirty="0" smtClean="0"/>
              <a:t>Procesar solo algunos elementos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056" y="1628800"/>
            <a:ext cx="8497888" cy="41513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b="1" dirty="0" smtClean="0"/>
              <a:t>final </a:t>
            </a:r>
            <a:r>
              <a:rPr lang="es-MX" sz="2000" dirty="0" smtClean="0"/>
              <a:t>int NUMEMPLEADOS = 30;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/>
              <a:t>int [] horas =</a:t>
            </a:r>
            <a:r>
              <a:rPr lang="es-MX" sz="2000" b="1" dirty="0" smtClean="0"/>
              <a:t> new </a:t>
            </a:r>
            <a:r>
              <a:rPr lang="es-MX" sz="2000" dirty="0" smtClean="0"/>
              <a:t>int[NUMEMPLEADOS];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b="1" dirty="0" smtClean="0">
                <a:solidFill>
                  <a:srgbClr val="00C08E"/>
                </a:solidFill>
              </a:rPr>
              <a:t>// almacena las horas trabajadas de cada empleado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b="1" dirty="0" err="1" smtClean="0"/>
              <a:t>for</a:t>
            </a:r>
            <a:r>
              <a:rPr lang="es-MX" sz="2000" b="1" dirty="0" smtClean="0"/>
              <a:t> </a:t>
            </a:r>
            <a:r>
              <a:rPr lang="es-MX" sz="2000" dirty="0" smtClean="0"/>
              <a:t>(int i=0; i&lt;NUMEMPLEADOS; i++)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/>
              <a:t>   </a:t>
            </a:r>
            <a:r>
              <a:rPr lang="es-MX" sz="2000" dirty="0" err="1" smtClean="0"/>
              <a:t>System.out.println</a:t>
            </a:r>
            <a:r>
              <a:rPr lang="es-MX" sz="2000" dirty="0" smtClean="0"/>
              <a:t>(“Empleado”+ (</a:t>
            </a:r>
            <a:r>
              <a:rPr lang="es-MX" sz="2000" dirty="0" err="1" smtClean="0"/>
              <a:t>i+1</a:t>
            </a:r>
            <a:r>
              <a:rPr lang="es-MX" sz="2000" dirty="0" smtClean="0"/>
              <a:t>)+” : “);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/>
              <a:t>   horas[i]= </a:t>
            </a:r>
            <a:r>
              <a:rPr lang="es-MX" sz="2000" dirty="0" err="1" smtClean="0"/>
              <a:t>Keyboard.readInt</a:t>
            </a:r>
            <a:r>
              <a:rPr lang="es-MX" sz="2000" dirty="0" smtClean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b="1" dirty="0" smtClean="0">
                <a:solidFill>
                  <a:srgbClr val="00C08E"/>
                </a:solidFill>
              </a:rPr>
              <a:t>// obtiene el promedio de horas trabajadas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b="1" dirty="0" err="1" smtClean="0"/>
              <a:t>for</a:t>
            </a:r>
            <a:r>
              <a:rPr lang="es-MX" sz="2000" b="1" dirty="0" smtClean="0"/>
              <a:t> </a:t>
            </a:r>
            <a:r>
              <a:rPr lang="es-MX" sz="2000" dirty="0" smtClean="0"/>
              <a:t>(int i=0; i&lt;NUMEMPLEADOS; i++)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/>
              <a:t>   </a:t>
            </a:r>
            <a:r>
              <a:rPr lang="es-MX" sz="2000" dirty="0" err="1" smtClean="0"/>
              <a:t>sum</a:t>
            </a:r>
            <a:r>
              <a:rPr lang="es-MX" sz="2000" dirty="0" smtClean="0"/>
              <a:t> = </a:t>
            </a:r>
            <a:r>
              <a:rPr lang="es-MX" sz="2000" dirty="0" err="1" smtClean="0"/>
              <a:t>sum</a:t>
            </a:r>
            <a:r>
              <a:rPr lang="es-MX" sz="2000" dirty="0" smtClean="0"/>
              <a:t> + horas[i];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err="1" smtClean="0"/>
              <a:t>double</a:t>
            </a:r>
            <a:r>
              <a:rPr lang="es-MX" sz="2000" dirty="0" smtClean="0"/>
              <a:t> promedio = </a:t>
            </a:r>
            <a:r>
              <a:rPr lang="es-MX" sz="2000" dirty="0" err="1" smtClean="0"/>
              <a:t>sum</a:t>
            </a:r>
            <a:r>
              <a:rPr lang="es-MX" sz="2000" dirty="0" smtClean="0"/>
              <a:t> / </a:t>
            </a:r>
            <a:r>
              <a:rPr lang="es-MX" sz="2000" dirty="0" err="1" smtClean="0"/>
              <a:t>NUMEMPLEADOS</a:t>
            </a:r>
            <a:r>
              <a:rPr lang="es-MX" sz="20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/>
              <a:t>Escribe el código para obtener cuantos empleados trabajaron mas horas que el promedio de horas trabajadas por todos los empleados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s-MX" smtClean="0"/>
              <a:t>Ejemplos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581400" y="914400"/>
            <a:ext cx="417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/>
              <a:t>Procesa datos de 30 empleados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//obtiene el total de empleados que trabajaron</a:t>
            </a:r>
          </a:p>
          <a:p>
            <a:r>
              <a:rPr lang="es-MX" sz="2400" dirty="0" smtClean="0"/>
              <a:t>// mas que el promedio</a:t>
            </a:r>
          </a:p>
          <a:p>
            <a:r>
              <a:rPr lang="es-MX" sz="2400" dirty="0" err="1" smtClean="0"/>
              <a:t>Int</a:t>
            </a:r>
            <a:r>
              <a:rPr lang="es-MX" sz="2400" dirty="0" smtClean="0"/>
              <a:t> c= 0;</a:t>
            </a:r>
          </a:p>
          <a:p>
            <a:r>
              <a:rPr lang="es-MX" sz="2400" dirty="0" err="1" smtClean="0"/>
              <a:t>For</a:t>
            </a:r>
            <a:r>
              <a:rPr lang="es-MX" sz="2400" dirty="0" smtClean="0"/>
              <a:t>(</a:t>
            </a:r>
            <a:r>
              <a:rPr lang="es-MX" sz="2400" dirty="0" err="1" smtClean="0"/>
              <a:t>int</a:t>
            </a:r>
            <a:r>
              <a:rPr lang="es-MX" sz="2400" dirty="0" smtClean="0"/>
              <a:t> i= 0;  i &lt; NUMEMPLEDOS;</a:t>
            </a:r>
          </a:p>
          <a:p>
            <a:r>
              <a:rPr lang="es-MX" sz="2400" dirty="0" smtClean="0"/>
              <a:t>IF(horas[i]&gt;promedio)</a:t>
            </a:r>
          </a:p>
          <a:p>
            <a:r>
              <a:rPr lang="es-MX" sz="2400" dirty="0" smtClean="0"/>
              <a:t>C++;</a:t>
            </a:r>
          </a:p>
          <a:p>
            <a:r>
              <a:rPr lang="es-MX" sz="2400" dirty="0" smtClean="0"/>
              <a:t>{</a:t>
            </a:r>
          </a:p>
          <a:p>
            <a:endParaRPr lang="es-MX" sz="2400" dirty="0"/>
          </a:p>
          <a:p>
            <a:r>
              <a:rPr lang="es-MX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13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41375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// Rafael </a:t>
            </a:r>
            <a:r>
              <a:rPr lang="es-MX" sz="16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Lopez</a:t>
            </a:r>
            <a:endParaRPr lang="es-MX" sz="16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/* Este programa calcula e imprime el promedio de </a:t>
            </a:r>
            <a:r>
              <a:rPr lang="es-MX" sz="1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valores 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lmacenados</a:t>
            </a:r>
            <a: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en un </a:t>
            </a:r>
            <a:r>
              <a:rPr lang="es-MX" sz="1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arreglo. 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Obtiene</a:t>
            </a:r>
            <a: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cuantos son mayores 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s-MX" sz="16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ue</a:t>
            </a:r>
            <a: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el promedio y cuales son dichas calificaciones. </a:t>
            </a:r>
            <a:b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*/ </a:t>
            </a:r>
            <a:br>
              <a:rPr lang="es-MX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s-MX" dirty="0" err="1">
                <a:cs typeface="Arial" pitchFamily="34" charset="0"/>
              </a:rPr>
              <a:t>public</a:t>
            </a:r>
            <a:r>
              <a:rPr lang="es-MX" dirty="0">
                <a:cs typeface="Arial" pitchFamily="34" charset="0"/>
              </a:rPr>
              <a:t> </a:t>
            </a:r>
            <a:r>
              <a:rPr lang="es-MX" dirty="0" err="1">
                <a:cs typeface="Arial" pitchFamily="34" charset="0"/>
              </a:rPr>
              <a:t>class</a:t>
            </a:r>
            <a:r>
              <a:rPr lang="es-MX" dirty="0">
                <a:cs typeface="Arial" pitchFamily="34" charset="0"/>
              </a:rPr>
              <a:t> Promedio{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</a:t>
            </a:r>
            <a:r>
              <a:rPr lang="es-MX" dirty="0" err="1">
                <a:cs typeface="Arial" pitchFamily="34" charset="0"/>
              </a:rPr>
              <a:t>public</a:t>
            </a:r>
            <a:r>
              <a:rPr lang="es-MX" dirty="0">
                <a:cs typeface="Arial" pitchFamily="34" charset="0"/>
              </a:rPr>
              <a:t> </a:t>
            </a:r>
            <a:r>
              <a:rPr lang="es-MX" dirty="0" err="1">
                <a:cs typeface="Arial" pitchFamily="34" charset="0"/>
              </a:rPr>
              <a:t>static</a:t>
            </a:r>
            <a:r>
              <a:rPr lang="es-MX" dirty="0">
                <a:cs typeface="Arial" pitchFamily="34" charset="0"/>
              </a:rPr>
              <a:t> </a:t>
            </a:r>
            <a:r>
              <a:rPr lang="es-MX" dirty="0" err="1">
                <a:cs typeface="Arial" pitchFamily="34" charset="0"/>
              </a:rPr>
              <a:t>void</a:t>
            </a:r>
            <a:r>
              <a:rPr lang="es-MX" dirty="0">
                <a:cs typeface="Arial" pitchFamily="34" charset="0"/>
              </a:rPr>
              <a:t> </a:t>
            </a:r>
            <a:r>
              <a:rPr lang="es-MX" dirty="0" err="1">
                <a:cs typeface="Arial" pitchFamily="34" charset="0"/>
              </a:rPr>
              <a:t>main</a:t>
            </a:r>
            <a:r>
              <a:rPr lang="es-MX" dirty="0">
                <a:cs typeface="Arial" pitchFamily="34" charset="0"/>
              </a:rPr>
              <a:t>(</a:t>
            </a:r>
            <a:r>
              <a:rPr lang="es-MX" dirty="0" err="1">
                <a:cs typeface="Arial" pitchFamily="34" charset="0"/>
              </a:rPr>
              <a:t>String</a:t>
            </a:r>
            <a:r>
              <a:rPr lang="es-MX" dirty="0">
                <a:cs typeface="Arial" pitchFamily="34" charset="0"/>
              </a:rPr>
              <a:t>[]</a:t>
            </a:r>
            <a:r>
              <a:rPr lang="es-MX" dirty="0" err="1">
                <a:cs typeface="Arial" pitchFamily="34" charset="0"/>
              </a:rPr>
              <a:t>args</a:t>
            </a:r>
            <a:r>
              <a:rPr lang="es-MX" dirty="0">
                <a:cs typeface="Arial" pitchFamily="34" charset="0"/>
              </a:rPr>
              <a:t>){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       </a:t>
            </a:r>
            <a:r>
              <a:rPr lang="es-MX" dirty="0" err="1">
                <a:cs typeface="Arial" pitchFamily="34" charset="0"/>
              </a:rPr>
              <a:t>double</a:t>
            </a:r>
            <a:r>
              <a:rPr lang="es-MX" dirty="0">
                <a:cs typeface="Arial" pitchFamily="34" charset="0"/>
              </a:rPr>
              <a:t> </a:t>
            </a:r>
            <a:r>
              <a:rPr lang="es-MX" dirty="0" err="1">
                <a:cs typeface="Arial" pitchFamily="34" charset="0"/>
              </a:rPr>
              <a:t>prom</a:t>
            </a:r>
            <a:r>
              <a:rPr lang="es-MX" dirty="0">
                <a:cs typeface="Arial" pitchFamily="34" charset="0"/>
              </a:rPr>
              <a:t>=</a:t>
            </a:r>
            <a:r>
              <a:rPr lang="es-MX" dirty="0" err="1">
                <a:cs typeface="Arial" pitchFamily="34" charset="0"/>
              </a:rPr>
              <a:t>0,suma</a:t>
            </a:r>
            <a:r>
              <a:rPr lang="es-MX" dirty="0">
                <a:cs typeface="Arial" pitchFamily="34" charset="0"/>
              </a:rPr>
              <a:t>=0;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</a:t>
            </a:r>
            <a:r>
              <a:rPr lang="en-US" dirty="0">
                <a:cs typeface="Arial" pitchFamily="34" charset="0"/>
              </a:rPr>
              <a:t> </a:t>
            </a:r>
            <a:r>
              <a:rPr lang="es-MX" dirty="0">
                <a:cs typeface="Arial" pitchFamily="34" charset="0"/>
              </a:rPr>
              <a:t>  short </a:t>
            </a:r>
            <a:r>
              <a:rPr lang="es-MX" dirty="0" err="1">
                <a:cs typeface="Arial" pitchFamily="34" charset="0"/>
              </a:rPr>
              <a:t>i,lista</a:t>
            </a:r>
            <a:r>
              <a:rPr lang="es-MX" dirty="0">
                <a:cs typeface="Arial" pitchFamily="34" charset="0"/>
              </a:rPr>
              <a:t>=0;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</a:t>
            </a:r>
            <a:r>
              <a:rPr lang="es-MX" dirty="0" err="1">
                <a:cs typeface="Arial" pitchFamily="34" charset="0"/>
              </a:rPr>
              <a:t>double</a:t>
            </a:r>
            <a:r>
              <a:rPr lang="es-MX" dirty="0">
                <a:cs typeface="Arial" pitchFamily="34" charset="0"/>
              </a:rPr>
              <a:t> calificaciones[]={50, 58, 65, 84, 42, 100, 99, 66, 65, 75, 02, 32</a:t>
            </a:r>
            <a:r>
              <a:rPr lang="en-US" dirty="0">
                <a:cs typeface="Arial" pitchFamily="34" charset="0"/>
              </a:rPr>
              <a:t>}</a:t>
            </a:r>
            <a:r>
              <a:rPr lang="es-MX" dirty="0">
                <a:cs typeface="Arial" pitchFamily="34" charset="0"/>
              </a:rPr>
              <a:t>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</a:t>
            </a:r>
            <a:r>
              <a:rPr lang="es-MX" dirty="0" err="1">
                <a:cs typeface="Arial" pitchFamily="34" charset="0"/>
              </a:rPr>
              <a:t>for</a:t>
            </a:r>
            <a:r>
              <a:rPr lang="es-MX" dirty="0">
                <a:cs typeface="Arial" pitchFamily="34" charset="0"/>
              </a:rPr>
              <a:t> (i=0;</a:t>
            </a:r>
            <a:r>
              <a:rPr lang="en-US" dirty="0">
                <a:cs typeface="Arial" pitchFamily="34" charset="0"/>
              </a:rPr>
              <a:t> </a:t>
            </a:r>
            <a:r>
              <a:rPr lang="es-MX" dirty="0">
                <a:cs typeface="Arial" pitchFamily="34" charset="0"/>
              </a:rPr>
              <a:t>i&lt;</a:t>
            </a:r>
            <a:r>
              <a:rPr lang="en-US" dirty="0" err="1">
                <a:cs typeface="Arial" pitchFamily="34" charset="0"/>
              </a:rPr>
              <a:t>calificaciones.length</a:t>
            </a:r>
            <a:r>
              <a:rPr lang="es-MX" dirty="0">
                <a:cs typeface="Arial" pitchFamily="34" charset="0"/>
              </a:rPr>
              <a:t>;</a:t>
            </a:r>
            <a:r>
              <a:rPr lang="en-US" dirty="0">
                <a:cs typeface="Arial" pitchFamily="34" charset="0"/>
              </a:rPr>
              <a:t> </a:t>
            </a:r>
            <a:r>
              <a:rPr lang="es-MX" dirty="0">
                <a:cs typeface="Arial" pitchFamily="34" charset="0"/>
              </a:rPr>
              <a:t>i++)</a:t>
            </a:r>
            <a:endParaRPr lang="en-US" dirty="0">
              <a:cs typeface="Arial" pitchFamily="34" charset="0"/>
            </a:endParaRPr>
          </a:p>
          <a:p>
            <a:r>
              <a:rPr lang="es-MX" dirty="0">
                <a:cs typeface="Arial" pitchFamily="34" charset="0"/>
              </a:rPr>
              <a:t>        </a:t>
            </a:r>
            <a:r>
              <a:rPr lang="es-MX" dirty="0" smtClean="0">
                <a:cs typeface="Arial" pitchFamily="34" charset="0"/>
              </a:rPr>
              <a:t>   </a:t>
            </a:r>
            <a:r>
              <a:rPr lang="es-MX" dirty="0">
                <a:cs typeface="Arial" pitchFamily="34" charset="0"/>
              </a:rPr>
              <a:t> suma=calificaciones[i]+suma;         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</a:t>
            </a:r>
            <a:r>
              <a:rPr lang="es-MX" dirty="0" err="1">
                <a:cs typeface="Arial" pitchFamily="34" charset="0"/>
              </a:rPr>
              <a:t>prom</a:t>
            </a:r>
            <a:r>
              <a:rPr lang="es-MX" dirty="0">
                <a:cs typeface="Arial" pitchFamily="34" charset="0"/>
              </a:rPr>
              <a:t>=suma/50;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</a:t>
            </a:r>
            <a:r>
              <a:rPr lang="es-MX" dirty="0" err="1">
                <a:cs typeface="Arial" pitchFamily="34" charset="0"/>
              </a:rPr>
              <a:t>System.out.println</a:t>
            </a:r>
            <a:r>
              <a:rPr lang="es-MX" dirty="0">
                <a:cs typeface="Arial" pitchFamily="34" charset="0"/>
              </a:rPr>
              <a:t>("El promedio de las calificaciones es  "+</a:t>
            </a:r>
            <a:r>
              <a:rPr lang="es-MX" dirty="0" err="1">
                <a:cs typeface="Arial" pitchFamily="34" charset="0"/>
              </a:rPr>
              <a:t>prom</a:t>
            </a:r>
            <a:r>
              <a:rPr lang="es-MX" dirty="0">
                <a:cs typeface="Arial" pitchFamily="34" charset="0"/>
              </a:rPr>
              <a:t>);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</a:t>
            </a:r>
            <a:r>
              <a:rPr lang="es-MX" dirty="0" err="1">
                <a:cs typeface="Arial" pitchFamily="34" charset="0"/>
              </a:rPr>
              <a:t>System.out.println</a:t>
            </a:r>
            <a:r>
              <a:rPr lang="es-MX" dirty="0">
                <a:cs typeface="Arial" pitchFamily="34" charset="0"/>
              </a:rPr>
              <a:t>("Las calificaciones mayores que el promedio son:");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</a:t>
            </a:r>
            <a:r>
              <a:rPr lang="es-MX" dirty="0" err="1">
                <a:cs typeface="Arial" pitchFamily="34" charset="0"/>
              </a:rPr>
              <a:t>for</a:t>
            </a:r>
            <a:r>
              <a:rPr lang="es-MX" dirty="0">
                <a:cs typeface="Arial" pitchFamily="34" charset="0"/>
              </a:rPr>
              <a:t> (i=0; i&lt;</a:t>
            </a:r>
            <a:r>
              <a:rPr lang="en-US" dirty="0" err="1">
                <a:cs typeface="Arial" pitchFamily="34" charset="0"/>
              </a:rPr>
              <a:t>calificaciones.length</a:t>
            </a:r>
            <a:r>
              <a:rPr lang="es-MX" dirty="0">
                <a:cs typeface="Arial" pitchFamily="34" charset="0"/>
              </a:rPr>
              <a:t>;</a:t>
            </a:r>
            <a:r>
              <a:rPr lang="en-US" dirty="0">
                <a:cs typeface="Arial" pitchFamily="34" charset="0"/>
              </a:rPr>
              <a:t> </a:t>
            </a:r>
            <a:r>
              <a:rPr lang="es-MX" dirty="0">
                <a:cs typeface="Arial" pitchFamily="34" charset="0"/>
              </a:rPr>
              <a:t>i++)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   </a:t>
            </a:r>
            <a:r>
              <a:rPr lang="es-MX" dirty="0" err="1">
                <a:cs typeface="Arial" pitchFamily="34" charset="0"/>
              </a:rPr>
              <a:t>if</a:t>
            </a:r>
            <a:r>
              <a:rPr lang="es-MX" dirty="0">
                <a:cs typeface="Arial" pitchFamily="34" charset="0"/>
              </a:rPr>
              <a:t>(calificaciones[i]&gt;</a:t>
            </a:r>
            <a:r>
              <a:rPr lang="es-MX" dirty="0" err="1">
                <a:cs typeface="Arial" pitchFamily="34" charset="0"/>
              </a:rPr>
              <a:t>prom</a:t>
            </a:r>
            <a:r>
              <a:rPr lang="es-MX" dirty="0">
                <a:cs typeface="Arial" pitchFamily="34" charset="0"/>
              </a:rPr>
              <a:t>){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      lista++;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      </a:t>
            </a:r>
            <a:r>
              <a:rPr lang="es-MX" dirty="0" err="1">
                <a:cs typeface="Arial" pitchFamily="34" charset="0"/>
              </a:rPr>
              <a:t>System.out.println</a:t>
            </a:r>
            <a:r>
              <a:rPr lang="es-MX" dirty="0">
                <a:cs typeface="Arial" pitchFamily="34" charset="0"/>
              </a:rPr>
              <a:t>("         "+calificaciones[i]);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   } </a:t>
            </a:r>
            <a:endParaRPr lang="en-US" dirty="0">
              <a:cs typeface="Arial" pitchFamily="34" charset="0"/>
            </a:endParaRPr>
          </a:p>
          <a:p>
            <a:r>
              <a:rPr lang="es-MX" dirty="0">
                <a:cs typeface="Arial" pitchFamily="34" charset="0"/>
              </a:rPr>
              <a:t>     </a:t>
            </a:r>
            <a:r>
              <a:rPr lang="es-MX" dirty="0" err="1">
                <a:cs typeface="Arial" pitchFamily="34" charset="0"/>
              </a:rPr>
              <a:t>System.out.println</a:t>
            </a:r>
            <a:r>
              <a:rPr lang="es-MX" dirty="0">
                <a:cs typeface="Arial" pitchFamily="34" charset="0"/>
              </a:rPr>
              <a:t>("El total de calificaciones mayor que el promedio es de "+lista);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   } </a:t>
            </a:r>
            <a:br>
              <a:rPr lang="es-MX" dirty="0">
                <a:cs typeface="Arial" pitchFamily="34" charset="0"/>
              </a:rPr>
            </a:br>
            <a:r>
              <a:rPr lang="es-MX" dirty="0">
                <a:cs typeface="Arial" pitchFamily="34" charset="0"/>
              </a:rPr>
              <a:t>   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Declaracion</a:t>
            </a:r>
            <a:r>
              <a:rPr lang="es-MX" dirty="0" smtClean="0"/>
              <a:t>: tipo[] x</a:t>
            </a:r>
          </a:p>
          <a:p>
            <a:r>
              <a:rPr lang="es-MX" dirty="0" smtClean="0"/>
              <a:t>Crean x = new tipo [20];</a:t>
            </a:r>
          </a:p>
          <a:p>
            <a:endParaRPr lang="es-MX" dirty="0"/>
          </a:p>
          <a:p>
            <a:r>
              <a:rPr lang="es-MX" dirty="0" smtClean="0"/>
              <a:t>Usan </a:t>
            </a:r>
            <a:r>
              <a:rPr lang="es-MX" dirty="0" err="1" smtClean="0"/>
              <a:t>x,l</a:t>
            </a:r>
            <a:r>
              <a:rPr lang="es-MX" dirty="0" smtClean="0"/>
              <a:t>…..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289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93038" cy="1143000"/>
          </a:xfrm>
        </p:spPr>
        <p:txBody>
          <a:bodyPr/>
          <a:lstStyle/>
          <a:p>
            <a:pPr eaLnBrk="1" hangingPunct="1"/>
            <a:r>
              <a:rPr lang="es-MX" b="1" smtClean="0"/>
              <a:t>Errores mas comunes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400" dirty="0" smtClean="0"/>
              <a:t>Uso de un índice fuera de rango válido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400" dirty="0" smtClean="0"/>
              <a:t>Error de uno-menos. (el primer elemento se almacena en la posición 0 )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400" dirty="0" smtClean="0"/>
              <a:t>Confusión del índice de un elemento del arreglo con el elemento mismo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400" dirty="0" smtClean="0"/>
              <a:t>Usar = para COPIAR un arreglo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400" dirty="0" smtClean="0"/>
              <a:t>Usar == para COMPARAR dos arreglos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400" dirty="0" smtClean="0"/>
              <a:t>En arreglos de dos dimensiones, confundir los índices de renglones y columnas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400" dirty="0" smtClean="0"/>
              <a:t>Confundir la longitud de un arreglo </a:t>
            </a:r>
            <a:r>
              <a:rPr lang="es-MX" sz="2400" b="1" dirty="0" err="1" smtClean="0"/>
              <a:t>length</a:t>
            </a:r>
            <a:r>
              <a:rPr lang="es-MX" sz="2400" dirty="0" smtClean="0"/>
              <a:t> con un método </a:t>
            </a:r>
            <a:r>
              <a:rPr lang="es-MX" sz="2400" b="1" dirty="0" err="1" smtClean="0"/>
              <a:t>length</a:t>
            </a:r>
            <a:r>
              <a:rPr lang="es-MX" sz="2400" b="1" dirty="0" smtClean="0"/>
              <a:t>() </a:t>
            </a:r>
            <a:r>
              <a:rPr lang="es-MX" sz="2400" dirty="0" smtClean="0"/>
              <a:t>de la clase </a:t>
            </a:r>
            <a:r>
              <a:rPr lang="es-MX" sz="2400" dirty="0" err="1" smtClean="0"/>
              <a:t>String</a:t>
            </a:r>
            <a:endParaRPr lang="es-MX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4600" b="1" spc="-100" dirty="0">
                <a:solidFill>
                  <a:schemeClr val="tx2"/>
                </a:solidFill>
              </a:rPr>
              <a:t>4. Organización de datos</a:t>
            </a:r>
            <a:endParaRPr lang="es-ES" sz="4600" b="1" spc="-100" dirty="0">
              <a:solidFill>
                <a:schemeClr val="tx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38125" y="1412875"/>
            <a:ext cx="7934325" cy="4525963"/>
          </a:xfrm>
        </p:spPr>
        <p:txBody>
          <a:bodyPr/>
          <a:lstStyle/>
          <a:p>
            <a:pPr marL="114300" indent="0" algn="just">
              <a:buFont typeface="Arial" charset="0"/>
              <a:buNone/>
              <a:defRPr/>
            </a:pPr>
            <a:r>
              <a:rPr lang="es-MX" sz="2800" b="1" dirty="0" smtClean="0">
                <a:solidFill>
                  <a:srgbClr val="002060"/>
                </a:solidFill>
              </a:rPr>
              <a:t>Conoce </a:t>
            </a:r>
            <a:r>
              <a:rPr lang="es-MX" sz="2800" b="1" dirty="0">
                <a:solidFill>
                  <a:srgbClr val="002060"/>
                </a:solidFill>
              </a:rPr>
              <a:t>y aplica estructuras de datos en </a:t>
            </a:r>
            <a:r>
              <a:rPr lang="es-MX" sz="2800" b="1" dirty="0" smtClean="0">
                <a:solidFill>
                  <a:srgbClr val="002060"/>
                </a:solidFill>
              </a:rPr>
              <a:t>un lenguaje </a:t>
            </a:r>
            <a:r>
              <a:rPr lang="es-MX" sz="2800" b="1" dirty="0">
                <a:solidFill>
                  <a:srgbClr val="002060"/>
                </a:solidFill>
              </a:rPr>
              <a:t>de programación que permitan </a:t>
            </a:r>
            <a:r>
              <a:rPr lang="es-MX" sz="2800" b="1" dirty="0" smtClean="0">
                <a:solidFill>
                  <a:srgbClr val="002060"/>
                </a:solidFill>
              </a:rPr>
              <a:t>la organización </a:t>
            </a:r>
            <a:r>
              <a:rPr lang="es-MX" sz="2800" b="1" dirty="0">
                <a:solidFill>
                  <a:srgbClr val="002060"/>
                </a:solidFill>
              </a:rPr>
              <a:t>de datos en la resolución </a:t>
            </a:r>
            <a:r>
              <a:rPr lang="es-MX" sz="2800" b="1" dirty="0" smtClean="0">
                <a:solidFill>
                  <a:srgbClr val="002060"/>
                </a:solidFill>
              </a:rPr>
              <a:t>de problemas </a:t>
            </a:r>
            <a:r>
              <a:rPr lang="es-MX" sz="2800" b="1" dirty="0">
                <a:solidFill>
                  <a:srgbClr val="002060"/>
                </a:solidFill>
              </a:rPr>
              <a:t>reales.</a:t>
            </a:r>
            <a:endParaRPr lang="es-ES" altLang="es-MX" sz="2800" b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endParaRPr lang="es-ES" altLang="es-MX" sz="16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s-ES" altLang="es-MX" sz="2400" dirty="0" smtClean="0"/>
              <a:t>Conceptos básicos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s-ES" altLang="es-MX" sz="2400" dirty="0" smtClean="0"/>
              <a:t>Unidimensionales: conceptos básicos, operaciones y aplicaciones.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s-ES" altLang="es-MX" sz="2400" dirty="0" smtClean="0"/>
              <a:t>Multidimensionales: conceptos básicos, operaciones y aplicaciones.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s-MX" sz="2400" dirty="0" smtClean="0"/>
              <a:t>Estructuras </a:t>
            </a:r>
            <a:r>
              <a:rPr lang="es-MX" sz="2400" dirty="0"/>
              <a:t>o registros.</a:t>
            </a:r>
            <a:endParaRPr lang="es-ES" altLang="es-MX" sz="2400" dirty="0" smtClean="0"/>
          </a:p>
        </p:txBody>
      </p:sp>
      <p:pic>
        <p:nvPicPr>
          <p:cNvPr id="19460" name="Picture 6" descr="http://upload.wikimedia.org/wikipedia/commons/thumb/3/3f/Array1.svg/500px-Array1.svg.png?uselang=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661025"/>
            <a:ext cx="4762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7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404664"/>
            <a:ext cx="8784976" cy="612068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s-MX" sz="1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MX" sz="1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Bernardo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public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class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DiaSemana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{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public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static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void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[]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) {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int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dia,respuesta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("Este programa le dirá a que día de la semana pertenece el numero escrito");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dias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[]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 {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"Domingo“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"Lunes“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"Martes“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"Miércoles“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"Jueves“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"Viernes“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"Sábado"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respuesta=1;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(respuesta==1){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("Escriba por favor un numero de día de la semana del 0 al 6");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Leer.datoInt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();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&gt;=0 &amp;&amp; 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&lt;=6){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dias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dia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]);   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}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else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 {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("Que el numero sea del 0 al 6");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      }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("Desea continuar con la ejecución de este programa? (1=SI");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   respuesta=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Leer.datoInt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();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}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   </a:t>
            </a:r>
            <a:r>
              <a:rPr lang="es-MX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s-MX" sz="1600" dirty="0" smtClean="0">
                <a:latin typeface="Arial" pitchFamily="34" charset="0"/>
                <a:cs typeface="Arial" pitchFamily="34" charset="0"/>
              </a:rPr>
              <a:t>("Programa finalizado"); </a:t>
            </a:r>
            <a:br>
              <a:rPr lang="es-MX" sz="1600" dirty="0" smtClean="0">
                <a:latin typeface="Arial" pitchFamily="34" charset="0"/>
                <a:cs typeface="Arial" pitchFamily="34" charset="0"/>
              </a:rPr>
            </a:br>
            <a:r>
              <a:rPr lang="es-MX" sz="1600" dirty="0" smtClean="0">
                <a:latin typeface="Arial" pitchFamily="34" charset="0"/>
                <a:cs typeface="Arial" pitchFamily="34" charset="0"/>
              </a:rPr>
              <a:t>   }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s-MX" sz="16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74295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urier" pitchFamily="49" charset="0"/>
                <a:cs typeface="Times New Roman" pitchFamily="18" charset="0"/>
              </a:rPr>
              <a:t>// Rafael Lopez</a:t>
            </a:r>
            <a:r>
              <a:rPr lang="es-MX" sz="1800" dirty="0">
                <a:solidFill>
                  <a:schemeClr val="accent2"/>
                </a:solidFill>
              </a:rPr>
              <a:t> 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s-MX" sz="1800" dirty="0">
                <a:solidFill>
                  <a:schemeClr val="accent2"/>
                </a:solidFill>
              </a:rPr>
              <a:t>//Calcula los numero</a:t>
            </a:r>
            <a:r>
              <a:rPr lang="en-US" sz="1800" dirty="0">
                <a:solidFill>
                  <a:schemeClr val="accent2"/>
                </a:solidFill>
              </a:rPr>
              <a:t>s</a:t>
            </a:r>
            <a:r>
              <a:rPr lang="es-MX" sz="1800" dirty="0">
                <a:solidFill>
                  <a:schemeClr val="accent2"/>
                </a:solidFill>
              </a:rPr>
              <a:t> primos </a:t>
            </a:r>
            <a:r>
              <a:rPr lang="en-US" sz="1800" dirty="0">
                <a:solidFill>
                  <a:schemeClr val="accent2"/>
                </a:solidFill>
              </a:rPr>
              <a:t>s</a:t>
            </a:r>
            <a:r>
              <a:rPr lang="es-MX" sz="1800" dirty="0" err="1">
                <a:solidFill>
                  <a:schemeClr val="accent2"/>
                </a:solidFill>
              </a:rPr>
              <a:t>egun</a:t>
            </a:r>
            <a:r>
              <a:rPr lang="es-MX" sz="1800" dirty="0">
                <a:solidFill>
                  <a:schemeClr val="accent2"/>
                </a:solidFill>
              </a:rPr>
              <a:t> el </a:t>
            </a:r>
            <a:r>
              <a:rPr lang="es-MX" sz="1800" dirty="0" err="1">
                <a:solidFill>
                  <a:schemeClr val="accent2"/>
                </a:solidFill>
              </a:rPr>
              <a:t>metodo</a:t>
            </a:r>
            <a:r>
              <a:rPr lang="es-MX" sz="1800" dirty="0">
                <a:solidFill>
                  <a:schemeClr val="accent2"/>
                </a:solidFill>
              </a:rPr>
              <a:t> de la criba de </a:t>
            </a:r>
            <a:r>
              <a:rPr lang="es-MX" sz="1800" dirty="0" err="1">
                <a:solidFill>
                  <a:schemeClr val="accent2"/>
                </a:solidFill>
              </a:rPr>
              <a:t>Eratostene</a:t>
            </a:r>
            <a:r>
              <a:rPr lang="es-MX" sz="1800" dirty="0"/>
              <a:t> </a:t>
            </a:r>
          </a:p>
          <a:p>
            <a:endParaRPr lang="es-MX" sz="1800" dirty="0"/>
          </a:p>
          <a:p>
            <a:r>
              <a:rPr lang="es-MX" sz="1800" dirty="0" err="1"/>
              <a:t>public</a:t>
            </a:r>
            <a:r>
              <a:rPr lang="es-MX" sz="1800" dirty="0"/>
              <a:t> </a:t>
            </a:r>
            <a:r>
              <a:rPr lang="es-MX" sz="1800" dirty="0" err="1"/>
              <a:t>class</a:t>
            </a:r>
            <a:r>
              <a:rPr lang="es-MX" sz="1800" dirty="0"/>
              <a:t> Primos { </a:t>
            </a:r>
          </a:p>
          <a:p>
            <a:r>
              <a:rPr lang="es-MX" sz="1800" dirty="0">
                <a:solidFill>
                  <a:schemeClr val="accent2"/>
                </a:solidFill>
              </a:rPr>
              <a:t>// el programa obtiene una lista de los </a:t>
            </a:r>
            <a:r>
              <a:rPr lang="es-MX" sz="1800" dirty="0" err="1">
                <a:solidFill>
                  <a:schemeClr val="accent2"/>
                </a:solidFill>
              </a:rPr>
              <a:t>numeros</a:t>
            </a:r>
            <a:r>
              <a:rPr lang="es-MX" sz="1800" dirty="0">
                <a:solidFill>
                  <a:schemeClr val="accent2"/>
                </a:solidFill>
              </a:rPr>
              <a:t> primos desde 0 hasta 99</a:t>
            </a:r>
          </a:p>
          <a:p>
            <a:r>
              <a:rPr lang="en-US" sz="1800" dirty="0"/>
              <a:t>    </a:t>
            </a:r>
            <a:r>
              <a:rPr lang="es-MX" sz="1800" dirty="0" err="1"/>
              <a:t>public</a:t>
            </a:r>
            <a:r>
              <a:rPr lang="es-MX" sz="1800" dirty="0"/>
              <a:t> </a:t>
            </a:r>
            <a:r>
              <a:rPr lang="es-MX" sz="1800" dirty="0" err="1"/>
              <a:t>static</a:t>
            </a:r>
            <a:r>
              <a:rPr lang="es-MX" sz="1800" dirty="0"/>
              <a:t> </a:t>
            </a:r>
            <a:r>
              <a:rPr lang="es-MX" sz="1800" dirty="0" err="1"/>
              <a:t>void</a:t>
            </a:r>
            <a:r>
              <a:rPr lang="es-MX" sz="1800" dirty="0"/>
              <a:t> </a:t>
            </a:r>
            <a:r>
              <a:rPr lang="es-MX" sz="1800" dirty="0" err="1"/>
              <a:t>main</a:t>
            </a:r>
            <a:r>
              <a:rPr lang="es-MX" sz="1800" dirty="0"/>
              <a:t> (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args</a:t>
            </a:r>
            <a:r>
              <a:rPr lang="es-MX" sz="1800" dirty="0"/>
              <a:t>[]) { </a:t>
            </a:r>
          </a:p>
          <a:p>
            <a:r>
              <a:rPr lang="en-US" sz="1800" dirty="0"/>
              <a:t>        </a:t>
            </a:r>
            <a:r>
              <a:rPr lang="es-MX" sz="1800" dirty="0" err="1"/>
              <a:t>boolean</a:t>
            </a:r>
            <a:r>
              <a:rPr lang="es-MX" sz="1800" dirty="0"/>
              <a:t> numero[]=new </a:t>
            </a:r>
            <a:r>
              <a:rPr lang="es-MX" sz="1800" dirty="0" err="1"/>
              <a:t>boolean</a:t>
            </a:r>
            <a:r>
              <a:rPr lang="es-MX" sz="1800" dirty="0"/>
              <a:t>[100]; </a:t>
            </a:r>
          </a:p>
          <a:p>
            <a:r>
              <a:rPr lang="en-US" sz="1800" dirty="0"/>
              <a:t>        </a:t>
            </a:r>
            <a:r>
              <a:rPr lang="es-MX" sz="1800" dirty="0" err="1"/>
              <a:t>for</a:t>
            </a:r>
            <a:r>
              <a:rPr lang="es-MX" sz="1800" dirty="0"/>
              <a:t> (int i=0; i&lt;100; i++) </a:t>
            </a:r>
          </a:p>
          <a:p>
            <a:r>
              <a:rPr lang="es-MX" sz="1800" dirty="0"/>
              <a:t>   </a:t>
            </a:r>
            <a:r>
              <a:rPr lang="en-US" sz="1800" dirty="0"/>
              <a:t>           </a:t>
            </a:r>
            <a:r>
              <a:rPr lang="es-MX" sz="1800" dirty="0"/>
              <a:t>numero[i]=true; </a:t>
            </a:r>
          </a:p>
          <a:p>
            <a:r>
              <a:rPr lang="en-US" sz="1800" dirty="0"/>
              <a:t>        </a:t>
            </a:r>
            <a:r>
              <a:rPr lang="es-MX" sz="1800" dirty="0" err="1"/>
              <a:t>for</a:t>
            </a:r>
            <a:r>
              <a:rPr lang="es-MX" sz="1800" dirty="0"/>
              <a:t> (int i=2; i&lt;100; i++)     </a:t>
            </a:r>
            <a:r>
              <a:rPr lang="es-MX" sz="1800" dirty="0">
                <a:solidFill>
                  <a:schemeClr val="accent2"/>
                </a:solidFill>
              </a:rPr>
              <a:t>// procesa a todos los </a:t>
            </a:r>
            <a:r>
              <a:rPr lang="es-MX" sz="1800" dirty="0" err="1">
                <a:solidFill>
                  <a:schemeClr val="accent2"/>
                </a:solidFill>
              </a:rPr>
              <a:t>numeros</a:t>
            </a:r>
            <a:r>
              <a:rPr lang="es-MX" sz="1800" dirty="0">
                <a:solidFill>
                  <a:schemeClr val="accent2"/>
                </a:solidFill>
              </a:rPr>
              <a:t> desde 2 hasta 99</a:t>
            </a:r>
          </a:p>
          <a:p>
            <a:r>
              <a:rPr lang="es-MX" sz="1800" dirty="0"/>
              <a:t>  </a:t>
            </a:r>
            <a:r>
              <a:rPr lang="en-US" sz="1800" dirty="0"/>
              <a:t>          </a:t>
            </a:r>
            <a:r>
              <a:rPr lang="es-MX" sz="1800" dirty="0"/>
              <a:t> </a:t>
            </a:r>
            <a:r>
              <a:rPr lang="es-MX" sz="1800" dirty="0" err="1"/>
              <a:t>if</a:t>
            </a:r>
            <a:r>
              <a:rPr lang="es-MX" sz="1800" dirty="0"/>
              <a:t> (numero[i]) </a:t>
            </a:r>
          </a:p>
          <a:p>
            <a:r>
              <a:rPr lang="es-MX" sz="1800" dirty="0"/>
              <a:t>      </a:t>
            </a:r>
            <a:r>
              <a:rPr lang="en-US" sz="1800" dirty="0"/>
              <a:t>              </a:t>
            </a:r>
            <a:r>
              <a:rPr lang="es-MX" sz="1800" dirty="0" err="1"/>
              <a:t>for</a:t>
            </a:r>
            <a:r>
              <a:rPr lang="es-MX" sz="1800" dirty="0"/>
              <a:t> (int m=</a:t>
            </a:r>
            <a:r>
              <a:rPr lang="es-MX" sz="1800" dirty="0" err="1"/>
              <a:t>i+i;m</a:t>
            </a:r>
            <a:r>
              <a:rPr lang="es-MX" sz="1800" dirty="0"/>
              <a:t>&lt;100;m+=i) </a:t>
            </a:r>
            <a:endParaRPr lang="en-US" sz="1800" dirty="0"/>
          </a:p>
          <a:p>
            <a:r>
              <a:rPr lang="en-US" sz="1800" dirty="0"/>
              <a:t>                          </a:t>
            </a:r>
            <a:r>
              <a:rPr lang="es-MX" sz="1800" dirty="0"/>
              <a:t>numero[m]=false;          </a:t>
            </a:r>
          </a:p>
          <a:p>
            <a:r>
              <a:rPr lang="en-US" sz="1800" dirty="0"/>
              <a:t>          </a:t>
            </a:r>
            <a:r>
              <a:rPr lang="es-MX" sz="1800" dirty="0">
                <a:solidFill>
                  <a:schemeClr val="accent2"/>
                </a:solidFill>
              </a:rPr>
              <a:t>//los elementos del vector que quedan con valor TRUE son primos </a:t>
            </a:r>
          </a:p>
          <a:p>
            <a:r>
              <a:rPr lang="en-US" sz="1800" dirty="0"/>
              <a:t>          </a:t>
            </a:r>
            <a:r>
              <a:rPr lang="es-MX" sz="1800" dirty="0" err="1"/>
              <a:t>for</a:t>
            </a:r>
            <a:r>
              <a:rPr lang="es-MX" sz="1800" dirty="0"/>
              <a:t>(</a:t>
            </a:r>
            <a:r>
              <a:rPr lang="es-MX" sz="1800" dirty="0" err="1"/>
              <a:t>int</a:t>
            </a:r>
            <a:r>
              <a:rPr lang="es-MX" sz="1800" dirty="0"/>
              <a:t> i=</a:t>
            </a:r>
            <a:r>
              <a:rPr lang="es-MX" sz="1800" dirty="0" err="1"/>
              <a:t>1;i</a:t>
            </a:r>
            <a:r>
              <a:rPr lang="es-MX" sz="1800" dirty="0"/>
              <a:t>&lt;</a:t>
            </a:r>
            <a:r>
              <a:rPr lang="es-MX" sz="1800" dirty="0" err="1"/>
              <a:t>100;i</a:t>
            </a:r>
            <a:r>
              <a:rPr lang="es-MX" sz="1800" dirty="0"/>
              <a:t>++) </a:t>
            </a:r>
          </a:p>
          <a:p>
            <a:r>
              <a:rPr lang="es-MX" sz="1800" dirty="0"/>
              <a:t>  </a:t>
            </a:r>
            <a:r>
              <a:rPr lang="en-US" sz="1800" dirty="0"/>
              <a:t>           </a:t>
            </a:r>
            <a:r>
              <a:rPr lang="es-MX" sz="1800" dirty="0"/>
              <a:t> </a:t>
            </a:r>
            <a:r>
              <a:rPr lang="es-MX" sz="1800" dirty="0" err="1"/>
              <a:t>if</a:t>
            </a:r>
            <a:r>
              <a:rPr lang="es-MX" sz="1800" dirty="0"/>
              <a:t> (numero[i]) </a:t>
            </a:r>
          </a:p>
          <a:p>
            <a:r>
              <a:rPr lang="en-US" sz="1800" dirty="0"/>
              <a:t>            </a:t>
            </a:r>
            <a:r>
              <a:rPr lang="es-MX" sz="1800" dirty="0"/>
              <a:t>       </a:t>
            </a:r>
            <a:r>
              <a:rPr lang="es-MX" sz="1800" dirty="0" err="1"/>
              <a:t>System.out.println</a:t>
            </a:r>
            <a:r>
              <a:rPr lang="es-MX" sz="1800" dirty="0"/>
              <a:t>(" " + i + " "); </a:t>
            </a:r>
          </a:p>
          <a:p>
            <a:r>
              <a:rPr lang="en-US" sz="1800" dirty="0"/>
              <a:t>       </a:t>
            </a:r>
            <a:r>
              <a:rPr lang="es-MX" sz="1800" dirty="0"/>
              <a:t>} </a:t>
            </a:r>
          </a:p>
          <a:p>
            <a:r>
              <a:rPr lang="es-MX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Investiga en la biblioteca de clases de Java, qué métodos existen y para qué se usan en las siguientes clases: </a:t>
            </a:r>
          </a:p>
          <a:p>
            <a:r>
              <a:rPr lang="es-MX" dirty="0" smtClean="0"/>
              <a:t>clase </a:t>
            </a:r>
            <a:r>
              <a:rPr lang="es-MX" b="1" dirty="0" err="1" smtClean="0"/>
              <a:t>Arrays</a:t>
            </a:r>
            <a:r>
              <a:rPr lang="es-MX" dirty="0" smtClean="0"/>
              <a:t> </a:t>
            </a:r>
          </a:p>
          <a:p>
            <a:r>
              <a:rPr lang="es-MX" dirty="0" smtClean="0"/>
              <a:t>clase </a:t>
            </a:r>
            <a:r>
              <a:rPr lang="es-MX" b="1" dirty="0" err="1" smtClean="0"/>
              <a:t>ArrayList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719572" y="1417638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50000"/>
              </a:spcAft>
            </a:pPr>
            <a:r>
              <a:rPr lang="es-MX" sz="2400" dirty="0"/>
              <a:t>Java provee en sus librerías una clase llamada </a:t>
            </a:r>
            <a:r>
              <a:rPr lang="es-MX" sz="2400" b="1" dirty="0" err="1">
                <a:solidFill>
                  <a:srgbClr val="FF0000"/>
                </a:solidFill>
              </a:rPr>
              <a:t>Arrays</a:t>
            </a:r>
            <a:r>
              <a:rPr lang="es-MX" sz="2400" dirty="0">
                <a:solidFill>
                  <a:srgbClr val="FF0000"/>
                </a:solidFill>
              </a:rPr>
              <a:t> </a:t>
            </a:r>
            <a:r>
              <a:rPr lang="es-MX" sz="2400" dirty="0"/>
              <a:t>que contienen métodos estáticos para manipular arreglos.</a:t>
            </a:r>
          </a:p>
          <a:p>
            <a:pPr>
              <a:spcAft>
                <a:spcPct val="50000"/>
              </a:spcAft>
            </a:pPr>
            <a:r>
              <a:rPr lang="es-MX" sz="2400" dirty="0"/>
              <a:t>Además Java provee otras clases (ej. </a:t>
            </a:r>
            <a:r>
              <a:rPr lang="es-MX" sz="2400" dirty="0" err="1"/>
              <a:t>ArrayList</a:t>
            </a:r>
            <a:r>
              <a:rPr lang="es-MX" sz="2400" dirty="0"/>
              <a:t>) que pueden manipular grupos de elementos que no tienen tamaño fijo.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93038" cy="762000"/>
          </a:xfrm>
        </p:spPr>
        <p:txBody>
          <a:bodyPr/>
          <a:lstStyle/>
          <a:p>
            <a:pPr eaLnBrk="1" hangingPunct="1"/>
            <a:r>
              <a:rPr lang="es-MX" smtClean="0"/>
              <a:t>La clase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800" smtClean="0"/>
              <a:t>Esta clase contiene métodos para manipular arreglos (ordenamiento y búsqueda) además de funciones que permiten ver a los arreglos como listas.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800" b="1" smtClean="0"/>
              <a:t>java.util </a:t>
            </a:r>
            <a:br>
              <a:rPr lang="es-MX" sz="2800" b="1" smtClean="0"/>
            </a:br>
            <a:r>
              <a:rPr lang="es-MX" sz="2800" b="1" smtClean="0"/>
              <a:t>Class Arrays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latin typeface="Arial Unicode MS" pitchFamily="34" charset="-128"/>
                <a:cs typeface="Times New Roman" pitchFamily="18" charset="0"/>
                <a:hlinkClick r:id="rId3" tooltip="class in java.lang"/>
              </a:rPr>
              <a:t>java.lang.Object</a:t>
            </a:r>
            <a:r>
              <a:rPr lang="es-MX" sz="2800" smtClean="0">
                <a:latin typeface="Arial Unicode MS" pitchFamily="34" charset="-128"/>
                <a:cs typeface="Times New Roman" pitchFamily="18" charset="0"/>
              </a:rPr>
              <a:t>  </a:t>
            </a:r>
            <a:r>
              <a:rPr lang="es-MX" sz="2800" b="1" smtClean="0">
                <a:latin typeface="Arial Unicode MS" pitchFamily="34" charset="-128"/>
                <a:cs typeface="Times New Roman" pitchFamily="18" charset="0"/>
              </a:rPr>
              <a:t>java.util.Arrays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latin typeface="Arial Unicode MS" pitchFamily="34" charset="-128"/>
                <a:cs typeface="Times New Roman" pitchFamily="18" charset="0"/>
              </a:rPr>
              <a:t>public class </a:t>
            </a:r>
            <a:r>
              <a:rPr lang="es-MX" sz="2800" b="1" smtClean="0">
                <a:latin typeface="Arial Unicode MS" pitchFamily="34" charset="-128"/>
                <a:cs typeface="Times New Roman" pitchFamily="18" charset="0"/>
              </a:rPr>
              <a:t>Arrays </a:t>
            </a:r>
            <a:r>
              <a:rPr lang="es-MX" sz="2800" smtClean="0">
                <a:latin typeface="Arial Unicode MS" pitchFamily="34" charset="-128"/>
                <a:cs typeface="Times New Roman" pitchFamily="18" charset="0"/>
              </a:rPr>
              <a:t>extends </a:t>
            </a:r>
            <a:r>
              <a:rPr lang="es-MX" sz="2800" smtClean="0">
                <a:latin typeface="Arial Unicode MS" pitchFamily="34" charset="-128"/>
                <a:cs typeface="Times New Roman" pitchFamily="18" charset="0"/>
                <a:hlinkClick r:id="rId4" tooltip="class in java.lang"/>
              </a:rPr>
              <a:t>Object</a:t>
            </a:r>
            <a:r>
              <a:rPr lang="es-MX" sz="2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MX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1143000"/>
          </a:xfrm>
        </p:spPr>
        <p:txBody>
          <a:bodyPr/>
          <a:lstStyle/>
          <a:p>
            <a:pPr eaLnBrk="1" hangingPunct="1"/>
            <a:r>
              <a:rPr lang="es-MX" smtClean="0"/>
              <a:t>Métodos de la clase</a:t>
            </a:r>
            <a:r>
              <a:rPr lang="en-US" smtClean="0"/>
              <a:t> Arrays</a:t>
            </a:r>
            <a:endParaRPr lang="es-MX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4088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 int</a:t>
            </a:r>
            <a:r>
              <a:rPr lang="es-MX" sz="2000" dirty="0" smtClean="0">
                <a:latin typeface="Courier New" pitchFamily="49" charset="0"/>
              </a:rPr>
              <a:t> </a:t>
            </a:r>
            <a:r>
              <a:rPr lang="en-US" sz="2000" b="1" u="sng" dirty="0" err="1" smtClean="0">
                <a:latin typeface="Courier New" pitchFamily="49" charset="0"/>
                <a:cs typeface="Times New Roman" pitchFamily="18" charset="0"/>
                <a:hlinkClick r:id="rId3"/>
              </a:rPr>
              <a:t>binarySearch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(byte[] a, byte key)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 int</a:t>
            </a:r>
            <a:r>
              <a:rPr lang="es-MX" sz="2000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  <a:hlinkClick r:id="rId3"/>
              </a:rPr>
              <a:t>binarySearch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(char[] a, char key)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&lt;T&gt; int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  <a:hlinkClick r:id="rId4"/>
              </a:rPr>
              <a:t>binarySearch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(T[] a, T key,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  <a:hlinkClick r:id="rId3" tooltip="interface in java.util"/>
              </a:rPr>
              <a:t>Comparator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&lt;? super T&gt; c)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hlinkClick r:id="rId5"/>
              </a:rPr>
              <a:t>deepEquals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6" tooltip="class in java.lang"/>
              </a:rPr>
              <a:t>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 a1,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3" tooltip="class in java.lang"/>
              </a:rPr>
              <a:t>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 a2)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MX" sz="2000" dirty="0" err="1" smtClean="0">
                <a:latin typeface="Courier New" pitchFamily="49" charset="0"/>
                <a:cs typeface="Courier New" pitchFamily="49" charset="0"/>
                <a:hlinkClick r:id="rId5" tooltip="class in java.lang"/>
              </a:rPr>
              <a:t>String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hlinkClick r:id="rId3"/>
              </a:rPr>
              <a:t>deepToString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3" tooltip="class in java.lang"/>
              </a:rPr>
              <a:t>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 a)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hlinkClick r:id="rId3"/>
              </a:rPr>
              <a:t>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 a,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 a2)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hlinkClick r:id="rId3"/>
              </a:rPr>
              <a:t>fill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 a,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int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hlinkClick r:id="rId3"/>
              </a:rPr>
              <a:t>hashCode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(byte[] a)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hlinkClick r:id="rId5"/>
              </a:rPr>
              <a:t>sort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(char[] a)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hlinkClick r:id="rId6"/>
              </a:rPr>
              <a:t>sort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3" tooltip="class in java.lang"/>
              </a:rPr>
              <a:t>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 a,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toIndex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s-MX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MX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s-MX" sz="2000" dirty="0" err="1" smtClean="0">
                <a:latin typeface="Courier New" pitchFamily="49" charset="0"/>
                <a:cs typeface="Courier New" pitchFamily="49" charset="0"/>
                <a:hlinkClick r:id="rId5" tooltip="class in java.lang"/>
              </a:rPr>
              <a:t>String</a:t>
            </a:r>
            <a:r>
              <a:rPr lang="es-MX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hlinkClick r:id="rId7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(double[] a)</a:t>
            </a:r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s-MX" sz="1600" dirty="0" smtClean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6871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s-MX" sz="1800" dirty="0" smtClean="0">
                <a:solidFill>
                  <a:schemeClr val="accent2"/>
                </a:solidFill>
                <a:cs typeface="Times New Roman" pitchFamily="18" charset="0"/>
              </a:rPr>
              <a:t>// autor Lucia </a:t>
            </a:r>
            <a:r>
              <a:rPr lang="es-MX" sz="1800" dirty="0" err="1" smtClean="0">
                <a:solidFill>
                  <a:schemeClr val="accent2"/>
                </a:solidFill>
                <a:cs typeface="Times New Roman" pitchFamily="18" charset="0"/>
              </a:rPr>
              <a:t>Barron</a:t>
            </a:r>
            <a:endParaRPr lang="es-MX" sz="18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s-MX" sz="1800" dirty="0" smtClean="0">
                <a:solidFill>
                  <a:schemeClr val="accent2"/>
                </a:solidFill>
                <a:cs typeface="Times New Roman" pitchFamily="18" charset="0"/>
              </a:rPr>
              <a:t>// Ejemplo usando la clase </a:t>
            </a:r>
            <a:r>
              <a:rPr lang="es-MX" sz="1800" dirty="0" err="1" smtClean="0">
                <a:solidFill>
                  <a:schemeClr val="accent2"/>
                </a:solidFill>
                <a:cs typeface="Times New Roman" pitchFamily="18" charset="0"/>
              </a:rPr>
              <a:t>Arrays</a:t>
            </a:r>
            <a:endParaRPr lang="es-MX" sz="18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s-MX" sz="1800" dirty="0" smtClean="0">
                <a:solidFill>
                  <a:schemeClr val="accent2"/>
                </a:solidFill>
                <a:cs typeface="Times New Roman" pitchFamily="18" charset="0"/>
              </a:rPr>
              <a:t>// Define un arreglo de enteros y los ordena de menor a mayor</a:t>
            </a:r>
            <a:endParaRPr lang="en-US" sz="18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s-MX" sz="18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s-MX" sz="2200" dirty="0" err="1" smtClean="0"/>
              <a:t>import</a:t>
            </a:r>
            <a:r>
              <a:rPr lang="es-MX" sz="2200" dirty="0" smtClean="0"/>
              <a:t> </a:t>
            </a:r>
            <a:r>
              <a:rPr lang="es-MX" sz="2200" dirty="0" err="1" smtClean="0"/>
              <a:t>java.util</a:t>
            </a:r>
            <a:r>
              <a:rPr lang="es-MX" sz="2200" dirty="0" smtClean="0"/>
              <a:t>.*; </a:t>
            </a:r>
          </a:p>
          <a:p>
            <a:pPr eaLnBrk="1" hangingPunct="1">
              <a:buFontTx/>
              <a:buNone/>
            </a:pPr>
            <a:r>
              <a:rPr lang="es-MX" sz="2200" dirty="0" err="1" smtClean="0"/>
              <a:t>public</a:t>
            </a:r>
            <a:r>
              <a:rPr lang="es-MX" sz="2200" dirty="0" smtClean="0"/>
              <a:t> </a:t>
            </a:r>
            <a:r>
              <a:rPr lang="es-MX" sz="2200" dirty="0" err="1" smtClean="0"/>
              <a:t>class</a:t>
            </a:r>
            <a:r>
              <a:rPr lang="es-MX" sz="2200" dirty="0" smtClean="0"/>
              <a:t> Ordena{ 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</a:t>
            </a:r>
            <a:r>
              <a:rPr lang="es-MX" sz="2200" dirty="0" err="1" smtClean="0"/>
              <a:t>public</a:t>
            </a:r>
            <a:r>
              <a:rPr lang="es-MX" sz="2200" dirty="0" smtClean="0"/>
              <a:t> </a:t>
            </a:r>
            <a:r>
              <a:rPr lang="es-MX" sz="2200" dirty="0" err="1" smtClean="0"/>
              <a:t>static</a:t>
            </a:r>
            <a:r>
              <a:rPr lang="es-MX" sz="2200" dirty="0" smtClean="0"/>
              <a:t> </a:t>
            </a:r>
            <a:r>
              <a:rPr lang="es-MX" sz="2200" dirty="0" err="1" smtClean="0"/>
              <a:t>void</a:t>
            </a:r>
            <a:r>
              <a:rPr lang="es-MX" sz="2200" dirty="0" smtClean="0"/>
              <a:t> </a:t>
            </a:r>
            <a:r>
              <a:rPr lang="es-MX" sz="2200" dirty="0" err="1" smtClean="0"/>
              <a:t>main</a:t>
            </a:r>
            <a:r>
              <a:rPr lang="es-MX" sz="2200" dirty="0" smtClean="0"/>
              <a:t> (</a:t>
            </a:r>
            <a:r>
              <a:rPr lang="es-MX" sz="2200" dirty="0" err="1" smtClean="0"/>
              <a:t>String</a:t>
            </a:r>
            <a:r>
              <a:rPr lang="es-MX" sz="2200" dirty="0" smtClean="0"/>
              <a:t>[] </a:t>
            </a:r>
            <a:r>
              <a:rPr lang="es-MX" sz="2200" dirty="0" err="1" smtClean="0"/>
              <a:t>args</a:t>
            </a:r>
            <a:r>
              <a:rPr lang="es-MX" sz="2200" dirty="0" smtClean="0"/>
              <a:t>){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	int [] </a:t>
            </a:r>
            <a:r>
              <a:rPr lang="es-MX" sz="2200" dirty="0" err="1" smtClean="0"/>
              <a:t>arraynum</a:t>
            </a:r>
            <a:r>
              <a:rPr lang="es-MX" sz="2200" dirty="0" smtClean="0"/>
              <a:t> = {2,4,6,4,6,3,9,5,1,7,0};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	</a:t>
            </a:r>
            <a:r>
              <a:rPr lang="es-MX" sz="2200" dirty="0" err="1" smtClean="0"/>
              <a:t>System.out.println</a:t>
            </a:r>
            <a:r>
              <a:rPr lang="es-MX" sz="2200" dirty="0" smtClean="0"/>
              <a:t> ("Arreglo original"+ </a:t>
            </a:r>
            <a:r>
              <a:rPr lang="es-MX" sz="2200" dirty="0" err="1" smtClean="0"/>
              <a:t>Arrays.toString</a:t>
            </a:r>
            <a:r>
              <a:rPr lang="es-MX" sz="2200" dirty="0" smtClean="0"/>
              <a:t>(</a:t>
            </a:r>
            <a:r>
              <a:rPr lang="es-MX" sz="2200" dirty="0" err="1" smtClean="0"/>
              <a:t>arraynum</a:t>
            </a:r>
            <a:r>
              <a:rPr lang="es-MX" sz="2200" dirty="0" smtClean="0"/>
              <a:t>));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	</a:t>
            </a:r>
            <a:r>
              <a:rPr lang="es-MX" sz="2200" dirty="0" err="1" smtClean="0"/>
              <a:t>Arrays.sort</a:t>
            </a:r>
            <a:r>
              <a:rPr lang="es-MX" sz="2200" dirty="0" smtClean="0"/>
              <a:t>(</a:t>
            </a:r>
            <a:r>
              <a:rPr lang="es-MX" sz="2200" dirty="0" err="1" smtClean="0"/>
              <a:t>arraynum</a:t>
            </a:r>
            <a:r>
              <a:rPr lang="es-MX" sz="2200" dirty="0" smtClean="0"/>
              <a:t>);      	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	</a:t>
            </a:r>
            <a:r>
              <a:rPr lang="es-MX" sz="2200" dirty="0" err="1" smtClean="0"/>
              <a:t>System.out.println</a:t>
            </a:r>
            <a:r>
              <a:rPr lang="es-MX" sz="2200" dirty="0" smtClean="0"/>
              <a:t> ("Arreglo ordenado"+ </a:t>
            </a:r>
            <a:r>
              <a:rPr lang="es-MX" sz="2200" dirty="0" err="1" smtClean="0"/>
              <a:t>Arrays.toString</a:t>
            </a:r>
            <a:r>
              <a:rPr lang="es-MX" sz="2200" dirty="0" smtClean="0"/>
              <a:t>(</a:t>
            </a:r>
            <a:r>
              <a:rPr lang="es-MX" sz="2200" dirty="0" err="1" smtClean="0"/>
              <a:t>arraynum</a:t>
            </a:r>
            <a:r>
              <a:rPr lang="es-MX" sz="2200" dirty="0" smtClean="0"/>
              <a:t>));    	</a:t>
            </a:r>
          </a:p>
          <a:p>
            <a:pPr eaLnBrk="1" hangingPunct="1">
              <a:buFontTx/>
              <a:buNone/>
            </a:pPr>
            <a:r>
              <a:rPr lang="es-MX" sz="2200" dirty="0" smtClean="0">
                <a:solidFill>
                  <a:schemeClr val="accent2"/>
                </a:solidFill>
              </a:rPr>
              <a:t>// crea otro arreglo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	int [] array2 = new int[11];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	</a:t>
            </a:r>
            <a:r>
              <a:rPr lang="es-MX" sz="2200" dirty="0" err="1" smtClean="0"/>
              <a:t>Arrays.fill</a:t>
            </a:r>
            <a:r>
              <a:rPr lang="es-MX" sz="2200" dirty="0" smtClean="0"/>
              <a:t>(array2,0);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  	</a:t>
            </a:r>
            <a:r>
              <a:rPr lang="es-MX" sz="2200" dirty="0" err="1" smtClean="0"/>
              <a:t>System.out.println</a:t>
            </a:r>
            <a:r>
              <a:rPr lang="es-MX" sz="2200" dirty="0" smtClean="0"/>
              <a:t> ("Arreglo 2  " +</a:t>
            </a:r>
            <a:r>
              <a:rPr lang="es-MX" sz="2200" dirty="0" err="1" smtClean="0"/>
              <a:t>Arrays.toString</a:t>
            </a:r>
            <a:r>
              <a:rPr lang="es-MX" sz="2200" dirty="0" smtClean="0"/>
              <a:t>(array2));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    }</a:t>
            </a:r>
          </a:p>
          <a:p>
            <a:pPr eaLnBrk="1" hangingPunct="1">
              <a:buFontTx/>
              <a:buNone/>
            </a:pPr>
            <a:r>
              <a:rPr lang="es-MX" sz="2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981075"/>
            <a:ext cx="8293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s-MX" dirty="0" err="1"/>
              <a:t>ArrayList</a:t>
            </a:r>
            <a:r>
              <a:rPr lang="es-MX" dirty="0"/>
              <a:t> </a:t>
            </a:r>
            <a:endParaRPr lang="es-MX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1" y="1628800"/>
            <a:ext cx="8340833" cy="439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Métodos de </a:t>
            </a:r>
            <a:r>
              <a:rPr lang="es-MX" dirty="0" err="1" smtClean="0"/>
              <a:t>ArrayList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02235"/>
              </p:ext>
            </p:extLst>
          </p:nvPr>
        </p:nvGraphicFramePr>
        <p:xfrm>
          <a:off x="474464" y="980728"/>
          <a:ext cx="7903206" cy="5690768"/>
        </p:xfrm>
        <a:graphic>
          <a:graphicData uri="http://schemas.openxmlformats.org/drawingml/2006/table">
            <a:tbl>
              <a:tblPr/>
              <a:tblGrid>
                <a:gridCol w="980094"/>
                <a:gridCol w="6923112"/>
              </a:tblGrid>
              <a:tr h="27455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 err="1">
                          <a:effectLst/>
                        </a:rPr>
                        <a:t>Modifier</a:t>
                      </a:r>
                      <a:r>
                        <a:rPr lang="es-MX" sz="1400" dirty="0">
                          <a:effectLst/>
                        </a:rPr>
                        <a:t> and </a:t>
                      </a:r>
                      <a:r>
                        <a:rPr lang="es-MX" sz="1400" dirty="0" err="1">
                          <a:effectLst/>
                        </a:rPr>
                        <a:t>Type</a:t>
                      </a:r>
                      <a:endParaRPr lang="es-MX" sz="1400" dirty="0">
                        <a:effectLst/>
                      </a:endParaRPr>
                    </a:p>
                  </a:txBody>
                  <a:tcPr marL="40795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 err="1">
                          <a:effectLst/>
                        </a:rPr>
                        <a:t>Method</a:t>
                      </a:r>
                      <a:r>
                        <a:rPr lang="es-MX" sz="1400" dirty="0">
                          <a:effectLst/>
                        </a:rPr>
                        <a:t> and </a:t>
                      </a:r>
                      <a:r>
                        <a:rPr lang="es-MX" sz="1400" dirty="0" err="1">
                          <a:effectLst/>
                        </a:rPr>
                        <a:t>Description</a:t>
                      </a:r>
                      <a:endParaRPr lang="es-MX" sz="1400" dirty="0">
                        <a:effectLst/>
                      </a:endParaRPr>
                    </a:p>
                  </a:txBody>
                  <a:tcPr marL="40795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boolean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2"/>
                        </a:rPr>
                        <a:t>add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1400">
                          <a:effectLst/>
                        </a:rPr>
                        <a:t> e)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Appends the specified element to the end of this list.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22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void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4"/>
                        </a:rPr>
                        <a:t>add</a:t>
                      </a:r>
                      <a:r>
                        <a:rPr lang="en-US" sz="1400">
                          <a:effectLst/>
                        </a:rPr>
                        <a:t>(int index, 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1400">
                          <a:effectLst/>
                        </a:rPr>
                        <a:t> element)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at the specified position in this list.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67189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dirty="0" err="1">
                          <a:effectLst/>
                        </a:rPr>
                        <a:t>boolean</a:t>
                      </a:r>
                      <a:endParaRPr lang="es-MX" sz="1400" dirty="0">
                        <a:effectLst/>
                      </a:endParaRP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addAll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util"/>
                        </a:rPr>
                        <a:t>Collection</a:t>
                      </a:r>
                      <a:r>
                        <a:rPr lang="en-US" sz="1400">
                          <a:effectLst/>
                        </a:rPr>
                        <a:t>&lt;? extends 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1400">
                          <a:effectLst/>
                        </a:rPr>
                        <a:t>&gt; c)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Appends all of the elements in the specified collection to the end of this list, in the order that they are returned by the specified collection's Iterator.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322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boolean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7"/>
                        </a:rPr>
                        <a:t>addAll</a:t>
                      </a:r>
                      <a:r>
                        <a:rPr lang="en-US" sz="1400">
                          <a:effectLst/>
                        </a:rPr>
                        <a:t>(int index, 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util"/>
                        </a:rPr>
                        <a:t>Collection</a:t>
                      </a:r>
                      <a:r>
                        <a:rPr lang="en-US" sz="1400">
                          <a:effectLst/>
                        </a:rPr>
                        <a:t>&lt;? extends 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1400">
                          <a:effectLst/>
                        </a:rPr>
                        <a:t>&gt; c)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all of the elements in the specified collection into this list, starting at the specified position.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void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8"/>
                        </a:rPr>
                        <a:t>clear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all of the elements from this list.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b="1" u="none" strike="noStrike">
                          <a:solidFill>
                            <a:srgbClr val="4A6782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endParaRPr lang="es-MX" sz="1400">
                        <a:effectLst/>
                      </a:endParaRP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10"/>
                        </a:rPr>
                        <a:t>clone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 shallow copy of this ArrayList instance.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boolean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11"/>
                        </a:rPr>
                        <a:t>contains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1400">
                          <a:effectLst/>
                        </a:rPr>
                        <a:t> o)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list contains the specified element.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89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void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12"/>
                        </a:rPr>
                        <a:t>ensureCapacity</a:t>
                      </a:r>
                      <a:r>
                        <a:rPr lang="en-US" sz="1400">
                          <a:effectLst/>
                        </a:rPr>
                        <a:t>(int minCapacity)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Increases the capacity of this ArrayList instance, if necessary, to ensure that it can hold at least the number of elements specified by the minimum capacity argument.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67189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void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13"/>
                        </a:rPr>
                        <a:t>forEach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14" tooltip="interface in java.util.function"/>
                        </a:rPr>
                        <a:t>Consumer</a:t>
                      </a:r>
                      <a:r>
                        <a:rPr lang="en-US" sz="1400">
                          <a:effectLst/>
                        </a:rPr>
                        <a:t>&lt;? super 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1400">
                          <a:effectLst/>
                        </a:rPr>
                        <a:t>&gt; action)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Performs the given action for each element of the Iterable until all elements have been processed or the action throws an exception.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b="1" u="none" strike="noStrike">
                          <a:solidFill>
                            <a:srgbClr val="4A6782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endParaRPr lang="es-MX" sz="1400">
                        <a:effectLst/>
                      </a:endParaRP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15"/>
                        </a:rPr>
                        <a:t>get</a:t>
                      </a:r>
                      <a:r>
                        <a:rPr lang="en-US" sz="1400">
                          <a:effectLst/>
                        </a:rPr>
                        <a:t>(int index)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element at the specified position in this list.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473220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int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16"/>
                        </a:rPr>
                        <a:t>indexOf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b="1" u="none" strike="noStrike">
                          <a:solidFill>
                            <a:srgbClr val="4A6782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1400">
                          <a:effectLst/>
                        </a:rPr>
                        <a:t> o)</a:t>
                      </a:r>
                      <a:r>
                        <a:rPr lang="en-US" sz="1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index of the first occurrence of the specified element in this list, or -1 if this list does not contain the element.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551"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>
                          <a:effectLst/>
                        </a:rPr>
                        <a:t>boolean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17"/>
                        </a:rPr>
                        <a:t>isEmpty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list contains no elements.</a:t>
                      </a:r>
                    </a:p>
                  </a:txBody>
                  <a:tcPr marL="58279" marR="17484" marT="46623" marB="1748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clase </a:t>
            </a:r>
            <a:r>
              <a:rPr lang="es-MX" dirty="0" err="1"/>
              <a:t>ArrayList</a:t>
            </a:r>
            <a:r>
              <a:rPr lang="es-MX" dirty="0"/>
              <a:t> </a:t>
            </a:r>
            <a:endParaRPr lang="es-MX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ct val="30000"/>
              </a:spcAft>
            </a:pPr>
            <a:r>
              <a:rPr lang="es-MX" sz="2800" dirty="0" smtClean="0">
                <a:cs typeface="Times New Roman" pitchFamily="18" charset="0"/>
              </a:rPr>
              <a:t>La clase </a:t>
            </a:r>
            <a:r>
              <a:rPr lang="es-MX" sz="2800" b="1" dirty="0" err="1"/>
              <a:t>ArrayList</a:t>
            </a:r>
            <a:r>
              <a:rPr lang="es-MX" sz="2800" dirty="0"/>
              <a:t> </a:t>
            </a:r>
            <a:r>
              <a:rPr lang="es-MX" sz="2800" dirty="0" smtClean="0">
                <a:cs typeface="Times New Roman" pitchFamily="18" charset="0"/>
              </a:rPr>
              <a:t>implementa la interfaz </a:t>
            </a:r>
            <a:r>
              <a:rPr lang="es-MX" sz="2800" dirty="0" err="1" smtClean="0">
                <a:cs typeface="Times New Roman" pitchFamily="18" charset="0"/>
              </a:rPr>
              <a:t>List</a:t>
            </a:r>
            <a:r>
              <a:rPr lang="es-MX" sz="2800" dirty="0" smtClean="0">
                <a:cs typeface="Times New Roman" pitchFamily="18" charset="0"/>
              </a:rPr>
              <a:t> y provee métodos para manipular el tamaño del arreglo interno que almacena los datos.</a:t>
            </a:r>
          </a:p>
          <a:p>
            <a:pPr>
              <a:spcAft>
                <a:spcPct val="30000"/>
              </a:spcAft>
            </a:pPr>
            <a:r>
              <a:rPr lang="es-MX" sz="2800" dirty="0" smtClean="0">
                <a:cs typeface="Times New Roman" pitchFamily="18" charset="0"/>
              </a:rPr>
              <a:t>Los componentes de un objeto tipo </a:t>
            </a:r>
            <a:r>
              <a:rPr lang="es-MX" sz="2800" b="1" dirty="0" err="1"/>
              <a:t>ArrayList</a:t>
            </a:r>
            <a:r>
              <a:rPr lang="es-MX" sz="2800" dirty="0"/>
              <a:t> </a:t>
            </a:r>
            <a:r>
              <a:rPr lang="es-MX" sz="2800" dirty="0" smtClean="0">
                <a:cs typeface="Times New Roman" pitchFamily="18" charset="0"/>
              </a:rPr>
              <a:t>pueden ser accedidos con un índice.</a:t>
            </a:r>
          </a:p>
          <a:p>
            <a:pPr>
              <a:spcAft>
                <a:spcPct val="30000"/>
              </a:spcAft>
            </a:pPr>
            <a:r>
              <a:rPr lang="es-MX" sz="2800" dirty="0" smtClean="0">
                <a:cs typeface="Times New Roman" pitchFamily="18" charset="0"/>
              </a:rPr>
              <a:t>El tamaño de un </a:t>
            </a:r>
            <a:r>
              <a:rPr lang="es-MX" sz="2800" b="1" dirty="0" err="1"/>
              <a:t>ArrayList</a:t>
            </a:r>
            <a:r>
              <a:rPr lang="es-MX" sz="2800" dirty="0"/>
              <a:t> </a:t>
            </a:r>
            <a:r>
              <a:rPr lang="es-MX" sz="2800" dirty="0" smtClean="0">
                <a:solidFill>
                  <a:srgbClr val="FF0000"/>
                </a:solidFill>
              </a:rPr>
              <a:t>NO es fijo</a:t>
            </a:r>
            <a:r>
              <a:rPr lang="es-MX" sz="2800" dirty="0" smtClean="0"/>
              <a:t>, </a:t>
            </a:r>
            <a:r>
              <a:rPr lang="es-MX" sz="2800" dirty="0" smtClean="0">
                <a:cs typeface="Times New Roman" pitchFamily="18" charset="0"/>
              </a:rPr>
              <a:t>puede crecer (adicionar elementos) o disminuir (remover elementos) durante la ejecución del programa.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584" y="1190828"/>
            <a:ext cx="7632848" cy="14703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Los datos son trascendentales para la toma de decisiones  en las organizaciones y en los sistemas computacionales es importante obtener, organizar, almacenar, recuperar y procesar datos. </a:t>
            </a:r>
            <a:endParaRPr lang="es-MX" sz="2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405880" y="2852936"/>
            <a:ext cx="8280920" cy="3658734"/>
            <a:chOff x="229246" y="2770642"/>
            <a:chExt cx="8635527" cy="373074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7315" y="3044572"/>
              <a:ext cx="1954038" cy="104046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227" y="2770642"/>
              <a:ext cx="2597180" cy="1357236"/>
            </a:xfrm>
            <a:prstGeom prst="rect">
              <a:avLst/>
            </a:prstGeom>
          </p:spPr>
        </p:pic>
        <p:pic>
          <p:nvPicPr>
            <p:cNvPr id="1026" name="Picture 2" descr="Resultado de imagen para dato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253" y="2929784"/>
              <a:ext cx="2289520" cy="140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n para dato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05" y="5146551"/>
              <a:ext cx="2088737" cy="107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3161" y="5002767"/>
              <a:ext cx="1498617" cy="1498617"/>
            </a:xfrm>
            <a:prstGeom prst="rect">
              <a:avLst/>
            </a:prstGeom>
          </p:spPr>
        </p:pic>
        <p:sp>
          <p:nvSpPr>
            <p:cNvPr id="8" name="Flecha derecha 7"/>
            <p:cNvSpPr/>
            <p:nvPr/>
          </p:nvSpPr>
          <p:spPr>
            <a:xfrm>
              <a:off x="2926288" y="3274920"/>
              <a:ext cx="724195" cy="5208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Flecha derecha 8"/>
            <p:cNvSpPr/>
            <p:nvPr/>
          </p:nvSpPr>
          <p:spPr>
            <a:xfrm>
              <a:off x="5685017" y="3238238"/>
              <a:ext cx="970933" cy="5371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7269193" y="4152340"/>
              <a:ext cx="450820" cy="7913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Flecha izquierda 10"/>
            <p:cNvSpPr/>
            <p:nvPr/>
          </p:nvSpPr>
          <p:spPr>
            <a:xfrm>
              <a:off x="5559591" y="5415150"/>
              <a:ext cx="917514" cy="537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246" y="4791143"/>
              <a:ext cx="3266792" cy="1701673"/>
            </a:xfrm>
            <a:prstGeom prst="rect">
              <a:avLst/>
            </a:prstGeom>
          </p:spPr>
        </p:pic>
        <p:sp>
          <p:nvSpPr>
            <p:cNvPr id="16" name="Flecha izquierda 15"/>
            <p:cNvSpPr/>
            <p:nvPr/>
          </p:nvSpPr>
          <p:spPr>
            <a:xfrm>
              <a:off x="2876407" y="5464025"/>
              <a:ext cx="1124127" cy="537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952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Operaciones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800" dirty="0" smtClean="0"/>
              <a:t>Crear objetos de tipo </a:t>
            </a:r>
            <a:r>
              <a:rPr lang="es-MX" sz="2800" dirty="0" err="1" smtClean="0"/>
              <a:t>ArrayList</a:t>
            </a:r>
            <a:r>
              <a:rPr lang="es-MX" sz="2800" dirty="0" smtClean="0"/>
              <a:t> (Constructores)</a:t>
            </a:r>
          </a:p>
          <a:p>
            <a:pPr>
              <a:lnSpc>
                <a:spcPct val="90000"/>
              </a:lnSpc>
            </a:pPr>
            <a:r>
              <a:rPr lang="es-MX" sz="2800" dirty="0" smtClean="0"/>
              <a:t>Agregar objetos a un </a:t>
            </a:r>
            <a:r>
              <a:rPr lang="es-MX" sz="2800" dirty="0" err="1"/>
              <a:t>ArrayList</a:t>
            </a:r>
            <a:r>
              <a:rPr lang="es-MX" sz="2800" dirty="0"/>
              <a:t> </a:t>
            </a:r>
            <a:endParaRPr lang="es-MX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Un elemento al final  </a:t>
            </a:r>
            <a:endParaRPr lang="es-MX" sz="2400" dirty="0"/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Un elemento en una posición especifica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Agregar muchos elementos </a:t>
            </a:r>
          </a:p>
          <a:p>
            <a:pPr>
              <a:lnSpc>
                <a:spcPct val="90000"/>
              </a:lnSpc>
            </a:pPr>
            <a:r>
              <a:rPr lang="es-MX" sz="2800" dirty="0"/>
              <a:t>Eliminar objetos a un </a:t>
            </a:r>
            <a:r>
              <a:rPr lang="es-MX" sz="2800" dirty="0" err="1"/>
              <a:t>ArrayList</a:t>
            </a:r>
            <a:r>
              <a:rPr lang="es-MX" sz="2800" dirty="0"/>
              <a:t> </a:t>
            </a:r>
          </a:p>
          <a:p>
            <a:pPr>
              <a:lnSpc>
                <a:spcPct val="90000"/>
              </a:lnSpc>
            </a:pPr>
            <a:r>
              <a:rPr lang="es-MX" sz="2800" dirty="0" smtClean="0"/>
              <a:t>Acceder elementos del </a:t>
            </a:r>
            <a:r>
              <a:rPr lang="es-MX" sz="2800" dirty="0" err="1"/>
              <a:t>ArrayList</a:t>
            </a:r>
            <a:r>
              <a:rPr lang="es-MX" sz="2800" dirty="0"/>
              <a:t> </a:t>
            </a:r>
            <a:endParaRPr lang="es-MX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En una posición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El primer elemento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El último elemento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dirty="0" smtClean="0"/>
              <a:t>Verificar si hay elementos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Esta vacío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dirty="0" smtClean="0"/>
              <a:t>Tamaño</a:t>
            </a:r>
          </a:p>
          <a:p>
            <a:pPr>
              <a:lnSpc>
                <a:spcPct val="90000"/>
              </a:lnSpc>
            </a:pPr>
            <a:r>
              <a:rPr lang="es-MX" dirty="0" smtClean="0"/>
              <a:t>Otras operaciones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93038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Aplicaciones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es-MX" sz="2000" smtClean="0"/>
              <a:t>Escribe un programa que intente acceder en un arreglo un elemento que no existe (fuera del rango). Que sucede en la ejecución?</a:t>
            </a:r>
          </a:p>
          <a:p>
            <a:pPr eaLnBrk="1" hangingPunct="1">
              <a:lnSpc>
                <a:spcPct val="80000"/>
              </a:lnSpc>
              <a:spcAft>
                <a:spcPct val="35000"/>
              </a:spcAft>
            </a:pPr>
            <a:r>
              <a:rPr lang="es-MX" sz="2000" smtClean="0"/>
              <a:t>Escribe un programa que almacene en un arreglo la denominación de billetes y monedas (1000, 500, 200, 100, 50, 20, 10, 5, 2, 1) lee de teclado una cantidad y procesa numero de billetes y monedas de cada denominación para tal cantidad.</a:t>
            </a:r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es-MX" sz="2000" smtClean="0"/>
              <a:t>Define dos arreglos, alumnos y calificaciones, almacena datos en cada uno de ellos e imprime un listado de todos los alumnos que tienen calificación mayor que el promedio del grupo.</a:t>
            </a:r>
          </a:p>
          <a:p>
            <a:pPr eaLnBrk="1" hangingPunct="1">
              <a:lnSpc>
                <a:spcPct val="90000"/>
              </a:lnSpc>
              <a:spcAft>
                <a:spcPct val="35000"/>
              </a:spcAft>
            </a:pPr>
            <a:r>
              <a:rPr lang="es-MX" sz="2000" smtClean="0"/>
              <a:t>Define dos arreglos, empleados y horas. Almacena datos en cada uno de ellos. Obtén dos arreglos mas, uno para impuesto y otro para el sueldo de cada empleado. Cada hora de trabajo normal (40 horas) se paga a $15, cada hora extra (&gt;40) se paga a $20. El impuesto es igual al 6%. Obtén el total de sueldos pagados y un listado de la siguiente forma: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smtClean="0"/>
              <a:t>    </a:t>
            </a:r>
            <a:r>
              <a:rPr lang="es-MX" sz="1800" b="1" smtClean="0"/>
              <a:t>Nombre      Horas   Sueldo_Bruto  Impuesto  Sueldo_Neto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Aplicaciones (equipo de 2 personas)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Implementa el juego de Serpientes y Escaleras</a:t>
            </a:r>
          </a:p>
          <a:p>
            <a:r>
              <a:rPr lang="es-MX" sz="2400" dirty="0" smtClean="0"/>
              <a:t>2 a 5 jugadores (leer nombres)</a:t>
            </a:r>
          </a:p>
          <a:p>
            <a:r>
              <a:rPr lang="es-MX" sz="2400" dirty="0" smtClean="0"/>
              <a:t>Turnos alternados</a:t>
            </a:r>
          </a:p>
          <a:p>
            <a:r>
              <a:rPr lang="es-MX" sz="2400" dirty="0" smtClean="0"/>
              <a:t>Leer nombres de los jugadores</a:t>
            </a:r>
          </a:p>
          <a:p>
            <a:r>
              <a:rPr lang="es-MX" sz="2400" dirty="0" smtClean="0"/>
              <a:t>Usar 2 dados digitales </a:t>
            </a:r>
          </a:p>
          <a:p>
            <a:r>
              <a:rPr lang="es-MX" sz="2400" dirty="0" smtClean="0"/>
              <a:t>En cada turno (imprimir jugador):</a:t>
            </a:r>
          </a:p>
          <a:p>
            <a:pPr lvl="1"/>
            <a:r>
              <a:rPr lang="es-MX" sz="2000" dirty="0" smtClean="0"/>
              <a:t>Lanzar los 2 dados (usar </a:t>
            </a:r>
            <a:r>
              <a:rPr lang="es-MX" sz="2000" dirty="0" err="1"/>
              <a:t>R</a:t>
            </a:r>
            <a:r>
              <a:rPr lang="es-MX" sz="2000" dirty="0" err="1" smtClean="0"/>
              <a:t>andom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Avanzar las casillas</a:t>
            </a:r>
          </a:p>
          <a:p>
            <a:pPr lvl="1"/>
            <a:r>
              <a:rPr lang="es-MX" sz="2000" dirty="0" smtClean="0"/>
              <a:t>Revisar casilla </a:t>
            </a:r>
            <a:r>
              <a:rPr lang="es-MX" sz="1800" dirty="0" smtClean="0"/>
              <a:t>(Serpiente o Escalera)</a:t>
            </a:r>
          </a:p>
          <a:p>
            <a:pPr lvl="1"/>
            <a:r>
              <a:rPr lang="es-MX" sz="2000" dirty="0" smtClean="0"/>
              <a:t>Revisar si llego a la posición 100</a:t>
            </a:r>
          </a:p>
          <a:p>
            <a:pPr lvl="1"/>
            <a:r>
              <a:rPr lang="es-MX" sz="2000" dirty="0" smtClean="0"/>
              <a:t>Si se pasa de la posición 100, regresar</a:t>
            </a:r>
          </a:p>
          <a:p>
            <a:r>
              <a:rPr lang="es-MX" sz="2200" dirty="0" smtClean="0"/>
              <a:t>Imprimir cada jugada</a:t>
            </a:r>
          </a:p>
          <a:p>
            <a:r>
              <a:rPr lang="es-MX" sz="2200" dirty="0" smtClean="0"/>
              <a:t>Terminar cuando gane un jugador</a:t>
            </a:r>
            <a:endParaRPr lang="es-MX" sz="2200" dirty="0"/>
          </a:p>
        </p:txBody>
      </p:sp>
      <p:pic>
        <p:nvPicPr>
          <p:cNvPr id="1026" name="Picture 2" descr="Juego de serpientes y escale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69946"/>
            <a:ext cx="381642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856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Vector</a:t>
            </a:r>
            <a:endParaRPr lang="es-MX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068" y="805384"/>
            <a:ext cx="8519864" cy="586397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>
                <a:solidFill>
                  <a:schemeClr val="accent2"/>
                </a:solidFill>
              </a:rPr>
              <a:t>// autor Lucia </a:t>
            </a:r>
            <a:r>
              <a:rPr lang="es-MX" sz="1400" dirty="0" err="1" smtClean="0">
                <a:solidFill>
                  <a:schemeClr val="accent2"/>
                </a:solidFill>
              </a:rPr>
              <a:t>Barron</a:t>
            </a:r>
            <a:endParaRPr lang="es-MX" sz="14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>
                <a:solidFill>
                  <a:schemeClr val="accent2"/>
                </a:solidFill>
              </a:rPr>
              <a:t>// Ejemplo usando las clases Vector y </a:t>
            </a:r>
            <a:r>
              <a:rPr lang="es-MX" sz="1400" dirty="0" err="1" smtClean="0">
                <a:solidFill>
                  <a:schemeClr val="accent2"/>
                </a:solidFill>
              </a:rPr>
              <a:t>Arrays</a:t>
            </a:r>
            <a:endParaRPr lang="es-MX" sz="14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err="1" smtClean="0"/>
              <a:t>import</a:t>
            </a:r>
            <a:r>
              <a:rPr lang="es-MX" sz="1400" dirty="0" smtClean="0"/>
              <a:t> </a:t>
            </a:r>
            <a:r>
              <a:rPr lang="es-MX" sz="1400" dirty="0" err="1" smtClean="0"/>
              <a:t>java.util</a:t>
            </a:r>
            <a:r>
              <a:rPr lang="es-MX" sz="1400" dirty="0" smtClean="0"/>
              <a:t>.*;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>
                <a:solidFill>
                  <a:schemeClr val="accent2"/>
                </a:solidFill>
              </a:rPr>
              <a:t>// Realiza operaciones con un vector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</a:t>
            </a: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class</a:t>
            </a:r>
            <a:r>
              <a:rPr lang="es-MX" sz="1400" dirty="0" smtClean="0"/>
              <a:t> </a:t>
            </a:r>
            <a:r>
              <a:rPr lang="es-MX" sz="1400" dirty="0" err="1" smtClean="0"/>
              <a:t>VectorP</a:t>
            </a:r>
            <a:r>
              <a:rPr lang="es-MX" sz="1400" dirty="0" smtClean="0"/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</a:t>
            </a:r>
            <a:r>
              <a:rPr lang="es-MX" sz="1400" dirty="0" err="1" smtClean="0"/>
              <a:t>public</a:t>
            </a:r>
            <a:r>
              <a:rPr lang="es-MX" sz="1400" dirty="0" smtClean="0"/>
              <a:t> </a:t>
            </a:r>
            <a:r>
              <a:rPr lang="es-MX" sz="1400" dirty="0" err="1" smtClean="0"/>
              <a:t>static</a:t>
            </a:r>
            <a:r>
              <a:rPr lang="es-MX" sz="1400" dirty="0" smtClean="0"/>
              <a:t> </a:t>
            </a:r>
            <a:r>
              <a:rPr lang="es-MX" sz="1400" dirty="0" err="1" smtClean="0"/>
              <a:t>void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 (</a:t>
            </a:r>
            <a:r>
              <a:rPr lang="es-MX" sz="1400" dirty="0" err="1" smtClean="0"/>
              <a:t>String</a:t>
            </a:r>
            <a:r>
              <a:rPr lang="es-MX" sz="1400" dirty="0" smtClean="0"/>
              <a:t>[] </a:t>
            </a:r>
            <a:r>
              <a:rPr lang="es-MX" sz="1400" dirty="0" err="1" smtClean="0"/>
              <a:t>args</a:t>
            </a:r>
            <a:r>
              <a:rPr lang="es-MX" sz="1400" dirty="0" smtClean="0"/>
              <a:t>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Vector </a:t>
            </a:r>
            <a:r>
              <a:rPr lang="es-MX" sz="1400" dirty="0" err="1" smtClean="0"/>
              <a:t>miVector</a:t>
            </a:r>
            <a:r>
              <a:rPr lang="es-MX" sz="1400" dirty="0" smtClean="0"/>
              <a:t> = new Vector();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	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 ("Capacidad del Vector "+ </a:t>
            </a:r>
            <a:r>
              <a:rPr lang="es-MX" sz="1400" dirty="0" err="1" smtClean="0"/>
              <a:t>miVector.capacity</a:t>
            </a:r>
            <a:r>
              <a:rPr lang="es-MX" sz="1400" dirty="0" smtClean="0"/>
              <a:t>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	</a:t>
            </a:r>
            <a:r>
              <a:rPr lang="es-MX" sz="1400" dirty="0" err="1" smtClean="0"/>
              <a:t>miVector.addElement</a:t>
            </a:r>
            <a:r>
              <a:rPr lang="es-MX" sz="1400" dirty="0" smtClean="0"/>
              <a:t>("Lucia");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miVector.add</a:t>
            </a:r>
            <a:r>
              <a:rPr lang="es-MX" sz="1400" dirty="0" smtClean="0"/>
              <a:t>(1,"Diana");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miVector.addElement</a:t>
            </a:r>
            <a:r>
              <a:rPr lang="es-MX" sz="1400" dirty="0" smtClean="0"/>
              <a:t>("John");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miVector.addElement</a:t>
            </a:r>
            <a:r>
              <a:rPr lang="es-MX" sz="1400" dirty="0" smtClean="0"/>
              <a:t>("Ana");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miVector.insertElementAt</a:t>
            </a:r>
            <a:r>
              <a:rPr lang="es-MX" sz="1400" dirty="0" smtClean="0"/>
              <a:t>("Fay",2);   </a:t>
            </a:r>
            <a:r>
              <a:rPr lang="es-MX" sz="1400" dirty="0" smtClean="0">
                <a:solidFill>
                  <a:schemeClr val="accent2"/>
                </a:solidFill>
              </a:rPr>
              <a:t>//recorre los elementos de 2 en adelante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	Vector x = (Vector) </a:t>
            </a:r>
            <a:r>
              <a:rPr lang="es-MX" sz="1400" dirty="0" err="1" smtClean="0"/>
              <a:t>miVector.clone</a:t>
            </a:r>
            <a:r>
              <a:rPr lang="es-MX" sz="1400" dirty="0" smtClean="0"/>
              <a:t>();    </a:t>
            </a:r>
            <a:r>
              <a:rPr lang="es-MX" sz="1400" dirty="0" smtClean="0">
                <a:solidFill>
                  <a:schemeClr val="accent2"/>
                </a:solidFill>
              </a:rPr>
              <a:t>// clona al vector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 ("clon de </a:t>
            </a:r>
            <a:r>
              <a:rPr lang="es-MX" sz="1400" dirty="0" err="1" smtClean="0"/>
              <a:t>miVector</a:t>
            </a:r>
            <a:r>
              <a:rPr lang="es-MX" sz="1400" dirty="0" smtClean="0"/>
              <a:t> \n"+ 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	</a:t>
            </a:r>
            <a:r>
              <a:rPr lang="es-MX" sz="1400" dirty="0" err="1" smtClean="0"/>
              <a:t>if</a:t>
            </a:r>
            <a:r>
              <a:rPr lang="es-MX" sz="1400" dirty="0" smtClean="0"/>
              <a:t> (</a:t>
            </a:r>
            <a:r>
              <a:rPr lang="es-MX" sz="1400" dirty="0" err="1" smtClean="0"/>
              <a:t>miVector.equals</a:t>
            </a:r>
            <a:r>
              <a:rPr lang="es-MX" sz="1400" dirty="0" smtClean="0"/>
              <a:t>(x))   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 ("Son iguales");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else</a:t>
            </a:r>
            <a:r>
              <a:rPr lang="es-MX" sz="1400" dirty="0" smtClean="0"/>
              <a:t>  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 ("NO son iguales");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	</a:t>
            </a:r>
            <a:r>
              <a:rPr lang="es-MX" sz="1400" dirty="0" err="1" smtClean="0"/>
              <a:t>Object</a:t>
            </a:r>
            <a:r>
              <a:rPr lang="es-MX" sz="1400" dirty="0" smtClean="0"/>
              <a:t>[] y = </a:t>
            </a:r>
            <a:r>
              <a:rPr lang="es-MX" sz="1400" dirty="0" err="1" smtClean="0"/>
              <a:t>x.toArray</a:t>
            </a:r>
            <a:r>
              <a:rPr lang="es-MX" sz="1400" dirty="0" smtClean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Arrays.sort</a:t>
            </a:r>
            <a:r>
              <a:rPr lang="es-MX" sz="1400" dirty="0" smtClean="0"/>
              <a:t>(y);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for</a:t>
            </a:r>
            <a:r>
              <a:rPr lang="es-MX" sz="1400" dirty="0" smtClean="0"/>
              <a:t> (int i =0; i&lt;</a:t>
            </a:r>
            <a:r>
              <a:rPr lang="es-MX" sz="1400" dirty="0" err="1" smtClean="0"/>
              <a:t>y.length</a:t>
            </a:r>
            <a:r>
              <a:rPr lang="es-MX" sz="1400" dirty="0" smtClean="0"/>
              <a:t>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       </a:t>
            </a:r>
            <a:r>
              <a:rPr lang="en-US" sz="1400" dirty="0" smtClean="0"/>
              <a:t>S</a:t>
            </a:r>
            <a:r>
              <a:rPr lang="es-MX" sz="1400" dirty="0" err="1" smtClean="0"/>
              <a:t>ystem.out.println</a:t>
            </a:r>
            <a:r>
              <a:rPr lang="es-MX" sz="1400" dirty="0" smtClean="0"/>
              <a:t> (</a:t>
            </a:r>
            <a:r>
              <a:rPr lang="es-MX" sz="1400" dirty="0" err="1" smtClean="0"/>
              <a:t>miVector.elementAt</a:t>
            </a:r>
            <a:r>
              <a:rPr lang="es-MX" sz="1400" dirty="0" smtClean="0"/>
              <a:t>(i)+ " esta en </a:t>
            </a:r>
            <a:r>
              <a:rPr lang="es-MX" sz="1400" dirty="0" err="1" smtClean="0"/>
              <a:t>posicion</a:t>
            </a:r>
            <a:r>
              <a:rPr lang="en-US" sz="1400" dirty="0" smtClean="0"/>
              <a:t> </a:t>
            </a:r>
            <a:r>
              <a:rPr lang="es-MX" sz="1400" dirty="0" smtClean="0"/>
              <a:t>+</a:t>
            </a:r>
            <a:r>
              <a:rPr lang="es-MX" sz="1400" dirty="0" err="1" smtClean="0"/>
              <a:t>Arrays.binarySearch</a:t>
            </a:r>
            <a:r>
              <a:rPr lang="es-MX" sz="1400" dirty="0" smtClean="0"/>
              <a:t>(</a:t>
            </a:r>
            <a:r>
              <a:rPr lang="es-MX" sz="1400" dirty="0" err="1" smtClean="0"/>
              <a:t>y,miVector.get</a:t>
            </a:r>
            <a:r>
              <a:rPr lang="es-MX" sz="1400" dirty="0" smtClean="0"/>
              <a:t>(i)));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miVector.clear</a:t>
            </a:r>
            <a:r>
              <a:rPr lang="es-MX" sz="1400" dirty="0" smtClean="0"/>
              <a:t>();   </a:t>
            </a:r>
            <a:r>
              <a:rPr lang="es-MX" sz="1400" dirty="0" smtClean="0">
                <a:solidFill>
                  <a:schemeClr val="accent2"/>
                </a:solidFill>
              </a:rPr>
              <a:t>// borra todos los elementos de </a:t>
            </a:r>
            <a:r>
              <a:rPr lang="es-MX" sz="1400" dirty="0" err="1" smtClean="0">
                <a:solidFill>
                  <a:schemeClr val="accent2"/>
                </a:solidFill>
              </a:rPr>
              <a:t>miVector</a:t>
            </a:r>
            <a:endParaRPr lang="es-MX" sz="14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   	</a:t>
            </a:r>
            <a:r>
              <a:rPr lang="es-MX" sz="1400" dirty="0" err="1" smtClean="0"/>
              <a:t>System.out.println</a:t>
            </a:r>
            <a:r>
              <a:rPr lang="es-MX" sz="1400" dirty="0" smtClean="0"/>
              <a:t> ("Mi Vector" + </a:t>
            </a:r>
            <a:r>
              <a:rPr lang="es-MX" sz="1400" dirty="0" err="1" smtClean="0"/>
              <a:t>miVector</a:t>
            </a:r>
            <a:r>
              <a:rPr lang="es-MX" sz="1400" dirty="0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908050"/>
            <a:ext cx="8299450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4.3 Arreglos Multidimensionales</a:t>
            </a:r>
            <a:r>
              <a:rPr lang="es-MX" sz="28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.</a:t>
            </a:r>
            <a:endParaRPr lang="es-MX" sz="28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s-MX" sz="2800" b="1" dirty="0" smtClean="0"/>
              <a:t>Un arreglo bidimensional </a:t>
            </a:r>
            <a:r>
              <a:rPr lang="es-MX" sz="2800" dirty="0" smtClean="0"/>
              <a:t>también conocido como </a:t>
            </a:r>
            <a:r>
              <a:rPr lang="es-MX" sz="2800" b="1" dirty="0" smtClean="0"/>
              <a:t>matriz</a:t>
            </a:r>
            <a:r>
              <a:rPr lang="es-MX" sz="2800" dirty="0" smtClean="0"/>
              <a:t> o </a:t>
            </a:r>
            <a:r>
              <a:rPr lang="es-MX" sz="2800" b="1" dirty="0" smtClean="0"/>
              <a:t>tabla</a:t>
            </a:r>
            <a:r>
              <a:rPr lang="es-MX" sz="2800" dirty="0" smtClean="0"/>
              <a:t>, es una estructura de dos dimensiones con elementos homogéneos que se localizan por medio de dos índices.</a:t>
            </a:r>
          </a:p>
          <a:p>
            <a:pPr eaLnBrk="1" hangingPunct="1"/>
            <a:r>
              <a:rPr lang="es-MX" sz="2800" dirty="0" smtClean="0"/>
              <a:t>Java soporta directamente solo arreglos de una dimensión, por lo cual los arreglos de mas dimensiones deben crearse como arreglos de arreglos.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333333"/>
                </a:solidFill>
                <a:cs typeface="Arial" charset="0"/>
              </a:rPr>
              <a:t>Arreglo</a:t>
            </a:r>
            <a:r>
              <a:rPr lang="en-US" dirty="0" smtClean="0">
                <a:solidFill>
                  <a:srgbClr val="333333"/>
                </a:solidFill>
                <a:cs typeface="Arial" charset="0"/>
              </a:rPr>
              <a:t>s</a:t>
            </a:r>
            <a:r>
              <a:rPr lang="es-MX" dirty="0" smtClean="0">
                <a:solidFill>
                  <a:srgbClr val="333333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cs typeface="Arial" charset="0"/>
              </a:rPr>
              <a:t>B</a:t>
            </a:r>
            <a:r>
              <a:rPr lang="es-MX" dirty="0" err="1" smtClean="0">
                <a:solidFill>
                  <a:srgbClr val="333333"/>
                </a:solidFill>
                <a:cs typeface="Arial" charset="0"/>
              </a:rPr>
              <a:t>idimensional</a:t>
            </a:r>
            <a:r>
              <a:rPr lang="en-US" dirty="0" err="1" smtClean="0">
                <a:solidFill>
                  <a:srgbClr val="333333"/>
                </a:solidFill>
                <a:cs typeface="Arial" charset="0"/>
              </a:rPr>
              <a:t>es</a:t>
            </a:r>
            <a:r>
              <a:rPr lang="es-MX" dirty="0" smtClean="0">
                <a:solidFill>
                  <a:srgbClr val="333333"/>
                </a:solidFill>
                <a:cs typeface="Arial" charset="0"/>
              </a:rPr>
              <a:t>.</a:t>
            </a:r>
            <a:endParaRPr lang="es-MX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63"/>
            <a:ext cx="8172450" cy="4929187"/>
          </a:xfrm>
        </p:spPr>
        <p:txBody>
          <a:bodyPr/>
          <a:lstStyle/>
          <a:p>
            <a:pPr eaLnBrk="1" hangingPunct="1"/>
            <a:r>
              <a:rPr lang="es-MX" dirty="0"/>
              <a:t>D</a:t>
            </a:r>
            <a:r>
              <a:rPr lang="es-MX" dirty="0" smtClean="0"/>
              <a:t>eclaración de arreglos bidimensionales.</a:t>
            </a:r>
          </a:p>
          <a:p>
            <a:pPr eaLnBrk="1" hangingPunct="1">
              <a:buFontTx/>
              <a:buNone/>
            </a:pPr>
            <a:r>
              <a:rPr lang="es-MX" sz="2400" dirty="0" smtClean="0">
                <a:solidFill>
                  <a:schemeClr val="accent2"/>
                </a:solidFill>
              </a:rPr>
              <a:t>// declara un arreglo de dos dimensiones llamado matriz</a:t>
            </a:r>
          </a:p>
          <a:p>
            <a:pPr eaLnBrk="1" hangingPunct="1">
              <a:buFontTx/>
              <a:buNone/>
            </a:pPr>
            <a:r>
              <a:rPr lang="es-MX" sz="2400" dirty="0" err="1" smtClean="0"/>
              <a:t>double</a:t>
            </a:r>
            <a:r>
              <a:rPr lang="es-MX" sz="2400" dirty="0" smtClean="0"/>
              <a:t> [] [] matriz; </a:t>
            </a:r>
          </a:p>
          <a:p>
            <a:pPr eaLnBrk="1" hangingPunct="1">
              <a:buFontTx/>
              <a:buNone/>
            </a:pPr>
            <a:endParaRPr lang="es-MX" dirty="0" smtClean="0"/>
          </a:p>
          <a:p>
            <a:pPr eaLnBrk="1" hangingPunct="1">
              <a:buFontTx/>
              <a:buNone/>
            </a:pPr>
            <a:r>
              <a:rPr lang="es-MX" sz="2400" dirty="0" smtClean="0">
                <a:solidFill>
                  <a:schemeClr val="accent2"/>
                </a:solidFill>
              </a:rPr>
              <a:t>// crea un arreglo de 3 filas y 5 columnas</a:t>
            </a:r>
            <a:r>
              <a:rPr lang="es-MX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s-MX" sz="2400" dirty="0"/>
              <a:t> </a:t>
            </a:r>
            <a:r>
              <a:rPr lang="es-MX" sz="2400" dirty="0" smtClean="0"/>
              <a:t>       matriz = new </a:t>
            </a:r>
            <a:r>
              <a:rPr lang="es-MX" sz="2400" dirty="0" err="1" smtClean="0"/>
              <a:t>float</a:t>
            </a:r>
            <a:r>
              <a:rPr lang="es-MX" sz="2400" dirty="0" smtClean="0"/>
              <a:t>[3][5];</a:t>
            </a:r>
            <a:r>
              <a:rPr lang="es-MX" sz="2400" dirty="0" smtClean="0">
                <a:solidFill>
                  <a:srgbClr val="00C08E"/>
                </a:solidFill>
              </a:rPr>
              <a:t>  </a:t>
            </a:r>
          </a:p>
          <a:p>
            <a:pPr eaLnBrk="1" hangingPunct="1">
              <a:buFontTx/>
              <a:buNone/>
            </a:pPr>
            <a:r>
              <a:rPr lang="es-MX" sz="2400" dirty="0" smtClean="0">
                <a:solidFill>
                  <a:srgbClr val="00C08E"/>
                </a:solidFill>
              </a:rPr>
              <a:t>                       </a:t>
            </a:r>
            <a:endParaRPr lang="es-MX" sz="24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s-MX" sz="2400" dirty="0" smtClean="0">
              <a:solidFill>
                <a:schemeClr val="accent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48175" y="2857500"/>
            <a:ext cx="2571750" cy="466725"/>
            <a:chOff x="1632" y="1632"/>
            <a:chExt cx="1620" cy="294"/>
          </a:xfrm>
        </p:grpSpPr>
        <p:sp>
          <p:nvSpPr>
            <p:cNvPr id="30748" name="Text Box 5"/>
            <p:cNvSpPr txBox="1">
              <a:spLocks noChangeArrowheads="1"/>
            </p:cNvSpPr>
            <p:nvPr/>
          </p:nvSpPr>
          <p:spPr bwMode="auto">
            <a:xfrm>
              <a:off x="1632" y="1632"/>
              <a:ext cx="7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s-MX" b="1" dirty="0">
                  <a:latin typeface="Tahoma" pitchFamily="34" charset="0"/>
                </a:rPr>
                <a:t>   matriz</a:t>
              </a:r>
            </a:p>
          </p:txBody>
        </p:sp>
        <p:sp>
          <p:nvSpPr>
            <p:cNvPr id="30749" name="Line 6"/>
            <p:cNvSpPr>
              <a:spLocks noChangeShapeType="1"/>
            </p:cNvSpPr>
            <p:nvPr/>
          </p:nvSpPr>
          <p:spPr bwMode="auto">
            <a:xfrm>
              <a:off x="2400" y="17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0750" name="Text Box 7"/>
            <p:cNvSpPr txBox="1">
              <a:spLocks noChangeArrowheads="1"/>
            </p:cNvSpPr>
            <p:nvPr/>
          </p:nvSpPr>
          <p:spPr bwMode="auto">
            <a:xfrm>
              <a:off x="2832" y="1632"/>
              <a:ext cx="4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/>
                <a:t>null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85875" y="4714875"/>
            <a:ext cx="6770688" cy="1762125"/>
            <a:chOff x="1392" y="2832"/>
            <a:chExt cx="4265" cy="1110"/>
          </a:xfrm>
        </p:grpSpPr>
        <p:sp>
          <p:nvSpPr>
            <p:cNvPr id="30726" name="Text Box 9"/>
            <p:cNvSpPr txBox="1">
              <a:spLocks noChangeArrowheads="1"/>
            </p:cNvSpPr>
            <p:nvPr/>
          </p:nvSpPr>
          <p:spPr bwMode="auto">
            <a:xfrm>
              <a:off x="2928" y="2832"/>
              <a:ext cx="1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>
                  <a:latin typeface="Tahoma" pitchFamily="34" charset="0"/>
                </a:rPr>
                <a:t>0    1    2   3    4  </a:t>
              </a:r>
            </a:p>
          </p:txBody>
        </p:sp>
        <p:sp>
          <p:nvSpPr>
            <p:cNvPr id="30727" name="Text Box 10"/>
            <p:cNvSpPr txBox="1">
              <a:spLocks noChangeArrowheads="1"/>
            </p:cNvSpPr>
            <p:nvPr/>
          </p:nvSpPr>
          <p:spPr bwMode="auto">
            <a:xfrm>
              <a:off x="1392" y="3408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>
                  <a:latin typeface="Tahoma" pitchFamily="34" charset="0"/>
                </a:rPr>
                <a:t>matriz</a:t>
              </a:r>
            </a:p>
          </p:txBody>
        </p:sp>
        <p:sp>
          <p:nvSpPr>
            <p:cNvPr id="30728" name="Line 11"/>
            <p:cNvSpPr>
              <a:spLocks noChangeShapeType="1"/>
            </p:cNvSpPr>
            <p:nvPr/>
          </p:nvSpPr>
          <p:spPr bwMode="auto">
            <a:xfrm>
              <a:off x="2208" y="35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0729" name="Text Box 12"/>
            <p:cNvSpPr txBox="1">
              <a:spLocks noChangeArrowheads="1"/>
            </p:cNvSpPr>
            <p:nvPr/>
          </p:nvSpPr>
          <p:spPr bwMode="auto">
            <a:xfrm>
              <a:off x="2928" y="307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0" name="Text Box 13"/>
            <p:cNvSpPr txBox="1">
              <a:spLocks noChangeArrowheads="1"/>
            </p:cNvSpPr>
            <p:nvPr/>
          </p:nvSpPr>
          <p:spPr bwMode="auto">
            <a:xfrm>
              <a:off x="3168" y="307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1" name="Text Box 14"/>
            <p:cNvSpPr txBox="1">
              <a:spLocks noChangeArrowheads="1"/>
            </p:cNvSpPr>
            <p:nvPr/>
          </p:nvSpPr>
          <p:spPr bwMode="auto">
            <a:xfrm>
              <a:off x="3408" y="307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2" name="Text Box 15"/>
            <p:cNvSpPr txBox="1">
              <a:spLocks noChangeArrowheads="1"/>
            </p:cNvSpPr>
            <p:nvPr/>
          </p:nvSpPr>
          <p:spPr bwMode="auto">
            <a:xfrm>
              <a:off x="2928" y="336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3" name="Text Box 16"/>
            <p:cNvSpPr txBox="1">
              <a:spLocks noChangeArrowheads="1"/>
            </p:cNvSpPr>
            <p:nvPr/>
          </p:nvSpPr>
          <p:spPr bwMode="auto">
            <a:xfrm>
              <a:off x="3168" y="336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4" name="Text Box 17"/>
            <p:cNvSpPr txBox="1">
              <a:spLocks noChangeArrowheads="1"/>
            </p:cNvSpPr>
            <p:nvPr/>
          </p:nvSpPr>
          <p:spPr bwMode="auto">
            <a:xfrm>
              <a:off x="3408" y="3360"/>
              <a:ext cx="250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5" name="Text Box 18"/>
            <p:cNvSpPr txBox="1">
              <a:spLocks noChangeArrowheads="1"/>
            </p:cNvSpPr>
            <p:nvPr/>
          </p:nvSpPr>
          <p:spPr bwMode="auto">
            <a:xfrm>
              <a:off x="2928" y="364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6" name="Text Box 19"/>
            <p:cNvSpPr txBox="1">
              <a:spLocks noChangeArrowheads="1"/>
            </p:cNvSpPr>
            <p:nvPr/>
          </p:nvSpPr>
          <p:spPr bwMode="auto">
            <a:xfrm>
              <a:off x="3168" y="364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3408" y="364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2688" y="3120"/>
              <a:ext cx="285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>
                  <a:latin typeface="Tahoma" pitchFamily="34" charset="0"/>
                </a:rPr>
                <a:t>0 </a:t>
              </a:r>
            </a:p>
            <a:p>
              <a:endParaRPr lang="es-MX" sz="1000">
                <a:latin typeface="Tahoma" pitchFamily="34" charset="0"/>
              </a:endParaRPr>
            </a:p>
            <a:p>
              <a:r>
                <a:rPr lang="es-MX" sz="1800">
                  <a:latin typeface="Tahoma" pitchFamily="34" charset="0"/>
                </a:rPr>
                <a:t>1</a:t>
              </a:r>
            </a:p>
            <a:p>
              <a:endParaRPr lang="es-MX" sz="1000">
                <a:latin typeface="Tahoma" pitchFamily="34" charset="0"/>
              </a:endParaRPr>
            </a:p>
            <a:p>
              <a:r>
                <a:rPr lang="es-MX" sz="1800">
                  <a:latin typeface="Tahoma" pitchFamily="34" charset="0"/>
                </a:rPr>
                <a:t>2  </a:t>
              </a:r>
            </a:p>
          </p:txBody>
        </p:sp>
        <p:sp>
          <p:nvSpPr>
            <p:cNvPr id="30739" name="Text Box 22"/>
            <p:cNvSpPr txBox="1">
              <a:spLocks noChangeArrowheads="1"/>
            </p:cNvSpPr>
            <p:nvPr/>
          </p:nvSpPr>
          <p:spPr bwMode="auto">
            <a:xfrm>
              <a:off x="3648" y="307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40" name="Text Box 23"/>
            <p:cNvSpPr txBox="1">
              <a:spLocks noChangeArrowheads="1"/>
            </p:cNvSpPr>
            <p:nvPr/>
          </p:nvSpPr>
          <p:spPr bwMode="auto">
            <a:xfrm>
              <a:off x="3888" y="307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41" name="Text Box 24"/>
            <p:cNvSpPr txBox="1">
              <a:spLocks noChangeArrowheads="1"/>
            </p:cNvSpPr>
            <p:nvPr/>
          </p:nvSpPr>
          <p:spPr bwMode="auto">
            <a:xfrm>
              <a:off x="3648" y="336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42" name="Text Box 25"/>
            <p:cNvSpPr txBox="1">
              <a:spLocks noChangeArrowheads="1"/>
            </p:cNvSpPr>
            <p:nvPr/>
          </p:nvSpPr>
          <p:spPr bwMode="auto">
            <a:xfrm>
              <a:off x="3888" y="3360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43" name="Text Box 26"/>
            <p:cNvSpPr txBox="1">
              <a:spLocks noChangeArrowheads="1"/>
            </p:cNvSpPr>
            <p:nvPr/>
          </p:nvSpPr>
          <p:spPr bwMode="auto">
            <a:xfrm>
              <a:off x="3648" y="364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44" name="Text Box 27"/>
            <p:cNvSpPr txBox="1">
              <a:spLocks noChangeArrowheads="1"/>
            </p:cNvSpPr>
            <p:nvPr/>
          </p:nvSpPr>
          <p:spPr bwMode="auto">
            <a:xfrm>
              <a:off x="3888" y="3648"/>
              <a:ext cx="250" cy="2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0745" name="Text Box 28"/>
            <p:cNvSpPr txBox="1">
              <a:spLocks noChangeArrowheads="1"/>
            </p:cNvSpPr>
            <p:nvPr/>
          </p:nvSpPr>
          <p:spPr bwMode="auto">
            <a:xfrm>
              <a:off x="4550" y="3002"/>
              <a:ext cx="110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/>
                <a:t>matriz[1][2]</a:t>
              </a:r>
            </a:p>
            <a:p>
              <a:endParaRPr lang="es-MX" b="1"/>
            </a:p>
            <a:p>
              <a:r>
                <a:rPr lang="es-MX" b="1"/>
                <a:t>matriz[2][4]</a:t>
              </a:r>
            </a:p>
          </p:txBody>
        </p:sp>
        <p:sp>
          <p:nvSpPr>
            <p:cNvPr id="30746" name="Line 29"/>
            <p:cNvSpPr>
              <a:spLocks noChangeShapeType="1"/>
            </p:cNvSpPr>
            <p:nvPr/>
          </p:nvSpPr>
          <p:spPr bwMode="auto">
            <a:xfrm flipH="1">
              <a:off x="3504" y="3168"/>
              <a:ext cx="105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 flipH="1">
              <a:off x="4032" y="3600"/>
              <a:ext cx="5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153400" cy="5334000"/>
          </a:xfrm>
        </p:spPr>
        <p:txBody>
          <a:bodyPr/>
          <a:lstStyle/>
          <a:p>
            <a:pPr eaLnBrk="1" hangingPunct="1"/>
            <a:r>
              <a:rPr lang="es-MX" sz="3600" smtClean="0"/>
              <a:t>Inicializacion del arreglo</a:t>
            </a:r>
          </a:p>
          <a:p>
            <a:pPr eaLnBrk="1" hangingPunct="1">
              <a:buFontTx/>
              <a:buNone/>
            </a:pPr>
            <a:r>
              <a:rPr lang="en-US" sz="2800" smtClean="0"/>
              <a:t>int [][] matriz = {{1,2,3,4,5},{4,5,6,7,8},{7,8,9,0,1}}; </a:t>
            </a:r>
          </a:p>
          <a:p>
            <a:pPr eaLnBrk="1" hangingPunct="1">
              <a:buFontTx/>
              <a:buNone/>
            </a:pPr>
            <a:r>
              <a:rPr lang="es-MX" sz="2800" smtClean="0">
                <a:solidFill>
                  <a:schemeClr val="accent2"/>
                </a:solidFill>
              </a:rPr>
              <a:t>// creación e inicialización del arreglo matriz con 3 filas y 5 columnas de datos tipo</a:t>
            </a:r>
            <a:r>
              <a:rPr lang="en-US" sz="2800" smtClean="0">
                <a:solidFill>
                  <a:schemeClr val="accent2"/>
                </a:solidFill>
              </a:rPr>
              <a:t> int</a:t>
            </a:r>
          </a:p>
          <a:p>
            <a:pPr eaLnBrk="1" hangingPunct="1">
              <a:buFontTx/>
              <a:buNone/>
            </a:pPr>
            <a:endParaRPr lang="es-MX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3429000"/>
            <a:ext cx="4464050" cy="1762125"/>
            <a:chOff x="912" y="2688"/>
            <a:chExt cx="2812" cy="1110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2448" y="2688"/>
              <a:ext cx="1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0    1    2   3    4  </a:t>
              </a:r>
              <a:endParaRPr lang="es-MX" sz="1800">
                <a:latin typeface="Tahoma" pitchFamily="34" charset="0"/>
              </a:endParaRP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912" y="3264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ahoma" pitchFamily="34" charset="0"/>
                </a:rPr>
                <a:t>matriz</a:t>
              </a:r>
              <a:endParaRPr lang="es-MX" b="1">
                <a:latin typeface="Tahoma" pitchFamily="34" charset="0"/>
              </a:endParaRP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1728" y="34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2448" y="292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1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2688" y="292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2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2928" y="292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3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2448" y="3216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4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2688" y="3216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5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2928" y="3216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6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2448" y="350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7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2688" y="350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8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2928" y="350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9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208" y="2976"/>
              <a:ext cx="285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0 </a:t>
              </a:r>
            </a:p>
            <a:p>
              <a:endParaRPr lang="en-US" sz="1000">
                <a:latin typeface="Tahoma" pitchFamily="34" charset="0"/>
              </a:endParaRPr>
            </a:p>
            <a:p>
              <a:r>
                <a:rPr lang="en-US" sz="1800">
                  <a:latin typeface="Tahoma" pitchFamily="34" charset="0"/>
                </a:rPr>
                <a:t>1</a:t>
              </a:r>
            </a:p>
            <a:p>
              <a:endParaRPr lang="en-US" sz="1000">
                <a:latin typeface="Tahoma" pitchFamily="34" charset="0"/>
              </a:endParaRPr>
            </a:p>
            <a:p>
              <a:r>
                <a:rPr lang="en-US" sz="1800">
                  <a:latin typeface="Tahoma" pitchFamily="34" charset="0"/>
                </a:rPr>
                <a:t>2  </a:t>
              </a:r>
              <a:endParaRPr lang="es-MX" sz="1800">
                <a:latin typeface="Tahoma" pitchFamily="34" charset="0"/>
              </a:endParaRP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3168" y="292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4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3408" y="2928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5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3168" y="3216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7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3408" y="3216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8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3168" y="350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0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3408" y="350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1</a:t>
              </a:r>
              <a:endParaRPr lang="es-MX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2582416"/>
          </a:xfrm>
        </p:spPr>
        <p:txBody>
          <a:bodyPr/>
          <a:lstStyle/>
          <a:p>
            <a:pPr eaLnBrk="1" hangingPunct="1"/>
            <a:r>
              <a:rPr lang="es-MX" sz="3600" dirty="0" smtClean="0"/>
              <a:t>Proceso del arreglo</a:t>
            </a:r>
          </a:p>
          <a:p>
            <a:pPr eaLnBrk="1" hangingPunct="1">
              <a:buFontTx/>
              <a:buNone/>
            </a:pPr>
            <a:r>
              <a:rPr lang="es-MX" sz="2800" dirty="0" smtClean="0"/>
              <a:t>	Los arreglos de dos dimensiones usan dos índices para acceder a sus elementos. El primero se refiere a la fila y el segundo a la columna.</a:t>
            </a:r>
          </a:p>
          <a:p>
            <a:pPr eaLnBrk="1" hangingPunct="1">
              <a:buFontTx/>
              <a:buNone/>
            </a:pPr>
            <a:r>
              <a:rPr lang="es-MX" sz="2800" dirty="0" smtClean="0"/>
              <a:t>Ejemplo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51520" y="3573016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/>
              <a:t> </a:t>
            </a:r>
            <a:r>
              <a:rPr lang="en-US" sz="3600" dirty="0" err="1"/>
              <a:t>int</a:t>
            </a:r>
            <a:r>
              <a:rPr lang="en-US" sz="3600" dirty="0"/>
              <a:t>[][] </a:t>
            </a:r>
            <a:r>
              <a:rPr lang="en-US" sz="3600" b="1" dirty="0" err="1"/>
              <a:t>miArreglo</a:t>
            </a:r>
            <a:r>
              <a:rPr lang="en-US" sz="3600" dirty="0"/>
              <a:t> = new </a:t>
            </a:r>
            <a:r>
              <a:rPr lang="en-US" sz="3600" dirty="0" err="1"/>
              <a:t>int</a:t>
            </a:r>
            <a:r>
              <a:rPr lang="en-US" sz="3600" dirty="0"/>
              <a:t> [3][4];</a:t>
            </a:r>
          </a:p>
          <a:p>
            <a:r>
              <a:rPr lang="en-US" sz="3600" dirty="0"/>
              <a:t>   for (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=0; i</a:t>
            </a:r>
            <a:r>
              <a:rPr lang="en-US" sz="3600" dirty="0" smtClean="0"/>
              <a:t> &lt; </a:t>
            </a:r>
            <a:r>
              <a:rPr lang="en-US" sz="3600" b="1" dirty="0" err="1" smtClean="0"/>
              <a:t>miArreglo.length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</a:t>
            </a:r>
          </a:p>
          <a:p>
            <a:r>
              <a:rPr lang="en-US" sz="3600" dirty="0"/>
              <a:t>       for (</a:t>
            </a:r>
            <a:r>
              <a:rPr lang="en-US" sz="3600" dirty="0" err="1"/>
              <a:t>int</a:t>
            </a:r>
            <a:r>
              <a:rPr lang="en-US" sz="3600" dirty="0"/>
              <a:t> j=0; </a:t>
            </a:r>
            <a:r>
              <a:rPr lang="en-US" sz="3600" dirty="0" smtClean="0"/>
              <a:t>j &lt; </a:t>
            </a:r>
            <a:r>
              <a:rPr lang="en-US" sz="3600" b="1" dirty="0" err="1" smtClean="0"/>
              <a:t>miArreglo</a:t>
            </a:r>
            <a:r>
              <a:rPr lang="en-US" sz="3600" b="1" dirty="0" smtClean="0"/>
              <a:t>[</a:t>
            </a:r>
            <a:r>
              <a:rPr lang="en-US" sz="3600" b="1" dirty="0" err="1" smtClean="0"/>
              <a:t>i</a:t>
            </a:r>
            <a:r>
              <a:rPr lang="en-US" sz="3600" b="1" dirty="0"/>
              <a:t>].length</a:t>
            </a:r>
            <a:r>
              <a:rPr lang="en-US" sz="3600" dirty="0"/>
              <a:t>; j++)</a:t>
            </a:r>
          </a:p>
          <a:p>
            <a:r>
              <a:rPr lang="en-US" sz="3600" dirty="0"/>
              <a:t>             </a:t>
            </a:r>
            <a:r>
              <a:rPr lang="en-US" sz="3600" dirty="0" err="1" smtClean="0"/>
              <a:t>miArreglo</a:t>
            </a:r>
            <a:r>
              <a:rPr lang="en-US" sz="3600" dirty="0" smtClean="0"/>
              <a:t>[</a:t>
            </a:r>
            <a:r>
              <a:rPr lang="en-US" sz="3600" dirty="0" err="1" smtClean="0"/>
              <a:t>i</a:t>
            </a:r>
            <a:r>
              <a:rPr lang="en-US" sz="3600" dirty="0"/>
              <a:t>] [j] = </a:t>
            </a:r>
            <a:r>
              <a:rPr lang="en-US" sz="3600" dirty="0" err="1"/>
              <a:t>Keyboard.readInt</a:t>
            </a:r>
            <a:r>
              <a:rPr lang="en-US" sz="3600" dirty="0"/>
              <a:t>();</a:t>
            </a:r>
            <a:endParaRPr lang="es-MX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332656"/>
            <a:ext cx="7772400" cy="6172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>
                <a:solidFill>
                  <a:schemeClr val="accent2"/>
                </a:solidFill>
              </a:rPr>
              <a:t>// autor Lucia </a:t>
            </a:r>
            <a:r>
              <a:rPr lang="es-MX" sz="1800" dirty="0" err="1" smtClean="0">
                <a:solidFill>
                  <a:schemeClr val="accent2"/>
                </a:solidFill>
              </a:rPr>
              <a:t>Barron</a:t>
            </a:r>
            <a:endParaRPr lang="es-MX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>
                <a:solidFill>
                  <a:schemeClr val="accent2"/>
                </a:solidFill>
              </a:rPr>
              <a:t>// Ejemplo usando matrices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>
                <a:solidFill>
                  <a:schemeClr val="accent2"/>
                </a:solidFill>
              </a:rPr>
              <a:t>// Realiza operaciones con una matriz de enteros</a:t>
            </a:r>
            <a:r>
              <a:rPr lang="en-US" sz="1800" dirty="0" smtClean="0">
                <a:solidFill>
                  <a:schemeClr val="accent2"/>
                </a:solidFill>
              </a:rPr>
              <a:t> y </a:t>
            </a:r>
            <a:r>
              <a:rPr lang="en-US" sz="1800" dirty="0" err="1" smtClean="0">
                <a:solidFill>
                  <a:schemeClr val="accent2"/>
                </a:solidFill>
              </a:rPr>
              <a:t>obtiene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su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promedio</a:t>
            </a:r>
            <a:endParaRPr lang="es-MX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</a:t>
            </a: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class</a:t>
            </a:r>
            <a:r>
              <a:rPr lang="es-MX" sz="1800" dirty="0" smtClean="0"/>
              <a:t> Matriz{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</a:t>
            </a: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static</a:t>
            </a:r>
            <a:r>
              <a:rPr lang="es-MX" sz="1800" dirty="0" smtClean="0"/>
              <a:t> </a:t>
            </a:r>
            <a:r>
              <a:rPr lang="es-MX" sz="1800" dirty="0" err="1" smtClean="0"/>
              <a:t>void</a:t>
            </a:r>
            <a:r>
              <a:rPr lang="es-MX" sz="1800" dirty="0" smtClean="0"/>
              <a:t> </a:t>
            </a:r>
            <a:r>
              <a:rPr lang="es-MX" sz="1800" dirty="0" err="1" smtClean="0"/>
              <a:t>main</a:t>
            </a:r>
            <a:r>
              <a:rPr lang="es-MX" sz="1800" dirty="0" smtClean="0"/>
              <a:t> (</a:t>
            </a:r>
            <a:r>
              <a:rPr lang="es-MX" sz="1800" dirty="0" err="1" smtClean="0"/>
              <a:t>String</a:t>
            </a:r>
            <a:r>
              <a:rPr lang="es-MX" sz="1800" dirty="0" smtClean="0"/>
              <a:t>[] </a:t>
            </a:r>
            <a:r>
              <a:rPr lang="es-MX" sz="1800" dirty="0" err="1" smtClean="0"/>
              <a:t>args</a:t>
            </a:r>
            <a:r>
              <a:rPr lang="es-MX" sz="1800" dirty="0" smtClean="0"/>
              <a:t>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int [] [] matriz = new int[3][4];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</a:t>
            </a:r>
            <a:r>
              <a:rPr lang="es-MX" sz="1800" dirty="0" err="1" smtClean="0"/>
              <a:t>for</a:t>
            </a:r>
            <a:r>
              <a:rPr lang="es-MX" sz="1800" dirty="0" smtClean="0"/>
              <a:t> (int i =0; i &lt; </a:t>
            </a:r>
            <a:r>
              <a:rPr lang="es-MX" sz="1800" dirty="0" err="1" smtClean="0"/>
              <a:t>matriz.length</a:t>
            </a:r>
            <a:r>
              <a:rPr lang="es-MX" sz="1800" dirty="0" smtClean="0"/>
              <a:t>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   </a:t>
            </a:r>
            <a:r>
              <a:rPr lang="es-MX" sz="1800" dirty="0" err="1" smtClean="0"/>
              <a:t>for</a:t>
            </a:r>
            <a:r>
              <a:rPr lang="es-MX" sz="1800" dirty="0" smtClean="0"/>
              <a:t> (int j =0; j &lt; matriz[i].</a:t>
            </a:r>
            <a:r>
              <a:rPr lang="es-MX" sz="1800" dirty="0" err="1" smtClean="0"/>
              <a:t>length</a:t>
            </a:r>
            <a:r>
              <a:rPr lang="es-MX" sz="1800" dirty="0" smtClean="0"/>
              <a:t>; </a:t>
            </a:r>
            <a:r>
              <a:rPr lang="es-MX" sz="1800" dirty="0" err="1" smtClean="0"/>
              <a:t>j++</a:t>
            </a:r>
            <a:r>
              <a:rPr lang="es-MX" sz="18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       matriz[i][j] = </a:t>
            </a:r>
            <a:r>
              <a:rPr lang="es-MX" sz="1800" dirty="0" err="1" smtClean="0"/>
              <a:t>i+j</a:t>
            </a:r>
            <a:r>
              <a:rPr lang="es-MX" sz="1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</a:t>
            </a:r>
            <a:r>
              <a:rPr lang="es-MX" sz="1800" dirty="0" err="1" smtClean="0"/>
              <a:t>float</a:t>
            </a:r>
            <a:r>
              <a:rPr lang="es-MX" sz="1800" dirty="0" smtClean="0"/>
              <a:t> sum =0f;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</a:t>
            </a:r>
            <a:r>
              <a:rPr lang="es-MX" sz="1800" dirty="0" err="1" smtClean="0"/>
              <a:t>for</a:t>
            </a:r>
            <a:r>
              <a:rPr lang="es-MX" sz="1800" dirty="0" smtClean="0"/>
              <a:t> (int i =0; i &lt; </a:t>
            </a:r>
            <a:r>
              <a:rPr lang="es-MX" sz="1800" dirty="0" err="1" smtClean="0"/>
              <a:t>matriz.length</a:t>
            </a:r>
            <a:r>
              <a:rPr lang="es-MX" sz="1800" dirty="0" smtClean="0"/>
              <a:t>; i++){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   </a:t>
            </a:r>
            <a:r>
              <a:rPr lang="es-MX" sz="1800" dirty="0" err="1" smtClean="0"/>
              <a:t>for</a:t>
            </a:r>
            <a:r>
              <a:rPr lang="es-MX" sz="1800" dirty="0" smtClean="0"/>
              <a:t> (int j =0; j &lt; matriz[i].</a:t>
            </a:r>
            <a:r>
              <a:rPr lang="es-MX" sz="1800" dirty="0" err="1" smtClean="0"/>
              <a:t>length</a:t>
            </a:r>
            <a:r>
              <a:rPr lang="es-MX" sz="1800" dirty="0" smtClean="0"/>
              <a:t>; </a:t>
            </a:r>
            <a:r>
              <a:rPr lang="es-MX" sz="1800" dirty="0" err="1" smtClean="0"/>
              <a:t>j++</a:t>
            </a:r>
            <a:r>
              <a:rPr lang="es-MX" sz="1800" dirty="0" smtClean="0"/>
              <a:t>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   </a:t>
            </a:r>
            <a:r>
              <a:rPr lang="en-US" sz="1800" dirty="0" smtClean="0"/>
              <a:t>  </a:t>
            </a:r>
            <a:r>
              <a:rPr lang="es-MX" sz="1800" dirty="0" smtClean="0"/>
              <a:t>   sum +=matriz[i][j];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        </a:t>
            </a:r>
            <a:r>
              <a:rPr lang="es-MX" sz="1800" dirty="0" err="1" smtClean="0"/>
              <a:t>System.out.print</a:t>
            </a:r>
            <a:r>
              <a:rPr lang="es-MX" sz="1800" dirty="0" smtClean="0"/>
              <a:t> (matriz[i][j]+ "\t");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   </a:t>
            </a:r>
            <a:r>
              <a:rPr lang="es-MX" sz="1800" dirty="0" err="1" smtClean="0"/>
              <a:t>System.out.println</a:t>
            </a:r>
            <a:r>
              <a:rPr lang="es-MX" sz="1800" dirty="0" smtClean="0"/>
              <a:t>();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      	</a:t>
            </a:r>
            <a:r>
              <a:rPr lang="es-MX" sz="1800" dirty="0" err="1" smtClean="0"/>
              <a:t>System.out.println</a:t>
            </a:r>
            <a:r>
              <a:rPr lang="es-MX" sz="1800" dirty="0" smtClean="0"/>
              <a:t>("el promedio </a:t>
            </a:r>
            <a:r>
              <a:rPr lang="en-US" sz="1800" dirty="0" smtClean="0"/>
              <a:t>de los </a:t>
            </a:r>
            <a:r>
              <a:rPr lang="en-US" sz="1800" dirty="0" err="1" smtClean="0"/>
              <a:t>elementos</a:t>
            </a:r>
            <a:r>
              <a:rPr lang="en-US" sz="1800" dirty="0" smtClean="0"/>
              <a:t> </a:t>
            </a:r>
            <a:r>
              <a:rPr lang="es-MX" sz="1800" dirty="0" smtClean="0"/>
              <a:t>es "+ (sum/12));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   </a:t>
            </a:r>
            <a:r>
              <a:rPr lang="es-MX" sz="18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48680"/>
            <a:ext cx="8640960" cy="5832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La información se almacena temporalmente para ser procesada después o para procesarla varias veces para obtener diferentes datos.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Ejemplos:</a:t>
            </a:r>
          </a:p>
          <a:p>
            <a:r>
              <a:rPr lang="es-MX" i="1" dirty="0"/>
              <a:t>O</a:t>
            </a:r>
            <a:r>
              <a:rPr lang="es-MX" i="1" dirty="0" smtClean="0"/>
              <a:t>btener </a:t>
            </a:r>
            <a:r>
              <a:rPr lang="es-MX" i="1" dirty="0"/>
              <a:t>cuantos estudiantes tienen promedio mayor al promedio del </a:t>
            </a:r>
            <a:r>
              <a:rPr lang="es-MX" i="1" dirty="0" smtClean="0"/>
              <a:t>grupo</a:t>
            </a:r>
          </a:p>
          <a:p>
            <a:r>
              <a:rPr lang="es-MX" i="1" dirty="0" smtClean="0"/>
              <a:t>Registrar las ventas de una lista de productos actualizando el inventario</a:t>
            </a:r>
          </a:p>
          <a:p>
            <a:r>
              <a:rPr lang="es-MX" i="1" dirty="0" smtClean="0"/>
              <a:t>Imprimir una lista de alumnos de diferentes formas: por apellido, por promedio, por sexo, etc.</a:t>
            </a:r>
          </a:p>
          <a:p>
            <a:endParaRPr lang="es-MX" i="1" dirty="0" smtClean="0"/>
          </a:p>
        </p:txBody>
      </p:sp>
    </p:spTree>
    <p:extLst>
      <p:ext uri="{BB962C8B-B14F-4D97-AF65-F5344CB8AC3E}">
        <p14:creationId xmlns:p14="http://schemas.microsoft.com/office/powerpoint/2010/main" val="8539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38052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 dirty="0" smtClean="0"/>
              <a:t>Los arreglos de dos dimensiones pueden tener </a:t>
            </a:r>
            <a:r>
              <a:rPr lang="es-MX" dirty="0" smtClean="0">
                <a:solidFill>
                  <a:srgbClr val="FF0000"/>
                </a:solidFill>
              </a:rPr>
              <a:t>diferente numero de elementos en cada fila</a:t>
            </a:r>
            <a:r>
              <a:rPr lang="es-MX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dirty="0" smtClean="0"/>
              <a:t>Ejemplo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[ ] [ ] ragged 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[3] [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ragged[0]=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[2];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ragged[1]=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[4];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ragged[2]= 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[3];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s-MX" sz="28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99040" y="2996952"/>
            <a:ext cx="4124325" cy="1762125"/>
            <a:chOff x="2448" y="2736"/>
            <a:chExt cx="2598" cy="1110"/>
          </a:xfrm>
        </p:grpSpPr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3984" y="2736"/>
              <a:ext cx="10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0    1    2   3   </a:t>
              </a:r>
              <a:endParaRPr lang="es-MX" sz="1800">
                <a:latin typeface="Tahoma" pitchFamily="34" charset="0"/>
              </a:endParaRP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2448" y="3312"/>
              <a:ext cx="7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ahoma" pitchFamily="34" charset="0"/>
                </a:rPr>
                <a:t>ragged</a:t>
              </a:r>
              <a:endParaRPr lang="es-MX" b="1" dirty="0">
                <a:latin typeface="Tahoma" pitchFamily="34" charset="0"/>
              </a:endParaRPr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>
              <a:off x="3264" y="345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3984" y="2976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1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4224" y="2976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2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3984" y="326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4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4224" y="326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5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4464" y="326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6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3984" y="355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7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30" name="Text Box 13"/>
            <p:cNvSpPr txBox="1">
              <a:spLocks noChangeArrowheads="1"/>
            </p:cNvSpPr>
            <p:nvPr/>
          </p:nvSpPr>
          <p:spPr bwMode="auto">
            <a:xfrm>
              <a:off x="4224" y="355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8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31" name="Text Box 14"/>
            <p:cNvSpPr txBox="1">
              <a:spLocks noChangeArrowheads="1"/>
            </p:cNvSpPr>
            <p:nvPr/>
          </p:nvSpPr>
          <p:spPr bwMode="auto">
            <a:xfrm>
              <a:off x="4464" y="3552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9</a:t>
              </a:r>
              <a:endParaRPr lang="es-MX">
                <a:latin typeface="Tahoma" pitchFamily="34" charset="0"/>
              </a:endParaRPr>
            </a:p>
          </p:txBody>
        </p:sp>
        <p:sp>
          <p:nvSpPr>
            <p:cNvPr id="34832" name="Text Box 15"/>
            <p:cNvSpPr txBox="1">
              <a:spLocks noChangeArrowheads="1"/>
            </p:cNvSpPr>
            <p:nvPr/>
          </p:nvSpPr>
          <p:spPr bwMode="auto">
            <a:xfrm>
              <a:off x="3744" y="3024"/>
              <a:ext cx="285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0 </a:t>
              </a:r>
            </a:p>
            <a:p>
              <a:endParaRPr lang="en-US" sz="1000">
                <a:latin typeface="Tahoma" pitchFamily="34" charset="0"/>
              </a:endParaRPr>
            </a:p>
            <a:p>
              <a:r>
                <a:rPr lang="en-US" sz="1800">
                  <a:latin typeface="Tahoma" pitchFamily="34" charset="0"/>
                </a:rPr>
                <a:t>1</a:t>
              </a:r>
            </a:p>
            <a:p>
              <a:endParaRPr lang="en-US" sz="1000">
                <a:latin typeface="Tahoma" pitchFamily="34" charset="0"/>
              </a:endParaRPr>
            </a:p>
            <a:p>
              <a:r>
                <a:rPr lang="en-US" sz="1800">
                  <a:latin typeface="Tahoma" pitchFamily="34" charset="0"/>
                </a:rPr>
                <a:t>2  </a:t>
              </a:r>
              <a:endParaRPr lang="es-MX" sz="1800">
                <a:latin typeface="Tahoma" pitchFamily="34" charset="0"/>
              </a:endParaRP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4704" y="3264"/>
              <a:ext cx="25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7</a:t>
              </a:r>
              <a:endParaRPr lang="es-MX">
                <a:latin typeface="Tahoma" pitchFamily="34" charset="0"/>
              </a:endParaRPr>
            </a:p>
          </p:txBody>
        </p:sp>
      </p:grp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99243" y="4895971"/>
            <a:ext cx="8545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ahoma" pitchFamily="34" charset="0"/>
              </a:rPr>
              <a:t>for (</a:t>
            </a:r>
            <a:r>
              <a:rPr lang="en-US" sz="2000" b="1" dirty="0" err="1">
                <a:latin typeface="Tahoma" pitchFamily="34" charset="0"/>
              </a:rPr>
              <a:t>int</a:t>
            </a:r>
            <a:r>
              <a:rPr lang="en-US" sz="2000" b="1" dirty="0">
                <a:latin typeface="Tahoma" pitchFamily="34" charset="0"/>
              </a:rPr>
              <a:t> </a:t>
            </a:r>
            <a:r>
              <a:rPr lang="en-US" sz="2000" b="1" dirty="0" err="1">
                <a:latin typeface="Tahoma" pitchFamily="34" charset="0"/>
              </a:rPr>
              <a:t>i</a:t>
            </a:r>
            <a:r>
              <a:rPr lang="en-US" sz="2000" b="1" dirty="0">
                <a:latin typeface="Tahoma" pitchFamily="34" charset="0"/>
              </a:rPr>
              <a:t>=0; </a:t>
            </a:r>
            <a:r>
              <a:rPr lang="en-US" sz="2000" b="1" dirty="0" err="1">
                <a:latin typeface="Tahoma" pitchFamily="34" charset="0"/>
              </a:rPr>
              <a:t>i</a:t>
            </a:r>
            <a:r>
              <a:rPr lang="en-US" sz="2000" b="1" dirty="0">
                <a:latin typeface="Tahoma" pitchFamily="34" charset="0"/>
              </a:rPr>
              <a:t>&lt;</a:t>
            </a:r>
            <a:r>
              <a:rPr lang="en-US" sz="2000" b="1" dirty="0" err="1">
                <a:latin typeface="Tahoma" pitchFamily="34" charset="0"/>
              </a:rPr>
              <a:t>ragged.length</a:t>
            </a:r>
            <a:r>
              <a:rPr lang="en-US" sz="2000" b="1" dirty="0">
                <a:latin typeface="Tahoma" pitchFamily="34" charset="0"/>
              </a:rPr>
              <a:t>; </a:t>
            </a:r>
            <a:r>
              <a:rPr lang="en-US" sz="2000" b="1" dirty="0" err="1">
                <a:latin typeface="Tahoma" pitchFamily="34" charset="0"/>
              </a:rPr>
              <a:t>i</a:t>
            </a:r>
            <a:r>
              <a:rPr lang="en-US" sz="2000" b="1" dirty="0">
                <a:latin typeface="Tahoma" pitchFamily="34" charset="0"/>
              </a:rPr>
              <a:t>++)</a:t>
            </a:r>
          </a:p>
          <a:p>
            <a:r>
              <a:rPr lang="en-US" sz="2000" b="1" dirty="0">
                <a:latin typeface="Tahoma" pitchFamily="34" charset="0"/>
              </a:rPr>
              <a:t>   </a:t>
            </a:r>
            <a:r>
              <a:rPr lang="en-US" sz="2000" b="1" dirty="0" err="1">
                <a:latin typeface="Tahoma" pitchFamily="34" charset="0"/>
              </a:rPr>
              <a:t>System.out.println</a:t>
            </a:r>
            <a:r>
              <a:rPr lang="en-US" sz="2000" b="1" dirty="0">
                <a:latin typeface="Tahoma" pitchFamily="34" charset="0"/>
              </a:rPr>
              <a:t>(“Fila ”+ </a:t>
            </a:r>
            <a:r>
              <a:rPr lang="en-US" sz="2000" b="1" dirty="0" err="1">
                <a:latin typeface="Tahoma" pitchFamily="34" charset="0"/>
              </a:rPr>
              <a:t>i</a:t>
            </a:r>
            <a:r>
              <a:rPr lang="en-US" sz="2000" b="1" dirty="0">
                <a:latin typeface="Tahoma" pitchFamily="34" charset="0"/>
              </a:rPr>
              <a:t> + “ </a:t>
            </a:r>
            <a:r>
              <a:rPr lang="en-US" sz="2000" b="1" dirty="0" err="1">
                <a:latin typeface="Tahoma" pitchFamily="34" charset="0"/>
              </a:rPr>
              <a:t>Columnas</a:t>
            </a:r>
            <a:r>
              <a:rPr lang="en-US" sz="2000" b="1" dirty="0">
                <a:latin typeface="Tahoma" pitchFamily="34" charset="0"/>
              </a:rPr>
              <a:t> ”+ragged[</a:t>
            </a:r>
            <a:r>
              <a:rPr lang="en-US" sz="2000" b="1" dirty="0" err="1">
                <a:latin typeface="Tahoma" pitchFamily="34" charset="0"/>
              </a:rPr>
              <a:t>i</a:t>
            </a:r>
            <a:r>
              <a:rPr lang="en-US" sz="2000" b="1" dirty="0">
                <a:latin typeface="Tahoma" pitchFamily="34" charset="0"/>
              </a:rPr>
              <a:t>].length);</a:t>
            </a:r>
            <a:endParaRPr lang="es-MX" sz="2000" b="1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Aplicaciones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800" smtClean="0"/>
              <a:t>Define una matriz de 5 x 4 elementos, almacena números enteros generados en forma aleatoria (random) en el rango de 1 a 25.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Obtén el total por columna y el total por fila.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Obtén el promedio de cada columna.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Obtén el numero de elementos que son pares.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Obtén la posición (fila y columna) del elemento mayor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Busca un elemento y si se encuentra, despliega su posición.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Obtén cuantas veces se repite un elemento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Coloca los elementos de la matriz en un arreglo de una dimensión.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Aplicaciones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s-MX" smtClean="0"/>
              <a:t>Define dos matrices (lee el numero de filas y columnas de c/u) almacena números enteros generados en forma random. </a:t>
            </a:r>
          </a:p>
          <a:p>
            <a:pPr lvl="1" eaLnBrk="1" hangingPunct="1"/>
            <a:r>
              <a:rPr lang="es-MX" smtClean="0"/>
              <a:t>Obtén la suma de las dos matrices.</a:t>
            </a:r>
          </a:p>
          <a:p>
            <a:pPr lvl="1" eaLnBrk="1" hangingPunct="1"/>
            <a:r>
              <a:rPr lang="es-MX" smtClean="0"/>
              <a:t>Obtén la diferencia de las dos matrices.</a:t>
            </a:r>
          </a:p>
          <a:p>
            <a:pPr lvl="1" eaLnBrk="1" hangingPunct="1"/>
            <a:r>
              <a:rPr lang="es-MX" smtClean="0"/>
              <a:t>Obtén el producto de las dos matrices.</a:t>
            </a:r>
          </a:p>
          <a:p>
            <a:pPr lvl="1" eaLnBrk="1" hangingPunct="1"/>
            <a:r>
              <a:rPr lang="es-MX" smtClean="0"/>
              <a:t>Obtén la matriz transpuesta de cada una.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Aplicaciones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dirty="0" smtClean="0"/>
              <a:t>Implementa el juego del GATO.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/>
              <a:t>El juego del Gato en dos dimensiones consiste de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1800" dirty="0" smtClean="0"/>
              <a:t>Un tablero de 3 x 3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1800" dirty="0" smtClean="0"/>
              <a:t>Dos fichas diferentes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1800" dirty="0" smtClean="0"/>
              <a:t>Dos jugadores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>
                <a:cs typeface="Times New Roman" pitchFamily="18" charset="0"/>
              </a:rPr>
              <a:t>El juego consiste en que cada jugador tomara un turno alternado con el otro y colocara en cada turno una ficha en una posición del tablero que se encuentre en ese momento desocupada.</a:t>
            </a:r>
            <a:r>
              <a:rPr lang="es-MX" sz="20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MX" sz="2000" dirty="0" smtClean="0">
                <a:cs typeface="Times New Roman" pitchFamily="18" charset="0"/>
              </a:rPr>
              <a:t>El juego termina si:</a:t>
            </a:r>
            <a:r>
              <a:rPr lang="es-MX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1800" dirty="0" smtClean="0">
                <a:cs typeface="Times New Roman" pitchFamily="18" charset="0"/>
              </a:rPr>
              <a:t>No existen mas posiciones vacías en el tablero del juego</a:t>
            </a:r>
            <a:r>
              <a:rPr lang="es-MX" sz="1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1800" dirty="0" smtClean="0">
                <a:cs typeface="Times New Roman" pitchFamily="18" charset="0"/>
              </a:rPr>
              <a:t>Un jugador logro colocar una línea de fichas en forma vertical, horizontal o diagonal. (8 formas diferentes de ganar</a:t>
            </a:r>
            <a:r>
              <a:rPr lang="es-MX" sz="1800" dirty="0" smtClean="0"/>
              <a:t>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20272" y="2222739"/>
            <a:ext cx="903288" cy="874713"/>
            <a:chOff x="1896" y="4922"/>
            <a:chExt cx="1422" cy="1378"/>
          </a:xfrm>
        </p:grpSpPr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1896" y="4933"/>
              <a:ext cx="1398" cy="13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898" name="Line 6"/>
            <p:cNvSpPr>
              <a:spLocks noChangeShapeType="1"/>
            </p:cNvSpPr>
            <p:nvPr/>
          </p:nvSpPr>
          <p:spPr bwMode="auto">
            <a:xfrm>
              <a:off x="2357" y="4942"/>
              <a:ext cx="5" cy="1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899" name="Line 7"/>
            <p:cNvSpPr>
              <a:spLocks noChangeShapeType="1"/>
            </p:cNvSpPr>
            <p:nvPr/>
          </p:nvSpPr>
          <p:spPr bwMode="auto">
            <a:xfrm>
              <a:off x="1900" y="5399"/>
              <a:ext cx="1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900" name="Line 8"/>
            <p:cNvSpPr>
              <a:spLocks noChangeShapeType="1"/>
            </p:cNvSpPr>
            <p:nvPr/>
          </p:nvSpPr>
          <p:spPr bwMode="auto">
            <a:xfrm>
              <a:off x="1920" y="5846"/>
              <a:ext cx="1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901" name="Line 9"/>
            <p:cNvSpPr>
              <a:spLocks noChangeShapeType="1"/>
            </p:cNvSpPr>
            <p:nvPr/>
          </p:nvSpPr>
          <p:spPr bwMode="auto">
            <a:xfrm flipH="1">
              <a:off x="2803" y="4922"/>
              <a:ext cx="3" cy="1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893" name="Oval 10"/>
          <p:cNvSpPr>
            <a:spLocks noChangeArrowheads="1"/>
          </p:cNvSpPr>
          <p:nvPr/>
        </p:nvSpPr>
        <p:spPr bwMode="auto">
          <a:xfrm>
            <a:off x="5724128" y="2506105"/>
            <a:ext cx="180975" cy="1603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56176" y="2544241"/>
            <a:ext cx="150813" cy="114300"/>
            <a:chOff x="5766" y="6408"/>
            <a:chExt cx="237" cy="180"/>
          </a:xfrm>
        </p:grpSpPr>
        <p:sp>
          <p:nvSpPr>
            <p:cNvPr id="37895" name="Line 12"/>
            <p:cNvSpPr>
              <a:spLocks noChangeShapeType="1"/>
            </p:cNvSpPr>
            <p:nvPr/>
          </p:nvSpPr>
          <p:spPr bwMode="auto">
            <a:xfrm>
              <a:off x="5766" y="6408"/>
              <a:ext cx="237" cy="18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896" name="Line 13"/>
            <p:cNvSpPr>
              <a:spLocks noChangeShapeType="1"/>
            </p:cNvSpPr>
            <p:nvPr/>
          </p:nvSpPr>
          <p:spPr bwMode="auto">
            <a:xfrm flipH="1">
              <a:off x="5766" y="6408"/>
              <a:ext cx="237" cy="18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b="1" dirty="0" smtClean="0">
                <a:solidFill>
                  <a:srgbClr val="333333"/>
                </a:solidFill>
                <a:cs typeface="Arial" charset="0"/>
              </a:rPr>
              <a:t>Arreglo Multidimensional.</a:t>
            </a:r>
            <a:endParaRPr lang="es-MX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8077200" cy="4323184"/>
          </a:xfrm>
        </p:spPr>
        <p:txBody>
          <a:bodyPr/>
          <a:lstStyle/>
          <a:p>
            <a:pPr eaLnBrk="1" hangingPunct="1"/>
            <a:r>
              <a:rPr lang="es-MX" sz="2800" smtClean="0"/>
              <a:t>Un arreglo multidimensional es una estructura de elementos homogéneos que tiene tres o mas (n) dimensiones.</a:t>
            </a:r>
          </a:p>
          <a:p>
            <a:pPr eaLnBrk="1" hangingPunct="1"/>
            <a:r>
              <a:rPr lang="es-MX" sz="2800" smtClean="0"/>
              <a:t>El número de dimensiones de un arreglo en Java no tiene limite.</a:t>
            </a:r>
          </a:p>
          <a:p>
            <a:pPr eaLnBrk="1" hangingPunct="1"/>
            <a:r>
              <a:rPr lang="es-MX" sz="2800" smtClean="0"/>
              <a:t>Cada dimensión se especifica con un par de []. </a:t>
            </a:r>
          </a:p>
          <a:p>
            <a:pPr eaLnBrk="1" hangingPunct="1"/>
            <a:r>
              <a:rPr lang="es-MX" sz="2800" smtClean="0"/>
              <a:t>Un arreglo de n dimensiones requiere de n índices para localizar a sus elementos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4495800"/>
          </a:xfrm>
        </p:spPr>
        <p:txBody>
          <a:bodyPr/>
          <a:lstStyle/>
          <a:p>
            <a:pPr eaLnBrk="1" hangingPunct="1"/>
            <a:r>
              <a:rPr lang="es-MX" dirty="0" smtClean="0"/>
              <a:t>declaración de arreglos multidimensionales.</a:t>
            </a:r>
          </a:p>
          <a:p>
            <a:pPr eaLnBrk="1" hangingPunct="1">
              <a:buFontTx/>
              <a:buNone/>
            </a:pPr>
            <a:r>
              <a:rPr lang="es-MX" sz="2400" dirty="0" smtClean="0">
                <a:solidFill>
                  <a:schemeClr val="accent2"/>
                </a:solidFill>
              </a:rPr>
              <a:t>// define un arreglo de tres dimensiones llamado ventas</a:t>
            </a:r>
          </a:p>
          <a:p>
            <a:pPr eaLnBrk="1" hangingPunct="1">
              <a:buFontTx/>
              <a:buNone/>
            </a:pPr>
            <a:r>
              <a:rPr lang="es-MX" sz="2400" dirty="0" smtClean="0"/>
              <a:t>  int [] [] [] ventas; </a:t>
            </a:r>
          </a:p>
          <a:p>
            <a:pPr eaLnBrk="1" hangingPunct="1">
              <a:buFontTx/>
              <a:buNone/>
            </a:pPr>
            <a:endParaRPr lang="es-MX" sz="2000" dirty="0" smtClean="0"/>
          </a:p>
          <a:p>
            <a:pPr eaLnBrk="1" hangingPunct="1">
              <a:buFontTx/>
              <a:buNone/>
            </a:pPr>
            <a:r>
              <a:rPr lang="es-MX" sz="2400" dirty="0" smtClean="0">
                <a:solidFill>
                  <a:schemeClr val="accent2"/>
                </a:solidFill>
              </a:rPr>
              <a:t>// crea un arreglo de 3 paginas, 5 filas y 4 columnas </a:t>
            </a:r>
            <a:r>
              <a:rPr lang="es-MX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s-MX" sz="2400" dirty="0" smtClean="0"/>
              <a:t>Int [] [] [] ventas = new int [3] [5] [4];</a:t>
            </a:r>
            <a:r>
              <a:rPr lang="es-MX" sz="2400" dirty="0" smtClean="0">
                <a:solidFill>
                  <a:srgbClr val="00C08E"/>
                </a:solidFill>
              </a:rPr>
              <a:t>  </a:t>
            </a:r>
          </a:p>
          <a:p>
            <a:pPr eaLnBrk="1" hangingPunct="1">
              <a:buFontTx/>
              <a:buNone/>
            </a:pPr>
            <a:r>
              <a:rPr lang="es-MX" sz="2400" dirty="0" smtClean="0">
                <a:solidFill>
                  <a:srgbClr val="00C08E"/>
                </a:solidFill>
              </a:rPr>
              <a:t>                       </a:t>
            </a:r>
            <a:endParaRPr lang="es-MX" sz="24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s-MX" sz="2400" dirty="0" smtClean="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752600"/>
            <a:ext cx="2876550" cy="466725"/>
            <a:chOff x="1440" y="1632"/>
            <a:chExt cx="1812" cy="294"/>
          </a:xfrm>
        </p:grpSpPr>
        <p:sp>
          <p:nvSpPr>
            <p:cNvPr id="40011" name="Text Box 4"/>
            <p:cNvSpPr txBox="1">
              <a:spLocks noChangeArrowheads="1"/>
            </p:cNvSpPr>
            <p:nvPr/>
          </p:nvSpPr>
          <p:spPr bwMode="auto">
            <a:xfrm>
              <a:off x="1440" y="1632"/>
              <a:ext cx="9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>
                  <a:latin typeface="Tahoma" pitchFamily="34" charset="0"/>
                </a:rPr>
                <a:t>   ventas</a:t>
              </a:r>
            </a:p>
          </p:txBody>
        </p:sp>
        <p:sp>
          <p:nvSpPr>
            <p:cNvPr id="40012" name="Line 5"/>
            <p:cNvSpPr>
              <a:spLocks noChangeShapeType="1"/>
            </p:cNvSpPr>
            <p:nvPr/>
          </p:nvSpPr>
          <p:spPr bwMode="auto">
            <a:xfrm>
              <a:off x="2400" y="17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40013" name="Text Box 6"/>
            <p:cNvSpPr txBox="1">
              <a:spLocks noChangeArrowheads="1"/>
            </p:cNvSpPr>
            <p:nvPr/>
          </p:nvSpPr>
          <p:spPr bwMode="auto">
            <a:xfrm>
              <a:off x="2832" y="1632"/>
              <a:ext cx="4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/>
                <a:t>null</a:t>
              </a:r>
            </a:p>
          </p:txBody>
        </p:sp>
      </p:grp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6553200" y="28956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/>
              <a:t>ventas[0][1][2]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5638800" y="3657600"/>
            <a:ext cx="161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800">
                <a:latin typeface="Tahoma" pitchFamily="34" charset="0"/>
              </a:rPr>
              <a:t>0    1    2   3  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6388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60198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64008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56388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60198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4008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56388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60198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64008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5257800" y="4114800"/>
            <a:ext cx="452438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800">
                <a:latin typeface="Tahoma" pitchFamily="34" charset="0"/>
              </a:rPr>
              <a:t>0 </a:t>
            </a:r>
          </a:p>
          <a:p>
            <a:endParaRPr lang="es-MX" sz="10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1</a:t>
            </a:r>
          </a:p>
          <a:p>
            <a:endParaRPr lang="es-MX" sz="12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2</a:t>
            </a:r>
          </a:p>
          <a:p>
            <a:endParaRPr lang="es-MX" sz="12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3</a:t>
            </a:r>
          </a:p>
          <a:p>
            <a:endParaRPr lang="es-MX" sz="10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4  </a:t>
            </a:r>
          </a:p>
          <a:p>
            <a:r>
              <a:rPr lang="es-MX" sz="1800">
                <a:latin typeface="Tahoma" pitchFamily="34" charset="0"/>
              </a:rPr>
              <a:t>  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67818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67818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67818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56388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60198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64008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6388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64008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67818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6781800" y="5867400"/>
            <a:ext cx="396875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1219200" y="3657600"/>
            <a:ext cx="161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800">
                <a:latin typeface="Tahoma" pitchFamily="34" charset="0"/>
              </a:rPr>
              <a:t>0    1    2   3  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219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1600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1981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12192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16002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1981200" y="4495800"/>
            <a:ext cx="396875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1219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1600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2" name="Text Box 39"/>
          <p:cNvSpPr txBox="1">
            <a:spLocks noChangeArrowheads="1"/>
          </p:cNvSpPr>
          <p:nvPr/>
        </p:nvSpPr>
        <p:spPr bwMode="auto">
          <a:xfrm>
            <a:off x="1981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3" name="Text Box 40"/>
          <p:cNvSpPr txBox="1">
            <a:spLocks noChangeArrowheads="1"/>
          </p:cNvSpPr>
          <p:nvPr/>
        </p:nvSpPr>
        <p:spPr bwMode="auto">
          <a:xfrm>
            <a:off x="838200" y="4114800"/>
            <a:ext cx="452438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800" dirty="0">
                <a:latin typeface="Tahoma" pitchFamily="34" charset="0"/>
              </a:rPr>
              <a:t>0 </a:t>
            </a:r>
          </a:p>
          <a:p>
            <a:endParaRPr lang="es-MX" sz="1000" dirty="0">
              <a:latin typeface="Tahoma" pitchFamily="34" charset="0"/>
            </a:endParaRPr>
          </a:p>
          <a:p>
            <a:r>
              <a:rPr lang="es-MX" sz="1800" dirty="0">
                <a:latin typeface="Tahoma" pitchFamily="34" charset="0"/>
              </a:rPr>
              <a:t>1</a:t>
            </a:r>
          </a:p>
          <a:p>
            <a:endParaRPr lang="es-MX" sz="1200" dirty="0">
              <a:latin typeface="Tahoma" pitchFamily="34" charset="0"/>
            </a:endParaRPr>
          </a:p>
          <a:p>
            <a:r>
              <a:rPr lang="es-MX" sz="1800" dirty="0">
                <a:latin typeface="Tahoma" pitchFamily="34" charset="0"/>
              </a:rPr>
              <a:t>2</a:t>
            </a:r>
          </a:p>
          <a:p>
            <a:endParaRPr lang="es-MX" sz="1200" dirty="0">
              <a:latin typeface="Tahoma" pitchFamily="34" charset="0"/>
            </a:endParaRPr>
          </a:p>
          <a:p>
            <a:r>
              <a:rPr lang="es-MX" sz="1800" dirty="0">
                <a:latin typeface="Tahoma" pitchFamily="34" charset="0"/>
              </a:rPr>
              <a:t>3</a:t>
            </a:r>
          </a:p>
          <a:p>
            <a:endParaRPr lang="es-MX" sz="1000" dirty="0">
              <a:latin typeface="Tahoma" pitchFamily="34" charset="0"/>
            </a:endParaRPr>
          </a:p>
          <a:p>
            <a:r>
              <a:rPr lang="es-MX" sz="1800" dirty="0">
                <a:latin typeface="Tahoma" pitchFamily="34" charset="0"/>
              </a:rPr>
              <a:t>4  </a:t>
            </a:r>
          </a:p>
          <a:p>
            <a:r>
              <a:rPr lang="es-MX" sz="1800" dirty="0">
                <a:latin typeface="Tahoma" pitchFamily="34" charset="0"/>
              </a:rPr>
              <a:t>  </a:t>
            </a:r>
          </a:p>
        </p:txBody>
      </p:sp>
      <p:sp>
        <p:nvSpPr>
          <p:cNvPr id="39974" name="Text Box 41"/>
          <p:cNvSpPr txBox="1">
            <a:spLocks noChangeArrowheads="1"/>
          </p:cNvSpPr>
          <p:nvPr/>
        </p:nvSpPr>
        <p:spPr bwMode="auto">
          <a:xfrm>
            <a:off x="2362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5" name="Text Box 42"/>
          <p:cNvSpPr txBox="1">
            <a:spLocks noChangeArrowheads="1"/>
          </p:cNvSpPr>
          <p:nvPr/>
        </p:nvSpPr>
        <p:spPr bwMode="auto">
          <a:xfrm>
            <a:off x="23622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6" name="Text Box 43"/>
          <p:cNvSpPr txBox="1">
            <a:spLocks noChangeArrowheads="1"/>
          </p:cNvSpPr>
          <p:nvPr/>
        </p:nvSpPr>
        <p:spPr bwMode="auto">
          <a:xfrm>
            <a:off x="2362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7" name="Text Box 44"/>
          <p:cNvSpPr txBox="1">
            <a:spLocks noChangeArrowheads="1"/>
          </p:cNvSpPr>
          <p:nvPr/>
        </p:nvSpPr>
        <p:spPr bwMode="auto">
          <a:xfrm>
            <a:off x="1219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8" name="Text Box 45"/>
          <p:cNvSpPr txBox="1">
            <a:spLocks noChangeArrowheads="1"/>
          </p:cNvSpPr>
          <p:nvPr/>
        </p:nvSpPr>
        <p:spPr bwMode="auto">
          <a:xfrm>
            <a:off x="1600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79" name="Text Box 46"/>
          <p:cNvSpPr txBox="1">
            <a:spLocks noChangeArrowheads="1"/>
          </p:cNvSpPr>
          <p:nvPr/>
        </p:nvSpPr>
        <p:spPr bwMode="auto">
          <a:xfrm>
            <a:off x="1981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0" name="Text Box 47"/>
          <p:cNvSpPr txBox="1">
            <a:spLocks noChangeArrowheads="1"/>
          </p:cNvSpPr>
          <p:nvPr/>
        </p:nvSpPr>
        <p:spPr bwMode="auto">
          <a:xfrm>
            <a:off x="1219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1" name="Text Box 48"/>
          <p:cNvSpPr txBox="1">
            <a:spLocks noChangeArrowheads="1"/>
          </p:cNvSpPr>
          <p:nvPr/>
        </p:nvSpPr>
        <p:spPr bwMode="auto">
          <a:xfrm>
            <a:off x="1600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2" name="Text Box 49"/>
          <p:cNvSpPr txBox="1">
            <a:spLocks noChangeArrowheads="1"/>
          </p:cNvSpPr>
          <p:nvPr/>
        </p:nvSpPr>
        <p:spPr bwMode="auto">
          <a:xfrm>
            <a:off x="1981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3" name="Text Box 50"/>
          <p:cNvSpPr txBox="1">
            <a:spLocks noChangeArrowheads="1"/>
          </p:cNvSpPr>
          <p:nvPr/>
        </p:nvSpPr>
        <p:spPr bwMode="auto">
          <a:xfrm>
            <a:off x="2362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4" name="Text Box 51"/>
          <p:cNvSpPr txBox="1">
            <a:spLocks noChangeArrowheads="1"/>
          </p:cNvSpPr>
          <p:nvPr/>
        </p:nvSpPr>
        <p:spPr bwMode="auto">
          <a:xfrm>
            <a:off x="2362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5" name="Text Box 52"/>
          <p:cNvSpPr txBox="1">
            <a:spLocks noChangeArrowheads="1"/>
          </p:cNvSpPr>
          <p:nvPr/>
        </p:nvSpPr>
        <p:spPr bwMode="auto">
          <a:xfrm>
            <a:off x="3505200" y="3657600"/>
            <a:ext cx="161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800">
                <a:latin typeface="Tahoma" pitchFamily="34" charset="0"/>
              </a:rPr>
              <a:t>0    1    2   3  </a:t>
            </a:r>
          </a:p>
        </p:txBody>
      </p:sp>
      <p:sp>
        <p:nvSpPr>
          <p:cNvPr id="39986" name="Text Box 53"/>
          <p:cNvSpPr txBox="1">
            <a:spLocks noChangeArrowheads="1"/>
          </p:cNvSpPr>
          <p:nvPr/>
        </p:nvSpPr>
        <p:spPr bwMode="auto">
          <a:xfrm>
            <a:off x="3505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7" name="Text Box 54"/>
          <p:cNvSpPr txBox="1">
            <a:spLocks noChangeArrowheads="1"/>
          </p:cNvSpPr>
          <p:nvPr/>
        </p:nvSpPr>
        <p:spPr bwMode="auto">
          <a:xfrm>
            <a:off x="3886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8" name="Text Box 55"/>
          <p:cNvSpPr txBox="1">
            <a:spLocks noChangeArrowheads="1"/>
          </p:cNvSpPr>
          <p:nvPr/>
        </p:nvSpPr>
        <p:spPr bwMode="auto">
          <a:xfrm>
            <a:off x="4267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89" name="Text Box 56"/>
          <p:cNvSpPr txBox="1">
            <a:spLocks noChangeArrowheads="1"/>
          </p:cNvSpPr>
          <p:nvPr/>
        </p:nvSpPr>
        <p:spPr bwMode="auto">
          <a:xfrm>
            <a:off x="35052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0" name="Text Box 57"/>
          <p:cNvSpPr txBox="1">
            <a:spLocks noChangeArrowheads="1"/>
          </p:cNvSpPr>
          <p:nvPr/>
        </p:nvSpPr>
        <p:spPr bwMode="auto">
          <a:xfrm>
            <a:off x="38862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1" name="Text Box 58"/>
          <p:cNvSpPr txBox="1">
            <a:spLocks noChangeArrowheads="1"/>
          </p:cNvSpPr>
          <p:nvPr/>
        </p:nvSpPr>
        <p:spPr bwMode="auto">
          <a:xfrm>
            <a:off x="42672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2" name="Text Box 59"/>
          <p:cNvSpPr txBox="1">
            <a:spLocks noChangeArrowheads="1"/>
          </p:cNvSpPr>
          <p:nvPr/>
        </p:nvSpPr>
        <p:spPr bwMode="auto">
          <a:xfrm>
            <a:off x="3505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3" name="Text Box 60"/>
          <p:cNvSpPr txBox="1">
            <a:spLocks noChangeArrowheads="1"/>
          </p:cNvSpPr>
          <p:nvPr/>
        </p:nvSpPr>
        <p:spPr bwMode="auto">
          <a:xfrm>
            <a:off x="3886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4" name="Text Box 61"/>
          <p:cNvSpPr txBox="1">
            <a:spLocks noChangeArrowheads="1"/>
          </p:cNvSpPr>
          <p:nvPr/>
        </p:nvSpPr>
        <p:spPr bwMode="auto">
          <a:xfrm>
            <a:off x="4267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5" name="Text Box 62"/>
          <p:cNvSpPr txBox="1">
            <a:spLocks noChangeArrowheads="1"/>
          </p:cNvSpPr>
          <p:nvPr/>
        </p:nvSpPr>
        <p:spPr bwMode="auto">
          <a:xfrm>
            <a:off x="3124200" y="4114800"/>
            <a:ext cx="452438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800">
                <a:latin typeface="Tahoma" pitchFamily="34" charset="0"/>
              </a:rPr>
              <a:t>0 </a:t>
            </a:r>
          </a:p>
          <a:p>
            <a:endParaRPr lang="es-MX" sz="10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1</a:t>
            </a:r>
          </a:p>
          <a:p>
            <a:endParaRPr lang="es-MX" sz="12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2</a:t>
            </a:r>
          </a:p>
          <a:p>
            <a:endParaRPr lang="es-MX" sz="12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3</a:t>
            </a:r>
          </a:p>
          <a:p>
            <a:endParaRPr lang="es-MX" sz="1000">
              <a:latin typeface="Tahoma" pitchFamily="34" charset="0"/>
            </a:endParaRPr>
          </a:p>
          <a:p>
            <a:r>
              <a:rPr lang="es-MX" sz="1800">
                <a:latin typeface="Tahoma" pitchFamily="34" charset="0"/>
              </a:rPr>
              <a:t>4  </a:t>
            </a:r>
          </a:p>
          <a:p>
            <a:r>
              <a:rPr lang="es-MX" sz="1800">
                <a:latin typeface="Tahoma" pitchFamily="34" charset="0"/>
              </a:rPr>
              <a:t>  </a:t>
            </a:r>
          </a:p>
        </p:txBody>
      </p:sp>
      <p:sp>
        <p:nvSpPr>
          <p:cNvPr id="39996" name="Text Box 63"/>
          <p:cNvSpPr txBox="1">
            <a:spLocks noChangeArrowheads="1"/>
          </p:cNvSpPr>
          <p:nvPr/>
        </p:nvSpPr>
        <p:spPr bwMode="auto">
          <a:xfrm>
            <a:off x="4648200" y="40386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7" name="Text Box 64"/>
          <p:cNvSpPr txBox="1">
            <a:spLocks noChangeArrowheads="1"/>
          </p:cNvSpPr>
          <p:nvPr/>
        </p:nvSpPr>
        <p:spPr bwMode="auto">
          <a:xfrm>
            <a:off x="4648200" y="44958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8" name="Text Box 65"/>
          <p:cNvSpPr txBox="1">
            <a:spLocks noChangeArrowheads="1"/>
          </p:cNvSpPr>
          <p:nvPr/>
        </p:nvSpPr>
        <p:spPr bwMode="auto">
          <a:xfrm>
            <a:off x="4648200" y="49530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39999" name="Text Box 66"/>
          <p:cNvSpPr txBox="1">
            <a:spLocks noChangeArrowheads="1"/>
          </p:cNvSpPr>
          <p:nvPr/>
        </p:nvSpPr>
        <p:spPr bwMode="auto">
          <a:xfrm>
            <a:off x="3505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0" name="Text Box 67"/>
          <p:cNvSpPr txBox="1">
            <a:spLocks noChangeArrowheads="1"/>
          </p:cNvSpPr>
          <p:nvPr/>
        </p:nvSpPr>
        <p:spPr bwMode="auto">
          <a:xfrm>
            <a:off x="3886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1" name="Text Box 68"/>
          <p:cNvSpPr txBox="1">
            <a:spLocks noChangeArrowheads="1"/>
          </p:cNvSpPr>
          <p:nvPr/>
        </p:nvSpPr>
        <p:spPr bwMode="auto">
          <a:xfrm>
            <a:off x="4267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2" name="Text Box 69"/>
          <p:cNvSpPr txBox="1">
            <a:spLocks noChangeArrowheads="1"/>
          </p:cNvSpPr>
          <p:nvPr/>
        </p:nvSpPr>
        <p:spPr bwMode="auto">
          <a:xfrm>
            <a:off x="3505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3" name="Text Box 70"/>
          <p:cNvSpPr txBox="1">
            <a:spLocks noChangeArrowheads="1"/>
          </p:cNvSpPr>
          <p:nvPr/>
        </p:nvSpPr>
        <p:spPr bwMode="auto">
          <a:xfrm>
            <a:off x="3886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4" name="Text Box 71"/>
          <p:cNvSpPr txBox="1">
            <a:spLocks noChangeArrowheads="1"/>
          </p:cNvSpPr>
          <p:nvPr/>
        </p:nvSpPr>
        <p:spPr bwMode="auto">
          <a:xfrm>
            <a:off x="4267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5" name="Text Box 72"/>
          <p:cNvSpPr txBox="1">
            <a:spLocks noChangeArrowheads="1"/>
          </p:cNvSpPr>
          <p:nvPr/>
        </p:nvSpPr>
        <p:spPr bwMode="auto">
          <a:xfrm>
            <a:off x="4648200" y="54102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6" name="Text Box 73"/>
          <p:cNvSpPr txBox="1">
            <a:spLocks noChangeArrowheads="1"/>
          </p:cNvSpPr>
          <p:nvPr/>
        </p:nvSpPr>
        <p:spPr bwMode="auto">
          <a:xfrm>
            <a:off x="4648200" y="586740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>
              <a:latin typeface="Tahoma" pitchFamily="34" charset="0"/>
            </a:endParaRPr>
          </a:p>
        </p:txBody>
      </p:sp>
      <p:sp>
        <p:nvSpPr>
          <p:cNvPr id="40007" name="Line 74"/>
          <p:cNvSpPr>
            <a:spLocks noChangeShapeType="1"/>
          </p:cNvSpPr>
          <p:nvPr/>
        </p:nvSpPr>
        <p:spPr bwMode="auto">
          <a:xfrm flipH="1">
            <a:off x="2133600" y="3200400"/>
            <a:ext cx="4495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0008" name="Text Box 75"/>
          <p:cNvSpPr txBox="1">
            <a:spLocks noChangeArrowheads="1"/>
          </p:cNvSpPr>
          <p:nvPr/>
        </p:nvSpPr>
        <p:spPr bwMode="auto">
          <a:xfrm>
            <a:off x="7062788" y="6172200"/>
            <a:ext cx="208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/>
              <a:t>ventas[2][4][3]</a:t>
            </a:r>
          </a:p>
        </p:txBody>
      </p:sp>
      <p:sp>
        <p:nvSpPr>
          <p:cNvPr id="40009" name="Line 76"/>
          <p:cNvSpPr>
            <a:spLocks noChangeShapeType="1"/>
          </p:cNvSpPr>
          <p:nvPr/>
        </p:nvSpPr>
        <p:spPr bwMode="auto">
          <a:xfrm flipH="1" flipV="1">
            <a:off x="6934200" y="6096000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0010" name="Text Box 77"/>
          <p:cNvSpPr txBox="1">
            <a:spLocks noChangeArrowheads="1"/>
          </p:cNvSpPr>
          <p:nvPr/>
        </p:nvSpPr>
        <p:spPr bwMode="auto">
          <a:xfrm>
            <a:off x="1295400" y="3276600"/>
            <a:ext cx="5614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>
                <a:latin typeface="Tahoma" pitchFamily="34" charset="0"/>
              </a:rPr>
              <a:t>Pagina 0                   Pagina 1             Pagina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2808312"/>
          </a:xfrm>
        </p:spPr>
        <p:txBody>
          <a:bodyPr/>
          <a:lstStyle/>
          <a:p>
            <a:pPr>
              <a:buNone/>
            </a:pPr>
            <a:r>
              <a:rPr lang="es-MX" sz="2800" dirty="0" smtClean="0">
                <a:solidFill>
                  <a:schemeClr val="accent2"/>
                </a:solidFill>
              </a:rPr>
              <a:t>Declaración de un arreglo para almacenar las ventas de 6 productos durante cada día de la semana de cada una se las 3 sucursales de Starbucks</a:t>
            </a:r>
          </a:p>
          <a:p>
            <a:pPr>
              <a:buNone/>
            </a:pPr>
            <a:r>
              <a:rPr lang="es-MX" sz="2800" dirty="0"/>
              <a:t> </a:t>
            </a:r>
            <a:r>
              <a:rPr lang="es-MX" sz="2800" dirty="0" smtClean="0"/>
              <a:t>           </a:t>
            </a:r>
            <a:r>
              <a:rPr lang="es-MX" sz="2800" dirty="0" err="1" smtClean="0"/>
              <a:t>int</a:t>
            </a:r>
            <a:r>
              <a:rPr lang="es-MX" sz="2800" dirty="0" smtClean="0"/>
              <a:t> </a:t>
            </a:r>
            <a:r>
              <a:rPr lang="es-MX" sz="2800" dirty="0"/>
              <a:t>[] [] [] ventas = new </a:t>
            </a:r>
            <a:r>
              <a:rPr lang="es-MX" sz="2800" dirty="0" err="1"/>
              <a:t>int</a:t>
            </a:r>
            <a:r>
              <a:rPr lang="es-MX" sz="2800" dirty="0"/>
              <a:t> </a:t>
            </a:r>
            <a:r>
              <a:rPr lang="es-MX" sz="2800" dirty="0" smtClean="0"/>
              <a:t>[7</a:t>
            </a:r>
            <a:r>
              <a:rPr lang="es-MX" sz="2800" smtClean="0"/>
              <a:t>] [6] </a:t>
            </a:r>
            <a:r>
              <a:rPr lang="es-MX" sz="2800" dirty="0" smtClean="0"/>
              <a:t>[3];</a:t>
            </a:r>
            <a:r>
              <a:rPr lang="es-MX" sz="2800" dirty="0" smtClean="0">
                <a:solidFill>
                  <a:srgbClr val="00C08E"/>
                </a:solidFill>
              </a:rPr>
              <a:t>  </a:t>
            </a:r>
            <a:endParaRPr lang="es-MX" sz="2800" dirty="0">
              <a:solidFill>
                <a:srgbClr val="00C08E"/>
              </a:solidFill>
            </a:endParaRPr>
          </a:p>
          <a:p>
            <a:endParaRPr lang="en-US" dirty="0"/>
          </a:p>
        </p:txBody>
      </p:sp>
      <p:grpSp>
        <p:nvGrpSpPr>
          <p:cNvPr id="86" name="85 Grupo"/>
          <p:cNvGrpSpPr/>
          <p:nvPr/>
        </p:nvGrpSpPr>
        <p:grpSpPr>
          <a:xfrm>
            <a:off x="165946" y="2550836"/>
            <a:ext cx="2784161" cy="3557172"/>
            <a:chOff x="705577" y="3008036"/>
            <a:chExt cx="2784161" cy="3557172"/>
          </a:xfrm>
        </p:grpSpPr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1161152" y="3008036"/>
              <a:ext cx="23150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 dirty="0">
                  <a:latin typeface="Tahoma" pitchFamily="34" charset="0"/>
                </a:rPr>
                <a:t>0    1    2   3 </a:t>
              </a:r>
              <a:r>
                <a:rPr lang="es-MX" sz="1800" dirty="0" smtClean="0">
                  <a:latin typeface="Tahoma" pitchFamily="34" charset="0"/>
                </a:rPr>
                <a:t>   4   5 </a:t>
              </a:r>
              <a:endParaRPr lang="es-MX" sz="1800" dirty="0">
                <a:latin typeface="Tahoma" pitchFamily="34" charset="0"/>
              </a:endParaRPr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1161152" y="33890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1542152" y="33890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1161152" y="38462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1542152" y="38462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1161152" y="43034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1542152" y="43034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705577" y="3471655"/>
              <a:ext cx="527709" cy="307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 dirty="0">
                  <a:latin typeface="Tahoma" pitchFamily="34" charset="0"/>
                </a:rPr>
                <a:t>0 </a:t>
              </a:r>
            </a:p>
            <a:p>
              <a:endParaRPr lang="es-MX" sz="10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1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2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3</a:t>
              </a:r>
            </a:p>
            <a:p>
              <a:endParaRPr lang="es-MX" sz="1000" dirty="0">
                <a:latin typeface="Tahoma" pitchFamily="34" charset="0"/>
              </a:endParaRPr>
            </a:p>
            <a:p>
              <a:r>
                <a:rPr lang="es-MX" sz="1800" dirty="0" smtClean="0">
                  <a:latin typeface="Tahoma" pitchFamily="34" charset="0"/>
                </a:rPr>
                <a:t>4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 smtClean="0">
                  <a:latin typeface="Tahoma" pitchFamily="34" charset="0"/>
                </a:rPr>
                <a:t>5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dirty="0">
                  <a:latin typeface="Tahoma" pitchFamily="34" charset="0"/>
                </a:rPr>
                <a:t>6</a:t>
              </a:r>
              <a:r>
                <a:rPr lang="es-MX" sz="1800" dirty="0" smtClean="0">
                  <a:latin typeface="Tahoma" pitchFamily="34" charset="0"/>
                </a:rPr>
                <a:t>   </a:t>
              </a:r>
              <a:endParaRPr lang="es-MX" sz="1800" dirty="0">
                <a:latin typeface="Tahoma" pitchFamily="34" charset="0"/>
              </a:endParaRP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1161152" y="47606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1542152" y="47606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161152" y="52178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1542152" y="52178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1161151" y="56412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>
              <a:off x="1542151" y="56412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1161151" y="60984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1542151" y="60984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933091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1933091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1933091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1933091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1933091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1933090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1933090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2320924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>
              <a:off x="2701924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2320924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68" name="Text Box 35"/>
            <p:cNvSpPr txBox="1">
              <a:spLocks noChangeArrowheads="1"/>
            </p:cNvSpPr>
            <p:nvPr/>
          </p:nvSpPr>
          <p:spPr bwMode="auto">
            <a:xfrm>
              <a:off x="2701924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2320924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2701924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2320924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2" name="Text Box 45"/>
            <p:cNvSpPr txBox="1">
              <a:spLocks noChangeArrowheads="1"/>
            </p:cNvSpPr>
            <p:nvPr/>
          </p:nvSpPr>
          <p:spPr bwMode="auto">
            <a:xfrm>
              <a:off x="2701924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2320924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2701924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5" name="Text Box 44"/>
            <p:cNvSpPr txBox="1">
              <a:spLocks noChangeArrowheads="1"/>
            </p:cNvSpPr>
            <p:nvPr/>
          </p:nvSpPr>
          <p:spPr bwMode="auto">
            <a:xfrm>
              <a:off x="2320923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6" name="Text Box 45"/>
            <p:cNvSpPr txBox="1">
              <a:spLocks noChangeArrowheads="1"/>
            </p:cNvSpPr>
            <p:nvPr/>
          </p:nvSpPr>
          <p:spPr bwMode="auto">
            <a:xfrm>
              <a:off x="2701923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2320923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8" name="Text Box 48"/>
            <p:cNvSpPr txBox="1">
              <a:spLocks noChangeArrowheads="1"/>
            </p:cNvSpPr>
            <p:nvPr/>
          </p:nvSpPr>
          <p:spPr bwMode="auto">
            <a:xfrm>
              <a:off x="2701923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79" name="Text Box 32"/>
            <p:cNvSpPr txBox="1">
              <a:spLocks noChangeArrowheads="1"/>
            </p:cNvSpPr>
            <p:nvPr/>
          </p:nvSpPr>
          <p:spPr bwMode="auto">
            <a:xfrm>
              <a:off x="3092863" y="33757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092863" y="38329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3092863" y="42901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82" name="Text Box 45"/>
            <p:cNvSpPr txBox="1">
              <a:spLocks noChangeArrowheads="1"/>
            </p:cNvSpPr>
            <p:nvPr/>
          </p:nvSpPr>
          <p:spPr bwMode="auto">
            <a:xfrm>
              <a:off x="3092863" y="47473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83" name="Text Box 48"/>
            <p:cNvSpPr txBox="1">
              <a:spLocks noChangeArrowheads="1"/>
            </p:cNvSpPr>
            <p:nvPr/>
          </p:nvSpPr>
          <p:spPr bwMode="auto">
            <a:xfrm>
              <a:off x="3092863" y="52045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092862" y="5628031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3092862" y="6085231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5925537" y="2424009"/>
            <a:ext cx="2784161" cy="3557172"/>
            <a:chOff x="705577" y="3008036"/>
            <a:chExt cx="2784161" cy="3557172"/>
          </a:xfrm>
        </p:grpSpPr>
        <p:sp>
          <p:nvSpPr>
            <p:cNvPr id="109" name="Text Box 30"/>
            <p:cNvSpPr txBox="1">
              <a:spLocks noChangeArrowheads="1"/>
            </p:cNvSpPr>
            <p:nvPr/>
          </p:nvSpPr>
          <p:spPr bwMode="auto">
            <a:xfrm>
              <a:off x="1161152" y="3008036"/>
              <a:ext cx="23150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 dirty="0">
                  <a:latin typeface="Tahoma" pitchFamily="34" charset="0"/>
                </a:rPr>
                <a:t>0    1    2   3 </a:t>
              </a:r>
              <a:r>
                <a:rPr lang="es-MX" sz="1800" dirty="0" smtClean="0">
                  <a:latin typeface="Tahoma" pitchFamily="34" charset="0"/>
                </a:rPr>
                <a:t>   4   5 </a:t>
              </a:r>
              <a:endParaRPr lang="es-MX" sz="1800" dirty="0">
                <a:latin typeface="Tahoma" pitchFamily="34" charset="0"/>
              </a:endParaRPr>
            </a:p>
          </p:txBody>
        </p: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1161152" y="33890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1" name="Text Box 32"/>
            <p:cNvSpPr txBox="1">
              <a:spLocks noChangeArrowheads="1"/>
            </p:cNvSpPr>
            <p:nvPr/>
          </p:nvSpPr>
          <p:spPr bwMode="auto">
            <a:xfrm>
              <a:off x="1542152" y="33890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2" name="Text Box 34"/>
            <p:cNvSpPr txBox="1">
              <a:spLocks noChangeArrowheads="1"/>
            </p:cNvSpPr>
            <p:nvPr/>
          </p:nvSpPr>
          <p:spPr bwMode="auto">
            <a:xfrm>
              <a:off x="1161152" y="38462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3" name="Text Box 35"/>
            <p:cNvSpPr txBox="1">
              <a:spLocks noChangeArrowheads="1"/>
            </p:cNvSpPr>
            <p:nvPr/>
          </p:nvSpPr>
          <p:spPr bwMode="auto">
            <a:xfrm>
              <a:off x="1542152" y="38462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1161152" y="43034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5" name="Text Box 38"/>
            <p:cNvSpPr txBox="1">
              <a:spLocks noChangeArrowheads="1"/>
            </p:cNvSpPr>
            <p:nvPr/>
          </p:nvSpPr>
          <p:spPr bwMode="auto">
            <a:xfrm>
              <a:off x="1542152" y="43034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705577" y="3471655"/>
              <a:ext cx="527709" cy="307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 dirty="0">
                  <a:latin typeface="Tahoma" pitchFamily="34" charset="0"/>
                </a:rPr>
                <a:t>0 </a:t>
              </a:r>
            </a:p>
            <a:p>
              <a:endParaRPr lang="es-MX" sz="10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1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2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3</a:t>
              </a:r>
            </a:p>
            <a:p>
              <a:endParaRPr lang="es-MX" sz="1000" dirty="0">
                <a:latin typeface="Tahoma" pitchFamily="34" charset="0"/>
              </a:endParaRPr>
            </a:p>
            <a:p>
              <a:r>
                <a:rPr lang="es-MX" sz="1800" dirty="0" smtClean="0">
                  <a:latin typeface="Tahoma" pitchFamily="34" charset="0"/>
                </a:rPr>
                <a:t>4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 smtClean="0">
                  <a:latin typeface="Tahoma" pitchFamily="34" charset="0"/>
                </a:rPr>
                <a:t>5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dirty="0">
                  <a:latin typeface="Tahoma" pitchFamily="34" charset="0"/>
                </a:rPr>
                <a:t>6</a:t>
              </a:r>
              <a:r>
                <a:rPr lang="es-MX" sz="1800" dirty="0" smtClean="0">
                  <a:latin typeface="Tahoma" pitchFamily="34" charset="0"/>
                </a:rPr>
                <a:t>   </a:t>
              </a:r>
              <a:endParaRPr lang="es-MX" sz="1800" dirty="0">
                <a:latin typeface="Tahoma" pitchFamily="34" charset="0"/>
              </a:endParaRPr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1161152" y="47606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8" name="Text Box 45"/>
            <p:cNvSpPr txBox="1">
              <a:spLocks noChangeArrowheads="1"/>
            </p:cNvSpPr>
            <p:nvPr/>
          </p:nvSpPr>
          <p:spPr bwMode="auto">
            <a:xfrm>
              <a:off x="1542152" y="47606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1161152" y="52178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0" name="Text Box 48"/>
            <p:cNvSpPr txBox="1">
              <a:spLocks noChangeArrowheads="1"/>
            </p:cNvSpPr>
            <p:nvPr/>
          </p:nvSpPr>
          <p:spPr bwMode="auto">
            <a:xfrm>
              <a:off x="1542152" y="52178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1161151" y="56412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2" name="Text Box 45"/>
            <p:cNvSpPr txBox="1">
              <a:spLocks noChangeArrowheads="1"/>
            </p:cNvSpPr>
            <p:nvPr/>
          </p:nvSpPr>
          <p:spPr bwMode="auto">
            <a:xfrm>
              <a:off x="1542151" y="56412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3" name="Text Box 47"/>
            <p:cNvSpPr txBox="1">
              <a:spLocks noChangeArrowheads="1"/>
            </p:cNvSpPr>
            <p:nvPr/>
          </p:nvSpPr>
          <p:spPr bwMode="auto">
            <a:xfrm>
              <a:off x="1161151" y="60984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4" name="Text Box 48"/>
            <p:cNvSpPr txBox="1">
              <a:spLocks noChangeArrowheads="1"/>
            </p:cNvSpPr>
            <p:nvPr/>
          </p:nvSpPr>
          <p:spPr bwMode="auto">
            <a:xfrm>
              <a:off x="1542151" y="60984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5" name="Text Box 32"/>
            <p:cNvSpPr txBox="1">
              <a:spLocks noChangeArrowheads="1"/>
            </p:cNvSpPr>
            <p:nvPr/>
          </p:nvSpPr>
          <p:spPr bwMode="auto">
            <a:xfrm>
              <a:off x="1933091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6" name="Text Box 35"/>
            <p:cNvSpPr txBox="1">
              <a:spLocks noChangeArrowheads="1"/>
            </p:cNvSpPr>
            <p:nvPr/>
          </p:nvSpPr>
          <p:spPr bwMode="auto">
            <a:xfrm>
              <a:off x="1933091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1933091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8" name="Text Box 45"/>
            <p:cNvSpPr txBox="1">
              <a:spLocks noChangeArrowheads="1"/>
            </p:cNvSpPr>
            <p:nvPr/>
          </p:nvSpPr>
          <p:spPr bwMode="auto">
            <a:xfrm>
              <a:off x="1933091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9" name="Text Box 48"/>
            <p:cNvSpPr txBox="1">
              <a:spLocks noChangeArrowheads="1"/>
            </p:cNvSpPr>
            <p:nvPr/>
          </p:nvSpPr>
          <p:spPr bwMode="auto">
            <a:xfrm>
              <a:off x="1933091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0" name="Text Box 45"/>
            <p:cNvSpPr txBox="1">
              <a:spLocks noChangeArrowheads="1"/>
            </p:cNvSpPr>
            <p:nvPr/>
          </p:nvSpPr>
          <p:spPr bwMode="auto">
            <a:xfrm>
              <a:off x="1933090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1" name="Text Box 48"/>
            <p:cNvSpPr txBox="1">
              <a:spLocks noChangeArrowheads="1"/>
            </p:cNvSpPr>
            <p:nvPr/>
          </p:nvSpPr>
          <p:spPr bwMode="auto">
            <a:xfrm>
              <a:off x="1933090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2" name="Text Box 31"/>
            <p:cNvSpPr txBox="1">
              <a:spLocks noChangeArrowheads="1"/>
            </p:cNvSpPr>
            <p:nvPr/>
          </p:nvSpPr>
          <p:spPr bwMode="auto">
            <a:xfrm>
              <a:off x="2320924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3" name="Text Box 32"/>
            <p:cNvSpPr txBox="1">
              <a:spLocks noChangeArrowheads="1"/>
            </p:cNvSpPr>
            <p:nvPr/>
          </p:nvSpPr>
          <p:spPr bwMode="auto">
            <a:xfrm>
              <a:off x="2701924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4" name="Text Box 34"/>
            <p:cNvSpPr txBox="1">
              <a:spLocks noChangeArrowheads="1"/>
            </p:cNvSpPr>
            <p:nvPr/>
          </p:nvSpPr>
          <p:spPr bwMode="auto">
            <a:xfrm>
              <a:off x="2320924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5" name="Text Box 35"/>
            <p:cNvSpPr txBox="1">
              <a:spLocks noChangeArrowheads="1"/>
            </p:cNvSpPr>
            <p:nvPr/>
          </p:nvSpPr>
          <p:spPr bwMode="auto">
            <a:xfrm>
              <a:off x="2701924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6" name="Text Box 37"/>
            <p:cNvSpPr txBox="1">
              <a:spLocks noChangeArrowheads="1"/>
            </p:cNvSpPr>
            <p:nvPr/>
          </p:nvSpPr>
          <p:spPr bwMode="auto">
            <a:xfrm>
              <a:off x="2320924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2701924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8" name="Text Box 44"/>
            <p:cNvSpPr txBox="1">
              <a:spLocks noChangeArrowheads="1"/>
            </p:cNvSpPr>
            <p:nvPr/>
          </p:nvSpPr>
          <p:spPr bwMode="auto">
            <a:xfrm>
              <a:off x="2320924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9" name="Text Box 45"/>
            <p:cNvSpPr txBox="1">
              <a:spLocks noChangeArrowheads="1"/>
            </p:cNvSpPr>
            <p:nvPr/>
          </p:nvSpPr>
          <p:spPr bwMode="auto">
            <a:xfrm>
              <a:off x="2701924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0" name="Text Box 47"/>
            <p:cNvSpPr txBox="1">
              <a:spLocks noChangeArrowheads="1"/>
            </p:cNvSpPr>
            <p:nvPr/>
          </p:nvSpPr>
          <p:spPr bwMode="auto">
            <a:xfrm>
              <a:off x="2320924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1" name="Text Box 48"/>
            <p:cNvSpPr txBox="1">
              <a:spLocks noChangeArrowheads="1"/>
            </p:cNvSpPr>
            <p:nvPr/>
          </p:nvSpPr>
          <p:spPr bwMode="auto">
            <a:xfrm>
              <a:off x="2701924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2" name="Text Box 44"/>
            <p:cNvSpPr txBox="1">
              <a:spLocks noChangeArrowheads="1"/>
            </p:cNvSpPr>
            <p:nvPr/>
          </p:nvSpPr>
          <p:spPr bwMode="auto">
            <a:xfrm>
              <a:off x="2320923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3" name="Text Box 45"/>
            <p:cNvSpPr txBox="1">
              <a:spLocks noChangeArrowheads="1"/>
            </p:cNvSpPr>
            <p:nvPr/>
          </p:nvSpPr>
          <p:spPr bwMode="auto">
            <a:xfrm>
              <a:off x="2701923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4" name="Text Box 47"/>
            <p:cNvSpPr txBox="1">
              <a:spLocks noChangeArrowheads="1"/>
            </p:cNvSpPr>
            <p:nvPr/>
          </p:nvSpPr>
          <p:spPr bwMode="auto">
            <a:xfrm>
              <a:off x="2320923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5" name="Text Box 48"/>
            <p:cNvSpPr txBox="1">
              <a:spLocks noChangeArrowheads="1"/>
            </p:cNvSpPr>
            <p:nvPr/>
          </p:nvSpPr>
          <p:spPr bwMode="auto">
            <a:xfrm>
              <a:off x="2701923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6" name="Text Box 32"/>
            <p:cNvSpPr txBox="1">
              <a:spLocks noChangeArrowheads="1"/>
            </p:cNvSpPr>
            <p:nvPr/>
          </p:nvSpPr>
          <p:spPr bwMode="auto">
            <a:xfrm>
              <a:off x="3092863" y="33757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7" name="Text Box 35"/>
            <p:cNvSpPr txBox="1">
              <a:spLocks noChangeArrowheads="1"/>
            </p:cNvSpPr>
            <p:nvPr/>
          </p:nvSpPr>
          <p:spPr bwMode="auto">
            <a:xfrm>
              <a:off x="3092863" y="38329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8" name="Text Box 38"/>
            <p:cNvSpPr txBox="1">
              <a:spLocks noChangeArrowheads="1"/>
            </p:cNvSpPr>
            <p:nvPr/>
          </p:nvSpPr>
          <p:spPr bwMode="auto">
            <a:xfrm>
              <a:off x="3092863" y="42901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9" name="Text Box 45"/>
            <p:cNvSpPr txBox="1">
              <a:spLocks noChangeArrowheads="1"/>
            </p:cNvSpPr>
            <p:nvPr/>
          </p:nvSpPr>
          <p:spPr bwMode="auto">
            <a:xfrm>
              <a:off x="3092863" y="47473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0" name="Text Box 48"/>
            <p:cNvSpPr txBox="1">
              <a:spLocks noChangeArrowheads="1"/>
            </p:cNvSpPr>
            <p:nvPr/>
          </p:nvSpPr>
          <p:spPr bwMode="auto">
            <a:xfrm>
              <a:off x="3092863" y="52045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1" name="Text Box 45"/>
            <p:cNvSpPr txBox="1">
              <a:spLocks noChangeArrowheads="1"/>
            </p:cNvSpPr>
            <p:nvPr/>
          </p:nvSpPr>
          <p:spPr bwMode="auto">
            <a:xfrm>
              <a:off x="3092862" y="5628031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2" name="Text Box 48"/>
            <p:cNvSpPr txBox="1">
              <a:spLocks noChangeArrowheads="1"/>
            </p:cNvSpPr>
            <p:nvPr/>
          </p:nvSpPr>
          <p:spPr bwMode="auto">
            <a:xfrm>
              <a:off x="3092862" y="6085231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</p:grpSp>
      <p:grpSp>
        <p:nvGrpSpPr>
          <p:cNvPr id="153" name="152 Grupo"/>
          <p:cNvGrpSpPr/>
          <p:nvPr/>
        </p:nvGrpSpPr>
        <p:grpSpPr>
          <a:xfrm>
            <a:off x="3015046" y="2511598"/>
            <a:ext cx="2784161" cy="3557172"/>
            <a:chOff x="705577" y="3008036"/>
            <a:chExt cx="2784161" cy="3557172"/>
          </a:xfrm>
        </p:grpSpPr>
        <p:sp>
          <p:nvSpPr>
            <p:cNvPr id="154" name="Text Box 30"/>
            <p:cNvSpPr txBox="1">
              <a:spLocks noChangeArrowheads="1"/>
            </p:cNvSpPr>
            <p:nvPr/>
          </p:nvSpPr>
          <p:spPr bwMode="auto">
            <a:xfrm>
              <a:off x="1161152" y="3008036"/>
              <a:ext cx="23150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 dirty="0">
                  <a:latin typeface="Tahoma" pitchFamily="34" charset="0"/>
                </a:rPr>
                <a:t>0    1    2   3 </a:t>
              </a:r>
              <a:r>
                <a:rPr lang="es-MX" sz="1800" dirty="0" smtClean="0">
                  <a:latin typeface="Tahoma" pitchFamily="34" charset="0"/>
                </a:rPr>
                <a:t>   4   5 </a:t>
              </a:r>
              <a:endParaRPr lang="es-MX" sz="1800" dirty="0">
                <a:latin typeface="Tahoma" pitchFamily="34" charset="0"/>
              </a:endParaRPr>
            </a:p>
          </p:txBody>
        </p:sp>
        <p:sp>
          <p:nvSpPr>
            <p:cNvPr id="155" name="Text Box 31"/>
            <p:cNvSpPr txBox="1">
              <a:spLocks noChangeArrowheads="1"/>
            </p:cNvSpPr>
            <p:nvPr/>
          </p:nvSpPr>
          <p:spPr bwMode="auto">
            <a:xfrm>
              <a:off x="1161152" y="33890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6" name="Text Box 32"/>
            <p:cNvSpPr txBox="1">
              <a:spLocks noChangeArrowheads="1"/>
            </p:cNvSpPr>
            <p:nvPr/>
          </p:nvSpPr>
          <p:spPr bwMode="auto">
            <a:xfrm>
              <a:off x="1542152" y="33890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7" name="Text Box 34"/>
            <p:cNvSpPr txBox="1">
              <a:spLocks noChangeArrowheads="1"/>
            </p:cNvSpPr>
            <p:nvPr/>
          </p:nvSpPr>
          <p:spPr bwMode="auto">
            <a:xfrm>
              <a:off x="1161152" y="38462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8" name="Text Box 35"/>
            <p:cNvSpPr txBox="1">
              <a:spLocks noChangeArrowheads="1"/>
            </p:cNvSpPr>
            <p:nvPr/>
          </p:nvSpPr>
          <p:spPr bwMode="auto">
            <a:xfrm>
              <a:off x="1542152" y="38462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9" name="Text Box 37"/>
            <p:cNvSpPr txBox="1">
              <a:spLocks noChangeArrowheads="1"/>
            </p:cNvSpPr>
            <p:nvPr/>
          </p:nvSpPr>
          <p:spPr bwMode="auto">
            <a:xfrm>
              <a:off x="1161152" y="43034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0" name="Text Box 38"/>
            <p:cNvSpPr txBox="1">
              <a:spLocks noChangeArrowheads="1"/>
            </p:cNvSpPr>
            <p:nvPr/>
          </p:nvSpPr>
          <p:spPr bwMode="auto">
            <a:xfrm>
              <a:off x="1542152" y="43034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705577" y="3471655"/>
              <a:ext cx="527709" cy="307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 dirty="0">
                  <a:latin typeface="Tahoma" pitchFamily="34" charset="0"/>
                </a:rPr>
                <a:t>0 </a:t>
              </a:r>
            </a:p>
            <a:p>
              <a:endParaRPr lang="es-MX" sz="10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1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2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>
                  <a:latin typeface="Tahoma" pitchFamily="34" charset="0"/>
                </a:rPr>
                <a:t>3</a:t>
              </a:r>
            </a:p>
            <a:p>
              <a:endParaRPr lang="es-MX" sz="1000" dirty="0">
                <a:latin typeface="Tahoma" pitchFamily="34" charset="0"/>
              </a:endParaRPr>
            </a:p>
            <a:p>
              <a:r>
                <a:rPr lang="es-MX" sz="1800" dirty="0" smtClean="0">
                  <a:latin typeface="Tahoma" pitchFamily="34" charset="0"/>
                </a:rPr>
                <a:t>4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sz="1800" dirty="0" smtClean="0">
                  <a:latin typeface="Tahoma" pitchFamily="34" charset="0"/>
                </a:rPr>
                <a:t>5</a:t>
              </a:r>
            </a:p>
            <a:p>
              <a:endParaRPr lang="es-MX" sz="1200" dirty="0">
                <a:latin typeface="Tahoma" pitchFamily="34" charset="0"/>
              </a:endParaRPr>
            </a:p>
            <a:p>
              <a:r>
                <a:rPr lang="es-MX" dirty="0">
                  <a:latin typeface="Tahoma" pitchFamily="34" charset="0"/>
                </a:rPr>
                <a:t>6</a:t>
              </a:r>
              <a:r>
                <a:rPr lang="es-MX" sz="1800" dirty="0" smtClean="0">
                  <a:latin typeface="Tahoma" pitchFamily="34" charset="0"/>
                </a:rPr>
                <a:t>   </a:t>
              </a:r>
              <a:endParaRPr lang="es-MX" sz="1800" dirty="0">
                <a:latin typeface="Tahoma" pitchFamily="34" charset="0"/>
              </a:endParaRPr>
            </a:p>
          </p:txBody>
        </p:sp>
        <p:sp>
          <p:nvSpPr>
            <p:cNvPr id="162" name="Text Box 44"/>
            <p:cNvSpPr txBox="1">
              <a:spLocks noChangeArrowheads="1"/>
            </p:cNvSpPr>
            <p:nvPr/>
          </p:nvSpPr>
          <p:spPr bwMode="auto">
            <a:xfrm>
              <a:off x="1161152" y="47606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3" name="Text Box 45"/>
            <p:cNvSpPr txBox="1">
              <a:spLocks noChangeArrowheads="1"/>
            </p:cNvSpPr>
            <p:nvPr/>
          </p:nvSpPr>
          <p:spPr bwMode="auto">
            <a:xfrm>
              <a:off x="1542152" y="47606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4" name="Text Box 47"/>
            <p:cNvSpPr txBox="1">
              <a:spLocks noChangeArrowheads="1"/>
            </p:cNvSpPr>
            <p:nvPr/>
          </p:nvSpPr>
          <p:spPr bwMode="auto">
            <a:xfrm>
              <a:off x="1161152" y="52178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5" name="Text Box 48"/>
            <p:cNvSpPr txBox="1">
              <a:spLocks noChangeArrowheads="1"/>
            </p:cNvSpPr>
            <p:nvPr/>
          </p:nvSpPr>
          <p:spPr bwMode="auto">
            <a:xfrm>
              <a:off x="1542152" y="5217836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6" name="Text Box 44"/>
            <p:cNvSpPr txBox="1">
              <a:spLocks noChangeArrowheads="1"/>
            </p:cNvSpPr>
            <p:nvPr/>
          </p:nvSpPr>
          <p:spPr bwMode="auto">
            <a:xfrm>
              <a:off x="1161151" y="56412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7" name="Text Box 45"/>
            <p:cNvSpPr txBox="1">
              <a:spLocks noChangeArrowheads="1"/>
            </p:cNvSpPr>
            <p:nvPr/>
          </p:nvSpPr>
          <p:spPr bwMode="auto">
            <a:xfrm>
              <a:off x="1542151" y="56412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8" name="Text Box 47"/>
            <p:cNvSpPr txBox="1">
              <a:spLocks noChangeArrowheads="1"/>
            </p:cNvSpPr>
            <p:nvPr/>
          </p:nvSpPr>
          <p:spPr bwMode="auto">
            <a:xfrm>
              <a:off x="1161151" y="60984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9" name="Text Box 48"/>
            <p:cNvSpPr txBox="1">
              <a:spLocks noChangeArrowheads="1"/>
            </p:cNvSpPr>
            <p:nvPr/>
          </p:nvSpPr>
          <p:spPr bwMode="auto">
            <a:xfrm>
              <a:off x="1542151" y="6098483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0" name="Text Box 32"/>
            <p:cNvSpPr txBox="1">
              <a:spLocks noChangeArrowheads="1"/>
            </p:cNvSpPr>
            <p:nvPr/>
          </p:nvSpPr>
          <p:spPr bwMode="auto">
            <a:xfrm>
              <a:off x="1933091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1" name="Text Box 35"/>
            <p:cNvSpPr txBox="1">
              <a:spLocks noChangeArrowheads="1"/>
            </p:cNvSpPr>
            <p:nvPr/>
          </p:nvSpPr>
          <p:spPr bwMode="auto">
            <a:xfrm>
              <a:off x="1933091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2" name="Text Box 38"/>
            <p:cNvSpPr txBox="1">
              <a:spLocks noChangeArrowheads="1"/>
            </p:cNvSpPr>
            <p:nvPr/>
          </p:nvSpPr>
          <p:spPr bwMode="auto">
            <a:xfrm>
              <a:off x="1933091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1933091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4" name="Text Box 48"/>
            <p:cNvSpPr txBox="1">
              <a:spLocks noChangeArrowheads="1"/>
            </p:cNvSpPr>
            <p:nvPr/>
          </p:nvSpPr>
          <p:spPr bwMode="auto">
            <a:xfrm>
              <a:off x="1933091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5" name="Text Box 45"/>
            <p:cNvSpPr txBox="1">
              <a:spLocks noChangeArrowheads="1"/>
            </p:cNvSpPr>
            <p:nvPr/>
          </p:nvSpPr>
          <p:spPr bwMode="auto">
            <a:xfrm>
              <a:off x="1933090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6" name="Text Box 48"/>
            <p:cNvSpPr txBox="1">
              <a:spLocks noChangeArrowheads="1"/>
            </p:cNvSpPr>
            <p:nvPr/>
          </p:nvSpPr>
          <p:spPr bwMode="auto">
            <a:xfrm>
              <a:off x="1933090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7" name="Text Box 31"/>
            <p:cNvSpPr txBox="1">
              <a:spLocks noChangeArrowheads="1"/>
            </p:cNvSpPr>
            <p:nvPr/>
          </p:nvSpPr>
          <p:spPr bwMode="auto">
            <a:xfrm>
              <a:off x="2320924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8" name="Text Box 32"/>
            <p:cNvSpPr txBox="1">
              <a:spLocks noChangeArrowheads="1"/>
            </p:cNvSpPr>
            <p:nvPr/>
          </p:nvSpPr>
          <p:spPr bwMode="auto">
            <a:xfrm>
              <a:off x="2701924" y="33824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2320924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0" name="Text Box 35"/>
            <p:cNvSpPr txBox="1">
              <a:spLocks noChangeArrowheads="1"/>
            </p:cNvSpPr>
            <p:nvPr/>
          </p:nvSpPr>
          <p:spPr bwMode="auto">
            <a:xfrm>
              <a:off x="2701924" y="38396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1" name="Text Box 37"/>
            <p:cNvSpPr txBox="1">
              <a:spLocks noChangeArrowheads="1"/>
            </p:cNvSpPr>
            <p:nvPr/>
          </p:nvSpPr>
          <p:spPr bwMode="auto">
            <a:xfrm>
              <a:off x="2320924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2" name="Text Box 38"/>
            <p:cNvSpPr txBox="1">
              <a:spLocks noChangeArrowheads="1"/>
            </p:cNvSpPr>
            <p:nvPr/>
          </p:nvSpPr>
          <p:spPr bwMode="auto">
            <a:xfrm>
              <a:off x="2701924" y="42968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3" name="Text Box 44"/>
            <p:cNvSpPr txBox="1">
              <a:spLocks noChangeArrowheads="1"/>
            </p:cNvSpPr>
            <p:nvPr/>
          </p:nvSpPr>
          <p:spPr bwMode="auto">
            <a:xfrm>
              <a:off x="2320924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4" name="Text Box 45"/>
            <p:cNvSpPr txBox="1">
              <a:spLocks noChangeArrowheads="1"/>
            </p:cNvSpPr>
            <p:nvPr/>
          </p:nvSpPr>
          <p:spPr bwMode="auto">
            <a:xfrm>
              <a:off x="2701924" y="47540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5" name="Text Box 47"/>
            <p:cNvSpPr txBox="1">
              <a:spLocks noChangeArrowheads="1"/>
            </p:cNvSpPr>
            <p:nvPr/>
          </p:nvSpPr>
          <p:spPr bwMode="auto">
            <a:xfrm>
              <a:off x="2320924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6" name="Text Box 48"/>
            <p:cNvSpPr txBox="1">
              <a:spLocks noChangeArrowheads="1"/>
            </p:cNvSpPr>
            <p:nvPr/>
          </p:nvSpPr>
          <p:spPr bwMode="auto">
            <a:xfrm>
              <a:off x="2701924" y="521121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7" name="Text Box 44"/>
            <p:cNvSpPr txBox="1">
              <a:spLocks noChangeArrowheads="1"/>
            </p:cNvSpPr>
            <p:nvPr/>
          </p:nvSpPr>
          <p:spPr bwMode="auto">
            <a:xfrm>
              <a:off x="2320923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8" name="Text Box 45"/>
            <p:cNvSpPr txBox="1">
              <a:spLocks noChangeArrowheads="1"/>
            </p:cNvSpPr>
            <p:nvPr/>
          </p:nvSpPr>
          <p:spPr bwMode="auto">
            <a:xfrm>
              <a:off x="2701923" y="56346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89" name="Text Box 47"/>
            <p:cNvSpPr txBox="1">
              <a:spLocks noChangeArrowheads="1"/>
            </p:cNvSpPr>
            <p:nvPr/>
          </p:nvSpPr>
          <p:spPr bwMode="auto">
            <a:xfrm>
              <a:off x="2320923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0" name="Text Box 48"/>
            <p:cNvSpPr txBox="1">
              <a:spLocks noChangeArrowheads="1"/>
            </p:cNvSpPr>
            <p:nvPr/>
          </p:nvSpPr>
          <p:spPr bwMode="auto">
            <a:xfrm>
              <a:off x="2701923" y="6091857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1" name="Text Box 32"/>
            <p:cNvSpPr txBox="1">
              <a:spLocks noChangeArrowheads="1"/>
            </p:cNvSpPr>
            <p:nvPr/>
          </p:nvSpPr>
          <p:spPr bwMode="auto">
            <a:xfrm>
              <a:off x="3092863" y="33757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2" name="Text Box 35"/>
            <p:cNvSpPr txBox="1">
              <a:spLocks noChangeArrowheads="1"/>
            </p:cNvSpPr>
            <p:nvPr/>
          </p:nvSpPr>
          <p:spPr bwMode="auto">
            <a:xfrm>
              <a:off x="3092863" y="38329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3" name="Text Box 38"/>
            <p:cNvSpPr txBox="1">
              <a:spLocks noChangeArrowheads="1"/>
            </p:cNvSpPr>
            <p:nvPr/>
          </p:nvSpPr>
          <p:spPr bwMode="auto">
            <a:xfrm>
              <a:off x="3092863" y="42901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4" name="Text Box 45"/>
            <p:cNvSpPr txBox="1">
              <a:spLocks noChangeArrowheads="1"/>
            </p:cNvSpPr>
            <p:nvPr/>
          </p:nvSpPr>
          <p:spPr bwMode="auto">
            <a:xfrm>
              <a:off x="3092863" y="47473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5" name="Text Box 48"/>
            <p:cNvSpPr txBox="1">
              <a:spLocks noChangeArrowheads="1"/>
            </p:cNvSpPr>
            <p:nvPr/>
          </p:nvSpPr>
          <p:spPr bwMode="auto">
            <a:xfrm>
              <a:off x="3092863" y="5204584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6" name="Text Box 45"/>
            <p:cNvSpPr txBox="1">
              <a:spLocks noChangeArrowheads="1"/>
            </p:cNvSpPr>
            <p:nvPr/>
          </p:nvSpPr>
          <p:spPr bwMode="auto">
            <a:xfrm>
              <a:off x="3092862" y="5628031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97" name="Text Box 48"/>
            <p:cNvSpPr txBox="1">
              <a:spLocks noChangeArrowheads="1"/>
            </p:cNvSpPr>
            <p:nvPr/>
          </p:nvSpPr>
          <p:spPr bwMode="auto">
            <a:xfrm>
              <a:off x="3092862" y="6085231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4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Aplicaciones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2800" smtClean="0"/>
              <a:t>Representar las ventas de cada Departamento de cada Tienda de cada Ciudad.</a:t>
            </a:r>
          </a:p>
          <a:p>
            <a:pPr eaLnBrk="1" hangingPunct="1"/>
            <a:r>
              <a:rPr lang="es-MX" sz="2800" smtClean="0"/>
              <a:t>Representar el inventario de productos de cada almacén de cada ciudad de cada estado.</a:t>
            </a:r>
          </a:p>
          <a:p>
            <a:pPr eaLnBrk="1" hangingPunct="1"/>
            <a:r>
              <a:rPr lang="es-MX" sz="2800" smtClean="0"/>
              <a:t>Representar el numero de estudiantes de cada carrera de cada universidad de cada ciudad.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4.4 Estructuras o registros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Estructura:</a:t>
            </a:r>
          </a:p>
          <a:p>
            <a:pPr lvl="1"/>
            <a:r>
              <a:rPr lang="es-MX" dirty="0" smtClean="0"/>
              <a:t>Es un grupo de  elementos (datos) organizados para facilitar su procesamiento.</a:t>
            </a:r>
          </a:p>
          <a:p>
            <a:pPr lvl="1"/>
            <a:r>
              <a:rPr lang="es-MX" dirty="0" smtClean="0"/>
              <a:t>Los elementos pueden ser de varios tipos de datos.</a:t>
            </a:r>
          </a:p>
          <a:p>
            <a:pPr lvl="1"/>
            <a:r>
              <a:rPr lang="es-MX" dirty="0" smtClean="0"/>
              <a:t>El orden en que se definen es el mismo en el que se almacenan.</a:t>
            </a:r>
          </a:p>
          <a:p>
            <a:r>
              <a:rPr lang="es-MX" dirty="0" smtClean="0"/>
              <a:t>Ejemplos</a:t>
            </a:r>
          </a:p>
          <a:p>
            <a:pPr lvl="1"/>
            <a:r>
              <a:rPr lang="es-MX" dirty="0" smtClean="0"/>
              <a:t>Registro (record)</a:t>
            </a:r>
          </a:p>
          <a:p>
            <a:pPr lvl="1"/>
            <a:r>
              <a:rPr lang="es-MX" dirty="0" smtClean="0"/>
              <a:t>Estructura (</a:t>
            </a:r>
            <a:r>
              <a:rPr lang="es-MX" dirty="0" err="1" smtClean="0"/>
              <a:t>struct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Uniones (</a:t>
            </a:r>
            <a:r>
              <a:rPr lang="es-MX" dirty="0" err="1" smtClean="0"/>
              <a:t>union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Registro variante (</a:t>
            </a:r>
            <a:r>
              <a:rPr lang="es-MX" dirty="0" err="1" smtClean="0"/>
              <a:t>tagged</a:t>
            </a:r>
            <a:r>
              <a:rPr lang="es-MX" dirty="0" smtClean="0"/>
              <a:t> </a:t>
            </a:r>
            <a:r>
              <a:rPr lang="es-MX" dirty="0" err="1" smtClean="0"/>
              <a:t>union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Etc.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2915" y="3769453"/>
            <a:ext cx="2016224" cy="2376628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cs typeface="Arial" pitchFamily="34" charset="0"/>
              </a:rPr>
              <a:t>struct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cs typeface="Arial" pitchFamily="34" charset="0"/>
              </a:rPr>
              <a:t>  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cs typeface="Arial" pitchFamily="34" charset="0"/>
              </a:rPr>
              <a:t>int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s-MX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year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cs typeface="Arial" pitchFamily="34" charset="0"/>
              </a:rPr>
              <a:t>int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s-MX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month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cs typeface="Arial" pitchFamily="34" charset="0"/>
              </a:rPr>
              <a:t>int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es-MX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day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};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1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MX" dirty="0" smtClean="0"/>
              <a:t>Registro</a:t>
            </a:r>
          </a:p>
          <a:p>
            <a:pPr lvl="1"/>
            <a:r>
              <a:rPr lang="es-MX" dirty="0" smtClean="0"/>
              <a:t>Estructura de datos que </a:t>
            </a:r>
            <a:r>
              <a:rPr lang="es-MX" b="1" dirty="0" smtClean="0"/>
              <a:t>contiene una colección de campos (</a:t>
            </a:r>
            <a:r>
              <a:rPr lang="es-MX" b="1" dirty="0" err="1" smtClean="0"/>
              <a:t>fields</a:t>
            </a:r>
            <a:r>
              <a:rPr lang="es-MX" b="1" dirty="0" smtClean="0"/>
              <a:t>)</a:t>
            </a:r>
            <a:r>
              <a:rPr lang="es-MX" dirty="0" smtClean="0"/>
              <a:t> posiblemente de diferentes tipos de datos y que </a:t>
            </a:r>
            <a:r>
              <a:rPr lang="es-MX" b="1" dirty="0" smtClean="0"/>
              <a:t>se almacenan en un orden </a:t>
            </a:r>
            <a:r>
              <a:rPr lang="es-MX" dirty="0" smtClean="0"/>
              <a:t>establecido.</a:t>
            </a:r>
          </a:p>
          <a:p>
            <a:pPr lvl="1"/>
            <a:r>
              <a:rPr lang="es-MX" dirty="0" smtClean="0"/>
              <a:t>Usos:</a:t>
            </a:r>
          </a:p>
          <a:p>
            <a:pPr lvl="2"/>
            <a:r>
              <a:rPr lang="es-MX" dirty="0" smtClean="0"/>
              <a:t>Archivos: Registro de almacenamiento que describe la información de un elemento del archivo</a:t>
            </a:r>
          </a:p>
          <a:p>
            <a:pPr lvl="2"/>
            <a:r>
              <a:rPr lang="es-MX" dirty="0" smtClean="0"/>
              <a:t>Bases de datos:  fila, registro o </a:t>
            </a:r>
            <a:r>
              <a:rPr lang="es-MX" dirty="0" err="1" smtClean="0"/>
              <a:t>tupla</a:t>
            </a:r>
            <a:r>
              <a:rPr lang="es-MX" dirty="0" smtClean="0"/>
              <a:t>, representa a un elemento de la Tabla y contiene un conjunto de datos relacionados . </a:t>
            </a:r>
          </a:p>
          <a:p>
            <a:pPr lvl="2"/>
            <a:endParaRPr lang="es-MX" dirty="0" smtClean="0"/>
          </a:p>
          <a:p>
            <a:pPr lvl="2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1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4.1 Conceptos básicos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558608" cy="441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ct val="50000"/>
              </a:spcAft>
            </a:pPr>
            <a:r>
              <a:rPr lang="es-MX" sz="2800" dirty="0" smtClean="0"/>
              <a:t>Un arreglo es una estructura que contiene una </a:t>
            </a:r>
            <a:r>
              <a:rPr lang="es-MX" sz="2800" b="1" dirty="0" smtClean="0"/>
              <a:t>serie de elementos homogéneos</a:t>
            </a:r>
            <a:r>
              <a:rPr lang="es-MX" sz="2800" dirty="0" smtClean="0"/>
              <a:t> (mismo tipo). </a:t>
            </a:r>
          </a:p>
          <a:p>
            <a:pPr>
              <a:spcAft>
                <a:spcPct val="50000"/>
              </a:spcAft>
              <a:buNone/>
            </a:pPr>
            <a:r>
              <a:rPr lang="es-MX" sz="2400" b="1" dirty="0" err="1" smtClean="0">
                <a:solidFill>
                  <a:schemeClr val="tx2"/>
                </a:solidFill>
              </a:rPr>
              <a:t>String</a:t>
            </a:r>
            <a:r>
              <a:rPr lang="es-MX" sz="2400" b="1" dirty="0" smtClean="0">
                <a:solidFill>
                  <a:schemeClr val="tx2"/>
                </a:solidFill>
              </a:rPr>
              <a:t> [] nombres = {“Paul”, “</a:t>
            </a:r>
            <a:r>
              <a:rPr lang="es-MX" sz="2400" b="1" dirty="0">
                <a:solidFill>
                  <a:schemeClr val="tx2"/>
                </a:solidFill>
              </a:rPr>
              <a:t>Fernando”, “Elsa”, “Pedro</a:t>
            </a:r>
            <a:r>
              <a:rPr lang="es-MX" sz="2400" b="1" dirty="0" smtClean="0">
                <a:solidFill>
                  <a:schemeClr val="tx2"/>
                </a:solidFill>
              </a:rPr>
              <a:t>”};</a:t>
            </a:r>
          </a:p>
          <a:p>
            <a:pPr>
              <a:spcAft>
                <a:spcPct val="50000"/>
              </a:spcAft>
              <a:buNone/>
            </a:pPr>
            <a:r>
              <a:rPr lang="es-MX" sz="2400" b="1" dirty="0" smtClean="0">
                <a:solidFill>
                  <a:schemeClr val="tx2"/>
                </a:solidFill>
              </a:rPr>
              <a:t>int </a:t>
            </a:r>
            <a:r>
              <a:rPr lang="es-MX" sz="2400" b="1" dirty="0" err="1" smtClean="0">
                <a:solidFill>
                  <a:schemeClr val="tx2"/>
                </a:solidFill>
              </a:rPr>
              <a:t>numeros</a:t>
            </a:r>
            <a:r>
              <a:rPr lang="es-MX" sz="2400" b="1" dirty="0" smtClean="0">
                <a:solidFill>
                  <a:schemeClr val="tx2"/>
                </a:solidFill>
              </a:rPr>
              <a:t>[]= {50,23,5,1,7};</a:t>
            </a:r>
          </a:p>
          <a:p>
            <a:pPr>
              <a:spcAft>
                <a:spcPct val="50000"/>
              </a:spcAft>
              <a:buNone/>
            </a:pPr>
            <a:r>
              <a:rPr lang="es-MX" sz="2400" b="1" dirty="0" smtClean="0">
                <a:solidFill>
                  <a:schemeClr val="tx2"/>
                </a:solidFill>
              </a:rPr>
              <a:t>Alumno </a:t>
            </a:r>
            <a:r>
              <a:rPr lang="es-MX" sz="2400" b="1" dirty="0">
                <a:solidFill>
                  <a:schemeClr val="tx2"/>
                </a:solidFill>
              </a:rPr>
              <a:t>[]</a:t>
            </a:r>
            <a:r>
              <a:rPr lang="es-MX" sz="2400" b="1" dirty="0" smtClean="0">
                <a:solidFill>
                  <a:schemeClr val="tx2"/>
                </a:solidFill>
              </a:rPr>
              <a:t> grupo = new Alumno [25];</a:t>
            </a:r>
          </a:p>
          <a:p>
            <a:pPr eaLnBrk="1" hangingPunct="1">
              <a:spcAft>
                <a:spcPct val="50000"/>
              </a:spcAft>
            </a:pPr>
            <a:r>
              <a:rPr lang="es-MX" sz="2800" dirty="0" smtClean="0"/>
              <a:t>Un arreglo puede tener una o mas dimensiones.  </a:t>
            </a:r>
            <a:r>
              <a:rPr lang="es-MX" sz="2000" dirty="0" smtClean="0">
                <a:solidFill>
                  <a:srgbClr val="FF0000"/>
                </a:solidFill>
              </a:rPr>
              <a:t>(Java solo tiene arreglos de una dimensión)</a:t>
            </a:r>
            <a:endParaRPr lang="es-MX" sz="2800" dirty="0" smtClean="0">
              <a:solidFill>
                <a:srgbClr val="FF0000"/>
              </a:solidFill>
            </a:endParaRPr>
          </a:p>
          <a:p>
            <a:pPr eaLnBrk="1" hangingPunct="1">
              <a:spcAft>
                <a:spcPct val="50000"/>
              </a:spcAft>
            </a:pPr>
            <a:r>
              <a:rPr lang="es-MX" sz="2800" dirty="0" smtClean="0"/>
              <a:t>Los elementos de un arreglo se localizan por medio de índices (un índice por cada dimensión).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ile rec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37" y="4530934"/>
            <a:ext cx="3528392" cy="19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12976"/>
            <a:ext cx="4981575" cy="2314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662" y="222623"/>
            <a:ext cx="4277282" cy="2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4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92696"/>
            <a:ext cx="7874903" cy="54726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80559" y="188640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hlinkClick r:id="rId3"/>
              </a:rPr>
              <a:t>https://</a:t>
            </a:r>
            <a:r>
              <a:rPr lang="es-MX" sz="1400" dirty="0" smtClean="0">
                <a:hlinkClick r:id="rId3"/>
              </a:rPr>
              <a:t>www.slideshare.net/kumar_vic/4-the-relational-data-model-and-relational-database-constraints</a:t>
            </a:r>
            <a:r>
              <a:rPr lang="es-MX" sz="1400" dirty="0" smtClean="0"/>
              <a:t>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287634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Investigación</a:t>
            </a:r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Busca información acerca del modelo relacional de BD.</a:t>
            </a:r>
          </a:p>
          <a:p>
            <a:r>
              <a:rPr lang="es-MX" dirty="0" smtClean="0"/>
              <a:t>Presenta y explica un ejemplo donde se muestren los Registros de algunas Tablas y sus relaciones.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6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MX" b="1" dirty="0" err="1"/>
              <a:t>union</a:t>
            </a:r>
            <a:r>
              <a:rPr lang="es-MX" dirty="0"/>
              <a:t>: es una estructura de datos que permite almacenar UNO de varios posibles valores (el espacio que se reserva es el del tipo de dato mas grande</a:t>
            </a:r>
            <a:r>
              <a:rPr lang="es-MX" dirty="0" smtClean="0"/>
              <a:t>) en algunos LP se llaman Registros Variantes</a:t>
            </a:r>
            <a:endParaRPr lang="es-MX" dirty="0"/>
          </a:p>
          <a:p>
            <a:pPr lvl="1"/>
            <a:r>
              <a:rPr lang="es-MX" b="1" dirty="0"/>
              <a:t>TDA</a:t>
            </a:r>
            <a:r>
              <a:rPr lang="es-MX" dirty="0"/>
              <a:t>: Tipo de Dato Abstracto: son </a:t>
            </a:r>
            <a:r>
              <a:rPr lang="es-MX" dirty="0" smtClean="0"/>
              <a:t>tipos </a:t>
            </a:r>
            <a:r>
              <a:rPr lang="es-MX" dirty="0"/>
              <a:t>de datos </a:t>
            </a:r>
            <a:r>
              <a:rPr lang="es-MX" dirty="0" smtClean="0"/>
              <a:t>definidos </a:t>
            </a:r>
            <a:r>
              <a:rPr lang="es-MX" dirty="0"/>
              <a:t>por el usuario y normalmente incluyen campos (información) y procesos (para manipular la información)</a:t>
            </a:r>
          </a:p>
          <a:p>
            <a:pPr lvl="1"/>
            <a:r>
              <a:rPr lang="es-MX" b="1" dirty="0" err="1"/>
              <a:t>struct</a:t>
            </a:r>
            <a:r>
              <a:rPr lang="es-MX" dirty="0"/>
              <a:t>: </a:t>
            </a:r>
            <a:r>
              <a:rPr lang="es-MX" dirty="0" smtClean="0"/>
              <a:t>tipo de dato que encapsula a un pequeño grupo de elementos (diferentes tipos) relacionados, los cuales pueden accederse por sus identificadores.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sz="4000" dirty="0" smtClean="0"/>
              <a:t>Ejemplo</a:t>
            </a:r>
            <a:br>
              <a:rPr lang="es-MX" sz="4000" dirty="0" smtClean="0"/>
            </a:br>
            <a:r>
              <a:rPr lang="es-MX" sz="4000" dirty="0" smtClean="0"/>
              <a:t>en </a:t>
            </a:r>
            <a:r>
              <a:rPr lang="es-MX" sz="4000" b="1" dirty="0" smtClean="0"/>
              <a:t>lenguaje C</a:t>
            </a:r>
            <a:endParaRPr lang="es-MX" sz="40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3264" y="727829"/>
            <a:ext cx="5544616" cy="5260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cs typeface="Arial" pitchFamily="34" charset="0"/>
              </a:rPr>
              <a:t>struct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cs typeface="Arial" pitchFamily="34" charset="0"/>
              </a:rPr>
              <a:t>Books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{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600" dirty="0">
                <a:solidFill>
                  <a:srgbClr val="313131"/>
                </a:solidFill>
                <a:cs typeface="Arial" pitchFamily="34" charset="0"/>
              </a:rPr>
              <a:t> </a:t>
            </a:r>
            <a:r>
              <a:rPr lang="es-MX" sz="1600" dirty="0" smtClean="0">
                <a:solidFill>
                  <a:srgbClr val="313131"/>
                </a:solidFill>
                <a:cs typeface="Arial" pitchFamily="34" charset="0"/>
              </a:rPr>
              <a:t>      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cs typeface="Arial" pitchFamily="34" charset="0"/>
              </a:rPr>
              <a:t>char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title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[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Arial" pitchFamily="34" charset="0"/>
              </a:rPr>
              <a:t>50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];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600" dirty="0">
                <a:solidFill>
                  <a:srgbClr val="313131"/>
                </a:solidFill>
                <a:cs typeface="Arial" pitchFamily="34" charset="0"/>
              </a:rPr>
              <a:t> </a:t>
            </a:r>
            <a:r>
              <a:rPr lang="es-MX" sz="1600" dirty="0" smtClean="0">
                <a:solidFill>
                  <a:srgbClr val="313131"/>
                </a:solidFill>
                <a:cs typeface="Arial" pitchFamily="34" charset="0"/>
              </a:rPr>
              <a:t>      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cs typeface="Arial" pitchFamily="34" charset="0"/>
              </a:rPr>
              <a:t>char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author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[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Arial" pitchFamily="34" charset="0"/>
              </a:rPr>
              <a:t>50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];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600" dirty="0">
                <a:solidFill>
                  <a:srgbClr val="313131"/>
                </a:solidFill>
                <a:cs typeface="Arial" pitchFamily="34" charset="0"/>
              </a:rPr>
              <a:t> </a:t>
            </a:r>
            <a:r>
              <a:rPr lang="es-MX" sz="1600" dirty="0" smtClean="0">
                <a:solidFill>
                  <a:srgbClr val="313131"/>
                </a:solidFill>
                <a:cs typeface="Arial" pitchFamily="34" charset="0"/>
              </a:rPr>
              <a:t>       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cs typeface="Arial" pitchFamily="34" charset="0"/>
              </a:rPr>
              <a:t>char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subject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[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cs typeface="Arial" pitchFamily="34" charset="0"/>
              </a:rPr>
              <a:t>100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];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600" dirty="0">
                <a:solidFill>
                  <a:srgbClr val="313131"/>
                </a:solidFill>
                <a:cs typeface="Arial" pitchFamily="34" charset="0"/>
              </a:rPr>
              <a:t> </a:t>
            </a:r>
            <a:r>
              <a:rPr lang="es-MX" sz="1600" dirty="0" smtClean="0">
                <a:solidFill>
                  <a:srgbClr val="313131"/>
                </a:solidFill>
                <a:cs typeface="Arial" pitchFamily="34" charset="0"/>
              </a:rPr>
              <a:t>        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cs typeface="Arial" pitchFamily="34" charset="0"/>
              </a:rPr>
              <a:t>int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  <a:r>
              <a:rPr kumimoji="0" lang="es-MX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book_id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;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cs typeface="Arial" pitchFamily="34" charset="0"/>
              </a:rPr>
              <a:t>}</a:t>
            </a:r>
            <a:r>
              <a:rPr kumimoji="0" lang="es-MX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cs typeface="Arial" pitchFamily="34" charset="0"/>
              </a:rPr>
              <a:t>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main( ) {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/>
              <a:t>Books </a:t>
            </a:r>
            <a:r>
              <a:rPr lang="en-US" sz="1600" dirty="0" smtClean="0"/>
              <a:t> Book1</a:t>
            </a:r>
            <a:r>
              <a:rPr lang="en-US" sz="1600" dirty="0"/>
              <a:t>; /* Declare Book1 of type Book */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endParaRPr lang="en-US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  /* </a:t>
            </a:r>
            <a:r>
              <a:rPr lang="en-US" sz="1600" dirty="0"/>
              <a:t>book 1 specification */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strcpy</a:t>
            </a:r>
            <a:r>
              <a:rPr lang="en-US" sz="1600" dirty="0"/>
              <a:t>( Book1.title, "C Programming");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strcpy</a:t>
            </a:r>
            <a:r>
              <a:rPr lang="en-US" sz="1600" dirty="0"/>
              <a:t>( Book1.author, "</a:t>
            </a:r>
            <a:r>
              <a:rPr lang="en-US" sz="1600" dirty="0" err="1"/>
              <a:t>Nuha</a:t>
            </a:r>
            <a:r>
              <a:rPr lang="en-US" sz="1600" dirty="0"/>
              <a:t> Ali");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strcpy</a:t>
            </a:r>
            <a:r>
              <a:rPr lang="en-US" sz="1600" dirty="0"/>
              <a:t>( Book1.subject, "C Programming Tutorial");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Book1.book_id </a:t>
            </a:r>
            <a:r>
              <a:rPr lang="en-US" sz="1600" dirty="0"/>
              <a:t>= 6495407</a:t>
            </a:r>
            <a:r>
              <a:rPr lang="en-US" sz="1600" dirty="0" smtClean="0"/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MX" sz="1600" dirty="0" smtClean="0"/>
              <a:t>     /* </a:t>
            </a:r>
            <a:r>
              <a:rPr lang="es-MX" sz="1600" dirty="0" err="1"/>
              <a:t>print</a:t>
            </a:r>
            <a:r>
              <a:rPr lang="es-MX" sz="1600" dirty="0"/>
              <a:t> Book1 </a:t>
            </a:r>
            <a:r>
              <a:rPr lang="es-MX" sz="1600" dirty="0" err="1"/>
              <a:t>info</a:t>
            </a:r>
            <a:r>
              <a:rPr lang="es-MX" sz="1600" dirty="0"/>
              <a:t> </a:t>
            </a:r>
            <a:r>
              <a:rPr lang="es-MX" sz="1600" dirty="0" smtClean="0"/>
              <a:t>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/>
              <a:t>( "Book 1 title : %s\n", Book1.title);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printf</a:t>
            </a:r>
            <a:r>
              <a:rPr lang="en-US" sz="1600" dirty="0"/>
              <a:t>( "Book 1 author : %s\n", Book1.author);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printf</a:t>
            </a:r>
            <a:r>
              <a:rPr lang="en-US" sz="1600" dirty="0"/>
              <a:t>( "Book 1 subject : %s\n", Book1.subject); </a:t>
            </a:r>
            <a:endParaRPr lang="en-US" sz="16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printf</a:t>
            </a:r>
            <a:r>
              <a:rPr lang="en-US" sz="1600" dirty="0"/>
              <a:t>( "Book 1 </a:t>
            </a:r>
            <a:r>
              <a:rPr lang="en-US" sz="1600" dirty="0" err="1"/>
              <a:t>book_id</a:t>
            </a:r>
            <a:r>
              <a:rPr lang="en-US" sz="1600" dirty="0"/>
              <a:t> : %d\n", Book1.book_id</a:t>
            </a:r>
            <a:r>
              <a:rPr lang="en-US" sz="1600" dirty="0" smtClean="0"/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}</a:t>
            </a:r>
            <a:endParaRPr kumimoji="0" lang="es-MX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1520" y="88525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www.tutorialspoint.com/cprogramming/c_structures.htm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5076056" y="1394831"/>
            <a:ext cx="36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mtClean="0"/>
              <a:t>Declara una estructura llamada Book </a:t>
            </a:r>
            <a:endParaRPr lang="es-MX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 flipV="1">
            <a:off x="2051720" y="602743"/>
            <a:ext cx="3024336" cy="976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084169" y="256490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mtClean="0"/>
              <a:t>Declara una variable usando el tipo Book</a:t>
            </a:r>
            <a:endParaRPr lang="es-MX"/>
          </a:p>
        </p:txBody>
      </p:sp>
      <p:cxnSp>
        <p:nvCxnSpPr>
          <p:cNvPr id="13" name="12 Conector recto de flecha"/>
          <p:cNvCxnSpPr>
            <a:stCxn id="11" idx="1"/>
          </p:cNvCxnSpPr>
          <p:nvPr/>
        </p:nvCxnSpPr>
        <p:spPr>
          <a:xfrm flipH="1" flipV="1">
            <a:off x="2555776" y="2708920"/>
            <a:ext cx="3528393" cy="17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691809" y="350100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mtClean="0"/>
              <a:t>Guarda información en los elementos usando la funcion copiar string</a:t>
            </a:r>
            <a:endParaRPr lang="es-MX"/>
          </a:p>
        </p:txBody>
      </p:sp>
      <p:cxnSp>
        <p:nvCxnSpPr>
          <p:cNvPr id="16" name="15 Conector recto de flecha"/>
          <p:cNvCxnSpPr>
            <a:stCxn id="14" idx="1"/>
          </p:cNvCxnSpPr>
          <p:nvPr/>
        </p:nvCxnSpPr>
        <p:spPr>
          <a:xfrm flipH="1" flipV="1">
            <a:off x="4860032" y="3501008"/>
            <a:ext cx="1831777" cy="60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636334" y="511105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mtClean="0"/>
              <a:t>Imprime la información almacenada en la estructura</a:t>
            </a:r>
            <a:endParaRPr lang="es-MX"/>
          </a:p>
        </p:txBody>
      </p:sp>
      <p:cxnSp>
        <p:nvCxnSpPr>
          <p:cNvPr id="20" name="19 Conector recto de flecha"/>
          <p:cNvCxnSpPr>
            <a:stCxn id="18" idx="1"/>
          </p:cNvCxnSpPr>
          <p:nvPr/>
        </p:nvCxnSpPr>
        <p:spPr>
          <a:xfrm flipH="1" flipV="1">
            <a:off x="5436096" y="5301208"/>
            <a:ext cx="1200238" cy="41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7"/>
            <a:ext cx="8229600" cy="1143000"/>
          </a:xfrm>
        </p:spPr>
        <p:txBody>
          <a:bodyPr/>
          <a:lstStyle/>
          <a:p>
            <a:pPr algn="r"/>
            <a:r>
              <a:rPr lang="es-MX" dirty="0" smtClean="0"/>
              <a:t>Evaluación Unidad 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911684"/>
            <a:ext cx="5194920" cy="4780112"/>
          </a:xfrm>
        </p:spPr>
        <p:txBody>
          <a:bodyPr>
            <a:normAutofit/>
          </a:bodyPr>
          <a:lstStyle/>
          <a:p>
            <a:r>
              <a:rPr lang="es-MX" dirty="0" smtClean="0"/>
              <a:t>5-6 DICIEMBRE</a:t>
            </a:r>
          </a:p>
          <a:p>
            <a:pPr lvl="1"/>
            <a:r>
              <a:rPr lang="es-MX" dirty="0" smtClean="0"/>
              <a:t>Revisión de proyectos </a:t>
            </a:r>
          </a:p>
          <a:p>
            <a:pPr lvl="1"/>
            <a:endParaRPr lang="es-MX" dirty="0" smtClean="0"/>
          </a:p>
          <a:p>
            <a:r>
              <a:rPr lang="es-MX" altLang="es-MX" b="1" dirty="0">
                <a:solidFill>
                  <a:srgbClr val="FF0000"/>
                </a:solidFill>
              </a:rPr>
              <a:t>Unidad 4- </a:t>
            </a:r>
            <a:r>
              <a:rPr lang="es-MX" altLang="es-MX" b="1" dirty="0"/>
              <a:t>7 </a:t>
            </a:r>
            <a:r>
              <a:rPr lang="es-MX" altLang="es-MX" b="1" dirty="0" smtClean="0"/>
              <a:t>DICIEMBRE</a:t>
            </a:r>
            <a:endParaRPr lang="es-MX" altLang="es-MX" b="1" dirty="0"/>
          </a:p>
          <a:p>
            <a:pPr lvl="1"/>
            <a:r>
              <a:rPr lang="es-MX" dirty="0" smtClean="0"/>
              <a:t>Portafolio individual</a:t>
            </a:r>
          </a:p>
          <a:p>
            <a:pPr lvl="1"/>
            <a:r>
              <a:rPr lang="es-MX" dirty="0" smtClean="0"/>
              <a:t>Examen teórico/práctico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085"/>
            <a:ext cx="2943225" cy="1552575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640214" y="2023693"/>
            <a:ext cx="2912914" cy="4668103"/>
            <a:chOff x="5640214" y="2023693"/>
            <a:chExt cx="2912914" cy="466810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6613" y="2023693"/>
              <a:ext cx="2348286" cy="1152128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0214" y="3622112"/>
              <a:ext cx="1402308" cy="135925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8" y="3605457"/>
              <a:ext cx="1388840" cy="138884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3663" y="5215416"/>
              <a:ext cx="2121236" cy="1476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97838" cy="190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4000" smtClean="0"/>
              <a:t>Arreglos de objetos </a:t>
            </a:r>
            <a:br>
              <a:rPr lang="es-MX" sz="4000" smtClean="0"/>
            </a:br>
            <a:r>
              <a:rPr lang="es-MX" sz="4000" b="1" smtClean="0"/>
              <a:t>VS</a:t>
            </a:r>
            <a:r>
              <a:rPr lang="es-MX" sz="4000" smtClean="0"/>
              <a:t> </a:t>
            </a:r>
            <a:br>
              <a:rPr lang="es-MX" sz="4000" smtClean="0"/>
            </a:br>
            <a:r>
              <a:rPr lang="es-MX" sz="4000" smtClean="0"/>
              <a:t>Arreglos de datos primitivos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184534" y="2842748"/>
            <a:ext cx="5587231" cy="2705618"/>
            <a:chOff x="184534" y="2842748"/>
            <a:chExt cx="5587231" cy="270561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67912" y="3973565"/>
              <a:ext cx="3816057" cy="1574801"/>
              <a:chOff x="-284" y="1872"/>
              <a:chExt cx="2118" cy="992"/>
            </a:xfrm>
          </p:grpSpPr>
          <p:sp>
            <p:nvSpPr>
              <p:cNvPr id="4103" name="Text Box 11"/>
              <p:cNvSpPr txBox="1">
                <a:spLocks noChangeArrowheads="1"/>
              </p:cNvSpPr>
              <p:nvPr/>
            </p:nvSpPr>
            <p:spPr bwMode="auto">
              <a:xfrm>
                <a:off x="432" y="2165"/>
                <a:ext cx="240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s-MX" sz="1600">
                  <a:latin typeface="Tahoma" pitchFamily="34" charset="0"/>
                </a:endParaRPr>
              </a:p>
            </p:txBody>
          </p:sp>
          <p:sp>
            <p:nvSpPr>
              <p:cNvPr id="4104" name="Text Box 12"/>
              <p:cNvSpPr txBox="1">
                <a:spLocks noChangeArrowheads="1"/>
              </p:cNvSpPr>
              <p:nvPr/>
            </p:nvSpPr>
            <p:spPr bwMode="auto">
              <a:xfrm>
                <a:off x="432" y="1927"/>
                <a:ext cx="240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s-MX" sz="1600">
                  <a:latin typeface="Tahoma" pitchFamily="34" charset="0"/>
                </a:endParaRPr>
              </a:p>
            </p:txBody>
          </p:sp>
          <p:sp>
            <p:nvSpPr>
              <p:cNvPr id="4105" name="Text Box 13"/>
              <p:cNvSpPr txBox="1">
                <a:spLocks noChangeArrowheads="1"/>
              </p:cNvSpPr>
              <p:nvPr/>
            </p:nvSpPr>
            <p:spPr bwMode="auto">
              <a:xfrm>
                <a:off x="432" y="2403"/>
                <a:ext cx="240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s-MX" sz="1600">
                  <a:latin typeface="Tahoma" pitchFamily="34" charset="0"/>
                </a:endParaRPr>
              </a:p>
            </p:txBody>
          </p:sp>
          <p:sp>
            <p:nvSpPr>
              <p:cNvPr id="4106" name="Text Box 14"/>
              <p:cNvSpPr txBox="1">
                <a:spLocks noChangeArrowheads="1"/>
              </p:cNvSpPr>
              <p:nvPr/>
            </p:nvSpPr>
            <p:spPr bwMode="auto">
              <a:xfrm>
                <a:off x="432" y="2641"/>
                <a:ext cx="240" cy="2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s-MX" sz="1600">
                  <a:latin typeface="Tahoma" pitchFamily="34" charset="0"/>
                </a:endParaRPr>
              </a:p>
            </p:txBody>
          </p:sp>
          <p:sp>
            <p:nvSpPr>
              <p:cNvPr id="4108" name="Text Box 16"/>
              <p:cNvSpPr txBox="1">
                <a:spLocks noChangeArrowheads="1"/>
              </p:cNvSpPr>
              <p:nvPr/>
            </p:nvSpPr>
            <p:spPr bwMode="auto">
              <a:xfrm>
                <a:off x="-284" y="1933"/>
                <a:ext cx="629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s-MX" sz="1500" dirty="0" smtClean="0">
                    <a:latin typeface="Tahoma" pitchFamily="34" charset="0"/>
                  </a:rPr>
                  <a:t>nombre[0]</a:t>
                </a:r>
              </a:p>
              <a:p>
                <a:pPr>
                  <a:spcAft>
                    <a:spcPts val="1200"/>
                  </a:spcAft>
                </a:pPr>
                <a:r>
                  <a:rPr lang="es-MX" sz="1500" dirty="0" smtClean="0">
                    <a:latin typeface="Tahoma" pitchFamily="34" charset="0"/>
                  </a:rPr>
                  <a:t>nombre[1]</a:t>
                </a:r>
                <a:endParaRPr lang="es-MX" sz="1500" dirty="0">
                  <a:latin typeface="Tahoma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s-MX" sz="1500" dirty="0" smtClean="0">
                    <a:latin typeface="Tahoma" pitchFamily="34" charset="0"/>
                  </a:rPr>
                  <a:t>nombre[2]</a:t>
                </a:r>
                <a:endParaRPr lang="es-MX" sz="1500" dirty="0">
                  <a:latin typeface="Tahoma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s-MX" sz="1500" dirty="0" smtClean="0">
                    <a:latin typeface="Tahoma" pitchFamily="34" charset="0"/>
                  </a:rPr>
                  <a:t>nombre[3]</a:t>
                </a:r>
                <a:endParaRPr lang="es-MX" sz="1500" dirty="0">
                  <a:latin typeface="Tahoma" pitchFamily="34" charset="0"/>
                </a:endParaRPr>
              </a:p>
            </p:txBody>
          </p:sp>
          <p:sp>
            <p:nvSpPr>
              <p:cNvPr id="4109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872"/>
                <a:ext cx="4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MX" sz="2000">
                    <a:latin typeface="Tahoma" pitchFamily="34" charset="0"/>
                  </a:rPr>
                  <a:t>Paul</a:t>
                </a:r>
              </a:p>
            </p:txBody>
          </p:sp>
          <p:sp>
            <p:nvSpPr>
              <p:cNvPr id="4110" name="Text Box 18"/>
              <p:cNvSpPr txBox="1">
                <a:spLocks noChangeArrowheads="1"/>
              </p:cNvSpPr>
              <p:nvPr/>
            </p:nvSpPr>
            <p:spPr bwMode="auto">
              <a:xfrm>
                <a:off x="1056" y="2112"/>
                <a:ext cx="7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MX" sz="2000" dirty="0">
                    <a:latin typeface="Tahoma" pitchFamily="34" charset="0"/>
                  </a:rPr>
                  <a:t>Fernando</a:t>
                </a:r>
              </a:p>
            </p:txBody>
          </p:sp>
          <p:sp>
            <p:nvSpPr>
              <p:cNvPr id="4111" name="Text Box 19"/>
              <p:cNvSpPr txBox="1">
                <a:spLocks noChangeArrowheads="1"/>
              </p:cNvSpPr>
              <p:nvPr/>
            </p:nvSpPr>
            <p:spPr bwMode="auto">
              <a:xfrm>
                <a:off x="1104" y="2352"/>
                <a:ext cx="3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MX" sz="2000">
                    <a:latin typeface="Tahoma" pitchFamily="34" charset="0"/>
                  </a:rPr>
                  <a:t>Elsa</a:t>
                </a:r>
              </a:p>
            </p:txBody>
          </p:sp>
          <p:sp>
            <p:nvSpPr>
              <p:cNvPr id="4112" name="Text Box 20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5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MX" sz="2000">
                    <a:latin typeface="Tahoma" pitchFamily="34" charset="0"/>
                  </a:rPr>
                  <a:t>Pedro</a:t>
                </a:r>
              </a:p>
            </p:txBody>
          </p:sp>
          <p:sp>
            <p:nvSpPr>
              <p:cNvPr id="4114" name="Line 22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s-MX"/>
              </a:p>
            </p:txBody>
          </p:sp>
          <p:sp>
            <p:nvSpPr>
              <p:cNvPr id="4115" name="Line 23"/>
              <p:cNvSpPr>
                <a:spLocks noChangeShapeType="1"/>
              </p:cNvSpPr>
              <p:nvPr/>
            </p:nvSpPr>
            <p:spPr bwMode="auto">
              <a:xfrm>
                <a:off x="576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s-MX"/>
              </a:p>
            </p:txBody>
          </p:sp>
          <p:sp>
            <p:nvSpPr>
              <p:cNvPr id="4116" name="Line 24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s-MX"/>
              </a:p>
            </p:txBody>
          </p:sp>
          <p:sp>
            <p:nvSpPr>
              <p:cNvPr id="4117" name="Line 25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s-MX"/>
              </a:p>
            </p:txBody>
          </p:sp>
        </p:grpSp>
        <p:sp>
          <p:nvSpPr>
            <p:cNvPr id="4101" name="Text Box 27"/>
            <p:cNvSpPr txBox="1">
              <a:spLocks noChangeArrowheads="1"/>
            </p:cNvSpPr>
            <p:nvPr/>
          </p:nvSpPr>
          <p:spPr bwMode="auto">
            <a:xfrm>
              <a:off x="855662" y="3453606"/>
              <a:ext cx="2555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600" b="1" dirty="0">
                  <a:latin typeface="Tahoma" pitchFamily="34" charset="0"/>
                </a:rPr>
                <a:t>Arreglo de datos </a:t>
              </a:r>
              <a:r>
                <a:rPr lang="es-MX" sz="1600" b="1" dirty="0" err="1">
                  <a:latin typeface="Tahoma" pitchFamily="34" charset="0"/>
                </a:rPr>
                <a:t>String</a:t>
              </a:r>
              <a:endParaRPr lang="es-MX" sz="1600" b="1" dirty="0">
                <a:latin typeface="Tahoma" pitchFamily="34" charset="0"/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184534" y="2842748"/>
              <a:ext cx="55872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ct val="50000"/>
                </a:spcAft>
                <a:buNone/>
              </a:pPr>
              <a:r>
                <a:rPr lang="es-MX" dirty="0" err="1"/>
                <a:t>String</a:t>
              </a:r>
              <a:r>
                <a:rPr lang="es-MX" dirty="0"/>
                <a:t> [] </a:t>
              </a:r>
              <a:r>
                <a:rPr lang="es-MX" dirty="0" smtClean="0"/>
                <a:t>nombre </a:t>
              </a:r>
              <a:r>
                <a:rPr lang="es-MX" dirty="0"/>
                <a:t>= {“Paul”, “Fernando”, “Elsa”, “Pedro</a:t>
              </a:r>
              <a:r>
                <a:rPr lang="es-MX" dirty="0" smtClean="0"/>
                <a:t>”};</a:t>
              </a:r>
              <a:endParaRPr lang="es-MX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6117999" y="2842748"/>
            <a:ext cx="2862258" cy="3023118"/>
            <a:chOff x="6117999" y="2842748"/>
            <a:chExt cx="2862258" cy="3023118"/>
          </a:xfrm>
        </p:grpSpPr>
        <p:grpSp>
          <p:nvGrpSpPr>
            <p:cNvPr id="6" name="5 Grupo"/>
            <p:cNvGrpSpPr/>
            <p:nvPr/>
          </p:nvGrpSpPr>
          <p:grpSpPr>
            <a:xfrm>
              <a:off x="6118792" y="3484614"/>
              <a:ext cx="2382836" cy="2381252"/>
              <a:chOff x="4551364" y="3048000"/>
              <a:chExt cx="2382836" cy="2381252"/>
            </a:xfrm>
          </p:grpSpPr>
          <p:grpSp>
            <p:nvGrpSpPr>
              <p:cNvPr id="2" name="Group 3"/>
              <p:cNvGrpSpPr>
                <a:grpSpLocks/>
              </p:cNvGrpSpPr>
              <p:nvPr/>
            </p:nvGrpSpPr>
            <p:grpSpPr bwMode="auto">
              <a:xfrm>
                <a:off x="4551364" y="3505201"/>
                <a:ext cx="2111376" cy="1924051"/>
                <a:chOff x="2675" y="1872"/>
                <a:chExt cx="1330" cy="1212"/>
              </a:xfrm>
            </p:grpSpPr>
            <p:sp>
              <p:nvSpPr>
                <p:cNvPr id="4119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456" y="2110"/>
                  <a:ext cx="240" cy="21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MX" sz="1600">
                      <a:latin typeface="Tahoma" pitchFamily="34" charset="0"/>
                    </a:rPr>
                    <a:t>3</a:t>
                  </a:r>
                </a:p>
              </p:txBody>
            </p:sp>
            <p:sp>
              <p:nvSpPr>
                <p:cNvPr id="412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456" y="1872"/>
                  <a:ext cx="240" cy="21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MX" sz="1600">
                      <a:latin typeface="Tahoma" pitchFamily="34" charset="0"/>
                    </a:rPr>
                    <a:t>5</a:t>
                  </a:r>
                </a:p>
              </p:txBody>
            </p:sp>
            <p:sp>
              <p:nvSpPr>
                <p:cNvPr id="412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56" y="2348"/>
                  <a:ext cx="240" cy="21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MX" sz="160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412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456" y="2586"/>
                  <a:ext cx="240" cy="21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MX" sz="1600">
                      <a:latin typeface="Tahoma" pitchFamily="34" charset="0"/>
                    </a:rPr>
                    <a:t>7</a:t>
                  </a:r>
                </a:p>
              </p:txBody>
            </p:sp>
            <p:sp>
              <p:nvSpPr>
                <p:cNvPr id="412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56" y="2825"/>
                  <a:ext cx="240" cy="21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MX" sz="1600">
                      <a:latin typeface="Tahoma" pitchFamily="34" charset="0"/>
                    </a:rPr>
                    <a:t>2</a:t>
                  </a:r>
                </a:p>
              </p:txBody>
            </p:sp>
            <p:sp>
              <p:nvSpPr>
                <p:cNvPr id="412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75" y="1911"/>
                  <a:ext cx="1330" cy="1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ct val="50000"/>
                    </a:spcAft>
                  </a:pPr>
                  <a:r>
                    <a:rPr lang="es-MX" sz="1600" dirty="0" err="1" smtClean="0"/>
                    <a:t>numeros</a:t>
                  </a:r>
                  <a:r>
                    <a:rPr lang="es-MX" sz="1600" dirty="0" smtClean="0"/>
                    <a:t>[</a:t>
                  </a:r>
                  <a:r>
                    <a:rPr lang="es-MX" sz="1600" dirty="0" smtClean="0">
                      <a:latin typeface="Tahoma" pitchFamily="34" charset="0"/>
                    </a:rPr>
                    <a:t>0]</a:t>
                  </a:r>
                  <a:endParaRPr lang="es-MX" sz="1600" dirty="0">
                    <a:latin typeface="Tahoma" pitchFamily="34" charset="0"/>
                  </a:endParaRPr>
                </a:p>
                <a:p>
                  <a:pPr>
                    <a:spcAft>
                      <a:spcPct val="50000"/>
                    </a:spcAft>
                  </a:pPr>
                  <a:r>
                    <a:rPr lang="es-MX" sz="1600" dirty="0" err="1" smtClean="0"/>
                    <a:t>numeros</a:t>
                  </a:r>
                  <a:r>
                    <a:rPr lang="es-MX" sz="1600" dirty="0" smtClean="0"/>
                    <a:t>[</a:t>
                  </a:r>
                  <a:r>
                    <a:rPr lang="es-MX" sz="1600" dirty="0" smtClean="0">
                      <a:latin typeface="Tahoma" pitchFamily="34" charset="0"/>
                    </a:rPr>
                    <a:t>1]</a:t>
                  </a:r>
                  <a:endParaRPr lang="es-MX" sz="1600" dirty="0">
                    <a:latin typeface="Tahoma" pitchFamily="34" charset="0"/>
                  </a:endParaRPr>
                </a:p>
                <a:p>
                  <a:pPr>
                    <a:spcAft>
                      <a:spcPct val="50000"/>
                    </a:spcAft>
                  </a:pPr>
                  <a:r>
                    <a:rPr lang="es-MX" sz="1600" dirty="0" err="1" smtClean="0"/>
                    <a:t>numeros</a:t>
                  </a:r>
                  <a:r>
                    <a:rPr lang="es-MX" sz="1600" dirty="0" smtClean="0"/>
                    <a:t>[2]</a:t>
                  </a:r>
                </a:p>
                <a:p>
                  <a:pPr>
                    <a:spcAft>
                      <a:spcPct val="50000"/>
                    </a:spcAft>
                  </a:pPr>
                  <a:r>
                    <a:rPr lang="es-MX" sz="1600" dirty="0" err="1" smtClean="0"/>
                    <a:t>numeros</a:t>
                  </a:r>
                  <a:r>
                    <a:rPr lang="es-MX" sz="1600" dirty="0" smtClean="0"/>
                    <a:t>[</a:t>
                  </a:r>
                  <a:r>
                    <a:rPr lang="es-MX" sz="1600" dirty="0" smtClean="0">
                      <a:latin typeface="Tahoma" pitchFamily="34" charset="0"/>
                    </a:rPr>
                    <a:t>3]</a:t>
                  </a:r>
                  <a:endParaRPr lang="es-MX" sz="1600" dirty="0">
                    <a:latin typeface="Tahoma" pitchFamily="34" charset="0"/>
                  </a:endParaRPr>
                </a:p>
                <a:p>
                  <a:pPr>
                    <a:spcAft>
                      <a:spcPct val="50000"/>
                    </a:spcAft>
                  </a:pPr>
                  <a:r>
                    <a:rPr lang="es-MX" sz="1600" dirty="0" err="1" smtClean="0"/>
                    <a:t>numeros</a:t>
                  </a:r>
                  <a:r>
                    <a:rPr lang="es-MX" sz="1600" dirty="0" smtClean="0"/>
                    <a:t>[</a:t>
                  </a:r>
                  <a:r>
                    <a:rPr lang="es-MX" sz="1600" dirty="0" smtClean="0">
                      <a:latin typeface="Tahoma" pitchFamily="34" charset="0"/>
                    </a:rPr>
                    <a:t>4]</a:t>
                  </a:r>
                  <a:endParaRPr lang="es-MX" sz="1600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4102" name="Text Box 28"/>
              <p:cNvSpPr txBox="1">
                <a:spLocks noChangeArrowheads="1"/>
              </p:cNvSpPr>
              <p:nvPr/>
            </p:nvSpPr>
            <p:spPr bwMode="auto">
              <a:xfrm>
                <a:off x="4724400" y="3048000"/>
                <a:ext cx="22098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MX" sz="1600" b="1" dirty="0">
                    <a:latin typeface="Tahoma" pitchFamily="34" charset="0"/>
                  </a:rPr>
                  <a:t>Arreglo de datos int</a:t>
                </a:r>
              </a:p>
            </p:txBody>
          </p:sp>
        </p:grpSp>
        <p:sp>
          <p:nvSpPr>
            <p:cNvPr id="7" name="6 Rectángulo"/>
            <p:cNvSpPr/>
            <p:nvPr/>
          </p:nvSpPr>
          <p:spPr>
            <a:xfrm>
              <a:off x="6117999" y="2842748"/>
              <a:ext cx="2862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ct val="50000"/>
                </a:spcAft>
                <a:buNone/>
              </a:pPr>
              <a:r>
                <a:rPr lang="es-MX" dirty="0"/>
                <a:t>int </a:t>
              </a:r>
              <a:r>
                <a:rPr lang="es-MX" dirty="0" err="1"/>
                <a:t>numeros</a:t>
              </a:r>
              <a:r>
                <a:rPr lang="es-MX" dirty="0"/>
                <a:t>[]= {</a:t>
              </a:r>
              <a:r>
                <a:rPr lang="es-MX" dirty="0" smtClean="0"/>
                <a:t>5, 3, 1, 7, 2};</a:t>
              </a:r>
              <a:endParaRPr lang="es-MX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92696"/>
            <a:ext cx="8435280" cy="2448271"/>
          </a:xfrm>
        </p:spPr>
        <p:txBody>
          <a:bodyPr>
            <a:noAutofit/>
          </a:bodyPr>
          <a:lstStyle/>
          <a:p>
            <a:pPr marL="0" indent="0">
              <a:spcAft>
                <a:spcPct val="50000"/>
              </a:spcAft>
              <a:buNone/>
            </a:pPr>
            <a:r>
              <a:rPr lang="es-MX" sz="2800" dirty="0" smtClean="0"/>
              <a:t>En Java, </a:t>
            </a:r>
            <a:r>
              <a:rPr lang="es-MX" sz="2800" b="1" dirty="0" smtClean="0"/>
              <a:t>los arreglos </a:t>
            </a:r>
            <a:r>
              <a:rPr lang="es-MX" sz="2800" b="1" dirty="0" smtClean="0">
                <a:cs typeface="Arial" pitchFamily="34" charset="0"/>
              </a:rPr>
              <a:t> </a:t>
            </a:r>
            <a:r>
              <a:rPr lang="es-MX" sz="2800" b="1" dirty="0"/>
              <a:t>son objetos </a:t>
            </a:r>
            <a:r>
              <a:rPr lang="es-MX" sz="2800" dirty="0">
                <a:cs typeface="Arial" pitchFamily="34" charset="0"/>
              </a:rPr>
              <a:t>que almacenan un grupo de </a:t>
            </a:r>
            <a:r>
              <a:rPr lang="es-MX" sz="2800" b="1" dirty="0">
                <a:solidFill>
                  <a:srgbClr val="FF0000"/>
                </a:solidFill>
                <a:cs typeface="Arial" pitchFamily="34" charset="0"/>
              </a:rPr>
              <a:t>valores del mismo tipo</a:t>
            </a:r>
            <a:r>
              <a:rPr lang="es-MX" sz="2800" dirty="0">
                <a:cs typeface="Arial" pitchFamily="34" charset="0"/>
              </a:rPr>
              <a:t>. </a:t>
            </a:r>
            <a:endParaRPr lang="es-MX" sz="2800" b="1" dirty="0" smtClean="0"/>
          </a:p>
          <a:p>
            <a:pPr marL="0" indent="0">
              <a:spcAft>
                <a:spcPct val="50000"/>
              </a:spcAft>
              <a:buNone/>
            </a:pPr>
            <a:r>
              <a:rPr lang="es-MX" sz="2800" dirty="0"/>
              <a:t>El índice para localizar un elemento </a:t>
            </a:r>
            <a:r>
              <a:rPr lang="es-MX" sz="2800" b="1" dirty="0">
                <a:solidFill>
                  <a:srgbClr val="FF0000"/>
                </a:solidFill>
              </a:rPr>
              <a:t>inicia en 0 </a:t>
            </a:r>
            <a:r>
              <a:rPr lang="es-MX" sz="2800" dirty="0"/>
              <a:t>y</a:t>
            </a:r>
            <a:r>
              <a:rPr lang="es-MX" sz="2800" b="1" dirty="0">
                <a:solidFill>
                  <a:srgbClr val="FF0000"/>
                </a:solidFill>
              </a:rPr>
              <a:t> termina en </a:t>
            </a:r>
            <a:r>
              <a:rPr lang="es-MX" sz="2800" b="1" dirty="0" smtClean="0">
                <a:solidFill>
                  <a:srgbClr val="FF0000"/>
                </a:solidFill>
              </a:rPr>
              <a:t>tamaño-1</a:t>
            </a:r>
            <a:endParaRPr lang="es-MX" sz="2800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6952"/>
            <a:ext cx="6237693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3528" y="620688"/>
            <a:ext cx="8691244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s-MX" sz="3600" b="1" dirty="0"/>
              <a:t>Declarar</a:t>
            </a:r>
            <a:r>
              <a:rPr lang="es-MX" sz="3600" dirty="0"/>
              <a:t> un arreglo </a:t>
            </a:r>
            <a:r>
              <a:rPr lang="es-MX" sz="3600" b="1" dirty="0">
                <a:solidFill>
                  <a:srgbClr val="FF0000"/>
                </a:solidFill>
              </a:rPr>
              <a:t>NO reserva memoria </a:t>
            </a:r>
            <a:r>
              <a:rPr lang="es-MX" sz="3600" dirty="0"/>
              <a:t>para almacenar los elementos</a:t>
            </a:r>
            <a:r>
              <a:rPr lang="es-MX" sz="3600" dirty="0" smtClean="0"/>
              <a:t>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s-MX" sz="1400" dirty="0" err="1" smtClean="0"/>
              <a:t>ggg</a:t>
            </a:r>
            <a:endParaRPr lang="es-MX" sz="1400" dirty="0" smtClean="0"/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s-MX" sz="2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[] </a:t>
            </a:r>
            <a:r>
              <a:rPr lang="es-MX" sz="22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numero; </a:t>
            </a:r>
            <a:r>
              <a:rPr lang="es-MX" sz="2200" dirty="0">
                <a:latin typeface="Arial" charset="0"/>
              </a:rPr>
              <a:t>// NO tiene memoria asignada NI datos </a:t>
            </a:r>
            <a:r>
              <a:rPr lang="es-MX" sz="2200" dirty="0" smtClean="0">
                <a:latin typeface="Arial" charset="0"/>
              </a:rPr>
              <a:t>almacenados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endParaRPr lang="es-MX" sz="2200" dirty="0">
              <a:solidFill>
                <a:srgbClr val="00C08E"/>
              </a:solidFill>
              <a:latin typeface="Arial" charset="0"/>
            </a:endParaRPr>
          </a:p>
          <a:p>
            <a:pPr>
              <a:lnSpc>
                <a:spcPct val="90000"/>
              </a:lnSpc>
              <a:spcAft>
                <a:spcPct val="30000"/>
              </a:spcAft>
            </a:pPr>
            <a:endParaRPr lang="es-MX" sz="2200" dirty="0">
              <a:solidFill>
                <a:srgbClr val="00C08E"/>
              </a:solidFill>
              <a:latin typeface="Arial" charset="0"/>
            </a:endParaRP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s-MX" sz="2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[] </a:t>
            </a:r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nombre </a:t>
            </a:r>
            <a:r>
              <a:rPr lang="es-MX" sz="2200" b="1" dirty="0">
                <a:latin typeface="Arial" charset="0"/>
              </a:rPr>
              <a:t>= </a:t>
            </a:r>
            <a:r>
              <a:rPr lang="es-MX" sz="2200" b="1" dirty="0">
                <a:solidFill>
                  <a:srgbClr val="FF0000"/>
                </a:solidFill>
                <a:latin typeface="Arial" charset="0"/>
              </a:rPr>
              <a:t>new </a:t>
            </a:r>
            <a:r>
              <a:rPr lang="es-MX" sz="2200" b="1" dirty="0" err="1" smtClean="0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es-MX" sz="2200" b="1" dirty="0" smtClean="0">
                <a:solidFill>
                  <a:srgbClr val="FF0000"/>
                </a:solidFill>
                <a:latin typeface="Arial" charset="0"/>
              </a:rPr>
              <a:t>[100];   </a:t>
            </a:r>
            <a:r>
              <a:rPr lang="es-MX" sz="2200" dirty="0" smtClean="0">
                <a:latin typeface="Arial" charset="0"/>
              </a:rPr>
              <a:t>// </a:t>
            </a:r>
            <a:r>
              <a:rPr lang="es-MX" sz="2200" dirty="0">
                <a:latin typeface="Arial" charset="0"/>
              </a:rPr>
              <a:t>tiene memoria NO tiene </a:t>
            </a:r>
            <a:r>
              <a:rPr lang="es-MX" sz="2200" dirty="0" smtClean="0">
                <a:latin typeface="Arial" charset="0"/>
              </a:rPr>
              <a:t>datos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endParaRPr lang="es-MX" sz="2200" dirty="0">
              <a:latin typeface="Arial" charset="0"/>
            </a:endParaRP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s-MX" sz="2200" dirty="0" smtClean="0">
                <a:latin typeface="Arial" charset="0"/>
              </a:rPr>
              <a:t> </a:t>
            </a:r>
            <a:endParaRPr lang="es-MX" sz="2200" dirty="0">
              <a:latin typeface="Arial" charset="0"/>
            </a:endParaRPr>
          </a:p>
          <a:p>
            <a:pPr>
              <a:lnSpc>
                <a:spcPct val="90000"/>
              </a:lnSpc>
              <a:spcAft>
                <a:spcPct val="30000"/>
              </a:spcAft>
              <a:buNone/>
            </a:pPr>
            <a:endParaRPr lang="es-MX" sz="22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Aft>
                <a:spcPct val="30000"/>
              </a:spcAft>
              <a:buNone/>
            </a:pPr>
            <a:r>
              <a:rPr lang="es-MX" sz="2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[] </a:t>
            </a:r>
            <a:r>
              <a:rPr lang="es-MX" sz="22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arregloInt</a:t>
            </a:r>
            <a:r>
              <a:rPr lang="es-MX" sz="2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MX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{4,2,5,7,1,8};   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// </a:t>
            </a:r>
            <a:r>
              <a:rPr lang="es-MX" sz="2200" dirty="0" smtClean="0">
                <a:latin typeface="Arial" pitchFamily="34" charset="0"/>
                <a:cs typeface="Arial" pitchFamily="34" charset="0"/>
              </a:rPr>
              <a:t>tiene memoria y datos</a:t>
            </a:r>
            <a:endParaRPr lang="es-MX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297712" y="2645196"/>
            <a:ext cx="2876550" cy="466725"/>
            <a:chOff x="432" y="960"/>
            <a:chExt cx="1812" cy="29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32" y="960"/>
              <a:ext cx="6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dirty="0" smtClean="0">
                  <a:latin typeface="Tahoma" pitchFamily="34" charset="0"/>
                </a:rPr>
                <a:t>numero</a:t>
              </a:r>
              <a:endParaRPr lang="es-MX" b="1" dirty="0">
                <a:latin typeface="Tahoma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392" y="110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824" y="960"/>
              <a:ext cx="4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/>
                <a:t>null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87180" y="3829670"/>
            <a:ext cx="7840663" cy="823913"/>
            <a:chOff x="685800" y="4191000"/>
            <a:chExt cx="7840663" cy="823913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72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953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715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6096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477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8200" y="4648200"/>
              <a:ext cx="3878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>
                  <a:latin typeface="Tahoma" pitchFamily="34" charset="0"/>
                </a:rPr>
                <a:t>0    1    2           .  .  .                 99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685800" y="4191000"/>
              <a:ext cx="1520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dirty="0">
                  <a:latin typeface="Tahoma" pitchFamily="34" charset="0"/>
                </a:rPr>
                <a:t>nombres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209800" y="44196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984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/>
                <a:t>    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124200" y="4419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6858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7239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715000" y="4191000"/>
              <a:ext cx="2301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>
                  <a:latin typeface="Tahoma" pitchFamily="34" charset="0"/>
                </a:rPr>
                <a:t>      .  .  .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8001000" y="4191000"/>
              <a:ext cx="3968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s-MX">
                <a:latin typeface="Tahoma" pitchFamily="34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967975" y="5544857"/>
            <a:ext cx="6926673" cy="826532"/>
            <a:chOff x="685800" y="4191000"/>
            <a:chExt cx="6926673" cy="826532"/>
          </a:xfrm>
        </p:grpSpPr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4572000" y="4191000"/>
              <a:ext cx="396875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dirty="0" smtClean="0">
                  <a:latin typeface="Tahoma" pitchFamily="34" charset="0"/>
                </a:rPr>
                <a:t>4</a:t>
              </a:r>
              <a:endParaRPr lang="es-MX" dirty="0">
                <a:latin typeface="Tahoma" pitchFamily="34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4953000" y="4191000"/>
              <a:ext cx="396875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dirty="0" smtClean="0">
                  <a:latin typeface="Tahoma" pitchFamily="34" charset="0"/>
                </a:rPr>
                <a:t>2</a:t>
              </a:r>
              <a:endParaRPr lang="es-MX" dirty="0">
                <a:latin typeface="Tahoma" pitchFamily="34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396875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dirty="0" smtClean="0">
                  <a:latin typeface="Tahoma" pitchFamily="34" charset="0"/>
                </a:rPr>
                <a:t>5</a:t>
              </a:r>
              <a:endParaRPr lang="es-MX" dirty="0">
                <a:latin typeface="Tahoma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5715000" y="4191000"/>
              <a:ext cx="396875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dirty="0" smtClean="0">
                  <a:latin typeface="Tahoma" pitchFamily="34" charset="0"/>
                </a:rPr>
                <a:t>7</a:t>
              </a:r>
              <a:endParaRPr lang="es-MX" dirty="0">
                <a:latin typeface="Tahoma" pitchFamily="34" charset="0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6096000" y="4191000"/>
              <a:ext cx="396875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dirty="0" smtClean="0">
                  <a:latin typeface="Tahoma" pitchFamily="34" charset="0"/>
                </a:rPr>
                <a:t>1</a:t>
              </a:r>
              <a:endParaRPr lang="es-MX" dirty="0">
                <a:latin typeface="Tahoma" pitchFamily="34" charset="0"/>
              </a:endParaRP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6477000" y="4191000"/>
              <a:ext cx="396875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dirty="0" smtClean="0">
                  <a:latin typeface="Tahoma" pitchFamily="34" charset="0"/>
                </a:rPr>
                <a:t>8</a:t>
              </a:r>
              <a:endParaRPr lang="es-MX" dirty="0">
                <a:latin typeface="Tahoma" pitchFamily="34" charset="0"/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4648200" y="4648200"/>
              <a:ext cx="296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1800" dirty="0">
                  <a:latin typeface="Tahoma" pitchFamily="34" charset="0"/>
                </a:rPr>
                <a:t>0  </a:t>
              </a:r>
              <a:r>
                <a:rPr lang="es-MX" sz="1800" dirty="0" smtClean="0">
                  <a:latin typeface="Tahoma" pitchFamily="34" charset="0"/>
                </a:rPr>
                <a:t> </a:t>
              </a:r>
              <a:r>
                <a:rPr lang="es-MX" sz="1800" dirty="0">
                  <a:latin typeface="Tahoma" pitchFamily="34" charset="0"/>
                </a:rPr>
                <a:t>1    2 </a:t>
              </a:r>
              <a:r>
                <a:rPr lang="es-MX" sz="1800" dirty="0" smtClean="0">
                  <a:latin typeface="Tahoma" pitchFamily="34" charset="0"/>
                </a:rPr>
                <a:t>   3   4    5          </a:t>
              </a:r>
              <a:endParaRPr lang="es-MX" sz="1800" dirty="0">
                <a:latin typeface="Tahoma" pitchFamily="34" charset="0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85800" y="4191000"/>
              <a:ext cx="13724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dirty="0" err="1" smtClean="0">
                  <a:latin typeface="Tahoma" pitchFamily="34" charset="0"/>
                </a:rPr>
                <a:t>arregloInt</a:t>
              </a:r>
              <a:endParaRPr lang="es-MX" b="1" dirty="0">
                <a:latin typeface="Tahoma" pitchFamily="34" charset="0"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2209800" y="44196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984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/>
                <a:t>    </a:t>
              </a: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3124200" y="44196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0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28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4.2 Arreglos Unidimensionales.</a:t>
            </a:r>
            <a:endParaRPr lang="es-MX" sz="28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520" y="2560638"/>
            <a:ext cx="8229600" cy="355699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arreglo unidimensional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es una estructura que puede contener una </a:t>
            </a: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serie de elementos del mismo tipo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en un momento especifico del tiempo. 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Cada elemento se almacena en una posición que va de 0 hasta numero de elementos -1.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Cada elemento se localiza por medio de un índice.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Un arreglo puede crearse después de declararlo de 2 formas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con una lista de valores iniciales delimitada por { } 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Con la palabra </a:t>
            </a: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y el número de elementos entre [ ]</a:t>
            </a:r>
          </a:p>
          <a:p>
            <a:pPr>
              <a:lnSpc>
                <a:spcPct val="90000"/>
              </a:lnSpc>
              <a:spcAft>
                <a:spcPct val="30000"/>
              </a:spcAft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14892" y="1417638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  <a:buNone/>
            </a:pPr>
            <a:r>
              <a:rPr lang="es-MX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[] </a:t>
            </a:r>
            <a:r>
              <a:rPr lang="es-MX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arregloInt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MX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{4,2,5,7,1,8};  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// almacena los datos</a:t>
            </a:r>
          </a:p>
          <a:p>
            <a:pPr>
              <a:lnSpc>
                <a:spcPct val="90000"/>
              </a:lnSpc>
              <a:spcAft>
                <a:spcPct val="30000"/>
              </a:spcAft>
              <a:buNone/>
            </a:pPr>
            <a:r>
              <a:rPr lang="es-MX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[] </a:t>
            </a:r>
            <a:r>
              <a:rPr lang="es-MX" sz="2000" b="1" dirty="0" err="1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numeros</a:t>
            </a: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s-MX" sz="2000" b="1" dirty="0">
                <a:latin typeface="Arial" charset="0"/>
              </a:rPr>
              <a:t>= </a:t>
            </a:r>
            <a:r>
              <a:rPr lang="es-MX" sz="2000" b="1" dirty="0">
                <a:solidFill>
                  <a:srgbClr val="FF0000"/>
                </a:solidFill>
                <a:latin typeface="Arial" charset="0"/>
              </a:rPr>
              <a:t>new </a:t>
            </a:r>
            <a:r>
              <a:rPr lang="es-MX" sz="2000" b="1" dirty="0" err="1" smtClean="0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es-MX" sz="2000" b="1" dirty="0" smtClean="0">
                <a:solidFill>
                  <a:srgbClr val="FF0000"/>
                </a:solidFill>
                <a:latin typeface="Arial" charset="0"/>
              </a:rPr>
              <a:t> [</a:t>
            </a:r>
            <a:r>
              <a:rPr lang="es-MX" sz="2000" b="1" dirty="0">
                <a:solidFill>
                  <a:srgbClr val="FF0000"/>
                </a:solidFill>
                <a:latin typeface="Arial" charset="0"/>
              </a:rPr>
              <a:t>10];     </a:t>
            </a:r>
            <a:r>
              <a:rPr lang="es-MX" sz="2000" b="1" dirty="0">
                <a:latin typeface="Arial" charset="0"/>
              </a:rPr>
              <a:t>// no hay datos almacenados</a:t>
            </a:r>
            <a:endParaRPr lang="es-MX" sz="2000" b="1" dirty="0">
              <a:solidFill>
                <a:srgbClr val="00C08E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3220</Words>
  <Application>Microsoft Office PowerPoint</Application>
  <PresentationFormat>Presentación en pantalla (4:3)</PresentationFormat>
  <Paragraphs>655</Paragraphs>
  <Slides>55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4" baseType="lpstr">
      <vt:lpstr>Arial Unicode MS</vt:lpstr>
      <vt:lpstr>Arial</vt:lpstr>
      <vt:lpstr>Calibri</vt:lpstr>
      <vt:lpstr>Courier</vt:lpstr>
      <vt:lpstr>Courier New</vt:lpstr>
      <vt:lpstr>DejaVu Serif</vt:lpstr>
      <vt:lpstr>Tahoma</vt:lpstr>
      <vt:lpstr>Times New Roman</vt:lpstr>
      <vt:lpstr>Tema de Office</vt:lpstr>
      <vt:lpstr>Ingeniería en Sistemas Computacionales Fundamentos de Programación Clave AED-1285 SATCA 2-3-5 </vt:lpstr>
      <vt:lpstr>4. Organización de datos</vt:lpstr>
      <vt:lpstr>Introducción</vt:lpstr>
      <vt:lpstr>Presentación de PowerPoint</vt:lpstr>
      <vt:lpstr>4.1 Conceptos básicos</vt:lpstr>
      <vt:lpstr>Arreglos de objetos  VS  Arreglos de datos primitivos</vt:lpstr>
      <vt:lpstr>Presentación de PowerPoint</vt:lpstr>
      <vt:lpstr>Presentación de PowerPoint</vt:lpstr>
      <vt:lpstr>4.2 Arreglos Unidimensionales.</vt:lpstr>
      <vt:lpstr>Presentación de PowerPoint</vt:lpstr>
      <vt:lpstr>Presentación de PowerPoint</vt:lpstr>
      <vt:lpstr>Presentación de PowerPoint</vt:lpstr>
      <vt:lpstr>Inicialización de arreglos</vt:lpstr>
      <vt:lpstr>Operaciones con arreglos</vt:lpstr>
      <vt:lpstr>Ejemplos</vt:lpstr>
      <vt:lpstr>Presentación de PowerPoint</vt:lpstr>
      <vt:lpstr>Presentación de PowerPoint</vt:lpstr>
      <vt:lpstr>Presentación de PowerPoint</vt:lpstr>
      <vt:lpstr>Errores mas comunes</vt:lpstr>
      <vt:lpstr>Presentación de PowerPoint</vt:lpstr>
      <vt:lpstr>Presentación de PowerPoint</vt:lpstr>
      <vt:lpstr>Tarea</vt:lpstr>
      <vt:lpstr>La clase Arrays</vt:lpstr>
      <vt:lpstr>Métodos de la clase Arrays</vt:lpstr>
      <vt:lpstr>Presentación de PowerPoint</vt:lpstr>
      <vt:lpstr>Presentación de PowerPoint</vt:lpstr>
      <vt:lpstr>La clase ArrayList </vt:lpstr>
      <vt:lpstr>Métodos de ArrayList</vt:lpstr>
      <vt:lpstr>La clase ArrayList </vt:lpstr>
      <vt:lpstr>Operaciones</vt:lpstr>
      <vt:lpstr>Aplicaciones</vt:lpstr>
      <vt:lpstr>Aplicaciones (equipo de 2 personas)</vt:lpstr>
      <vt:lpstr>Ejemplo usando la clase Vector</vt:lpstr>
      <vt:lpstr>Presentación de PowerPoint</vt:lpstr>
      <vt:lpstr>4.3 Arreglos Multidimensionales.</vt:lpstr>
      <vt:lpstr>Arreglos Bidimensionales.</vt:lpstr>
      <vt:lpstr>Presentación de PowerPoint</vt:lpstr>
      <vt:lpstr>Presentación de PowerPoint</vt:lpstr>
      <vt:lpstr>Presentación de PowerPoint</vt:lpstr>
      <vt:lpstr>Presentación de PowerPoint</vt:lpstr>
      <vt:lpstr>Aplicaciones</vt:lpstr>
      <vt:lpstr>Aplicaciones</vt:lpstr>
      <vt:lpstr>Aplicaciones</vt:lpstr>
      <vt:lpstr>Arreglo Multidimensional.</vt:lpstr>
      <vt:lpstr>Presentación de PowerPoint</vt:lpstr>
      <vt:lpstr>Presentación de PowerPoint</vt:lpstr>
      <vt:lpstr>Aplicaciones</vt:lpstr>
      <vt:lpstr>4.4 Estructuras o registros</vt:lpstr>
      <vt:lpstr>Presentación de PowerPoint</vt:lpstr>
      <vt:lpstr>Presentación de PowerPoint</vt:lpstr>
      <vt:lpstr>Presentación de PowerPoint</vt:lpstr>
      <vt:lpstr>Investigación</vt:lpstr>
      <vt:lpstr>Presentación de PowerPoint</vt:lpstr>
      <vt:lpstr>Ejemplo en lenguaje C</vt:lpstr>
      <vt:lpstr>Evaluación Unidad 4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en Sistemas Computacionales Fundamentos de Programación Clave SCD-1008 Créditos 2-3-5</dc:title>
  <dc:creator>Lucia Barron</dc:creator>
  <cp:lastModifiedBy>ADM</cp:lastModifiedBy>
  <cp:revision>54</cp:revision>
  <dcterms:created xsi:type="dcterms:W3CDTF">2013-11-23T01:48:37Z</dcterms:created>
  <dcterms:modified xsi:type="dcterms:W3CDTF">2018-11-13T18:51:52Z</dcterms:modified>
</cp:coreProperties>
</file>