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o Styles" initials="AS" lastIdx="1" clrIdx="0">
    <p:extLst>
      <p:ext uri="{19B8F6BF-5375-455C-9EA6-DF929625EA0E}">
        <p15:presenceInfo xmlns:p15="http://schemas.microsoft.com/office/powerpoint/2012/main" userId="78ff3055cd9e21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60"/>
  </p:normalViewPr>
  <p:slideViewPr>
    <p:cSldViewPr snapToGrid="0">
      <p:cViewPr varScale="1">
        <p:scale>
          <a:sx n="68" d="100"/>
          <a:sy n="68" d="100"/>
        </p:scale>
        <p:origin x="9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6T20:36:12.955"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ABE8F-8401-4E2C-B725-E148A3BEED3B}" type="datetimeFigureOut">
              <a:rPr lang="es-MX" smtClean="0"/>
              <a:t>06/05/2019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BF32F-AC21-40EF-8B00-4B3654E03014}" type="slidenum">
              <a:rPr lang="es-MX" smtClean="0"/>
              <a:t>‹Nº›</a:t>
            </a:fld>
            <a:endParaRPr lang="es-MX"/>
          </a:p>
        </p:txBody>
      </p:sp>
    </p:spTree>
    <p:extLst>
      <p:ext uri="{BB962C8B-B14F-4D97-AF65-F5344CB8AC3E}">
        <p14:creationId xmlns:p14="http://schemas.microsoft.com/office/powerpoint/2010/main" val="1464764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A4BF32F-AC21-40EF-8B00-4B3654E03014}" type="slidenum">
              <a:rPr lang="es-MX" smtClean="0"/>
              <a:t>11</a:t>
            </a:fld>
            <a:endParaRPr lang="es-MX"/>
          </a:p>
        </p:txBody>
      </p:sp>
    </p:spTree>
    <p:extLst>
      <p:ext uri="{BB962C8B-B14F-4D97-AF65-F5344CB8AC3E}">
        <p14:creationId xmlns:p14="http://schemas.microsoft.com/office/powerpoint/2010/main" val="116690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A4BF32F-AC21-40EF-8B00-4B3654E03014}" type="slidenum">
              <a:rPr lang="es-MX" smtClean="0"/>
              <a:t>12</a:t>
            </a:fld>
            <a:endParaRPr lang="es-MX"/>
          </a:p>
        </p:txBody>
      </p:sp>
    </p:spTree>
    <p:extLst>
      <p:ext uri="{BB962C8B-B14F-4D97-AF65-F5344CB8AC3E}">
        <p14:creationId xmlns:p14="http://schemas.microsoft.com/office/powerpoint/2010/main" val="243230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D94C71-9ADF-4161-9B11-BF2BFA450692}" type="datetimeFigureOut">
              <a:rPr lang="es-MX" smtClean="0"/>
              <a:t>06/05/2019</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18913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AD94C71-9ADF-4161-9B11-BF2BFA450692}"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81263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D94C71-9ADF-4161-9B11-BF2BFA450692}" type="datetimeFigureOut">
              <a:rPr lang="es-MX" smtClean="0"/>
              <a:t>06/05/2019</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1622795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D94C71-9ADF-4161-9B11-BF2BFA450692}" type="datetimeFigureOut">
              <a:rPr lang="es-MX" smtClean="0"/>
              <a:t>06/05/2019</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956D5401-477B-4540-A5D5-276FB420F22F}"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8543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D94C71-9ADF-4161-9B11-BF2BFA450692}" type="datetimeFigureOut">
              <a:rPr lang="es-MX" smtClean="0"/>
              <a:t>06/05/2019</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3534186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D94C71-9ADF-4161-9B11-BF2BFA450692}" type="datetimeFigureOut">
              <a:rPr lang="es-MX" smtClean="0"/>
              <a:t>06/05/2019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2334802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D94C71-9ADF-4161-9B11-BF2BFA450692}" type="datetimeFigureOut">
              <a:rPr lang="es-MX" smtClean="0"/>
              <a:t>06/05/2019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1606023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D94C71-9ADF-4161-9B11-BF2BFA450692}"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1984531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AD94C71-9ADF-4161-9B11-BF2BFA450692}" type="datetimeFigureOut">
              <a:rPr lang="es-MX" smtClean="0"/>
              <a:t>06/05/2019</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3271112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D94C71-9ADF-4161-9B11-BF2BFA450692}"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351279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AD94C71-9ADF-4161-9B11-BF2BFA450692}" type="datetimeFigureOut">
              <a:rPr lang="es-MX" smtClean="0"/>
              <a:t>06/05/2019</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114128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AD94C71-9ADF-4161-9B11-BF2BFA450692}"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877353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AD94C71-9ADF-4161-9B11-BF2BFA450692}" type="datetimeFigureOut">
              <a:rPr lang="es-MX" smtClean="0"/>
              <a:t>06/05/2019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298624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AD94C71-9ADF-4161-9B11-BF2BFA450692}" type="datetimeFigureOut">
              <a:rPr lang="es-MX" smtClean="0"/>
              <a:t>06/05/2019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253810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94C71-9ADF-4161-9B11-BF2BFA450692}" type="datetimeFigureOut">
              <a:rPr lang="es-MX" smtClean="0"/>
              <a:t>06/05/2019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392624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AD94C71-9ADF-4161-9B11-BF2BFA450692}"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408155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AD94C71-9ADF-4161-9B11-BF2BFA450692}"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6D5401-477B-4540-A5D5-276FB420F22F}" type="slidenum">
              <a:rPr lang="es-MX" smtClean="0"/>
              <a:t>‹Nº›</a:t>
            </a:fld>
            <a:endParaRPr lang="es-MX"/>
          </a:p>
        </p:txBody>
      </p:sp>
    </p:spTree>
    <p:extLst>
      <p:ext uri="{BB962C8B-B14F-4D97-AF65-F5344CB8AC3E}">
        <p14:creationId xmlns:p14="http://schemas.microsoft.com/office/powerpoint/2010/main" val="419018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D94C71-9ADF-4161-9B11-BF2BFA450692}" type="datetimeFigureOut">
              <a:rPr lang="es-MX" smtClean="0"/>
              <a:t>06/05/2019</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6D5401-477B-4540-A5D5-276FB420F22F}" type="slidenum">
              <a:rPr lang="es-MX" smtClean="0"/>
              <a:t>‹Nº›</a:t>
            </a:fld>
            <a:endParaRPr lang="es-MX"/>
          </a:p>
        </p:txBody>
      </p:sp>
    </p:spTree>
    <p:extLst>
      <p:ext uri="{BB962C8B-B14F-4D97-AF65-F5344CB8AC3E}">
        <p14:creationId xmlns:p14="http://schemas.microsoft.com/office/powerpoint/2010/main" val="14829474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3EE1F93-7A71-4373-9CA2-12CAF1F43945}"/>
              </a:ext>
            </a:extLst>
          </p:cNvPr>
          <p:cNvPicPr>
            <a:picLocks noChangeAspect="1"/>
          </p:cNvPicPr>
          <p:nvPr/>
        </p:nvPicPr>
        <p:blipFill rotWithShape="1">
          <a:blip r:embed="rId2">
            <a:alphaModFix amt="40000"/>
            <a:extLst/>
          </a:blip>
          <a:src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0B87F1B-721B-4E80-AB64-0C1E6F522A21}"/>
              </a:ext>
            </a:extLst>
          </p:cNvPr>
          <p:cNvSpPr>
            <a:spLocks noGrp="1"/>
          </p:cNvSpPr>
          <p:nvPr>
            <p:ph type="ctrTitle"/>
          </p:nvPr>
        </p:nvSpPr>
        <p:spPr>
          <a:xfrm>
            <a:off x="1371600" y="2237173"/>
            <a:ext cx="9448800" cy="2602062"/>
          </a:xfrm>
        </p:spPr>
        <p:txBody>
          <a:bodyPr>
            <a:normAutofit fontScale="90000"/>
          </a:bodyPr>
          <a:lstStyle/>
          <a:p>
            <a:r>
              <a:rPr lang="es-ES" sz="9600" b="1" dirty="0"/>
              <a:t>JAVA: EXCEPCIONES</a:t>
            </a:r>
            <a:endParaRPr lang="es-MX" sz="9600" b="1" dirty="0"/>
          </a:p>
        </p:txBody>
      </p:sp>
      <p:sp>
        <p:nvSpPr>
          <p:cNvPr id="3" name="Subtítulo 2">
            <a:extLst>
              <a:ext uri="{FF2B5EF4-FFF2-40B4-BE49-F238E27FC236}">
                <a16:creationId xmlns:a16="http://schemas.microsoft.com/office/drawing/2014/main" id="{64BF1A1F-8B52-48F0-9D58-F1BDF3789AFF}"/>
              </a:ext>
            </a:extLst>
          </p:cNvPr>
          <p:cNvSpPr>
            <a:spLocks noGrp="1"/>
          </p:cNvSpPr>
          <p:nvPr>
            <p:ph type="subTitle" idx="1"/>
          </p:nvPr>
        </p:nvSpPr>
        <p:spPr>
          <a:xfrm>
            <a:off x="1371600" y="4842934"/>
            <a:ext cx="9448800" cy="1487527"/>
          </a:xfrm>
        </p:spPr>
        <p:txBody>
          <a:bodyPr>
            <a:normAutofit/>
          </a:bodyPr>
          <a:lstStyle/>
          <a:p>
            <a:r>
              <a:rPr lang="es-ES" b="1" u="sng" dirty="0"/>
              <a:t>JOSÉ ALFREDO GARCÍA AGUILAR</a:t>
            </a:r>
          </a:p>
          <a:p>
            <a:r>
              <a:rPr lang="es-ES" b="1" u="sng" dirty="0"/>
              <a:t>CLASE 4-5 PM</a:t>
            </a:r>
          </a:p>
          <a:p>
            <a:r>
              <a:rPr lang="es-ES" b="1" u="sng" dirty="0"/>
              <a:t>PROGRAMACIÓN ORIENTADA A OBJETOS</a:t>
            </a:r>
            <a:endParaRPr lang="es-MX" b="1" u="sng" dirty="0"/>
          </a:p>
        </p:txBody>
      </p:sp>
    </p:spTree>
    <p:extLst>
      <p:ext uri="{BB962C8B-B14F-4D97-AF65-F5344CB8AC3E}">
        <p14:creationId xmlns:p14="http://schemas.microsoft.com/office/powerpoint/2010/main" val="278681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gráficos vectoriales&#10;&#10;Descripción generada automáticamente">
            <a:extLst>
              <a:ext uri="{FF2B5EF4-FFF2-40B4-BE49-F238E27FC236}">
                <a16:creationId xmlns:a16="http://schemas.microsoft.com/office/drawing/2014/main" id="{6FEF9A9E-E932-4438-A139-AB1D7CE48C34}"/>
              </a:ext>
            </a:extLst>
          </p:cNvPr>
          <p:cNvPicPr>
            <a:picLocks noChangeAspect="1"/>
          </p:cNvPicPr>
          <p:nvPr/>
        </p:nvPicPr>
        <p:blipFill rotWithShape="1">
          <a:blip r:embed="rId2">
            <a:alphaModFix amt="30000"/>
            <a:extLst/>
          </a:blip>
          <a:srcRect t="8040" b="769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058E3A80-9EA6-4FA9-B70A-075C8F477DCD}"/>
              </a:ext>
            </a:extLst>
          </p:cNvPr>
          <p:cNvSpPr>
            <a:spLocks noGrp="1"/>
          </p:cNvSpPr>
          <p:nvPr>
            <p:ph type="title"/>
          </p:nvPr>
        </p:nvSpPr>
        <p:spPr>
          <a:xfrm>
            <a:off x="2895600" y="764373"/>
            <a:ext cx="8610600" cy="1293028"/>
          </a:xfrm>
        </p:spPr>
        <p:txBody>
          <a:bodyPr>
            <a:normAutofit/>
          </a:bodyPr>
          <a:lstStyle/>
          <a:p>
            <a:r>
              <a:rPr lang="es-ES" dirty="0"/>
              <a:t>¿CUÁLES SON LAS MÁS COMUNES?</a:t>
            </a:r>
            <a:endParaRPr lang="es-MX" dirty="0"/>
          </a:p>
        </p:txBody>
      </p:sp>
      <p:sp>
        <p:nvSpPr>
          <p:cNvPr id="3" name="Marcador de contenido 2">
            <a:extLst>
              <a:ext uri="{FF2B5EF4-FFF2-40B4-BE49-F238E27FC236}">
                <a16:creationId xmlns:a16="http://schemas.microsoft.com/office/drawing/2014/main" id="{45C105B0-D849-4700-81F6-CA3F59F541DC}"/>
              </a:ext>
            </a:extLst>
          </p:cNvPr>
          <p:cNvSpPr>
            <a:spLocks noGrp="1"/>
          </p:cNvSpPr>
          <p:nvPr>
            <p:ph idx="1"/>
          </p:nvPr>
        </p:nvSpPr>
        <p:spPr>
          <a:xfrm>
            <a:off x="685800" y="2194560"/>
            <a:ext cx="10820400" cy="4024125"/>
          </a:xfrm>
        </p:spPr>
        <p:txBody>
          <a:bodyPr>
            <a:normAutofit/>
          </a:bodyPr>
          <a:lstStyle/>
          <a:p>
            <a:r>
              <a:rPr lang="es-MX" dirty="0" err="1"/>
              <a:t>ClassNotFoundException</a:t>
            </a:r>
            <a:r>
              <a:rPr lang="es-MX" dirty="0"/>
              <a:t>: </a:t>
            </a:r>
            <a:r>
              <a:rPr lang="es-ES" dirty="0"/>
              <a:t>Lanza la excepción cuando la clase no ha sido cargada por que la definición de la clase no ha sido encontrada.</a:t>
            </a:r>
          </a:p>
          <a:p>
            <a:endParaRPr lang="es-ES" dirty="0"/>
          </a:p>
          <a:p>
            <a:r>
              <a:rPr lang="es-MX" dirty="0" err="1"/>
              <a:t>IOException</a:t>
            </a:r>
            <a:r>
              <a:rPr lang="es-MX" dirty="0"/>
              <a:t>: </a:t>
            </a:r>
            <a:r>
              <a:rPr lang="es-ES" dirty="0"/>
              <a:t>Lanza la excepción cuando ocurre un fallo o es interrumpida la operación en curso. 2 comunes subtipos de excepción de </a:t>
            </a:r>
            <a:r>
              <a:rPr lang="es-ES" dirty="0" err="1"/>
              <a:t>IOException</a:t>
            </a:r>
            <a:r>
              <a:rPr lang="es-ES" dirty="0"/>
              <a:t> son </a:t>
            </a:r>
            <a:r>
              <a:rPr lang="es-ES" dirty="0" err="1"/>
              <a:t>EOFException</a:t>
            </a:r>
            <a:r>
              <a:rPr lang="es-ES" dirty="0"/>
              <a:t> y </a:t>
            </a:r>
            <a:r>
              <a:rPr lang="es-ES" dirty="0" err="1"/>
              <a:t>FileNotFoundException</a:t>
            </a:r>
            <a:r>
              <a:rPr lang="es-ES" dirty="0"/>
              <a:t>.</a:t>
            </a:r>
          </a:p>
          <a:p>
            <a:endParaRPr lang="es-ES" dirty="0"/>
          </a:p>
          <a:p>
            <a:r>
              <a:rPr lang="es-MX" dirty="0" err="1"/>
              <a:t>FileNotFoundException</a:t>
            </a:r>
            <a:r>
              <a:rPr lang="es-MX" dirty="0"/>
              <a:t>: </a:t>
            </a:r>
            <a:r>
              <a:rPr lang="es-ES" dirty="0"/>
              <a:t>Lanza la excepción cuando al abrir un archivo no es encontrado.</a:t>
            </a:r>
          </a:p>
          <a:p>
            <a:endParaRPr lang="es-ES" dirty="0"/>
          </a:p>
          <a:p>
            <a:endParaRPr lang="es-MX" dirty="0"/>
          </a:p>
        </p:txBody>
      </p:sp>
    </p:spTree>
    <p:extLst>
      <p:ext uri="{BB962C8B-B14F-4D97-AF65-F5344CB8AC3E}">
        <p14:creationId xmlns:p14="http://schemas.microsoft.com/office/powerpoint/2010/main" val="261152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monitor, captura de pantalla, interior, portátil&#10;&#10;Descripción generada automáticamente">
            <a:extLst>
              <a:ext uri="{FF2B5EF4-FFF2-40B4-BE49-F238E27FC236}">
                <a16:creationId xmlns:a16="http://schemas.microsoft.com/office/drawing/2014/main" id="{2E866983-96FC-4B0C-BDAB-678933284BDA}"/>
              </a:ext>
            </a:extLst>
          </p:cNvPr>
          <p:cNvPicPr>
            <a:picLocks noChangeAspect="1"/>
          </p:cNvPicPr>
          <p:nvPr/>
        </p:nvPicPr>
        <p:blipFill rotWithShape="1">
          <a:blip r:embed="rId3">
            <a:duotone>
              <a:schemeClr val="bg2">
                <a:shade val="45000"/>
                <a:satMod val="135000"/>
              </a:schemeClr>
              <a:prstClr val="white"/>
            </a:duotone>
            <a:alphaModFix amt="30000"/>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9BAEEB83-A879-4ABF-87A3-5C1FD4DD4B9B}"/>
              </a:ext>
            </a:extLst>
          </p:cNvPr>
          <p:cNvSpPr>
            <a:spLocks noGrp="1"/>
          </p:cNvSpPr>
          <p:nvPr>
            <p:ph type="title"/>
          </p:nvPr>
        </p:nvSpPr>
        <p:spPr>
          <a:xfrm>
            <a:off x="2895600" y="764373"/>
            <a:ext cx="8610600" cy="1293028"/>
          </a:xfrm>
        </p:spPr>
        <p:txBody>
          <a:bodyPr>
            <a:normAutofit/>
          </a:bodyPr>
          <a:lstStyle/>
          <a:p>
            <a:endParaRPr lang="es-MX"/>
          </a:p>
        </p:txBody>
      </p:sp>
      <p:sp>
        <p:nvSpPr>
          <p:cNvPr id="3" name="Marcador de contenido 2">
            <a:extLst>
              <a:ext uri="{FF2B5EF4-FFF2-40B4-BE49-F238E27FC236}">
                <a16:creationId xmlns:a16="http://schemas.microsoft.com/office/drawing/2014/main" id="{A4AB93EC-9B29-4FC5-BEF5-CB5D62DFF357}"/>
              </a:ext>
            </a:extLst>
          </p:cNvPr>
          <p:cNvSpPr>
            <a:spLocks noGrp="1"/>
          </p:cNvSpPr>
          <p:nvPr>
            <p:ph idx="1"/>
          </p:nvPr>
        </p:nvSpPr>
        <p:spPr>
          <a:xfrm>
            <a:off x="685800" y="2194560"/>
            <a:ext cx="10820400" cy="4024125"/>
          </a:xfrm>
        </p:spPr>
        <p:txBody>
          <a:bodyPr>
            <a:normAutofit/>
          </a:bodyPr>
          <a:lstStyle/>
          <a:p>
            <a:r>
              <a:rPr lang="es-MX" dirty="0" err="1"/>
              <a:t>SQLException</a:t>
            </a:r>
            <a:r>
              <a:rPr lang="es-MX" dirty="0"/>
              <a:t>: </a:t>
            </a:r>
            <a:r>
              <a:rPr lang="es-ES" dirty="0"/>
              <a:t>Lanza la excepción cuando ocurre un error en la Base de Datos.</a:t>
            </a:r>
          </a:p>
          <a:p>
            <a:endParaRPr lang="es-ES" dirty="0"/>
          </a:p>
          <a:p>
            <a:r>
              <a:rPr lang="es-MX" dirty="0" err="1"/>
              <a:t>InterruptedException</a:t>
            </a:r>
            <a:r>
              <a:rPr lang="es-MX" dirty="0"/>
              <a:t>:  </a:t>
            </a:r>
            <a:r>
              <a:rPr lang="es-ES" dirty="0"/>
              <a:t>Lanza la excepción cuando el Hilo es interrumpido.</a:t>
            </a:r>
          </a:p>
          <a:p>
            <a:endParaRPr lang="es-ES" dirty="0"/>
          </a:p>
          <a:p>
            <a:r>
              <a:rPr lang="es-MX" dirty="0" err="1"/>
              <a:t>NoSuchMethodException</a:t>
            </a:r>
            <a:r>
              <a:rPr lang="es-MX" dirty="0"/>
              <a:t>: </a:t>
            </a:r>
            <a:r>
              <a:rPr lang="es-ES" dirty="0"/>
              <a:t>Lanza la excepción cuando se llama a un método y este no es encontrado.</a:t>
            </a:r>
          </a:p>
          <a:p>
            <a:endParaRPr lang="es-ES" dirty="0"/>
          </a:p>
          <a:p>
            <a:endParaRPr lang="es-ES" dirty="0"/>
          </a:p>
          <a:p>
            <a:endParaRPr lang="es-MX" dirty="0"/>
          </a:p>
        </p:txBody>
      </p:sp>
    </p:spTree>
    <p:extLst>
      <p:ext uri="{BB962C8B-B14F-4D97-AF65-F5344CB8AC3E}">
        <p14:creationId xmlns:p14="http://schemas.microsoft.com/office/powerpoint/2010/main" val="397810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1180B-2CFD-4E41-B254-D2DAE788D73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7EA05BC-2FC2-4B1F-A007-7E262D2D21A7}"/>
              </a:ext>
            </a:extLst>
          </p:cNvPr>
          <p:cNvSpPr>
            <a:spLocks noGrp="1"/>
          </p:cNvSpPr>
          <p:nvPr>
            <p:ph idx="1"/>
          </p:nvPr>
        </p:nvSpPr>
        <p:spPr/>
        <p:txBody>
          <a:bodyPr/>
          <a:lstStyle/>
          <a:p>
            <a:r>
              <a:rPr lang="es-ES" dirty="0"/>
              <a:t>Esta es una pequeña lista de las excepciones más usuales</a:t>
            </a:r>
            <a:endParaRPr lang="es-MX" dirty="0"/>
          </a:p>
        </p:txBody>
      </p:sp>
      <p:pic>
        <p:nvPicPr>
          <p:cNvPr id="4" name="Imagen 3">
            <a:extLst>
              <a:ext uri="{FF2B5EF4-FFF2-40B4-BE49-F238E27FC236}">
                <a16:creationId xmlns:a16="http://schemas.microsoft.com/office/drawing/2014/main" id="{EF1908B3-BEF9-49C6-AEE4-F9D332E7BDA3}"/>
              </a:ext>
            </a:extLst>
          </p:cNvPr>
          <p:cNvPicPr>
            <a:picLocks noChangeAspect="1"/>
          </p:cNvPicPr>
          <p:nvPr/>
        </p:nvPicPr>
        <p:blipFill rotWithShape="1">
          <a:blip r:embed="rId3"/>
          <a:srcRect l="3346" t="33838" r="31923" b="34968"/>
          <a:stretch/>
        </p:blipFill>
        <p:spPr>
          <a:xfrm>
            <a:off x="461888" y="2680089"/>
            <a:ext cx="11268223" cy="3053066"/>
          </a:xfrm>
          <a:prstGeom prst="rect">
            <a:avLst/>
          </a:prstGeom>
        </p:spPr>
      </p:pic>
    </p:spTree>
    <p:extLst>
      <p:ext uri="{BB962C8B-B14F-4D97-AF65-F5344CB8AC3E}">
        <p14:creationId xmlns:p14="http://schemas.microsoft.com/office/powerpoint/2010/main" val="66950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para java">
            <a:extLst>
              <a:ext uri="{FF2B5EF4-FFF2-40B4-BE49-F238E27FC236}">
                <a16:creationId xmlns:a16="http://schemas.microsoft.com/office/drawing/2014/main" id="{D44A7363-7333-4BDB-8672-4F65C3DDD344}"/>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r="-2" b="-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1D5FB53-90F9-4FBE-AC4D-501C9DCD5E58}"/>
              </a:ext>
            </a:extLst>
          </p:cNvPr>
          <p:cNvSpPr>
            <a:spLocks noGrp="1"/>
          </p:cNvSpPr>
          <p:nvPr>
            <p:ph type="title"/>
          </p:nvPr>
        </p:nvSpPr>
        <p:spPr>
          <a:xfrm>
            <a:off x="2895600" y="764373"/>
            <a:ext cx="8610600" cy="1293028"/>
          </a:xfrm>
        </p:spPr>
        <p:txBody>
          <a:bodyPr>
            <a:normAutofit/>
          </a:bodyPr>
          <a:lstStyle/>
          <a:p>
            <a:r>
              <a:rPr lang="es-ES" dirty="0"/>
              <a:t>¿QUÉ SON?</a:t>
            </a:r>
            <a:endParaRPr lang="es-MX" dirty="0"/>
          </a:p>
        </p:txBody>
      </p:sp>
      <p:sp>
        <p:nvSpPr>
          <p:cNvPr id="3" name="Marcador de contenido 2">
            <a:extLst>
              <a:ext uri="{FF2B5EF4-FFF2-40B4-BE49-F238E27FC236}">
                <a16:creationId xmlns:a16="http://schemas.microsoft.com/office/drawing/2014/main" id="{D3D87C91-9FED-4E96-A776-C78A4FB2DE15}"/>
              </a:ext>
            </a:extLst>
          </p:cNvPr>
          <p:cNvSpPr>
            <a:spLocks noGrp="1"/>
          </p:cNvSpPr>
          <p:nvPr>
            <p:ph idx="1"/>
          </p:nvPr>
        </p:nvSpPr>
        <p:spPr>
          <a:xfrm>
            <a:off x="685800" y="2194560"/>
            <a:ext cx="10820400" cy="4024125"/>
          </a:xfrm>
        </p:spPr>
        <p:txBody>
          <a:bodyPr>
            <a:normAutofit/>
          </a:bodyPr>
          <a:lstStyle/>
          <a:p>
            <a:r>
              <a:rPr lang="es-ES" b="1" dirty="0"/>
              <a:t>En Java, los errores en tiempo de ejecución, se denominan excepciones</a:t>
            </a:r>
            <a:r>
              <a:rPr lang="es-ES" dirty="0"/>
              <a:t>, y esto sucede cuando hay un error en alguna de las instrucciones del programa.</a:t>
            </a:r>
          </a:p>
          <a:p>
            <a:r>
              <a:rPr lang="es-ES" dirty="0"/>
              <a:t>Excepciones, o simplemente problemas. En la programación siempre se producen errores, más o menos graves, pero hay que tratarlos correctamente.</a:t>
            </a:r>
          </a:p>
          <a:p>
            <a:r>
              <a:rPr lang="es-ES" dirty="0"/>
              <a:t>Para ello, en Java disponemos de un mecanismo que consiste en el uso de bloques </a:t>
            </a:r>
            <a:r>
              <a:rPr lang="es-ES" b="1" dirty="0"/>
              <a:t>try, catch, </a:t>
            </a:r>
            <a:r>
              <a:rPr lang="es-ES" b="1" dirty="0" err="1"/>
              <a:t>finally</a:t>
            </a:r>
            <a:r>
              <a:rPr lang="es-ES" b="1" dirty="0"/>
              <a:t>.</a:t>
            </a:r>
          </a:p>
          <a:p>
            <a:r>
              <a:rPr lang="es-ES" b="1" dirty="0"/>
              <a:t>Son errores que pueden surgir en un programa al momento de estar ejecutándolo.</a:t>
            </a:r>
            <a:endParaRPr lang="es-MX" b="1" dirty="0"/>
          </a:p>
        </p:txBody>
      </p:sp>
    </p:spTree>
    <p:extLst>
      <p:ext uri="{BB962C8B-B14F-4D97-AF65-F5344CB8AC3E}">
        <p14:creationId xmlns:p14="http://schemas.microsoft.com/office/powerpoint/2010/main" val="116616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ado de imagen para java">
            <a:extLst>
              <a:ext uri="{FF2B5EF4-FFF2-40B4-BE49-F238E27FC236}">
                <a16:creationId xmlns:a16="http://schemas.microsoft.com/office/drawing/2014/main" id="{7C4BF889-3A2C-445F-847D-FB7F176FFCD1}"/>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4501E2C-710D-4E81-A2ED-CAAF8A7DED33}"/>
              </a:ext>
            </a:extLst>
          </p:cNvPr>
          <p:cNvSpPr>
            <a:spLocks noGrp="1"/>
          </p:cNvSpPr>
          <p:nvPr>
            <p:ph type="title"/>
          </p:nvPr>
        </p:nvSpPr>
        <p:spPr>
          <a:xfrm>
            <a:off x="2895600" y="764373"/>
            <a:ext cx="8610600" cy="1293028"/>
          </a:xfrm>
        </p:spPr>
        <p:txBody>
          <a:bodyPr>
            <a:normAutofit/>
          </a:bodyPr>
          <a:lstStyle/>
          <a:p>
            <a:endParaRPr lang="es-MX"/>
          </a:p>
        </p:txBody>
      </p:sp>
      <p:sp>
        <p:nvSpPr>
          <p:cNvPr id="3" name="Marcador de contenido 2">
            <a:extLst>
              <a:ext uri="{FF2B5EF4-FFF2-40B4-BE49-F238E27FC236}">
                <a16:creationId xmlns:a16="http://schemas.microsoft.com/office/drawing/2014/main" id="{657A6FE8-4132-42A0-98B9-C08089850A0C}"/>
              </a:ext>
            </a:extLst>
          </p:cNvPr>
          <p:cNvSpPr>
            <a:spLocks noGrp="1"/>
          </p:cNvSpPr>
          <p:nvPr>
            <p:ph idx="1"/>
          </p:nvPr>
        </p:nvSpPr>
        <p:spPr>
          <a:xfrm>
            <a:off x="685800" y="2194560"/>
            <a:ext cx="10820400" cy="4024125"/>
          </a:xfrm>
        </p:spPr>
        <p:txBody>
          <a:bodyPr>
            <a:normAutofit/>
          </a:bodyPr>
          <a:lstStyle/>
          <a:p>
            <a:r>
              <a:rPr lang="es-ES" dirty="0"/>
              <a:t>Cuando un programa en Java viola las restricciones semánticas del lenguaje (se produce un error), la máquina virtual Java comunica este hecho el programa mediante una excepción.</a:t>
            </a:r>
          </a:p>
          <a:p>
            <a:r>
              <a:rPr lang="es-ES" dirty="0"/>
              <a:t>Muchas clases de errores pueden provocar una excepción, desde un desbordamiento de memoria o un disco duro estropeado, un intento de dividir por cero o intentar acceder a un vector fuera de sus límites. Cuando esto ocurre, la máquina virtual Java crea un objeto de la clase </a:t>
            </a:r>
            <a:r>
              <a:rPr lang="es-ES" dirty="0" err="1"/>
              <a:t>exception</a:t>
            </a:r>
            <a:r>
              <a:rPr lang="es-ES" dirty="0"/>
              <a:t>.</a:t>
            </a:r>
          </a:p>
          <a:p>
            <a:r>
              <a:rPr lang="es-ES" b="1" dirty="0"/>
              <a:t>Los errores no suelen marcarse en el código como tal, sino al momento de ejecutar los programas.</a:t>
            </a:r>
            <a:endParaRPr lang="es-MX" b="1" dirty="0"/>
          </a:p>
        </p:txBody>
      </p:sp>
    </p:spTree>
    <p:extLst>
      <p:ext uri="{BB962C8B-B14F-4D97-AF65-F5344CB8AC3E}">
        <p14:creationId xmlns:p14="http://schemas.microsoft.com/office/powerpoint/2010/main" val="58207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67827-4E7F-4447-AC87-D285D58171A4}"/>
              </a:ext>
            </a:extLst>
          </p:cNvPr>
          <p:cNvSpPr>
            <a:spLocks noGrp="1"/>
          </p:cNvSpPr>
          <p:nvPr>
            <p:ph type="title"/>
          </p:nvPr>
        </p:nvSpPr>
        <p:spPr>
          <a:xfrm>
            <a:off x="2895600" y="0"/>
            <a:ext cx="8610600" cy="1293028"/>
          </a:xfrm>
        </p:spPr>
        <p:txBody>
          <a:bodyPr/>
          <a:lstStyle/>
          <a:p>
            <a:r>
              <a:rPr lang="es-ES" dirty="0"/>
              <a:t>ejemplo</a:t>
            </a:r>
            <a:endParaRPr lang="es-MX" dirty="0"/>
          </a:p>
        </p:txBody>
      </p:sp>
      <p:sp>
        <p:nvSpPr>
          <p:cNvPr id="3" name="Marcador de contenido 2">
            <a:extLst>
              <a:ext uri="{FF2B5EF4-FFF2-40B4-BE49-F238E27FC236}">
                <a16:creationId xmlns:a16="http://schemas.microsoft.com/office/drawing/2014/main" id="{87C91A43-4CC5-4D3D-B5A9-2F9C5253E216}"/>
              </a:ext>
            </a:extLst>
          </p:cNvPr>
          <p:cNvSpPr>
            <a:spLocks noGrp="1"/>
          </p:cNvSpPr>
          <p:nvPr>
            <p:ph idx="1"/>
          </p:nvPr>
        </p:nvSpPr>
        <p:spPr>
          <a:xfrm>
            <a:off x="730526" y="935603"/>
            <a:ext cx="10820400" cy="4024125"/>
          </a:xfrm>
        </p:spPr>
        <p:txBody>
          <a:bodyPr>
            <a:normAutofit fontScale="92500" lnSpcReduction="20000"/>
          </a:bodyPr>
          <a:lstStyle/>
          <a:p>
            <a:r>
              <a:rPr lang="es-ES" dirty="0"/>
              <a:t>Tenemos este programa:</a:t>
            </a:r>
          </a:p>
          <a:p>
            <a:pPr marL="0" indent="0">
              <a:buNone/>
            </a:pPr>
            <a:r>
              <a:rPr lang="es-MX" sz="2400" dirty="0" err="1">
                <a:solidFill>
                  <a:srgbClr val="CC6C1D"/>
                </a:solidFill>
                <a:latin typeface="Consolas" panose="020B0609020204030204" pitchFamily="49" charset="0"/>
              </a:rPr>
              <a:t>package</a:t>
            </a:r>
            <a:r>
              <a:rPr lang="es-MX" sz="2400" dirty="0">
                <a:solidFill>
                  <a:srgbClr val="D9E8F7"/>
                </a:solidFill>
                <a:latin typeface="Consolas" panose="020B0609020204030204" pitchFamily="49" charset="0"/>
              </a:rPr>
              <a:t> Prácticas</a:t>
            </a:r>
            <a:r>
              <a:rPr lang="es-MX" sz="2400" dirty="0">
                <a:solidFill>
                  <a:srgbClr val="E6E6FA"/>
                </a:solidFill>
                <a:latin typeface="Consolas" panose="020B0609020204030204" pitchFamily="49" charset="0"/>
              </a:rPr>
              <a:t>;</a:t>
            </a:r>
          </a:p>
          <a:p>
            <a:endParaRPr lang="es-MX" sz="2400" dirty="0">
              <a:latin typeface="Consolas" panose="020B0609020204030204" pitchFamily="49" charset="0"/>
            </a:endParaRPr>
          </a:p>
          <a:p>
            <a:pPr marL="0" indent="0">
              <a:buNone/>
            </a:pPr>
            <a:r>
              <a:rPr lang="es-MX" sz="2400" dirty="0" err="1">
                <a:solidFill>
                  <a:srgbClr val="CC6C1D"/>
                </a:solidFill>
                <a:latin typeface="Consolas" panose="020B0609020204030204" pitchFamily="49" charset="0"/>
              </a:rPr>
              <a:t>public</a:t>
            </a:r>
            <a:r>
              <a:rPr lang="es-MX" sz="2400" dirty="0">
                <a:solidFill>
                  <a:srgbClr val="D9E8F7"/>
                </a:solidFill>
                <a:latin typeface="Consolas" panose="020B0609020204030204" pitchFamily="49" charset="0"/>
              </a:rPr>
              <a:t> </a:t>
            </a:r>
            <a:r>
              <a:rPr lang="es-MX" sz="2400" dirty="0" err="1">
                <a:solidFill>
                  <a:srgbClr val="CC6C1D"/>
                </a:solidFill>
                <a:latin typeface="Consolas" panose="020B0609020204030204" pitchFamily="49" charset="0"/>
              </a:rPr>
              <a:t>class</a:t>
            </a:r>
            <a:r>
              <a:rPr lang="es-MX" sz="2400" dirty="0">
                <a:solidFill>
                  <a:srgbClr val="D9E8F7"/>
                </a:solidFill>
                <a:latin typeface="Consolas" panose="020B0609020204030204" pitchFamily="49" charset="0"/>
              </a:rPr>
              <a:t> </a:t>
            </a:r>
            <a:r>
              <a:rPr lang="es-MX" sz="2400" dirty="0" err="1">
                <a:solidFill>
                  <a:srgbClr val="1290C3"/>
                </a:solidFill>
                <a:latin typeface="Consolas" panose="020B0609020204030204" pitchFamily="49" charset="0"/>
              </a:rPr>
              <a:t>Excepcion</a:t>
            </a:r>
            <a:r>
              <a:rPr lang="es-MX" sz="2400" dirty="0">
                <a:solidFill>
                  <a:srgbClr val="D9E8F7"/>
                </a:solidFill>
                <a:latin typeface="Consolas" panose="020B0609020204030204" pitchFamily="49" charset="0"/>
              </a:rPr>
              <a:t> </a:t>
            </a:r>
            <a:r>
              <a:rPr lang="es-MX" sz="2400" dirty="0">
                <a:solidFill>
                  <a:srgbClr val="F9FAF4"/>
                </a:solidFill>
                <a:latin typeface="Consolas" panose="020B0609020204030204" pitchFamily="49" charset="0"/>
              </a:rPr>
              <a:t>{</a:t>
            </a:r>
          </a:p>
          <a:p>
            <a:endParaRPr lang="es-MX" sz="2400" dirty="0">
              <a:latin typeface="Consolas" panose="020B0609020204030204" pitchFamily="49" charset="0"/>
            </a:endParaRPr>
          </a:p>
          <a:p>
            <a:pPr marL="0" indent="0">
              <a:buNone/>
            </a:pPr>
            <a:r>
              <a:rPr lang="en-US" sz="2400" dirty="0">
                <a:solidFill>
                  <a:srgbClr val="CC6C1D"/>
                </a:solidFill>
                <a:latin typeface="Consolas" panose="020B0609020204030204" pitchFamily="49" charset="0"/>
              </a:rPr>
              <a:t>	public</a:t>
            </a:r>
            <a:r>
              <a:rPr lang="en-US" sz="2400" dirty="0">
                <a:solidFill>
                  <a:srgbClr val="D9E8F7"/>
                </a:solidFill>
                <a:latin typeface="Consolas" panose="020B0609020204030204" pitchFamily="49" charset="0"/>
              </a:rPr>
              <a:t> </a:t>
            </a:r>
            <a:r>
              <a:rPr lang="en-US" sz="2400" dirty="0">
                <a:solidFill>
                  <a:srgbClr val="CC6C1D"/>
                </a:solidFill>
                <a:latin typeface="Consolas" panose="020B0609020204030204" pitchFamily="49" charset="0"/>
              </a:rPr>
              <a:t>static</a:t>
            </a:r>
            <a:r>
              <a:rPr lang="en-US" sz="2400" dirty="0">
                <a:solidFill>
                  <a:srgbClr val="D9E8F7"/>
                </a:solidFill>
                <a:latin typeface="Consolas" panose="020B0609020204030204" pitchFamily="49" charset="0"/>
              </a:rPr>
              <a:t> </a:t>
            </a:r>
            <a:r>
              <a:rPr lang="en-US" sz="2400" dirty="0">
                <a:solidFill>
                  <a:srgbClr val="CC6C1D"/>
                </a:solidFill>
                <a:latin typeface="Consolas" panose="020B0609020204030204" pitchFamily="49" charset="0"/>
              </a:rPr>
              <a:t>void</a:t>
            </a:r>
            <a:r>
              <a:rPr lang="en-US" sz="2400" dirty="0">
                <a:solidFill>
                  <a:srgbClr val="D9E8F7"/>
                </a:solidFill>
                <a:latin typeface="Consolas" panose="020B0609020204030204" pitchFamily="49" charset="0"/>
              </a:rPr>
              <a:t> </a:t>
            </a:r>
            <a:r>
              <a:rPr lang="en-US" sz="2400" dirty="0">
                <a:solidFill>
                  <a:srgbClr val="1EB540"/>
                </a:solidFill>
                <a:latin typeface="Consolas" panose="020B0609020204030204" pitchFamily="49" charset="0"/>
              </a:rPr>
              <a:t>main</a:t>
            </a:r>
            <a:r>
              <a:rPr lang="en-US" sz="2400" dirty="0">
                <a:solidFill>
                  <a:srgbClr val="F9FAF4"/>
                </a:solidFill>
                <a:latin typeface="Consolas" panose="020B0609020204030204" pitchFamily="49" charset="0"/>
              </a:rPr>
              <a:t>(</a:t>
            </a:r>
            <a:r>
              <a:rPr lang="en-US" sz="2400" dirty="0">
                <a:solidFill>
                  <a:srgbClr val="1290C3"/>
                </a:solidFill>
                <a:latin typeface="Consolas" panose="020B0609020204030204" pitchFamily="49" charset="0"/>
              </a:rPr>
              <a:t>String</a:t>
            </a:r>
            <a:r>
              <a:rPr lang="en-US" sz="2400" dirty="0">
                <a:solidFill>
                  <a:srgbClr val="F9FAF4"/>
                </a:solidFill>
                <a:latin typeface="Consolas" panose="020B0609020204030204" pitchFamily="49" charset="0"/>
              </a:rPr>
              <a:t>[]</a:t>
            </a:r>
            <a:r>
              <a:rPr lang="en-US" sz="2400" dirty="0">
                <a:solidFill>
                  <a:srgbClr val="D9E8F7"/>
                </a:solidFill>
                <a:latin typeface="Consolas" panose="020B0609020204030204" pitchFamily="49" charset="0"/>
              </a:rPr>
              <a:t> </a:t>
            </a:r>
            <a:r>
              <a:rPr lang="en-US" sz="2400" dirty="0" err="1">
                <a:solidFill>
                  <a:srgbClr val="79ABFF"/>
                </a:solidFill>
                <a:latin typeface="Consolas" panose="020B0609020204030204" pitchFamily="49" charset="0"/>
              </a:rPr>
              <a:t>args</a:t>
            </a:r>
            <a:r>
              <a:rPr lang="en-US" sz="2400" dirty="0">
                <a:solidFill>
                  <a:srgbClr val="F9FAF4"/>
                </a:solidFill>
                <a:latin typeface="Consolas" panose="020B0609020204030204" pitchFamily="49" charset="0"/>
              </a:rPr>
              <a:t>)</a:t>
            </a:r>
            <a:r>
              <a:rPr lang="en-US" sz="2400" dirty="0">
                <a:solidFill>
                  <a:srgbClr val="D9E8F7"/>
                </a:solidFill>
                <a:latin typeface="Consolas" panose="020B0609020204030204" pitchFamily="49" charset="0"/>
              </a:rPr>
              <a:t> </a:t>
            </a:r>
            <a:r>
              <a:rPr lang="en-US" sz="2400" dirty="0">
                <a:solidFill>
                  <a:srgbClr val="F9FAF4"/>
                </a:solidFill>
                <a:latin typeface="Consolas" panose="020B0609020204030204" pitchFamily="49" charset="0"/>
              </a:rPr>
              <a:t>{</a:t>
            </a:r>
          </a:p>
          <a:p>
            <a:pPr marL="0" indent="0">
              <a:buNone/>
            </a:pPr>
            <a:r>
              <a:rPr lang="es-MX" sz="2400" dirty="0">
                <a:solidFill>
                  <a:srgbClr val="CC6C1D"/>
                </a:solidFill>
                <a:latin typeface="Consolas" panose="020B0609020204030204" pitchFamily="49" charset="0"/>
              </a:rPr>
              <a:t>		</a:t>
            </a:r>
            <a:r>
              <a:rPr lang="es-MX" sz="2400" dirty="0" err="1">
                <a:solidFill>
                  <a:srgbClr val="CC6C1D"/>
                </a:solidFill>
                <a:latin typeface="Consolas" panose="020B0609020204030204" pitchFamily="49" charset="0"/>
              </a:rPr>
              <a:t>int</a:t>
            </a:r>
            <a:r>
              <a:rPr lang="es-MX" sz="2400" dirty="0">
                <a:solidFill>
                  <a:srgbClr val="D9E8F7"/>
                </a:solidFill>
                <a:latin typeface="Consolas" panose="020B0609020204030204" pitchFamily="49" charset="0"/>
              </a:rPr>
              <a:t> </a:t>
            </a:r>
            <a:r>
              <a:rPr lang="es-MX" sz="2400" dirty="0">
                <a:solidFill>
                  <a:srgbClr val="F2F200"/>
                </a:solidFill>
                <a:latin typeface="Consolas" panose="020B0609020204030204" pitchFamily="49" charset="0"/>
              </a:rPr>
              <a:t>num1</a:t>
            </a:r>
            <a:r>
              <a:rPr lang="es-MX" sz="2400" dirty="0">
                <a:solidFill>
                  <a:srgbClr val="E6E6FA"/>
                </a:solidFill>
                <a:latin typeface="Consolas" panose="020B0609020204030204" pitchFamily="49" charset="0"/>
              </a:rPr>
              <a:t>=</a:t>
            </a:r>
            <a:r>
              <a:rPr lang="es-MX" sz="2400" dirty="0">
                <a:solidFill>
                  <a:srgbClr val="6897BB"/>
                </a:solidFill>
                <a:latin typeface="Consolas" panose="020B0609020204030204" pitchFamily="49" charset="0"/>
              </a:rPr>
              <a:t>5</a:t>
            </a:r>
            <a:r>
              <a:rPr lang="es-MX" sz="2400" dirty="0">
                <a:solidFill>
                  <a:srgbClr val="E6E6FA"/>
                </a:solidFill>
                <a:latin typeface="Consolas" panose="020B0609020204030204" pitchFamily="49" charset="0"/>
              </a:rPr>
              <a:t>,</a:t>
            </a:r>
            <a:r>
              <a:rPr lang="es-MX" sz="2400" dirty="0">
                <a:solidFill>
                  <a:srgbClr val="D9E8F7"/>
                </a:solidFill>
                <a:latin typeface="Consolas" panose="020B0609020204030204" pitchFamily="49" charset="0"/>
              </a:rPr>
              <a:t> </a:t>
            </a:r>
            <a:r>
              <a:rPr lang="es-MX" sz="2400" dirty="0">
                <a:solidFill>
                  <a:srgbClr val="F2F200"/>
                </a:solidFill>
                <a:latin typeface="Consolas" panose="020B0609020204030204" pitchFamily="49" charset="0"/>
              </a:rPr>
              <a:t>num2</a:t>
            </a:r>
            <a:r>
              <a:rPr lang="es-MX" sz="2400" dirty="0">
                <a:solidFill>
                  <a:srgbClr val="E6E6FA"/>
                </a:solidFill>
                <a:latin typeface="Consolas" panose="020B0609020204030204" pitchFamily="49" charset="0"/>
              </a:rPr>
              <a:t>=</a:t>
            </a:r>
            <a:r>
              <a:rPr lang="es-MX" sz="2400" dirty="0">
                <a:solidFill>
                  <a:srgbClr val="6897BB"/>
                </a:solidFill>
                <a:latin typeface="Consolas" panose="020B0609020204030204" pitchFamily="49" charset="0"/>
              </a:rPr>
              <a:t>0</a:t>
            </a:r>
            <a:r>
              <a:rPr lang="es-MX" sz="2400" dirty="0">
                <a:solidFill>
                  <a:srgbClr val="E6E6FA"/>
                </a:solidFill>
                <a:latin typeface="Consolas" panose="020B0609020204030204" pitchFamily="49" charset="0"/>
              </a:rPr>
              <a:t>;</a:t>
            </a:r>
          </a:p>
          <a:p>
            <a:pPr marL="0" indent="0">
              <a:buNone/>
            </a:pPr>
            <a:r>
              <a:rPr lang="es-MX" sz="2400" dirty="0">
                <a:solidFill>
                  <a:srgbClr val="CC6C1D"/>
                </a:solidFill>
                <a:latin typeface="Consolas" panose="020B0609020204030204" pitchFamily="49" charset="0"/>
              </a:rPr>
              <a:t>		</a:t>
            </a:r>
            <a:r>
              <a:rPr lang="es-MX" sz="2400" dirty="0" err="1">
                <a:solidFill>
                  <a:srgbClr val="CC6C1D"/>
                </a:solidFill>
                <a:latin typeface="Consolas" panose="020B0609020204030204" pitchFamily="49" charset="0"/>
              </a:rPr>
              <a:t>int</a:t>
            </a:r>
            <a:r>
              <a:rPr lang="es-MX" sz="2400" dirty="0">
                <a:solidFill>
                  <a:srgbClr val="D9E8F7"/>
                </a:solidFill>
                <a:latin typeface="Consolas" panose="020B0609020204030204" pitchFamily="49" charset="0"/>
              </a:rPr>
              <a:t> </a:t>
            </a:r>
            <a:r>
              <a:rPr lang="es-MX" sz="2400" dirty="0">
                <a:solidFill>
                  <a:srgbClr val="F2F200"/>
                </a:solidFill>
                <a:latin typeface="Consolas" panose="020B0609020204030204" pitchFamily="49" charset="0"/>
              </a:rPr>
              <a:t>respuesta</a:t>
            </a:r>
            <a:r>
              <a:rPr lang="es-MX" sz="2400" dirty="0">
                <a:solidFill>
                  <a:srgbClr val="D9E8F7"/>
                </a:solidFill>
                <a:latin typeface="Consolas" panose="020B0609020204030204" pitchFamily="49" charset="0"/>
              </a:rPr>
              <a:t> </a:t>
            </a:r>
            <a:r>
              <a:rPr lang="es-MX" sz="2400" dirty="0">
                <a:solidFill>
                  <a:srgbClr val="E6E6FA"/>
                </a:solidFill>
                <a:latin typeface="Consolas" panose="020B0609020204030204" pitchFamily="49" charset="0"/>
              </a:rPr>
              <a:t>=</a:t>
            </a:r>
            <a:r>
              <a:rPr lang="es-MX" sz="2400" dirty="0">
                <a:solidFill>
                  <a:srgbClr val="D9E8F7"/>
                </a:solidFill>
                <a:latin typeface="Consolas" panose="020B0609020204030204" pitchFamily="49" charset="0"/>
              </a:rPr>
              <a:t> </a:t>
            </a:r>
            <a:r>
              <a:rPr lang="es-MX" sz="2400" dirty="0">
                <a:solidFill>
                  <a:srgbClr val="F3EC79"/>
                </a:solidFill>
                <a:latin typeface="Consolas" panose="020B0609020204030204" pitchFamily="49" charset="0"/>
              </a:rPr>
              <a:t>num1</a:t>
            </a:r>
            <a:r>
              <a:rPr lang="es-MX" sz="2400" dirty="0">
                <a:solidFill>
                  <a:srgbClr val="E6E6FA"/>
                </a:solidFill>
                <a:latin typeface="Consolas" panose="020B0609020204030204" pitchFamily="49" charset="0"/>
              </a:rPr>
              <a:t>/</a:t>
            </a:r>
            <a:r>
              <a:rPr lang="es-MX" sz="2400" dirty="0">
                <a:solidFill>
                  <a:srgbClr val="F3EC79"/>
                </a:solidFill>
                <a:latin typeface="Consolas" panose="020B0609020204030204" pitchFamily="49" charset="0"/>
              </a:rPr>
              <a:t>num2</a:t>
            </a:r>
            <a:r>
              <a:rPr lang="es-MX" sz="2400" dirty="0">
                <a:solidFill>
                  <a:srgbClr val="E6E6FA"/>
                </a:solidFill>
                <a:latin typeface="Consolas" panose="020B0609020204030204" pitchFamily="49" charset="0"/>
              </a:rPr>
              <a:t>;</a:t>
            </a:r>
          </a:p>
          <a:p>
            <a:pPr marL="0" indent="0">
              <a:buNone/>
            </a:pPr>
            <a:r>
              <a:rPr lang="es-MX" sz="2400" dirty="0">
                <a:solidFill>
                  <a:srgbClr val="E6E6FA"/>
                </a:solidFill>
                <a:latin typeface="Consolas" panose="020B0609020204030204" pitchFamily="49" charset="0"/>
              </a:rPr>
              <a:t>		</a:t>
            </a:r>
            <a:r>
              <a:rPr lang="es-ES" sz="2400" dirty="0" err="1">
                <a:solidFill>
                  <a:srgbClr val="1290C3"/>
                </a:solidFill>
                <a:latin typeface="Consolas" panose="020B0609020204030204" pitchFamily="49" charset="0"/>
              </a:rPr>
              <a:t>System</a:t>
            </a:r>
            <a:r>
              <a:rPr lang="es-ES" sz="2400" dirty="0" err="1">
                <a:solidFill>
                  <a:srgbClr val="E6E6FA"/>
                </a:solidFill>
                <a:latin typeface="Consolas" panose="020B0609020204030204" pitchFamily="49" charset="0"/>
              </a:rPr>
              <a:t>.</a:t>
            </a:r>
            <a:r>
              <a:rPr lang="es-ES" sz="2400" b="1" i="1" dirty="0" err="1">
                <a:solidFill>
                  <a:srgbClr val="8DDAF8"/>
                </a:solidFill>
                <a:latin typeface="Consolas" panose="020B0609020204030204" pitchFamily="49" charset="0"/>
              </a:rPr>
              <a:t>out</a:t>
            </a:r>
            <a:r>
              <a:rPr lang="es-ES" sz="2400" b="1" i="1" dirty="0" err="1">
                <a:solidFill>
                  <a:srgbClr val="E6E6FA"/>
                </a:solidFill>
                <a:latin typeface="Consolas" panose="020B0609020204030204" pitchFamily="49" charset="0"/>
              </a:rPr>
              <a:t>.</a:t>
            </a:r>
            <a:r>
              <a:rPr lang="es-ES" sz="2400" b="1" i="1" dirty="0" err="1">
                <a:solidFill>
                  <a:srgbClr val="A7EC21"/>
                </a:solidFill>
                <a:latin typeface="Consolas" panose="020B0609020204030204" pitchFamily="49" charset="0"/>
              </a:rPr>
              <a:t>println</a:t>
            </a:r>
            <a:r>
              <a:rPr lang="es-ES" sz="2400" b="1" i="1" dirty="0">
                <a:solidFill>
                  <a:srgbClr val="F9FAF4"/>
                </a:solidFill>
                <a:latin typeface="Consolas" panose="020B0609020204030204" pitchFamily="49" charset="0"/>
              </a:rPr>
              <a:t>(</a:t>
            </a:r>
            <a:r>
              <a:rPr lang="es-ES" sz="2400" b="1" i="1" dirty="0">
                <a:solidFill>
                  <a:srgbClr val="17C6A3"/>
                </a:solidFill>
                <a:latin typeface="Consolas" panose="020B0609020204030204" pitchFamily="49" charset="0"/>
              </a:rPr>
              <a:t>"LA RESPUESTA ES "</a:t>
            </a:r>
            <a:r>
              <a:rPr lang="es-ES" sz="2400" b="1" i="1" dirty="0">
                <a:solidFill>
                  <a:srgbClr val="D9E8F7"/>
                </a:solidFill>
                <a:latin typeface="Consolas" panose="020B0609020204030204" pitchFamily="49" charset="0"/>
              </a:rPr>
              <a:t> </a:t>
            </a:r>
            <a:r>
              <a:rPr lang="es-ES" sz="2400" b="1" i="1" dirty="0">
                <a:solidFill>
                  <a:srgbClr val="E6E6FA"/>
                </a:solidFill>
                <a:latin typeface="Consolas" panose="020B0609020204030204" pitchFamily="49" charset="0"/>
              </a:rPr>
              <a:t>+</a:t>
            </a:r>
            <a:r>
              <a:rPr lang="es-ES" sz="2400" b="1" i="1" dirty="0">
                <a:solidFill>
                  <a:srgbClr val="D9E8F7"/>
                </a:solidFill>
                <a:latin typeface="Consolas" panose="020B0609020204030204" pitchFamily="49" charset="0"/>
              </a:rPr>
              <a:t> </a:t>
            </a:r>
            <a:r>
              <a:rPr lang="es-ES" sz="2400" b="1" i="1" dirty="0">
                <a:solidFill>
                  <a:srgbClr val="F3EC79"/>
                </a:solidFill>
                <a:latin typeface="Consolas" panose="020B0609020204030204" pitchFamily="49" charset="0"/>
              </a:rPr>
              <a:t>respuesta</a:t>
            </a:r>
            <a:r>
              <a:rPr lang="es-ES" sz="2400" b="1" i="1" dirty="0">
                <a:solidFill>
                  <a:srgbClr val="F9FAF4"/>
                </a:solidFill>
                <a:latin typeface="Consolas" panose="020B0609020204030204" pitchFamily="49" charset="0"/>
              </a:rPr>
              <a:t>)</a:t>
            </a:r>
            <a:r>
              <a:rPr lang="es-ES" sz="2400" b="1" i="1" dirty="0">
                <a:solidFill>
                  <a:srgbClr val="E6E6FA"/>
                </a:solidFill>
                <a:latin typeface="Consolas" panose="020B0609020204030204" pitchFamily="49" charset="0"/>
              </a:rPr>
              <a:t>;</a:t>
            </a:r>
          </a:p>
          <a:p>
            <a:pPr marL="0" indent="0">
              <a:buNone/>
            </a:pPr>
            <a:r>
              <a:rPr lang="es-MX" sz="2200" dirty="0">
                <a:solidFill>
                  <a:srgbClr val="F9FAF4"/>
                </a:solidFill>
                <a:latin typeface="Consolas" panose="020B0609020204030204" pitchFamily="49" charset="0"/>
              </a:rPr>
              <a:t>	}</a:t>
            </a:r>
          </a:p>
          <a:p>
            <a:pPr marL="0" indent="0">
              <a:buNone/>
            </a:pPr>
            <a:r>
              <a:rPr lang="es-MX" sz="2400" dirty="0">
                <a:solidFill>
                  <a:srgbClr val="F9FAF4"/>
                </a:solidFill>
                <a:latin typeface="Consolas" panose="020B0609020204030204" pitchFamily="49" charset="0"/>
              </a:rPr>
              <a:t>}</a:t>
            </a:r>
            <a:endParaRPr lang="es-MX" dirty="0"/>
          </a:p>
        </p:txBody>
      </p:sp>
      <p:sp>
        <p:nvSpPr>
          <p:cNvPr id="4" name="CuadroTexto 3">
            <a:extLst>
              <a:ext uri="{FF2B5EF4-FFF2-40B4-BE49-F238E27FC236}">
                <a16:creationId xmlns:a16="http://schemas.microsoft.com/office/drawing/2014/main" id="{8767F8A9-78CB-4607-BE54-7991CF97509B}"/>
              </a:ext>
            </a:extLst>
          </p:cNvPr>
          <p:cNvSpPr txBox="1"/>
          <p:nvPr/>
        </p:nvSpPr>
        <p:spPr>
          <a:xfrm>
            <a:off x="730526" y="5092250"/>
            <a:ext cx="10820400" cy="646331"/>
          </a:xfrm>
          <a:prstGeom prst="rect">
            <a:avLst/>
          </a:prstGeom>
          <a:noFill/>
        </p:spPr>
        <p:txBody>
          <a:bodyPr wrap="square" rtlCol="0">
            <a:spAutoFit/>
          </a:bodyPr>
          <a:lstStyle/>
          <a:p>
            <a:pPr algn="ctr"/>
            <a:r>
              <a:rPr lang="es-ES" dirty="0"/>
              <a:t>Aparentemente no hay ningún error, pero nosotros sabemos que al dividir 5/0 resulta 0, y esto Java lo toma mal.</a:t>
            </a:r>
            <a:endParaRPr lang="es-MX" dirty="0"/>
          </a:p>
        </p:txBody>
      </p:sp>
      <p:pic>
        <p:nvPicPr>
          <p:cNvPr id="7" name="Imagen 6">
            <a:extLst>
              <a:ext uri="{FF2B5EF4-FFF2-40B4-BE49-F238E27FC236}">
                <a16:creationId xmlns:a16="http://schemas.microsoft.com/office/drawing/2014/main" id="{7F2BE667-7FEE-4BAC-B690-9BDEA654F8FA}"/>
              </a:ext>
            </a:extLst>
          </p:cNvPr>
          <p:cNvPicPr>
            <a:picLocks noChangeAspect="1"/>
          </p:cNvPicPr>
          <p:nvPr/>
        </p:nvPicPr>
        <p:blipFill>
          <a:blip r:embed="rId2"/>
          <a:stretch>
            <a:fillRect/>
          </a:stretch>
        </p:blipFill>
        <p:spPr>
          <a:xfrm>
            <a:off x="8548007" y="1523207"/>
            <a:ext cx="2493655" cy="1642163"/>
          </a:xfrm>
          <a:prstGeom prst="rect">
            <a:avLst/>
          </a:prstGeom>
        </p:spPr>
      </p:pic>
    </p:spTree>
    <p:extLst>
      <p:ext uri="{BB962C8B-B14F-4D97-AF65-F5344CB8AC3E}">
        <p14:creationId xmlns:p14="http://schemas.microsoft.com/office/powerpoint/2010/main" val="90182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19536-EF89-4924-A3DC-7754906D649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14460F20-7484-4F06-9759-CC7B33FA1BF9}"/>
              </a:ext>
            </a:extLst>
          </p:cNvPr>
          <p:cNvSpPr>
            <a:spLocks noGrp="1"/>
          </p:cNvSpPr>
          <p:nvPr>
            <p:ph idx="1"/>
          </p:nvPr>
        </p:nvSpPr>
        <p:spPr/>
        <p:txBody>
          <a:bodyPr/>
          <a:lstStyle/>
          <a:p>
            <a:r>
              <a:rPr lang="es-ES" dirty="0"/>
              <a:t>Al ejecutar el programa, en consola nos muestra un error:</a:t>
            </a:r>
          </a:p>
          <a:p>
            <a:endParaRPr lang="es-MX" dirty="0"/>
          </a:p>
        </p:txBody>
      </p:sp>
      <p:pic>
        <p:nvPicPr>
          <p:cNvPr id="4" name="Imagen 3">
            <a:extLst>
              <a:ext uri="{FF2B5EF4-FFF2-40B4-BE49-F238E27FC236}">
                <a16:creationId xmlns:a16="http://schemas.microsoft.com/office/drawing/2014/main" id="{42CEBD1F-39AF-4757-ADC7-F9B5266A7085}"/>
              </a:ext>
            </a:extLst>
          </p:cNvPr>
          <p:cNvPicPr>
            <a:picLocks noChangeAspect="1"/>
          </p:cNvPicPr>
          <p:nvPr/>
        </p:nvPicPr>
        <p:blipFill rotWithShape="1">
          <a:blip r:embed="rId2"/>
          <a:srcRect l="22500" t="65649" r="41500" b="26552"/>
          <a:stretch/>
        </p:blipFill>
        <p:spPr>
          <a:xfrm>
            <a:off x="232958" y="2714912"/>
            <a:ext cx="11726083" cy="1428176"/>
          </a:xfrm>
          <a:prstGeom prst="rect">
            <a:avLst/>
          </a:prstGeom>
        </p:spPr>
      </p:pic>
      <p:sp>
        <p:nvSpPr>
          <p:cNvPr id="5" name="CuadroTexto 4">
            <a:extLst>
              <a:ext uri="{FF2B5EF4-FFF2-40B4-BE49-F238E27FC236}">
                <a16:creationId xmlns:a16="http://schemas.microsoft.com/office/drawing/2014/main" id="{8AEEE59F-F3D0-477D-AD82-0E5529AFB395}"/>
              </a:ext>
            </a:extLst>
          </p:cNvPr>
          <p:cNvSpPr txBox="1"/>
          <p:nvPr/>
        </p:nvSpPr>
        <p:spPr>
          <a:xfrm>
            <a:off x="2981738" y="4599058"/>
            <a:ext cx="6228522" cy="369332"/>
          </a:xfrm>
          <a:prstGeom prst="rect">
            <a:avLst/>
          </a:prstGeom>
          <a:noFill/>
        </p:spPr>
        <p:txBody>
          <a:bodyPr wrap="square" rtlCol="0">
            <a:spAutoFit/>
          </a:bodyPr>
          <a:lstStyle/>
          <a:p>
            <a:pPr algn="ctr"/>
            <a:r>
              <a:rPr lang="es-ES" dirty="0"/>
              <a:t>Este es un claro ejemplo de una excepción</a:t>
            </a:r>
            <a:endParaRPr lang="es-MX" dirty="0"/>
          </a:p>
        </p:txBody>
      </p:sp>
    </p:spTree>
    <p:extLst>
      <p:ext uri="{BB962C8B-B14F-4D97-AF65-F5344CB8AC3E}">
        <p14:creationId xmlns:p14="http://schemas.microsoft.com/office/powerpoint/2010/main" val="296467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817CC-0468-4C1E-A002-4BBC1025F16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6A52FEC-3DCC-47F3-9D22-23E3C009AA98}"/>
              </a:ext>
            </a:extLst>
          </p:cNvPr>
          <p:cNvSpPr>
            <a:spLocks noGrp="1"/>
          </p:cNvSpPr>
          <p:nvPr>
            <p:ph idx="1"/>
          </p:nvPr>
        </p:nvSpPr>
        <p:spPr>
          <a:xfrm>
            <a:off x="685800" y="3429000"/>
            <a:ext cx="10820400" cy="2789685"/>
          </a:xfrm>
        </p:spPr>
        <p:txBody>
          <a:bodyPr/>
          <a:lstStyle/>
          <a:p>
            <a:r>
              <a:rPr lang="es-ES" dirty="0"/>
              <a:t>Si vamos a este link </a:t>
            </a:r>
            <a:r>
              <a:rPr lang="es-MX" dirty="0">
                <a:hlinkClick r:id="rId2"/>
              </a:rPr>
              <a:t>https://docs.oracle.com/javase/8/docs/api/</a:t>
            </a:r>
            <a:r>
              <a:rPr lang="es-MX" dirty="0"/>
              <a:t>, en la parte superior izquierda encontramos los paquetes, buscamos </a:t>
            </a:r>
            <a:r>
              <a:rPr lang="es-MX" dirty="0" err="1"/>
              <a:t>java.Lang</a:t>
            </a:r>
            <a:r>
              <a:rPr lang="es-MX" dirty="0"/>
              <a:t> y hacemos clic en el. Ahora, en la parte posterior izquierda encontramos las diferentes clases que podemos usar. En este caso, el error nos dice </a:t>
            </a:r>
            <a:r>
              <a:rPr lang="es-MX" b="1" dirty="0" err="1"/>
              <a:t>ArithmeticException</a:t>
            </a:r>
            <a:r>
              <a:rPr lang="es-MX" b="1" dirty="0"/>
              <a:t>, </a:t>
            </a:r>
            <a:r>
              <a:rPr lang="es-MX" dirty="0"/>
              <a:t>y al llegar a él podemos leer información sobre la excepción, así como en qué casos sucede.</a:t>
            </a:r>
            <a:endParaRPr lang="es-MX" b="1" dirty="0"/>
          </a:p>
        </p:txBody>
      </p:sp>
      <p:pic>
        <p:nvPicPr>
          <p:cNvPr id="4" name="Imagen 3">
            <a:extLst>
              <a:ext uri="{FF2B5EF4-FFF2-40B4-BE49-F238E27FC236}">
                <a16:creationId xmlns:a16="http://schemas.microsoft.com/office/drawing/2014/main" id="{5E5E1467-BA96-4CF7-85A8-11CA9A25A9A3}"/>
              </a:ext>
            </a:extLst>
          </p:cNvPr>
          <p:cNvPicPr>
            <a:picLocks noChangeAspect="1"/>
          </p:cNvPicPr>
          <p:nvPr/>
        </p:nvPicPr>
        <p:blipFill rotWithShape="1">
          <a:blip r:embed="rId3"/>
          <a:srcRect t="13522" b="12597"/>
          <a:stretch/>
        </p:blipFill>
        <p:spPr>
          <a:xfrm>
            <a:off x="2457743" y="182129"/>
            <a:ext cx="7276514" cy="3022552"/>
          </a:xfrm>
          <a:prstGeom prst="rect">
            <a:avLst/>
          </a:prstGeom>
        </p:spPr>
      </p:pic>
    </p:spTree>
    <p:extLst>
      <p:ext uri="{BB962C8B-B14F-4D97-AF65-F5344CB8AC3E}">
        <p14:creationId xmlns:p14="http://schemas.microsoft.com/office/powerpoint/2010/main" val="357405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43283-CC09-4E89-8812-2D27AFCE0155}"/>
              </a:ext>
            </a:extLst>
          </p:cNvPr>
          <p:cNvSpPr>
            <a:spLocks noGrp="1"/>
          </p:cNvSpPr>
          <p:nvPr>
            <p:ph type="title"/>
          </p:nvPr>
        </p:nvSpPr>
        <p:spPr>
          <a:xfrm>
            <a:off x="2895600" y="103192"/>
            <a:ext cx="8610600" cy="1293028"/>
          </a:xfrm>
        </p:spPr>
        <p:txBody>
          <a:bodyPr/>
          <a:lstStyle/>
          <a:p>
            <a:r>
              <a:rPr lang="es-ES" dirty="0"/>
              <a:t>¿CÓMO SE UTILIZAN?</a:t>
            </a:r>
            <a:endParaRPr lang="es-MX" dirty="0"/>
          </a:p>
        </p:txBody>
      </p:sp>
      <p:sp>
        <p:nvSpPr>
          <p:cNvPr id="3" name="Marcador de contenido 2">
            <a:extLst>
              <a:ext uri="{FF2B5EF4-FFF2-40B4-BE49-F238E27FC236}">
                <a16:creationId xmlns:a16="http://schemas.microsoft.com/office/drawing/2014/main" id="{EA4582CD-42E4-4097-81D5-81B47DF90B7B}"/>
              </a:ext>
            </a:extLst>
          </p:cNvPr>
          <p:cNvSpPr>
            <a:spLocks noGrp="1"/>
          </p:cNvSpPr>
          <p:nvPr>
            <p:ph idx="1"/>
          </p:nvPr>
        </p:nvSpPr>
        <p:spPr>
          <a:xfrm>
            <a:off x="685800" y="1083212"/>
            <a:ext cx="10820400" cy="5135474"/>
          </a:xfrm>
        </p:spPr>
        <p:txBody>
          <a:bodyPr>
            <a:normAutofit/>
          </a:bodyPr>
          <a:lstStyle/>
          <a:p>
            <a:r>
              <a:rPr lang="es-ES" dirty="0"/>
              <a:t>Ejemplo:</a:t>
            </a:r>
          </a:p>
          <a:p>
            <a:pPr marL="0" indent="0">
              <a:buNone/>
            </a:pPr>
            <a:endParaRPr lang="es-MX" dirty="0"/>
          </a:p>
        </p:txBody>
      </p:sp>
      <p:pic>
        <p:nvPicPr>
          <p:cNvPr id="4" name="Imagen 3">
            <a:extLst>
              <a:ext uri="{FF2B5EF4-FFF2-40B4-BE49-F238E27FC236}">
                <a16:creationId xmlns:a16="http://schemas.microsoft.com/office/drawing/2014/main" id="{7CBB01F4-5AB2-4E32-B7C4-31903565A5A7}"/>
              </a:ext>
            </a:extLst>
          </p:cNvPr>
          <p:cNvPicPr>
            <a:picLocks noChangeAspect="1"/>
          </p:cNvPicPr>
          <p:nvPr/>
        </p:nvPicPr>
        <p:blipFill rotWithShape="1">
          <a:blip r:embed="rId2"/>
          <a:srcRect l="20192" t="13931" r="44269" b="48102"/>
          <a:stretch/>
        </p:blipFill>
        <p:spPr>
          <a:xfrm>
            <a:off x="573259" y="1623922"/>
            <a:ext cx="6010422" cy="3610156"/>
          </a:xfrm>
          <a:prstGeom prst="rect">
            <a:avLst/>
          </a:prstGeom>
        </p:spPr>
      </p:pic>
      <p:sp>
        <p:nvSpPr>
          <p:cNvPr id="5" name="CuadroTexto 4">
            <a:extLst>
              <a:ext uri="{FF2B5EF4-FFF2-40B4-BE49-F238E27FC236}">
                <a16:creationId xmlns:a16="http://schemas.microsoft.com/office/drawing/2014/main" id="{637DE53D-3E76-4065-86DE-0B5A2C53AE71}"/>
              </a:ext>
            </a:extLst>
          </p:cNvPr>
          <p:cNvSpPr txBox="1"/>
          <p:nvPr/>
        </p:nvSpPr>
        <p:spPr>
          <a:xfrm>
            <a:off x="6696222" y="1619624"/>
            <a:ext cx="4809978" cy="3693319"/>
          </a:xfrm>
          <a:prstGeom prst="rect">
            <a:avLst/>
          </a:prstGeom>
          <a:noFill/>
        </p:spPr>
        <p:txBody>
          <a:bodyPr wrap="square" rtlCol="0">
            <a:spAutoFit/>
          </a:bodyPr>
          <a:lstStyle/>
          <a:p>
            <a:r>
              <a:rPr lang="es-ES" dirty="0"/>
              <a:t>Dentro de </a:t>
            </a:r>
            <a:r>
              <a:rPr lang="es-ES" b="1" dirty="0"/>
              <a:t>try</a:t>
            </a:r>
            <a:r>
              <a:rPr lang="es-ES" dirty="0"/>
              <a:t>, vamos a colocar el código a evaluar.</a:t>
            </a:r>
          </a:p>
          <a:p>
            <a:r>
              <a:rPr lang="es-ES" dirty="0"/>
              <a:t>En </a:t>
            </a:r>
            <a:r>
              <a:rPr lang="es-ES" b="1" dirty="0"/>
              <a:t>catch</a:t>
            </a:r>
            <a:r>
              <a:rPr lang="es-ES" dirty="0"/>
              <a:t>, se colocará el tipo de excepción que arrojará la ejecución del programa, en este caso </a:t>
            </a:r>
            <a:r>
              <a:rPr lang="es-ES" dirty="0" err="1"/>
              <a:t>Exception</a:t>
            </a:r>
            <a:r>
              <a:rPr lang="es-ES" dirty="0"/>
              <a:t>, junto con un objeto, en este caso a. Y dentro de las llaves, un mensaje que se imprimirá en caso de que se de el error.</a:t>
            </a:r>
          </a:p>
          <a:p>
            <a:r>
              <a:rPr lang="es-ES" dirty="0"/>
              <a:t>En </a:t>
            </a:r>
            <a:r>
              <a:rPr lang="es-ES" b="1" dirty="0" err="1"/>
              <a:t>finally</a:t>
            </a:r>
            <a:r>
              <a:rPr lang="es-ES" b="1" dirty="0"/>
              <a:t>,</a:t>
            </a:r>
            <a:r>
              <a:rPr lang="es-ES" dirty="0"/>
              <a:t> solo es un complemento de </a:t>
            </a:r>
            <a:r>
              <a:rPr lang="es-ES" b="1" dirty="0"/>
              <a:t>try catch, </a:t>
            </a:r>
            <a:r>
              <a:rPr lang="es-ES" dirty="0"/>
              <a:t>que sirve para mostrar un mensaje extra. </a:t>
            </a:r>
            <a:r>
              <a:rPr lang="es-ES" b="1" dirty="0" err="1"/>
              <a:t>Finally</a:t>
            </a:r>
            <a:r>
              <a:rPr lang="es-ES" dirty="0"/>
              <a:t> siempre se ejecutará independientemente si el código falla o no falla.</a:t>
            </a:r>
            <a:endParaRPr lang="es-MX" dirty="0"/>
          </a:p>
        </p:txBody>
      </p:sp>
    </p:spTree>
    <p:extLst>
      <p:ext uri="{BB962C8B-B14F-4D97-AF65-F5344CB8AC3E}">
        <p14:creationId xmlns:p14="http://schemas.microsoft.com/office/powerpoint/2010/main" val="409720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0240D-1597-4682-9775-BD22395A4CF3}"/>
              </a:ext>
            </a:extLst>
          </p:cNvPr>
          <p:cNvSpPr>
            <a:spLocks noGrp="1"/>
          </p:cNvSpPr>
          <p:nvPr>
            <p:ph type="title"/>
          </p:nvPr>
        </p:nvSpPr>
        <p:spPr>
          <a:xfrm>
            <a:off x="2895600" y="186439"/>
            <a:ext cx="8610600" cy="1293028"/>
          </a:xfrm>
        </p:spPr>
        <p:txBody>
          <a:bodyPr/>
          <a:lstStyle/>
          <a:p>
            <a:r>
              <a:rPr lang="es-ES" dirty="0"/>
              <a:t>SINTAXIS EN JAVA</a:t>
            </a:r>
            <a:endParaRPr lang="es-MX" dirty="0"/>
          </a:p>
        </p:txBody>
      </p:sp>
      <p:sp>
        <p:nvSpPr>
          <p:cNvPr id="3" name="Marcador de contenido 2">
            <a:extLst>
              <a:ext uri="{FF2B5EF4-FFF2-40B4-BE49-F238E27FC236}">
                <a16:creationId xmlns:a16="http://schemas.microsoft.com/office/drawing/2014/main" id="{8338CC00-BF93-4777-9D7B-8121E717FAD8}"/>
              </a:ext>
            </a:extLst>
          </p:cNvPr>
          <p:cNvSpPr>
            <a:spLocks noGrp="1"/>
          </p:cNvSpPr>
          <p:nvPr>
            <p:ph idx="1"/>
          </p:nvPr>
        </p:nvSpPr>
        <p:spPr/>
        <p:txBody>
          <a:bodyPr/>
          <a:lstStyle/>
          <a:p>
            <a:r>
              <a:rPr lang="es-ES" dirty="0"/>
              <a:t>SINTAXIS DEL BLOQUE </a:t>
            </a:r>
            <a:r>
              <a:rPr lang="es-ES" b="1" dirty="0"/>
              <a:t>TRY</a:t>
            </a:r>
            <a:r>
              <a:rPr lang="es-MX" b="1" dirty="0"/>
              <a:t>/CATCH</a:t>
            </a:r>
            <a:endParaRPr lang="es-ES" b="1" dirty="0"/>
          </a:p>
        </p:txBody>
      </p:sp>
      <p:pic>
        <p:nvPicPr>
          <p:cNvPr id="4" name="Imagen 3">
            <a:extLst>
              <a:ext uri="{FF2B5EF4-FFF2-40B4-BE49-F238E27FC236}">
                <a16:creationId xmlns:a16="http://schemas.microsoft.com/office/drawing/2014/main" id="{22D31F63-730B-4E7F-9D1B-D64D9181ADFC}"/>
              </a:ext>
            </a:extLst>
          </p:cNvPr>
          <p:cNvPicPr>
            <a:picLocks noChangeAspect="1"/>
          </p:cNvPicPr>
          <p:nvPr/>
        </p:nvPicPr>
        <p:blipFill rotWithShape="1">
          <a:blip r:embed="rId2"/>
          <a:srcRect l="21345" t="23167" r="55462" b="57970"/>
          <a:stretch/>
        </p:blipFill>
        <p:spPr>
          <a:xfrm>
            <a:off x="487680" y="2658794"/>
            <a:ext cx="6034681" cy="2759583"/>
          </a:xfrm>
          <a:prstGeom prst="rect">
            <a:avLst/>
          </a:prstGeom>
        </p:spPr>
      </p:pic>
      <p:sp>
        <p:nvSpPr>
          <p:cNvPr id="5" name="CuadroTexto 4">
            <a:extLst>
              <a:ext uri="{FF2B5EF4-FFF2-40B4-BE49-F238E27FC236}">
                <a16:creationId xmlns:a16="http://schemas.microsoft.com/office/drawing/2014/main" id="{BC645627-7FC3-46A0-95AA-504225670AE9}"/>
              </a:ext>
            </a:extLst>
          </p:cNvPr>
          <p:cNvSpPr txBox="1"/>
          <p:nvPr/>
        </p:nvSpPr>
        <p:spPr>
          <a:xfrm>
            <a:off x="6583680" y="1167618"/>
            <a:ext cx="5120640" cy="5078313"/>
          </a:xfrm>
          <a:prstGeom prst="rect">
            <a:avLst/>
          </a:prstGeom>
          <a:noFill/>
        </p:spPr>
        <p:txBody>
          <a:bodyPr wrap="square" rtlCol="0">
            <a:spAutoFit/>
          </a:bodyPr>
          <a:lstStyle/>
          <a:p>
            <a:r>
              <a:rPr lang="es-ES" dirty="0"/>
              <a:t>La primer sección del bloque es iniciada con el vocablo try y una llave { que indica el principio de la zona protegida, dentro de esta primer  	sección es colocado todo código que pueda generar algún tipo de error. Al terminar esta sección se define un grupo de estructuras con el elemento catch.</a:t>
            </a:r>
          </a:p>
          <a:p>
            <a:r>
              <a:rPr lang="es-ES" dirty="0"/>
              <a:t>Como se puede observar, cada vocablo catch es seguido de un paréntesis que contiene una Clase así como una referencia, estos son considerados los datos de entrada para cada sección catch.</a:t>
            </a:r>
          </a:p>
          <a:p>
            <a:r>
              <a:rPr lang="es-ES" dirty="0"/>
              <a:t>Para cada bloque try/catch	, debe ser definida al menos una  sección catch. Si son definidos más de dos clases para errores (“</a:t>
            </a:r>
            <a:r>
              <a:rPr lang="es-ES" dirty="0" err="1"/>
              <a:t>Exceptions</a:t>
            </a:r>
            <a:r>
              <a:rPr lang="es-ES" dirty="0"/>
              <a:t>”), estas deben ser declaradas de más a menos específica.</a:t>
            </a:r>
            <a:endParaRPr lang="es-MX" dirty="0"/>
          </a:p>
        </p:txBody>
      </p:sp>
    </p:spTree>
    <p:extLst>
      <p:ext uri="{BB962C8B-B14F-4D97-AF65-F5344CB8AC3E}">
        <p14:creationId xmlns:p14="http://schemas.microsoft.com/office/powerpoint/2010/main" val="328401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E0098-7074-4FBC-A7FD-1146E0134AB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7426A0F-D5ED-4FA0-A4BB-BBE10930F5DC}"/>
              </a:ext>
            </a:extLst>
          </p:cNvPr>
          <p:cNvSpPr>
            <a:spLocks noGrp="1"/>
          </p:cNvSpPr>
          <p:nvPr>
            <p:ph idx="1"/>
          </p:nvPr>
        </p:nvSpPr>
        <p:spPr/>
        <p:txBody>
          <a:bodyPr/>
          <a:lstStyle/>
          <a:p>
            <a:r>
              <a:rPr lang="es-ES" dirty="0"/>
              <a:t>SINTAXIS DEL BLOQUE </a:t>
            </a:r>
            <a:r>
              <a:rPr lang="es-ES" b="1" dirty="0"/>
              <a:t>TRY/CATCH/FINALLY</a:t>
            </a:r>
            <a:endParaRPr lang="es-MX" dirty="0"/>
          </a:p>
        </p:txBody>
      </p:sp>
      <p:pic>
        <p:nvPicPr>
          <p:cNvPr id="4" name="Imagen 3">
            <a:extLst>
              <a:ext uri="{FF2B5EF4-FFF2-40B4-BE49-F238E27FC236}">
                <a16:creationId xmlns:a16="http://schemas.microsoft.com/office/drawing/2014/main" id="{49EB0DF9-A84E-4F3F-971B-67382C965482}"/>
              </a:ext>
            </a:extLst>
          </p:cNvPr>
          <p:cNvPicPr>
            <a:picLocks noChangeAspect="1"/>
          </p:cNvPicPr>
          <p:nvPr/>
        </p:nvPicPr>
        <p:blipFill rotWithShape="1">
          <a:blip r:embed="rId2"/>
          <a:srcRect l="21462" t="23988" r="55115" b="54053"/>
          <a:stretch/>
        </p:blipFill>
        <p:spPr>
          <a:xfrm>
            <a:off x="856371" y="2753848"/>
            <a:ext cx="6093070" cy="3211618"/>
          </a:xfrm>
          <a:prstGeom prst="rect">
            <a:avLst/>
          </a:prstGeom>
        </p:spPr>
      </p:pic>
      <p:sp>
        <p:nvSpPr>
          <p:cNvPr id="6" name="CuadroTexto 5">
            <a:extLst>
              <a:ext uri="{FF2B5EF4-FFF2-40B4-BE49-F238E27FC236}">
                <a16:creationId xmlns:a16="http://schemas.microsoft.com/office/drawing/2014/main" id="{41617A99-F2F3-47B9-8963-B6B1470FD56F}"/>
              </a:ext>
            </a:extLst>
          </p:cNvPr>
          <p:cNvSpPr txBox="1"/>
          <p:nvPr/>
        </p:nvSpPr>
        <p:spPr>
          <a:xfrm>
            <a:off x="7200900" y="639315"/>
            <a:ext cx="4389706" cy="5632311"/>
          </a:xfrm>
          <a:prstGeom prst="rect">
            <a:avLst/>
          </a:prstGeom>
          <a:noFill/>
        </p:spPr>
        <p:txBody>
          <a:bodyPr wrap="square" rtlCol="0">
            <a:spAutoFit/>
          </a:bodyPr>
          <a:lstStyle/>
          <a:p>
            <a:r>
              <a:rPr lang="es-ES" dirty="0"/>
              <a:t>Para los bloques try/catch existe una variación que consiste en una sección denominada </a:t>
            </a:r>
            <a:r>
              <a:rPr lang="es-ES" dirty="0" err="1"/>
              <a:t>finally</a:t>
            </a:r>
            <a:r>
              <a:rPr lang="es-ES" dirty="0"/>
              <a:t>, como en la imagen.</a:t>
            </a:r>
          </a:p>
          <a:p>
            <a:r>
              <a:rPr lang="es-ES" dirty="0"/>
              <a:t>La utilización de </a:t>
            </a:r>
            <a:r>
              <a:rPr lang="es-ES" dirty="0" err="1"/>
              <a:t>finally</a:t>
            </a:r>
            <a:r>
              <a:rPr lang="es-ES" dirty="0"/>
              <a:t> es empleada dentro de un bloque try/catch para realizar tareas que deben ser ejecutadas independientemente del comportamiento de errores.</a:t>
            </a:r>
          </a:p>
          <a:p>
            <a:r>
              <a:rPr lang="es-ES" dirty="0"/>
              <a:t>Cuando se atrapa un error, un programa queda inconcluso, es esta terminación repentina la que puede causar que algún mecanismo permanezca mal utilizado.</a:t>
            </a:r>
          </a:p>
          <a:p>
            <a:r>
              <a:rPr lang="es-ES" dirty="0"/>
              <a:t>A través de una sección </a:t>
            </a:r>
            <a:r>
              <a:rPr lang="es-ES" dirty="0" err="1"/>
              <a:t>finally</a:t>
            </a:r>
            <a:r>
              <a:rPr lang="es-ES" dirty="0"/>
              <a:t> se garantiza que se ejecutado un juego de instrucciones independientemente del error que pueda ocurrir.</a:t>
            </a:r>
          </a:p>
          <a:p>
            <a:endParaRPr lang="es-MX" dirty="0"/>
          </a:p>
        </p:txBody>
      </p:sp>
    </p:spTree>
    <p:extLst>
      <p:ext uri="{BB962C8B-B14F-4D97-AF65-F5344CB8AC3E}">
        <p14:creationId xmlns:p14="http://schemas.microsoft.com/office/powerpoint/2010/main" val="4085519639"/>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721</Words>
  <Application>Microsoft Office PowerPoint</Application>
  <PresentationFormat>Panorámica</PresentationFormat>
  <Paragraphs>58</Paragraphs>
  <Slides>12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Century Gothic</vt:lpstr>
      <vt:lpstr>Consolas</vt:lpstr>
      <vt:lpstr>Estela de condensación</vt:lpstr>
      <vt:lpstr>JAVA: EXCEPCIONES</vt:lpstr>
      <vt:lpstr>¿QUÉ SON?</vt:lpstr>
      <vt:lpstr>Presentación de PowerPoint</vt:lpstr>
      <vt:lpstr>ejemplo</vt:lpstr>
      <vt:lpstr>Presentación de PowerPoint</vt:lpstr>
      <vt:lpstr>Presentación de PowerPoint</vt:lpstr>
      <vt:lpstr>¿CÓMO SE UTILIZAN?</vt:lpstr>
      <vt:lpstr>SINTAXIS EN JAVA</vt:lpstr>
      <vt:lpstr>Presentación de PowerPoint</vt:lpstr>
      <vt:lpstr>¿CUÁLES SON LAS MÁS COMUNES?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EXCEPCIONES</dc:title>
  <dc:creator>Alfredo Styles</dc:creator>
  <cp:lastModifiedBy>Alfredo Styles</cp:lastModifiedBy>
  <cp:revision>4</cp:revision>
  <dcterms:created xsi:type="dcterms:W3CDTF">2019-05-07T03:27:39Z</dcterms:created>
  <dcterms:modified xsi:type="dcterms:W3CDTF">2019-05-07T03:47:57Z</dcterms:modified>
</cp:coreProperties>
</file>