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HzaIeUGsXqD3vM9EIA/ZLX41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E44D12-278F-40F4-9B52-EA6B77B27A90}">
  <a:tblStyle styleId="{47E44D12-278F-40F4-9B52-EA6B77B27A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d8230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afd8230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ae5b081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eae5b081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fd82309d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afd82309d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d66de3c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1d66de3c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858c2a2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d858c2a2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44c8e068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44c8e06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ae5b0810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eae5b0810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f58947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06f58947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81b628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d581b628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ae5b081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eae5b081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eda9f591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deda9f591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Escola externa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215e42819b_0_5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1215e42819b_0_5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1215e42819b_0_59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1215e42819b_0_59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1215e42819b_0_5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afd82309dc_0_0"/>
          <p:cNvPicPr preferRelativeResize="0"/>
          <p:nvPr/>
        </p:nvPicPr>
        <p:blipFill rotWithShape="1">
          <a:blip r:embed="rId4">
            <a:alphaModFix/>
          </a:blip>
          <a:srcRect b="1819" l="0" r="0" t="12730"/>
          <a:stretch/>
        </p:blipFill>
        <p:spPr>
          <a:xfrm flipH="1" rot="10800000">
            <a:off x="3908502" y="-406362"/>
            <a:ext cx="10264925" cy="57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2afd82309d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-918332" y="-883931"/>
            <a:ext cx="2952401" cy="45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2afd82309d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8476" y="3902925"/>
            <a:ext cx="17313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afd82309dc_0_0"/>
          <p:cNvSpPr/>
          <p:nvPr/>
        </p:nvSpPr>
        <p:spPr>
          <a:xfrm>
            <a:off x="-514412" y="4147575"/>
            <a:ext cx="1641900" cy="1641900"/>
          </a:xfrm>
          <a:prstGeom prst="ellipse">
            <a:avLst/>
          </a:prstGeom>
          <a:gradFill>
            <a:gsLst>
              <a:gs pos="0">
                <a:srgbClr val="31FAA3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afd82309dc_0_0"/>
          <p:cNvSpPr/>
          <p:nvPr/>
        </p:nvSpPr>
        <p:spPr>
          <a:xfrm>
            <a:off x="7389774" y="3546825"/>
            <a:ext cx="2622000" cy="2622000"/>
          </a:xfrm>
          <a:prstGeom prst="ellipse">
            <a:avLst/>
          </a:prstGeom>
          <a:gradFill>
            <a:gsLst>
              <a:gs pos="0">
                <a:srgbClr val="31FAA3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afd82309dc_0_0"/>
          <p:cNvSpPr txBox="1"/>
          <p:nvPr/>
        </p:nvSpPr>
        <p:spPr>
          <a:xfrm>
            <a:off x="4561225" y="1385325"/>
            <a:ext cx="3925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500" u="none" cap="none" strike="noStrike">
                <a:solidFill>
                  <a:srgbClr val="003F5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ANÁLISE DE RESULTADOS</a:t>
            </a:r>
            <a:br>
              <a:rPr b="1" i="0" lang="pt-BR" sz="2500" u="none" cap="none" strike="noStrike">
                <a:solidFill>
                  <a:srgbClr val="003F5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1" i="0" lang="pt-BR" sz="2500" u="none" cap="none" strike="noStrike">
                <a:solidFill>
                  <a:srgbClr val="3DC0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GROWTH +</a:t>
            </a:r>
            <a:r>
              <a:rPr b="1" i="0" lang="pt-BR" sz="2500" u="none" cap="none" strike="noStrike">
                <a:solidFill>
                  <a:srgbClr val="003F5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i="0" lang="pt-BR" sz="2400" u="none" cap="none" strike="noStrike">
                <a:solidFill>
                  <a:srgbClr val="3DC0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NOVOS NEGÓCIOS</a:t>
            </a:r>
            <a:endParaRPr b="1" i="0" sz="2400" u="none" cap="none" strike="noStrike">
              <a:solidFill>
                <a:srgbClr val="3DC0F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3F5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900" u="none" cap="none" strike="noStrike">
                <a:solidFill>
                  <a:srgbClr val="003F5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 a </a:t>
            </a:r>
            <a:r>
              <a:rPr b="1" lang="pt-BR" sz="900">
                <a:solidFill>
                  <a:srgbClr val="003F5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16</a:t>
            </a:r>
            <a:r>
              <a:rPr b="1" i="0" lang="pt-BR" sz="900" u="none" cap="none" strike="noStrike">
                <a:solidFill>
                  <a:srgbClr val="003F5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Junho</a:t>
            </a:r>
            <a:endParaRPr b="1" i="0" sz="900" u="none" cap="none" strike="noStrike">
              <a:solidFill>
                <a:srgbClr val="003F5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6" name="Google Shape;66;g2afd82309d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204418" y="398562"/>
            <a:ext cx="4350799" cy="567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2eae5b08105_0_140"/>
          <p:cNvPicPr preferRelativeResize="0"/>
          <p:nvPr/>
        </p:nvPicPr>
        <p:blipFill rotWithShape="1">
          <a:blip r:embed="rId3">
            <a:alphaModFix/>
          </a:blip>
          <a:srcRect b="3952" l="0" r="0" t="19147"/>
          <a:stretch/>
        </p:blipFill>
        <p:spPr>
          <a:xfrm>
            <a:off x="7845122" y="240976"/>
            <a:ext cx="1824650" cy="9987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eae5b08105_0_140"/>
          <p:cNvSpPr txBox="1"/>
          <p:nvPr/>
        </p:nvSpPr>
        <p:spPr>
          <a:xfrm>
            <a:off x="278100" y="315238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Produtos kedu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Novos Negócios -k.invest 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g2eae5b08105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250" y="467650"/>
            <a:ext cx="306299" cy="45773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eae5b08105_0_140"/>
          <p:cNvSpPr txBox="1"/>
          <p:nvPr/>
        </p:nvSpPr>
        <p:spPr>
          <a:xfrm>
            <a:off x="814750" y="1117013"/>
            <a:ext cx="765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geral: </a:t>
            </a:r>
            <a:r>
              <a:rPr b="0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112 antecipações</a:t>
            </a:r>
            <a:endParaRPr b="0" i="0" sz="18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de adesões até o momento este mês: </a:t>
            </a:r>
            <a:r>
              <a:rPr b="0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8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adiantado este mês:</a:t>
            </a:r>
            <a:r>
              <a:rPr b="0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R$ 150.000,00</a:t>
            </a:r>
            <a:endParaRPr b="0" i="0" sz="18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adiantado ano:</a:t>
            </a:r>
            <a:r>
              <a:rPr b="0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R$ 150.000,00</a:t>
            </a:r>
            <a:endParaRPr b="0" i="0" sz="18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Taxa média do ano:</a:t>
            </a:r>
            <a:r>
              <a:rPr b="0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4,50%</a:t>
            </a:r>
            <a:endParaRPr b="0" i="0" sz="18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2eae5b08105_0_140"/>
          <p:cNvSpPr txBox="1"/>
          <p:nvPr/>
        </p:nvSpPr>
        <p:spPr>
          <a:xfrm>
            <a:off x="317225" y="2804088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Produtos kedu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Novos Negócios - Clube de Benefícios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g2eae5b08105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75" y="2956500"/>
            <a:ext cx="306299" cy="45773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eae5b08105_0_140"/>
          <p:cNvSpPr txBox="1"/>
          <p:nvPr/>
        </p:nvSpPr>
        <p:spPr>
          <a:xfrm>
            <a:off x="853875" y="3605863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geral: </a:t>
            </a:r>
            <a:r>
              <a:rPr b="0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45 empresas</a:t>
            </a:r>
            <a:endParaRPr b="0" i="0" sz="18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de adesões até o momento este mês: </a:t>
            </a:r>
            <a:r>
              <a:rPr b="0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8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fd82309dc_0_205"/>
          <p:cNvSpPr/>
          <p:nvPr/>
        </p:nvSpPr>
        <p:spPr>
          <a:xfrm>
            <a:off x="6852300" y="2614475"/>
            <a:ext cx="3681900" cy="3681600"/>
          </a:xfrm>
          <a:prstGeom prst="ellipse">
            <a:avLst/>
          </a:prstGeom>
          <a:gradFill>
            <a:gsLst>
              <a:gs pos="0">
                <a:srgbClr val="31FAA3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2afd82309dc_0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450" y="1671287"/>
            <a:ext cx="2628925" cy="323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afd82309dc_0_2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8023291" y="414279"/>
            <a:ext cx="1173630" cy="106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afd82309dc_0_2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2699" y="0"/>
            <a:ext cx="753800" cy="7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afd82309dc_0_205"/>
          <p:cNvPicPr preferRelativeResize="0"/>
          <p:nvPr/>
        </p:nvPicPr>
        <p:blipFill rotWithShape="1">
          <a:blip r:embed="rId7">
            <a:alphaModFix amt="80000"/>
          </a:blip>
          <a:srcRect b="1819" l="0" r="0" t="12730"/>
          <a:stretch/>
        </p:blipFill>
        <p:spPr>
          <a:xfrm rot="5652529">
            <a:off x="-4041674" y="1229601"/>
            <a:ext cx="11233225" cy="53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afd82309dc_0_2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59571" y="1929550"/>
            <a:ext cx="3424876" cy="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E9E8E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66de3cea_0_4"/>
          <p:cNvSpPr txBox="1"/>
          <p:nvPr/>
        </p:nvSpPr>
        <p:spPr>
          <a:xfrm>
            <a:off x="-996375" y="2040750"/>
            <a:ext cx="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31d66de3cea_0_4"/>
          <p:cNvPicPr preferRelativeResize="0"/>
          <p:nvPr/>
        </p:nvPicPr>
        <p:blipFill rotWithShape="1">
          <a:blip r:embed="rId3">
            <a:alphaModFix/>
          </a:blip>
          <a:srcRect b="3952" l="0" r="0" t="19147"/>
          <a:stretch/>
        </p:blipFill>
        <p:spPr>
          <a:xfrm>
            <a:off x="8052075" y="-231625"/>
            <a:ext cx="2074276" cy="10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1d66de3cea_0_4"/>
          <p:cNvSpPr txBox="1"/>
          <p:nvPr/>
        </p:nvSpPr>
        <p:spPr>
          <a:xfrm>
            <a:off x="648775" y="292725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Funil de Vendas - Inbound kedu bank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Fechamento Abril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g31d66de3cea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50" y="433313"/>
            <a:ext cx="306299" cy="457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g31d66de3cea_0_4"/>
          <p:cNvGrpSpPr/>
          <p:nvPr/>
        </p:nvGrpSpPr>
        <p:grpSpPr>
          <a:xfrm>
            <a:off x="1596016" y="1285128"/>
            <a:ext cx="5851176" cy="3541825"/>
            <a:chOff x="386250" y="1422950"/>
            <a:chExt cx="5464814" cy="3541825"/>
          </a:xfrm>
        </p:grpSpPr>
        <p:sp>
          <p:nvSpPr>
            <p:cNvPr id="76" name="Google Shape;76;g31d66de3cea_0_4"/>
            <p:cNvSpPr/>
            <p:nvPr/>
          </p:nvSpPr>
          <p:spPr>
            <a:xfrm>
              <a:off x="386250" y="1422950"/>
              <a:ext cx="3718500" cy="555300"/>
            </a:xfrm>
            <a:prstGeom prst="roundRect">
              <a:avLst>
                <a:gd fmla="val 16667" name="adj"/>
              </a:avLst>
            </a:prstGeom>
            <a:solidFill>
              <a:srgbClr val="003F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378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31d66de3cea_0_4"/>
            <p:cNvSpPr/>
            <p:nvPr/>
          </p:nvSpPr>
          <p:spPr>
            <a:xfrm>
              <a:off x="654835" y="2131079"/>
              <a:ext cx="3181200" cy="5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1d66de3cea_0_4"/>
            <p:cNvSpPr/>
            <p:nvPr/>
          </p:nvSpPr>
          <p:spPr>
            <a:xfrm>
              <a:off x="882332" y="2890542"/>
              <a:ext cx="2726100" cy="555300"/>
            </a:xfrm>
            <a:prstGeom prst="roundRect">
              <a:avLst>
                <a:gd fmla="val 16667" name="adj"/>
              </a:avLst>
            </a:prstGeom>
            <a:solidFill>
              <a:srgbClr val="003F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1d66de3cea_0_4"/>
            <p:cNvSpPr/>
            <p:nvPr/>
          </p:nvSpPr>
          <p:spPr>
            <a:xfrm>
              <a:off x="1296062" y="3650006"/>
              <a:ext cx="1898700" cy="5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31d66de3cea_0_4"/>
            <p:cNvSpPr/>
            <p:nvPr/>
          </p:nvSpPr>
          <p:spPr>
            <a:xfrm>
              <a:off x="1742612" y="4409475"/>
              <a:ext cx="1005900" cy="555300"/>
            </a:xfrm>
            <a:prstGeom prst="roundRect">
              <a:avLst>
                <a:gd fmla="val 16667" name="adj"/>
              </a:avLst>
            </a:prstGeom>
            <a:solidFill>
              <a:srgbClr val="003F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31d66de3cea_0_4"/>
            <p:cNvSpPr txBox="1"/>
            <p:nvPr/>
          </p:nvSpPr>
          <p:spPr>
            <a:xfrm>
              <a:off x="4157250" y="1474422"/>
              <a:ext cx="94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Leads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1d66de3cea_0_4"/>
            <p:cNvSpPr txBox="1"/>
            <p:nvPr/>
          </p:nvSpPr>
          <p:spPr>
            <a:xfrm>
              <a:off x="3952364" y="2178872"/>
              <a:ext cx="189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MQL </a:t>
              </a:r>
              <a:r>
                <a:rPr b="1" i="0" lang="pt-BR" sz="11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(Qualificados)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1d66de3cea_0_4"/>
            <p:cNvSpPr txBox="1"/>
            <p:nvPr/>
          </p:nvSpPr>
          <p:spPr>
            <a:xfrm>
              <a:off x="3720875" y="2937347"/>
              <a:ext cx="183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 </a:t>
              </a:r>
              <a:r>
                <a:rPr b="1" i="0" lang="pt-BR" sz="11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(Agendamentos)</a:t>
              </a: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1d66de3cea_0_4"/>
            <p:cNvSpPr txBox="1"/>
            <p:nvPr/>
          </p:nvSpPr>
          <p:spPr>
            <a:xfrm>
              <a:off x="3407903" y="3695822"/>
              <a:ext cx="183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SQL </a:t>
              </a:r>
              <a:r>
                <a:rPr b="1" i="0" lang="pt-BR" sz="12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(Propostas)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1d66de3cea_0_4"/>
            <p:cNvSpPr txBox="1"/>
            <p:nvPr/>
          </p:nvSpPr>
          <p:spPr>
            <a:xfrm>
              <a:off x="3024443" y="4454297"/>
              <a:ext cx="207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Vendas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8E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858c2a274_0_10"/>
          <p:cNvSpPr txBox="1"/>
          <p:nvPr/>
        </p:nvSpPr>
        <p:spPr>
          <a:xfrm>
            <a:off x="-996375" y="2040750"/>
            <a:ext cx="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d858c2a274_0_10"/>
          <p:cNvPicPr preferRelativeResize="0"/>
          <p:nvPr/>
        </p:nvPicPr>
        <p:blipFill rotWithShape="1">
          <a:blip r:embed="rId3">
            <a:alphaModFix/>
          </a:blip>
          <a:srcRect b="3952" l="0" r="0" t="19147"/>
          <a:stretch/>
        </p:blipFill>
        <p:spPr>
          <a:xfrm>
            <a:off x="8052075" y="-231625"/>
            <a:ext cx="2074276" cy="10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d858c2a274_0_10"/>
          <p:cNvSpPr txBox="1"/>
          <p:nvPr/>
        </p:nvSpPr>
        <p:spPr>
          <a:xfrm>
            <a:off x="648775" y="292725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Funil de Vendas - Novos Negócios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01 a </a:t>
            </a:r>
            <a:r>
              <a:rPr b="1" lang="pt-BR" sz="1300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Junho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g2d858c2a274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50" y="433313"/>
            <a:ext cx="306299" cy="457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g2d858c2a274_0_10"/>
          <p:cNvGrpSpPr/>
          <p:nvPr/>
        </p:nvGrpSpPr>
        <p:grpSpPr>
          <a:xfrm>
            <a:off x="1596016" y="1285128"/>
            <a:ext cx="5851176" cy="3541825"/>
            <a:chOff x="386250" y="1422950"/>
            <a:chExt cx="5464814" cy="3541825"/>
          </a:xfrm>
        </p:grpSpPr>
        <p:sp>
          <p:nvSpPr>
            <p:cNvPr id="95" name="Google Shape;95;g2d858c2a274_0_10"/>
            <p:cNvSpPr/>
            <p:nvPr/>
          </p:nvSpPr>
          <p:spPr>
            <a:xfrm>
              <a:off x="386250" y="1422950"/>
              <a:ext cx="3718500" cy="555300"/>
            </a:xfrm>
            <a:prstGeom prst="roundRect">
              <a:avLst>
                <a:gd fmla="val 16667" name="adj"/>
              </a:avLst>
            </a:prstGeom>
            <a:solidFill>
              <a:srgbClr val="003F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pt-BR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2d858c2a274_0_10"/>
            <p:cNvSpPr/>
            <p:nvPr/>
          </p:nvSpPr>
          <p:spPr>
            <a:xfrm>
              <a:off x="654835" y="2131079"/>
              <a:ext cx="3181200" cy="5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pt-BR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2d858c2a274_0_10"/>
            <p:cNvSpPr/>
            <p:nvPr/>
          </p:nvSpPr>
          <p:spPr>
            <a:xfrm>
              <a:off x="882332" y="2890542"/>
              <a:ext cx="2726100" cy="555300"/>
            </a:xfrm>
            <a:prstGeom prst="roundRect">
              <a:avLst>
                <a:gd fmla="val 16667" name="adj"/>
              </a:avLst>
            </a:prstGeom>
            <a:solidFill>
              <a:srgbClr val="003F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1" lang="pt-BR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2d858c2a274_0_10"/>
            <p:cNvSpPr/>
            <p:nvPr/>
          </p:nvSpPr>
          <p:spPr>
            <a:xfrm>
              <a:off x="1296062" y="3650006"/>
              <a:ext cx="1898700" cy="5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pt-BR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d858c2a274_0_10"/>
            <p:cNvSpPr/>
            <p:nvPr/>
          </p:nvSpPr>
          <p:spPr>
            <a:xfrm>
              <a:off x="1742612" y="4409475"/>
              <a:ext cx="1005900" cy="555300"/>
            </a:xfrm>
            <a:prstGeom prst="roundRect">
              <a:avLst>
                <a:gd fmla="val 16667" name="adj"/>
              </a:avLst>
            </a:prstGeom>
            <a:solidFill>
              <a:srgbClr val="003F5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2d858c2a274_0_10"/>
            <p:cNvSpPr txBox="1"/>
            <p:nvPr/>
          </p:nvSpPr>
          <p:spPr>
            <a:xfrm>
              <a:off x="4157249" y="1474422"/>
              <a:ext cx="1085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Entrada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2d858c2a274_0_10"/>
            <p:cNvSpPr txBox="1"/>
            <p:nvPr/>
          </p:nvSpPr>
          <p:spPr>
            <a:xfrm>
              <a:off x="3952364" y="2178872"/>
              <a:ext cx="189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Contatos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d858c2a274_0_10"/>
            <p:cNvSpPr txBox="1"/>
            <p:nvPr/>
          </p:nvSpPr>
          <p:spPr>
            <a:xfrm>
              <a:off x="3720875" y="2937347"/>
              <a:ext cx="183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Agendados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2d858c2a274_0_10"/>
            <p:cNvSpPr txBox="1"/>
            <p:nvPr/>
          </p:nvSpPr>
          <p:spPr>
            <a:xfrm>
              <a:off x="3407903" y="3695822"/>
              <a:ext cx="183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Qualificados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2d858c2a274_0_10"/>
            <p:cNvSpPr txBox="1"/>
            <p:nvPr/>
          </p:nvSpPr>
          <p:spPr>
            <a:xfrm>
              <a:off x="3024443" y="4454297"/>
              <a:ext cx="207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Vendas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8E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f44c8e068c_0_27" title="Gráfico"/>
          <p:cNvPicPr preferRelativeResize="0"/>
          <p:nvPr/>
        </p:nvPicPr>
        <p:blipFill rotWithShape="1">
          <a:blip r:embed="rId3">
            <a:alphaModFix/>
          </a:blip>
          <a:srcRect b="0" l="6094" r="0" t="0"/>
          <a:stretch/>
        </p:blipFill>
        <p:spPr>
          <a:xfrm>
            <a:off x="387850" y="960200"/>
            <a:ext cx="6024200" cy="374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f44c8e068c_0_27"/>
          <p:cNvSpPr txBox="1"/>
          <p:nvPr/>
        </p:nvSpPr>
        <p:spPr>
          <a:xfrm>
            <a:off x="4661024" y="3352800"/>
            <a:ext cx="2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f44c8e068c_0_27"/>
          <p:cNvSpPr txBox="1"/>
          <p:nvPr/>
        </p:nvSpPr>
        <p:spPr>
          <a:xfrm>
            <a:off x="4607700" y="3733800"/>
            <a:ext cx="1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f44c8e068c_0_27"/>
          <p:cNvPicPr preferRelativeResize="0"/>
          <p:nvPr/>
        </p:nvPicPr>
        <p:blipFill rotWithShape="1">
          <a:blip r:embed="rId4">
            <a:alphaModFix/>
          </a:blip>
          <a:srcRect b="3952" l="0" r="0" t="19147"/>
          <a:stretch/>
        </p:blipFill>
        <p:spPr>
          <a:xfrm>
            <a:off x="8052075" y="-231625"/>
            <a:ext cx="2074276" cy="10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f44c8e068c_0_27"/>
          <p:cNvSpPr txBox="1"/>
          <p:nvPr/>
        </p:nvSpPr>
        <p:spPr>
          <a:xfrm>
            <a:off x="125700" y="292713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Funil de Vendas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Novos Negócios - kedu Marketing Geral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g2f44c8e068c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850" y="292725"/>
            <a:ext cx="306299" cy="4577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f44c8e068c_0_27"/>
          <p:cNvSpPr txBox="1"/>
          <p:nvPr/>
        </p:nvSpPr>
        <p:spPr>
          <a:xfrm>
            <a:off x="6521750" y="2567925"/>
            <a:ext cx="197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CONVERSÃO POR ETAPA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g2f44c8e068c_0_27"/>
          <p:cNvGraphicFramePr/>
          <p:nvPr/>
        </p:nvGraphicFramePr>
        <p:xfrm>
          <a:off x="6112700" y="283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{47E44D12-278F-40F4-9B52-EA6B77B27A90}</a:tableStyleId>
              </a:tblPr>
              <a:tblGrid>
                <a:gridCol w="930000"/>
                <a:gridCol w="930000"/>
                <a:gridCol w="930000"/>
              </a:tblGrid>
              <a:tr h="19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Etapa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1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Realizado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b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1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% Conversão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b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16:0:2"/>
                      </a:ext>
                    </a:extLst>
                  </a:tcPr>
                </a:tc>
              </a:tr>
              <a:tr h="19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Contato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315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1:2"/>
                      </a:ext>
                    </a:extLst>
                  </a:tcPr>
                </a:tc>
              </a:tr>
              <a:tr h="19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Agendados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107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34%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2:2"/>
                      </a:ext>
                    </a:extLst>
                  </a:tcPr>
                </a:tc>
              </a:tr>
              <a:tr h="19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Qualificados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90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84%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3:2"/>
                      </a:ext>
                    </a:extLst>
                  </a:tcPr>
                </a:tc>
              </a:tr>
              <a:tr h="19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Proposta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72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80%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4:2"/>
                      </a:ext>
                    </a:extLst>
                  </a:tcPr>
                </a:tc>
              </a:tr>
              <a:tr h="19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Vendidos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14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19%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6:5:2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117" name="Google Shape;117;g2f44c8e068c_0_27"/>
          <p:cNvGraphicFramePr/>
          <p:nvPr/>
        </p:nvGraphicFramePr>
        <p:xfrm>
          <a:off x="6298088" y="1392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{47E44D12-278F-40F4-9B52-EA6B77B27A90}</a:tableStyleId>
              </a:tblPr>
              <a:tblGrid>
                <a:gridCol w="1072975"/>
                <a:gridCol w="134622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USUÁRIOS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  <a:extLst>
                      <a:ext uri="http://customooxmlschemas.google.com/">
                        <go:slidesCustomData xmlns:go="http://customooxmlschemas.google.com/" cellId="11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AGENDAMENTOS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  <a:extLst>
                      <a:ext uri="http://customooxmlschemas.google.com/">
                        <go:slidesCustomData xmlns:go="http://customooxmlschemas.google.com/" cellId="117:0:1"/>
                      </a:ext>
                    </a:extLst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Thiago Café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FAA3"/>
                    </a:solidFill>
                    <a:extLst>
                      <a:ext uri="http://customooxmlschemas.google.com/">
                        <go:slidesCustomData xmlns:go="http://customooxmlschemas.google.com/" cellId="11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14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7:1:1"/>
                      </a:ext>
                    </a:extLst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Rebeca Pessoa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FAA3"/>
                    </a:solidFill>
                    <a:extLst>
                      <a:ext uri="http://customooxmlschemas.google.com/">
                        <go:slidesCustomData xmlns:go="http://customooxmlschemas.google.com/" cellId="11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11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7:2:1"/>
                      </a:ext>
                    </a:extLst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Dafine Ferreira</a:t>
                      </a:r>
                      <a:endParaRPr sz="9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FAA3"/>
                    </a:solidFill>
                    <a:extLst>
                      <a:ext uri="http://customooxmlschemas.google.com/">
                        <go:slidesCustomData xmlns:go="http://customooxmlschemas.google.com/" cellId="11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7:3:1"/>
                      </a:ext>
                    </a:extLst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James Lima</a:t>
                      </a:r>
                      <a:endParaRPr sz="9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1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7:4:1"/>
                      </a:ext>
                    </a:extLst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 u="none" cap="none" strike="noStrike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Levi Monteiro</a:t>
                      </a:r>
                      <a:endParaRPr sz="9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b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1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7:5:1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118" name="Google Shape;118;g2f44c8e068c_0_27"/>
          <p:cNvGraphicFramePr/>
          <p:nvPr/>
        </p:nvGraphicFramePr>
        <p:xfrm>
          <a:off x="7430300" y="46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{47E44D12-278F-40F4-9B52-EA6B77B27A90}</a:tableStyleId>
              </a:tblPr>
              <a:tblGrid>
                <a:gridCol w="570875"/>
                <a:gridCol w="901525"/>
              </a:tblGrid>
              <a:tr h="21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8575" marL="28575" anchor="b"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1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0144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Analistas</a:t>
                      </a:r>
                      <a:endParaRPr b="1" sz="1100" u="none" cap="none" strike="noStrike">
                        <a:solidFill>
                          <a:srgbClr val="0144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8575" marL="28575" anchor="ctr">
                    <a:extLst>
                      <a:ext uri="http://customooxmlschemas.google.com/">
                        <go:slidesCustomData xmlns:go="http://customooxmlschemas.google.com/" cellId="118:0:1"/>
                      </a:ext>
                    </a:extLst>
                  </a:tcPr>
                </a:tc>
              </a:tr>
              <a:tr h="21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28575" marL="28575" anchor="b">
                    <a:solidFill>
                      <a:srgbClr val="31FAA3"/>
                    </a:solidFill>
                    <a:extLst>
                      <a:ext uri="http://customooxmlschemas.google.com/">
                        <go:slidesCustomData xmlns:go="http://customooxmlschemas.google.com/" cellId="11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0144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SDRs</a:t>
                      </a:r>
                      <a:endParaRPr b="1" sz="1100" u="none" cap="none" strike="noStrike">
                        <a:solidFill>
                          <a:srgbClr val="0144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8575" marL="28575" anchor="ctr">
                    <a:extLst>
                      <a:ext uri="http://customooxmlschemas.google.com/">
                        <go:slidesCustomData xmlns:go="http://customooxmlschemas.google.com/" cellId="118:1:1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ae5b08105_0_207"/>
          <p:cNvSpPr txBox="1"/>
          <p:nvPr/>
        </p:nvSpPr>
        <p:spPr>
          <a:xfrm>
            <a:off x="-996375" y="2040750"/>
            <a:ext cx="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eae5b08105_0_207"/>
          <p:cNvSpPr txBox="1"/>
          <p:nvPr/>
        </p:nvSpPr>
        <p:spPr>
          <a:xfrm>
            <a:off x="282575" y="402026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Vendas Realizadas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Novos Negócios - Agência kedu Marketing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g2eae5b08105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25" y="542625"/>
            <a:ext cx="306299" cy="45773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eae5b08105_0_207"/>
          <p:cNvSpPr txBox="1"/>
          <p:nvPr/>
        </p:nvSpPr>
        <p:spPr>
          <a:xfrm>
            <a:off x="375874" y="1157800"/>
            <a:ext cx="279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Total: 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2eae5b08105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4900" y="179800"/>
            <a:ext cx="1695450" cy="61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g2eae5b08105_0_207"/>
          <p:cNvGraphicFramePr/>
          <p:nvPr/>
        </p:nvGraphicFramePr>
        <p:xfrm>
          <a:off x="282575" y="15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{47E44D12-278F-40F4-9B52-EA6B77B27A90}</a:tableStyleId>
              </a:tblPr>
              <a:tblGrid>
                <a:gridCol w="2947125"/>
                <a:gridCol w="1129175"/>
                <a:gridCol w="1129175"/>
                <a:gridCol w="1129175"/>
                <a:gridCol w="1129175"/>
                <a:gridCol w="1129175"/>
              </a:tblGrid>
              <a:tr h="18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ESCOLA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2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PAGAMENTO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2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VALOR/MÊS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2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CACHBACK/MÊS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2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LTV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28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VENDEDOR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F59"/>
                    </a:solidFill>
                    <a:extLst>
                      <a:ext uri="http://customooxmlschemas.google.com/">
                        <go:slidesCustomData xmlns:go="http://customooxmlschemas.google.com/" cellId="128:0:5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129" name="Google Shape;129;g2eae5b08105_0_207"/>
          <p:cNvGraphicFramePr/>
          <p:nvPr/>
        </p:nvGraphicFramePr>
        <p:xfrm>
          <a:off x="282575" y="178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{47E44D12-278F-40F4-9B52-EA6B77B27A90}</a:tableStyleId>
              </a:tblPr>
              <a:tblGrid>
                <a:gridCol w="2878725"/>
                <a:gridCol w="1103225"/>
                <a:gridCol w="1103225"/>
                <a:gridCol w="1301550"/>
                <a:gridCol w="1103225"/>
                <a:gridCol w="110322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Educantes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C0F9"/>
                    </a:solidFill>
                    <a:extLst>
                      <a:ext uri="http://customooxmlschemas.google.com/">
                        <go:slidesCustomData xmlns:go="http://customooxmlschemas.google.com/" cellId="12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Dinheiro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R$ 4.750,00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Levi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5"/>
                      </a:ext>
                    </a:extLst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t-BR" sz="8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Kinder Kampus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C0F9"/>
                    </a:solidFill>
                    <a:extLst>
                      <a:ext uri="http://customooxmlschemas.google.com/">
                        <go:slidesCustomData xmlns:go="http://customooxmlschemas.google.com/" cellId="12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Dinheiro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R$ 3.500,00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Larissa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F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5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306f589471b_2_0"/>
          <p:cNvPicPr preferRelativeResize="0"/>
          <p:nvPr/>
        </p:nvPicPr>
        <p:blipFill rotWithShape="1">
          <a:blip r:embed="rId3">
            <a:alphaModFix/>
          </a:blip>
          <a:srcRect b="3952" l="0" r="0" t="19147"/>
          <a:stretch/>
        </p:blipFill>
        <p:spPr>
          <a:xfrm>
            <a:off x="7845122" y="240976"/>
            <a:ext cx="1824650" cy="99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06f589471b_2_0"/>
          <p:cNvSpPr txBox="1"/>
          <p:nvPr/>
        </p:nvSpPr>
        <p:spPr>
          <a:xfrm>
            <a:off x="402750" y="212853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Funil Comercial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Novos Negócios - Produto kedu Matrículas | 2024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g306f589471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900" y="365265"/>
            <a:ext cx="306299" cy="45773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06f589471b_2_0"/>
          <p:cNvSpPr txBox="1"/>
          <p:nvPr/>
        </p:nvSpPr>
        <p:spPr>
          <a:xfrm>
            <a:off x="144371" y="1239756"/>
            <a:ext cx="62988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Montserrat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de Escolas na Base: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297</a:t>
            </a:r>
            <a:b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Arial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Escolas Acionadas: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291 (98% da base)</a:t>
            </a:r>
            <a:b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Arial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Escolas com Apresentação Realizada: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283  (98% das acionadas)</a:t>
            </a:r>
            <a:b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Arial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Vendas Ativas: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167 (60% das escolas com apresentação)</a:t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Montserrat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Contratos assinados: 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165 (99% dos vendidos)</a:t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400"/>
              <a:buFont typeface="Montserrat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Contratos em processo de assinatura: 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2 (1% do total)</a:t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400"/>
              <a:buFont typeface="Montserrat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Contratos ainda com o jurídico: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0</a:t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400"/>
              <a:buFont typeface="Montserrat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Contratos a solicitar: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0</a:t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306f589471b_2_0"/>
          <p:cNvSpPr txBox="1"/>
          <p:nvPr/>
        </p:nvSpPr>
        <p:spPr>
          <a:xfrm>
            <a:off x="4981181" y="3036531"/>
            <a:ext cx="375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Arial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Migrados kedu Marketing: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Arial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Distratos: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11</a:t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Arial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Desistentes sem contrato assinado: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16</a:t>
            </a:r>
            <a:b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4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59"/>
              </a:buClr>
              <a:buSzPts val="1200"/>
              <a:buFont typeface="Montserrat"/>
              <a:buChar char="●"/>
            </a:pPr>
            <a:r>
              <a:rPr b="1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de projetos abertos: </a:t>
            </a:r>
            <a: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167</a:t>
            </a:r>
            <a:br>
              <a:rPr b="0" i="0" lang="pt-BR" sz="12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2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306f589471b_2_0"/>
          <p:cNvSpPr txBox="1"/>
          <p:nvPr/>
        </p:nvSpPr>
        <p:spPr>
          <a:xfrm>
            <a:off x="5760800" y="1583125"/>
            <a:ext cx="30489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49,5% das matrículas realizadas até 05/12 foram realizadas pelo kedu One de 136 escolas implantadas.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81b62821_0_0"/>
          <p:cNvSpPr txBox="1"/>
          <p:nvPr/>
        </p:nvSpPr>
        <p:spPr>
          <a:xfrm>
            <a:off x="-996375" y="2040750"/>
            <a:ext cx="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2d581b62821_0_0"/>
          <p:cNvPicPr preferRelativeResize="0"/>
          <p:nvPr/>
        </p:nvPicPr>
        <p:blipFill rotWithShape="1">
          <a:blip r:embed="rId3">
            <a:alphaModFix/>
          </a:blip>
          <a:srcRect b="3952" l="0" r="0" t="19147"/>
          <a:stretch/>
        </p:blipFill>
        <p:spPr>
          <a:xfrm>
            <a:off x="7845122" y="240976"/>
            <a:ext cx="1824650" cy="99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d581b62821_0_0"/>
          <p:cNvSpPr txBox="1"/>
          <p:nvPr/>
        </p:nvSpPr>
        <p:spPr>
          <a:xfrm>
            <a:off x="125700" y="292713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Acompanhamento de Metas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Novos Negócios - Painel Geral kedu Marketing - 01 a </a:t>
            </a:r>
            <a:r>
              <a:rPr b="1" lang="pt-BR" sz="1300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Junho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g2d581b6282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50" y="292725"/>
            <a:ext cx="306299" cy="457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581b62821_0_0"/>
          <p:cNvSpPr txBox="1"/>
          <p:nvPr/>
        </p:nvSpPr>
        <p:spPr>
          <a:xfrm>
            <a:off x="4360375" y="4806950"/>
            <a:ext cx="46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*Valores em cashback já dividido por 2, devido o valor da moeda cashback.</a:t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2d581b62821_0_0"/>
          <p:cNvSpPr/>
          <p:nvPr/>
        </p:nvSpPr>
        <p:spPr>
          <a:xfrm>
            <a:off x="2186149" y="1385814"/>
            <a:ext cx="2304300" cy="300300"/>
          </a:xfrm>
          <a:prstGeom prst="rect">
            <a:avLst/>
          </a:prstGeom>
          <a:solidFill>
            <a:srgbClr val="003F59"/>
          </a:solidFill>
          <a:ln cap="flat" cmpd="sng" w="9525">
            <a:solidFill>
              <a:srgbClr val="003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META CASHBACK*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d581b62821_0_0"/>
          <p:cNvSpPr/>
          <p:nvPr/>
        </p:nvSpPr>
        <p:spPr>
          <a:xfrm>
            <a:off x="2185780" y="1753668"/>
            <a:ext cx="2304300" cy="2580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R$ 20.000,00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2d581b62821_0_0"/>
          <p:cNvSpPr/>
          <p:nvPr/>
        </p:nvSpPr>
        <p:spPr>
          <a:xfrm>
            <a:off x="2186334" y="2089216"/>
            <a:ext cx="2304300" cy="300300"/>
          </a:xfrm>
          <a:prstGeom prst="rect">
            <a:avLst/>
          </a:prstGeom>
          <a:solidFill>
            <a:srgbClr val="003F59"/>
          </a:solidFill>
          <a:ln cap="flat" cmpd="sng" w="9525">
            <a:solidFill>
              <a:srgbClr val="003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REALIZADO*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d581b62821_0_0"/>
          <p:cNvSpPr/>
          <p:nvPr/>
        </p:nvSpPr>
        <p:spPr>
          <a:xfrm>
            <a:off x="2185965" y="2457070"/>
            <a:ext cx="2304300" cy="2580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R$ 1.750,00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g2d581b62821_0_0"/>
          <p:cNvSpPr/>
          <p:nvPr/>
        </p:nvSpPr>
        <p:spPr>
          <a:xfrm>
            <a:off x="2186334" y="2782761"/>
            <a:ext cx="2304300" cy="300300"/>
          </a:xfrm>
          <a:prstGeom prst="rect">
            <a:avLst/>
          </a:prstGeom>
          <a:solidFill>
            <a:srgbClr val="003F59"/>
          </a:solidFill>
          <a:ln cap="flat" cmpd="sng" w="9525">
            <a:solidFill>
              <a:srgbClr val="003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% ALCANÇADO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581b62821_0_0"/>
          <p:cNvSpPr/>
          <p:nvPr/>
        </p:nvSpPr>
        <p:spPr>
          <a:xfrm>
            <a:off x="4653720" y="1385814"/>
            <a:ext cx="2304300" cy="300300"/>
          </a:xfrm>
          <a:prstGeom prst="rect">
            <a:avLst/>
          </a:prstGeom>
          <a:solidFill>
            <a:srgbClr val="003F59"/>
          </a:solidFill>
          <a:ln cap="flat" cmpd="sng" w="9525">
            <a:solidFill>
              <a:srgbClr val="003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META DINHEIRO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d581b62821_0_0"/>
          <p:cNvSpPr/>
          <p:nvPr/>
        </p:nvSpPr>
        <p:spPr>
          <a:xfrm>
            <a:off x="4653350" y="1753668"/>
            <a:ext cx="2304300" cy="2580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R$ 80.000,00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2d581b62821_0_0"/>
          <p:cNvSpPr/>
          <p:nvPr/>
        </p:nvSpPr>
        <p:spPr>
          <a:xfrm>
            <a:off x="4653904" y="2089216"/>
            <a:ext cx="2304300" cy="300300"/>
          </a:xfrm>
          <a:prstGeom prst="rect">
            <a:avLst/>
          </a:prstGeom>
          <a:solidFill>
            <a:srgbClr val="003F59"/>
          </a:solidFill>
          <a:ln cap="flat" cmpd="sng" w="9525">
            <a:solidFill>
              <a:srgbClr val="003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REALIZADO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d581b62821_0_0"/>
          <p:cNvSpPr/>
          <p:nvPr/>
        </p:nvSpPr>
        <p:spPr>
          <a:xfrm>
            <a:off x="4653535" y="2457070"/>
            <a:ext cx="2304300" cy="2580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 </a:t>
            </a:r>
            <a:r>
              <a:rPr b="1" lang="pt-BR" sz="1100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1" i="0" lang="pt-BR" sz="11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pt-BR" sz="1100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pt-BR" sz="11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50,00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2d581b62821_0_0"/>
          <p:cNvSpPr/>
          <p:nvPr/>
        </p:nvSpPr>
        <p:spPr>
          <a:xfrm>
            <a:off x="4653904" y="2782761"/>
            <a:ext cx="2304300" cy="300300"/>
          </a:xfrm>
          <a:prstGeom prst="rect">
            <a:avLst/>
          </a:prstGeom>
          <a:solidFill>
            <a:srgbClr val="003F59"/>
          </a:solidFill>
          <a:ln cap="flat" cmpd="sng" w="9525">
            <a:solidFill>
              <a:srgbClr val="003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% ALCANÇADO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d581b62821_0_0"/>
          <p:cNvSpPr/>
          <p:nvPr/>
        </p:nvSpPr>
        <p:spPr>
          <a:xfrm>
            <a:off x="2185850" y="3210791"/>
            <a:ext cx="2304300" cy="5469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9%</a:t>
            </a:r>
            <a:endParaRPr b="1" i="0" sz="1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2d581b62821_0_0"/>
          <p:cNvSpPr/>
          <p:nvPr/>
        </p:nvSpPr>
        <p:spPr>
          <a:xfrm>
            <a:off x="4653415" y="3210791"/>
            <a:ext cx="2304300" cy="5469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pt-BR" sz="1800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i="0" lang="pt-BR" sz="18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i="0" sz="1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ae5b08105_0_29"/>
          <p:cNvSpPr txBox="1"/>
          <p:nvPr/>
        </p:nvSpPr>
        <p:spPr>
          <a:xfrm>
            <a:off x="-996375" y="2040750"/>
            <a:ext cx="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eae5b08105_0_29"/>
          <p:cNvPicPr preferRelativeResize="0"/>
          <p:nvPr/>
        </p:nvPicPr>
        <p:blipFill rotWithShape="1">
          <a:blip r:embed="rId3">
            <a:alphaModFix/>
          </a:blip>
          <a:srcRect b="3952" l="0" r="0" t="19147"/>
          <a:stretch/>
        </p:blipFill>
        <p:spPr>
          <a:xfrm>
            <a:off x="7845122" y="240976"/>
            <a:ext cx="1824650" cy="99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eae5b08105_0_29"/>
          <p:cNvSpPr txBox="1"/>
          <p:nvPr/>
        </p:nvSpPr>
        <p:spPr>
          <a:xfrm>
            <a:off x="125700" y="292713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Acompanhamento de Metas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Novos Negócios - Agência kedu mkt e kedu matrículas - 01 a 09 Dezembro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g2eae5b08105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50" y="292725"/>
            <a:ext cx="306299" cy="457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g2eae5b08105_0_29"/>
          <p:cNvGrpSpPr/>
          <p:nvPr/>
        </p:nvGrpSpPr>
        <p:grpSpPr>
          <a:xfrm>
            <a:off x="4628843" y="1478266"/>
            <a:ext cx="4253501" cy="1663169"/>
            <a:chOff x="4620250" y="2032100"/>
            <a:chExt cx="3921000" cy="1202320"/>
          </a:xfrm>
        </p:grpSpPr>
        <p:grpSp>
          <p:nvGrpSpPr>
            <p:cNvPr id="170" name="Google Shape;170;g2eae5b08105_0_29"/>
            <p:cNvGrpSpPr/>
            <p:nvPr/>
          </p:nvGrpSpPr>
          <p:grpSpPr>
            <a:xfrm>
              <a:off x="4620250" y="2315282"/>
              <a:ext cx="1248300" cy="919138"/>
              <a:chOff x="394125" y="1247982"/>
              <a:chExt cx="1248300" cy="919138"/>
            </a:xfrm>
          </p:grpSpPr>
          <p:sp>
            <p:nvSpPr>
              <p:cNvPr id="171" name="Google Shape;171;g2eae5b08105_0_29"/>
              <p:cNvSpPr txBox="1"/>
              <p:nvPr/>
            </p:nvSpPr>
            <p:spPr>
              <a:xfrm>
                <a:off x="1034003" y="1302105"/>
                <a:ext cx="77100" cy="2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2eae5b08105_0_29"/>
              <p:cNvSpPr/>
              <p:nvPr/>
            </p:nvSpPr>
            <p:spPr>
              <a:xfrm>
                <a:off x="394325" y="1247982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META CASHBACK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2eae5b08105_0_29"/>
              <p:cNvSpPr/>
              <p:nvPr/>
            </p:nvSpPr>
            <p:spPr>
              <a:xfrm>
                <a:off x="394125" y="1447199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R$10.000,00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" name="Google Shape;174;g2eae5b08105_0_29"/>
              <p:cNvSpPr/>
              <p:nvPr/>
            </p:nvSpPr>
            <p:spPr>
              <a:xfrm>
                <a:off x="394425" y="16289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REALIZADO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2eae5b08105_0_29"/>
              <p:cNvSpPr/>
              <p:nvPr/>
            </p:nvSpPr>
            <p:spPr>
              <a:xfrm>
                <a:off x="394225" y="1828137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R$2.500,00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6" name="Google Shape;176;g2eae5b08105_0_29"/>
              <p:cNvSpPr/>
              <p:nvPr/>
            </p:nvSpPr>
            <p:spPr>
              <a:xfrm>
                <a:off x="394425" y="20045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% ALCANÇADO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g2eae5b08105_0_29"/>
            <p:cNvGrpSpPr/>
            <p:nvPr/>
          </p:nvGrpSpPr>
          <p:grpSpPr>
            <a:xfrm>
              <a:off x="5956600" y="2315282"/>
              <a:ext cx="1248300" cy="919138"/>
              <a:chOff x="394125" y="1247982"/>
              <a:chExt cx="1248300" cy="919138"/>
            </a:xfrm>
          </p:grpSpPr>
          <p:sp>
            <p:nvSpPr>
              <p:cNvPr id="178" name="Google Shape;178;g2eae5b08105_0_29"/>
              <p:cNvSpPr txBox="1"/>
              <p:nvPr/>
            </p:nvSpPr>
            <p:spPr>
              <a:xfrm>
                <a:off x="1034003" y="1302105"/>
                <a:ext cx="77100" cy="2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2eae5b08105_0_29"/>
              <p:cNvSpPr/>
              <p:nvPr/>
            </p:nvSpPr>
            <p:spPr>
              <a:xfrm>
                <a:off x="394325" y="1247982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META DINHEIRO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2eae5b08105_0_29"/>
              <p:cNvSpPr/>
              <p:nvPr/>
            </p:nvSpPr>
            <p:spPr>
              <a:xfrm>
                <a:off x="394125" y="1447199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R$25.000,00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1" name="Google Shape;181;g2eae5b08105_0_29"/>
              <p:cNvSpPr/>
              <p:nvPr/>
            </p:nvSpPr>
            <p:spPr>
              <a:xfrm>
                <a:off x="394425" y="16289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REALIZADO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2eae5b08105_0_29"/>
              <p:cNvSpPr/>
              <p:nvPr/>
            </p:nvSpPr>
            <p:spPr>
              <a:xfrm>
                <a:off x="394225" y="1828137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" name="Google Shape;183;g2eae5b08105_0_29"/>
              <p:cNvSpPr/>
              <p:nvPr/>
            </p:nvSpPr>
            <p:spPr>
              <a:xfrm>
                <a:off x="394425" y="20045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% ALCANÇADO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g2eae5b08105_0_29"/>
            <p:cNvGrpSpPr/>
            <p:nvPr/>
          </p:nvGrpSpPr>
          <p:grpSpPr>
            <a:xfrm>
              <a:off x="7292950" y="2315282"/>
              <a:ext cx="1248300" cy="919138"/>
              <a:chOff x="394125" y="1247982"/>
              <a:chExt cx="1248300" cy="919138"/>
            </a:xfrm>
          </p:grpSpPr>
          <p:sp>
            <p:nvSpPr>
              <p:cNvPr id="185" name="Google Shape;185;g2eae5b08105_0_29"/>
              <p:cNvSpPr txBox="1"/>
              <p:nvPr/>
            </p:nvSpPr>
            <p:spPr>
              <a:xfrm>
                <a:off x="1034003" y="1302105"/>
                <a:ext cx="77100" cy="2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2eae5b08105_0_29"/>
              <p:cNvSpPr/>
              <p:nvPr/>
            </p:nvSpPr>
            <p:spPr>
              <a:xfrm>
                <a:off x="394325" y="1247982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META TOTAL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2eae5b08105_0_29"/>
              <p:cNvSpPr/>
              <p:nvPr/>
            </p:nvSpPr>
            <p:spPr>
              <a:xfrm>
                <a:off x="394125" y="1447199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R$35.000,00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8" name="Google Shape;188;g2eae5b08105_0_29"/>
              <p:cNvSpPr/>
              <p:nvPr/>
            </p:nvSpPr>
            <p:spPr>
              <a:xfrm>
                <a:off x="394425" y="16289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REALIZADO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2eae5b08105_0_29"/>
              <p:cNvSpPr/>
              <p:nvPr/>
            </p:nvSpPr>
            <p:spPr>
              <a:xfrm>
                <a:off x="394225" y="1828137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R$2.500,00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0" name="Google Shape;190;g2eae5b08105_0_29"/>
              <p:cNvSpPr/>
              <p:nvPr/>
            </p:nvSpPr>
            <p:spPr>
              <a:xfrm>
                <a:off x="394425" y="20045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% ALCANÇADO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" name="Google Shape;191;g2eae5b08105_0_29"/>
            <p:cNvSpPr/>
            <p:nvPr/>
          </p:nvSpPr>
          <p:spPr>
            <a:xfrm>
              <a:off x="4620250" y="2032100"/>
              <a:ext cx="3921000" cy="162600"/>
            </a:xfrm>
            <a:prstGeom prst="rect">
              <a:avLst/>
            </a:prstGeom>
            <a:solidFill>
              <a:srgbClr val="3DC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1" i="0" lang="pt-BR" sz="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KEDU MATRÍCULAS</a:t>
              </a:r>
              <a:endParaRPr b="0" i="0" sz="900" u="none" cap="none" strike="noStrike">
                <a:solidFill>
                  <a:srgbClr val="003F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2eae5b08105_0_29"/>
          <p:cNvSpPr txBox="1"/>
          <p:nvPr/>
        </p:nvSpPr>
        <p:spPr>
          <a:xfrm>
            <a:off x="4360375" y="4806950"/>
            <a:ext cx="46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*Valores em cashback já dividido por 2, devido o valor da moeda cashback.</a:t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g2eae5b08105_0_29"/>
          <p:cNvGrpSpPr/>
          <p:nvPr/>
        </p:nvGrpSpPr>
        <p:grpSpPr>
          <a:xfrm>
            <a:off x="203626" y="1478266"/>
            <a:ext cx="4298984" cy="1663169"/>
            <a:chOff x="484675" y="2032100"/>
            <a:chExt cx="3921000" cy="1202320"/>
          </a:xfrm>
        </p:grpSpPr>
        <p:grpSp>
          <p:nvGrpSpPr>
            <p:cNvPr id="194" name="Google Shape;194;g2eae5b08105_0_29"/>
            <p:cNvGrpSpPr/>
            <p:nvPr/>
          </p:nvGrpSpPr>
          <p:grpSpPr>
            <a:xfrm>
              <a:off x="484675" y="2315282"/>
              <a:ext cx="1248300" cy="919138"/>
              <a:chOff x="394125" y="1247982"/>
              <a:chExt cx="1248300" cy="919138"/>
            </a:xfrm>
          </p:grpSpPr>
          <p:sp>
            <p:nvSpPr>
              <p:cNvPr id="195" name="Google Shape;195;g2eae5b08105_0_29"/>
              <p:cNvSpPr txBox="1"/>
              <p:nvPr/>
            </p:nvSpPr>
            <p:spPr>
              <a:xfrm>
                <a:off x="1034003" y="1302105"/>
                <a:ext cx="77100" cy="2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2eae5b08105_0_29"/>
              <p:cNvSpPr/>
              <p:nvPr/>
            </p:nvSpPr>
            <p:spPr>
              <a:xfrm>
                <a:off x="394325" y="1247982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META CASHBACK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2eae5b08105_0_29"/>
              <p:cNvSpPr/>
              <p:nvPr/>
            </p:nvSpPr>
            <p:spPr>
              <a:xfrm>
                <a:off x="394125" y="1447199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R$12.250,00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8" name="Google Shape;198;g2eae5b08105_0_29"/>
              <p:cNvSpPr/>
              <p:nvPr/>
            </p:nvSpPr>
            <p:spPr>
              <a:xfrm>
                <a:off x="394425" y="16289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REALIZADO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2eae5b08105_0_29"/>
              <p:cNvSpPr/>
              <p:nvPr/>
            </p:nvSpPr>
            <p:spPr>
              <a:xfrm>
                <a:off x="394225" y="1828137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R$5.000,00</a:t>
                </a:r>
                <a:endParaRPr b="1" i="0" sz="5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00" name="Google Shape;200;g2eae5b08105_0_29"/>
              <p:cNvSpPr/>
              <p:nvPr/>
            </p:nvSpPr>
            <p:spPr>
              <a:xfrm>
                <a:off x="394425" y="20045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% ALCANÇADO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g2eae5b08105_0_29"/>
            <p:cNvGrpSpPr/>
            <p:nvPr/>
          </p:nvGrpSpPr>
          <p:grpSpPr>
            <a:xfrm>
              <a:off x="1821025" y="2315282"/>
              <a:ext cx="1248300" cy="919138"/>
              <a:chOff x="394125" y="1247982"/>
              <a:chExt cx="1248300" cy="919138"/>
            </a:xfrm>
          </p:grpSpPr>
          <p:sp>
            <p:nvSpPr>
              <p:cNvPr id="202" name="Google Shape;202;g2eae5b08105_0_29"/>
              <p:cNvSpPr txBox="1"/>
              <p:nvPr/>
            </p:nvSpPr>
            <p:spPr>
              <a:xfrm>
                <a:off x="1034003" y="1302105"/>
                <a:ext cx="77100" cy="2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2eae5b08105_0_29"/>
              <p:cNvSpPr/>
              <p:nvPr/>
            </p:nvSpPr>
            <p:spPr>
              <a:xfrm>
                <a:off x="394325" y="1247982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META DINHEIRO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g2eae5b08105_0_29"/>
              <p:cNvSpPr/>
              <p:nvPr/>
            </p:nvSpPr>
            <p:spPr>
              <a:xfrm>
                <a:off x="394125" y="1447199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R$25.000,00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05" name="Google Shape;205;g2eae5b08105_0_29"/>
              <p:cNvSpPr/>
              <p:nvPr/>
            </p:nvSpPr>
            <p:spPr>
              <a:xfrm>
                <a:off x="394425" y="16289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REALIZADO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2eae5b08105_0_29"/>
              <p:cNvSpPr/>
              <p:nvPr/>
            </p:nvSpPr>
            <p:spPr>
              <a:xfrm>
                <a:off x="394225" y="1828137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R$23.419,30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07" name="Google Shape;207;g2eae5b08105_0_29"/>
              <p:cNvSpPr/>
              <p:nvPr/>
            </p:nvSpPr>
            <p:spPr>
              <a:xfrm>
                <a:off x="394425" y="20045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% ALCANÇADO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g2eae5b08105_0_29"/>
            <p:cNvGrpSpPr/>
            <p:nvPr/>
          </p:nvGrpSpPr>
          <p:grpSpPr>
            <a:xfrm>
              <a:off x="3157375" y="2315282"/>
              <a:ext cx="1248300" cy="919138"/>
              <a:chOff x="394125" y="1247982"/>
              <a:chExt cx="1248300" cy="919138"/>
            </a:xfrm>
          </p:grpSpPr>
          <p:sp>
            <p:nvSpPr>
              <p:cNvPr id="209" name="Google Shape;209;g2eae5b08105_0_29"/>
              <p:cNvSpPr txBox="1"/>
              <p:nvPr/>
            </p:nvSpPr>
            <p:spPr>
              <a:xfrm>
                <a:off x="1034003" y="1302105"/>
                <a:ext cx="77100" cy="2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2eae5b08105_0_29"/>
              <p:cNvSpPr/>
              <p:nvPr/>
            </p:nvSpPr>
            <p:spPr>
              <a:xfrm>
                <a:off x="394325" y="1247982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META TOTAL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2eae5b08105_0_29"/>
              <p:cNvSpPr/>
              <p:nvPr/>
            </p:nvSpPr>
            <p:spPr>
              <a:xfrm>
                <a:off x="394125" y="1447199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R$37.250,00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2" name="Google Shape;212;g2eae5b08105_0_29"/>
              <p:cNvSpPr/>
              <p:nvPr/>
            </p:nvSpPr>
            <p:spPr>
              <a:xfrm>
                <a:off x="394425" y="16289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REALIZADO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2eae5b08105_0_29"/>
              <p:cNvSpPr/>
              <p:nvPr/>
            </p:nvSpPr>
            <p:spPr>
              <a:xfrm>
                <a:off x="394225" y="1828137"/>
                <a:ext cx="1248000" cy="139800"/>
              </a:xfrm>
              <a:prstGeom prst="rect">
                <a:avLst/>
              </a:prstGeom>
              <a:solidFill>
                <a:srgbClr val="3DC0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1" i="0" lang="pt-BR" sz="500" u="none" cap="none" strike="noStrike">
                    <a:solidFill>
                      <a:srgbClr val="003F5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R$28.419,30</a:t>
                </a:r>
                <a:endParaRPr b="1" i="0" sz="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" name="Google Shape;214;g2eae5b08105_0_29"/>
              <p:cNvSpPr/>
              <p:nvPr/>
            </p:nvSpPr>
            <p:spPr>
              <a:xfrm>
                <a:off x="394425" y="2004520"/>
                <a:ext cx="1248000" cy="162600"/>
              </a:xfrm>
              <a:prstGeom prst="rect">
                <a:avLst/>
              </a:prstGeom>
              <a:solidFill>
                <a:srgbClr val="003F59"/>
              </a:solidFill>
              <a:ln cap="flat" cmpd="sng" w="9525">
                <a:solidFill>
                  <a:srgbClr val="003F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None/>
                </a:pPr>
                <a:r>
                  <a:rPr b="1" i="0" lang="pt-BR" sz="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% ALCANÇADO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g2eae5b08105_0_29"/>
            <p:cNvSpPr/>
            <p:nvPr/>
          </p:nvSpPr>
          <p:spPr>
            <a:xfrm>
              <a:off x="484675" y="2032100"/>
              <a:ext cx="3921000" cy="162600"/>
            </a:xfrm>
            <a:prstGeom prst="rect">
              <a:avLst/>
            </a:prstGeom>
            <a:solidFill>
              <a:srgbClr val="3DC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1" i="0" lang="pt-BR" sz="800" u="none" cap="none" strike="noStrike">
                  <a:solidFill>
                    <a:srgbClr val="003F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AGÊNCIA KEDU MARKETING</a:t>
              </a:r>
              <a:endParaRPr b="0" i="0" sz="900" u="none" cap="none" strike="noStrike">
                <a:solidFill>
                  <a:srgbClr val="003F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6" name="Google Shape;216;g2eae5b08105_0_29"/>
          <p:cNvCxnSpPr/>
          <p:nvPr/>
        </p:nvCxnSpPr>
        <p:spPr>
          <a:xfrm>
            <a:off x="4560025" y="1239750"/>
            <a:ext cx="11400" cy="3102300"/>
          </a:xfrm>
          <a:prstGeom prst="straightConnector1">
            <a:avLst/>
          </a:prstGeom>
          <a:noFill/>
          <a:ln cap="flat" cmpd="sng" w="9525">
            <a:solidFill>
              <a:srgbClr val="003F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7" name="Google Shape;217;g2eae5b08105_0_29"/>
          <p:cNvSpPr/>
          <p:nvPr/>
        </p:nvSpPr>
        <p:spPr>
          <a:xfrm>
            <a:off x="203625" y="3232200"/>
            <a:ext cx="1368600" cy="3231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5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R$7.500,00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g2eae5b08105_0_29"/>
          <p:cNvSpPr/>
          <p:nvPr/>
        </p:nvSpPr>
        <p:spPr>
          <a:xfrm>
            <a:off x="1668886" y="3232200"/>
            <a:ext cx="1368600" cy="3231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5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R$23.419,30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g2eae5b08105_0_29"/>
          <p:cNvSpPr/>
          <p:nvPr/>
        </p:nvSpPr>
        <p:spPr>
          <a:xfrm>
            <a:off x="3134147" y="3232200"/>
            <a:ext cx="1368600" cy="3231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5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R$30.919,30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g2eae5b08105_0_29"/>
          <p:cNvSpPr/>
          <p:nvPr/>
        </p:nvSpPr>
        <p:spPr>
          <a:xfrm>
            <a:off x="4628700" y="3232200"/>
            <a:ext cx="1354200" cy="3231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5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R$7.500,00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g2eae5b08105_0_29"/>
          <p:cNvSpPr/>
          <p:nvPr/>
        </p:nvSpPr>
        <p:spPr>
          <a:xfrm>
            <a:off x="6078412" y="3232200"/>
            <a:ext cx="1354200" cy="3231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5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R$23.419,30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2eae5b08105_0_29"/>
          <p:cNvSpPr/>
          <p:nvPr/>
        </p:nvSpPr>
        <p:spPr>
          <a:xfrm>
            <a:off x="7528124" y="3232200"/>
            <a:ext cx="1354200" cy="323100"/>
          </a:xfrm>
          <a:prstGeom prst="rect">
            <a:avLst/>
          </a:prstGeom>
          <a:solidFill>
            <a:srgbClr val="3DC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15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R$30.919,30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deda9f5917_2_49"/>
          <p:cNvPicPr preferRelativeResize="0"/>
          <p:nvPr/>
        </p:nvPicPr>
        <p:blipFill rotWithShape="1">
          <a:blip r:embed="rId3">
            <a:alphaModFix/>
          </a:blip>
          <a:srcRect b="3952" l="0" r="0" t="19147"/>
          <a:stretch/>
        </p:blipFill>
        <p:spPr>
          <a:xfrm>
            <a:off x="7845122" y="240976"/>
            <a:ext cx="1824650" cy="99876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deda9f5917_2_49"/>
          <p:cNvSpPr txBox="1"/>
          <p:nvPr/>
        </p:nvSpPr>
        <p:spPr>
          <a:xfrm>
            <a:off x="125700" y="292713"/>
            <a:ext cx="76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0" lang="pt-BR" sz="2300" u="none" cap="none" strike="noStrike">
                <a:solidFill>
                  <a:srgbClr val="3DC0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Acompanhamento de Serviços</a:t>
            </a:r>
            <a:endParaRPr b="1" i="0" sz="2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13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 Novos Negócios | Outubro 2024</a:t>
            </a:r>
            <a:endParaRPr b="1" i="0" sz="13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g2deda9f5917_2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50" y="292725"/>
            <a:ext cx="306299" cy="45773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deda9f5917_2_49"/>
          <p:cNvSpPr txBox="1"/>
          <p:nvPr/>
        </p:nvSpPr>
        <p:spPr>
          <a:xfrm>
            <a:off x="636850" y="1037225"/>
            <a:ext cx="589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escolas ativas kedu Marketing: 63</a:t>
            </a:r>
            <a:endParaRPr b="1" i="0" sz="14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escolas ativas com marketing via kedu Matrículas: 58</a:t>
            </a:r>
            <a:endParaRPr b="1" i="0" sz="14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escolas ativas: 121</a:t>
            </a:r>
            <a:endParaRPr b="1" i="0" sz="14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3F59"/>
                </a:solidFill>
                <a:latin typeface="Montserrat"/>
                <a:ea typeface="Montserrat"/>
                <a:cs typeface="Montserrat"/>
                <a:sym typeface="Montserrat"/>
              </a:rPr>
              <a:t>Total serviços ativos kedu marketing: 118</a:t>
            </a:r>
            <a:endParaRPr b="1" i="0" sz="1400" u="none" cap="none" strike="noStrike">
              <a:solidFill>
                <a:srgbClr val="003F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g2deda9f5917_2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8875" y="2160125"/>
            <a:ext cx="6040450" cy="2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