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s-AR" sz="4400" b="0" strike="noStrike" spc="-1">
                <a:latin typeface="Arial"/>
              </a:rPr>
              <a:t>Pulse para desplazar la página</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s-AR" sz="2000" b="0" strike="noStrike" spc="-1">
                <a:latin typeface="Arial"/>
              </a:rPr>
              <a:t>Pulse para editar el formato de las notas</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s-AR" sz="1400" b="0" strike="noStrike" spc="-1">
                <a:latin typeface="Times New Roman"/>
              </a:rPr>
              <a:t> </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s-AR" sz="1400" b="0" strike="noStrike" spc="-1">
                <a:latin typeface="Times New Roman"/>
              </a:rPr>
              <a:t> </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s-AR" sz="1400" b="0" strike="noStrike" spc="-1">
                <a:latin typeface="Times New Roman"/>
              </a:rPr>
              <a:t> </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8742C874-5330-483D-BE1F-FDC9F643AC5E}" type="slidenum">
              <a:rPr lang="es-AR" sz="1400" b="0" strike="noStrike" spc="-1">
                <a:latin typeface="Times New Roman"/>
              </a:rPr>
              <a:t>‹Nº›</a:t>
            </a:fld>
            <a:endParaRPr lang="es-AR" sz="1400" b="0" strike="noStrike" spc="-1">
              <a:latin typeface="Times New Roman"/>
            </a:endParaRPr>
          </a:p>
        </p:txBody>
      </p:sp>
    </p:spTree>
    <p:extLst>
      <p:ext uri="{BB962C8B-B14F-4D97-AF65-F5344CB8AC3E}">
        <p14:creationId xmlns:p14="http://schemas.microsoft.com/office/powerpoint/2010/main" val="409882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noRot="1" noChangeAspect="1"/>
          </p:cNvSpPr>
          <p:nvPr>
            <p:ph type="sldImg"/>
          </p:nvPr>
        </p:nvSpPr>
        <p:spPr>
          <a:xfrm>
            <a:off x="685800" y="1143000"/>
            <a:ext cx="5485320" cy="3085200"/>
          </a:xfrm>
          <a:prstGeom prst="rect">
            <a:avLst/>
          </a:prstGeom>
        </p:spPr>
      </p:sp>
      <p:sp>
        <p:nvSpPr>
          <p:cNvPr id="8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34490A3-52C0-45DD-B5DC-2B9C597069FA}" type="slidenum">
              <a:rPr lang="es-AR" sz="1400" b="0" strike="noStrike" spc="-1">
                <a:solidFill>
                  <a:srgbClr val="000000"/>
                </a:solidFill>
                <a:latin typeface="Times New Roman"/>
              </a:rPr>
              <a:t>2</a:t>
            </a:fld>
            <a:endParaRPr lang="es-A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5320" cy="3085200"/>
          </a:xfrm>
          <a:prstGeom prst="rect">
            <a:avLst/>
          </a:prstGeom>
        </p:spPr>
      </p:sp>
      <p:sp>
        <p:nvSpPr>
          <p:cNvPr id="109"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FB5A20-7B05-40E5-871A-575BA5A48C0B}" type="slidenum">
              <a:rPr lang="es-AR" sz="1400" b="0" strike="noStrike" spc="-1">
                <a:solidFill>
                  <a:srgbClr val="000000"/>
                </a:solidFill>
                <a:latin typeface="Times New Roman"/>
              </a:rPr>
              <a:t>11</a:t>
            </a:fld>
            <a:endParaRPr lang="es-AR"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5320" cy="3085200"/>
          </a:xfrm>
          <a:prstGeom prst="rect">
            <a:avLst/>
          </a:prstGeom>
        </p:spPr>
      </p:sp>
      <p:sp>
        <p:nvSpPr>
          <p:cNvPr id="11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97F7B0A-09E8-41C6-BB27-F9216073E167}" type="slidenum">
              <a:rPr lang="es-AR" sz="1400" b="0" strike="noStrike" spc="-1">
                <a:solidFill>
                  <a:srgbClr val="000000"/>
                </a:solidFill>
                <a:latin typeface="Times New Roman"/>
              </a:rPr>
              <a:t>12</a:t>
            </a:fld>
            <a:endParaRPr lang="es-AR"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5320" cy="3085200"/>
          </a:xfrm>
          <a:prstGeom prst="rect">
            <a:avLst/>
          </a:prstGeom>
        </p:spPr>
      </p:sp>
      <p:sp>
        <p:nvSpPr>
          <p:cNvPr id="11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1A446E-446B-407B-95F9-5A1505E87A96}" type="slidenum">
              <a:rPr lang="es-AR" sz="1400" b="0" strike="noStrike" spc="-1">
                <a:solidFill>
                  <a:srgbClr val="000000"/>
                </a:solidFill>
                <a:latin typeface="Times New Roman"/>
              </a:rPr>
              <a:t>13</a:t>
            </a:fld>
            <a:endParaRPr lang="es-AR"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685800" y="1143000"/>
            <a:ext cx="5485320" cy="3085200"/>
          </a:xfrm>
          <a:prstGeom prst="rect">
            <a:avLst/>
          </a:prstGeom>
        </p:spPr>
      </p:sp>
      <p:sp>
        <p:nvSpPr>
          <p:cNvPr id="11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41AE98-DA52-4103-8400-BBB76B8184AD}" type="slidenum">
              <a:rPr lang="es-AR" sz="1400" b="0" strike="noStrike" spc="-1">
                <a:solidFill>
                  <a:srgbClr val="000000"/>
                </a:solidFill>
                <a:latin typeface="Times New Roman"/>
              </a:rPr>
              <a:t>14</a:t>
            </a:fld>
            <a:endParaRPr lang="es-AR"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5320" cy="3085200"/>
          </a:xfrm>
          <a:prstGeom prst="rect">
            <a:avLst/>
          </a:prstGeom>
        </p:spPr>
      </p:sp>
      <p:sp>
        <p:nvSpPr>
          <p:cNvPr id="12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949F671-4FF9-489E-9FFC-A6A54F1D23A9}" type="slidenum">
              <a:rPr lang="es-AR" sz="1400" b="0" strike="noStrike" spc="-1">
                <a:solidFill>
                  <a:srgbClr val="000000"/>
                </a:solidFill>
                <a:latin typeface="Times New Roman"/>
              </a:rPr>
              <a:t>15</a:t>
            </a:fld>
            <a:endParaRPr lang="es-AR"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685800" y="1143000"/>
            <a:ext cx="5485320" cy="3085200"/>
          </a:xfrm>
          <a:prstGeom prst="rect">
            <a:avLst/>
          </a:prstGeom>
        </p:spPr>
      </p:sp>
      <p:sp>
        <p:nvSpPr>
          <p:cNvPr id="124"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DBAAC88-0306-49E1-9BDA-D3E2CDEAC3EA}" type="slidenum">
              <a:rPr lang="es-AR" sz="1400" b="0" strike="noStrike" spc="-1">
                <a:solidFill>
                  <a:srgbClr val="000000"/>
                </a:solidFill>
                <a:latin typeface="Times New Roman"/>
              </a:rPr>
              <a:t>16</a:t>
            </a:fld>
            <a:endParaRPr lang="es-AR"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685800" y="1143000"/>
            <a:ext cx="5485320" cy="3085200"/>
          </a:xfrm>
          <a:prstGeom prst="rect">
            <a:avLst/>
          </a:prstGeom>
        </p:spPr>
      </p:sp>
      <p:sp>
        <p:nvSpPr>
          <p:cNvPr id="8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CA967FF-1375-4C80-8637-DD81F12B9746}" type="slidenum">
              <a:rPr lang="es-AR" sz="1400" b="0" strike="noStrike" spc="-1">
                <a:solidFill>
                  <a:srgbClr val="000000"/>
                </a:solidFill>
                <a:latin typeface="Times New Roman"/>
              </a:rPr>
              <a:t>3</a:t>
            </a:fld>
            <a:endParaRPr lang="es-A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685800" y="1143000"/>
            <a:ext cx="5485320" cy="3085200"/>
          </a:xfrm>
          <a:prstGeom prst="rect">
            <a:avLst/>
          </a:prstGeom>
        </p:spPr>
      </p:sp>
      <p:sp>
        <p:nvSpPr>
          <p:cNvPr id="8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3CA87BD-4F6C-413E-B394-443653B30BCE}" type="slidenum">
              <a:rPr lang="es-AR" sz="1400" b="0" strike="noStrike" spc="-1">
                <a:solidFill>
                  <a:srgbClr val="000000"/>
                </a:solidFill>
                <a:latin typeface="Times New Roman"/>
              </a:rPr>
              <a:t>4</a:t>
            </a:fld>
            <a:endParaRPr lang="es-A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noRot="1" noChangeAspect="1"/>
          </p:cNvSpPr>
          <p:nvPr>
            <p:ph type="sldImg"/>
          </p:nvPr>
        </p:nvSpPr>
        <p:spPr>
          <a:xfrm>
            <a:off x="685800" y="1143000"/>
            <a:ext cx="5485320" cy="3085200"/>
          </a:xfrm>
          <a:prstGeom prst="rect">
            <a:avLst/>
          </a:prstGeom>
        </p:spPr>
      </p:sp>
      <p:sp>
        <p:nvSpPr>
          <p:cNvPr id="9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701587-29D2-4271-92A4-661BD4AF37E3}" type="slidenum">
              <a:rPr lang="es-AR" sz="1400" b="0" strike="noStrike" spc="-1">
                <a:solidFill>
                  <a:srgbClr val="000000"/>
                </a:solidFill>
                <a:latin typeface="Times New Roman"/>
              </a:rPr>
              <a:t>5</a:t>
            </a:fld>
            <a:endParaRPr lang="es-A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noRot="1" noChangeAspect="1"/>
          </p:cNvSpPr>
          <p:nvPr>
            <p:ph type="sldImg"/>
          </p:nvPr>
        </p:nvSpPr>
        <p:spPr>
          <a:xfrm>
            <a:off x="685800" y="1143000"/>
            <a:ext cx="5485320" cy="3085200"/>
          </a:xfrm>
          <a:prstGeom prst="rect">
            <a:avLst/>
          </a:prstGeom>
        </p:spPr>
      </p:sp>
      <p:sp>
        <p:nvSpPr>
          <p:cNvPr id="94"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A7F457-A2DF-4DEB-81D6-2D21F6BFA18A}" type="slidenum">
              <a:rPr lang="es-AR" sz="1400" b="0" strike="noStrike" spc="-1">
                <a:solidFill>
                  <a:srgbClr val="000000"/>
                </a:solidFill>
                <a:latin typeface="Times New Roman"/>
              </a:rPr>
              <a:t>6</a:t>
            </a:fld>
            <a:endParaRPr lang="es-A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685800" y="1143000"/>
            <a:ext cx="5485320" cy="3085200"/>
          </a:xfrm>
          <a:prstGeom prst="rect">
            <a:avLst/>
          </a:prstGeom>
        </p:spPr>
      </p:sp>
      <p:sp>
        <p:nvSpPr>
          <p:cNvPr id="97"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65C7CE-159B-4A09-B8CE-4EEBD2D7A86A}" type="slidenum">
              <a:rPr lang="es-AR" sz="1400" b="0" strike="noStrike" spc="-1">
                <a:solidFill>
                  <a:srgbClr val="000000"/>
                </a:solidFill>
                <a:latin typeface="Times New Roman"/>
              </a:rPr>
              <a:t>7</a:t>
            </a:fld>
            <a:endParaRPr lang="es-A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noRot="1" noChangeAspect="1"/>
          </p:cNvSpPr>
          <p:nvPr>
            <p:ph type="sldImg"/>
          </p:nvPr>
        </p:nvSpPr>
        <p:spPr>
          <a:xfrm>
            <a:off x="685800" y="1143000"/>
            <a:ext cx="5485320" cy="3085200"/>
          </a:xfrm>
          <a:prstGeom prst="rect">
            <a:avLst/>
          </a:prstGeom>
        </p:spPr>
      </p:sp>
      <p:sp>
        <p:nvSpPr>
          <p:cNvPr id="100"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2188251-BC7B-4172-8631-5011EAB274CE}" type="slidenum">
              <a:rPr lang="es-AR" sz="1400" b="0" strike="noStrike" spc="-1">
                <a:solidFill>
                  <a:srgbClr val="000000"/>
                </a:solidFill>
                <a:latin typeface="Times New Roman"/>
              </a:rPr>
              <a:t>8</a:t>
            </a:fld>
            <a:endParaRPr lang="es-A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685800" y="1143000"/>
            <a:ext cx="5485320" cy="3085200"/>
          </a:xfrm>
          <a:prstGeom prst="rect">
            <a:avLst/>
          </a:prstGeom>
        </p:spPr>
      </p:sp>
      <p:sp>
        <p:nvSpPr>
          <p:cNvPr id="103"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4F12A3-1430-4A38-8972-DF1417A83545}" type="slidenum">
              <a:rPr lang="es-AR" sz="1400" b="0" strike="noStrike" spc="-1">
                <a:solidFill>
                  <a:srgbClr val="000000"/>
                </a:solidFill>
                <a:latin typeface="Times New Roman"/>
              </a:rPr>
              <a:t>9</a:t>
            </a:fld>
            <a:endParaRPr lang="es-A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noRot="1" noChangeAspect="1"/>
          </p:cNvSpPr>
          <p:nvPr>
            <p:ph type="sldImg"/>
          </p:nvPr>
        </p:nvSpPr>
        <p:spPr>
          <a:xfrm>
            <a:off x="685800" y="1143000"/>
            <a:ext cx="5485320" cy="3085200"/>
          </a:xfrm>
          <a:prstGeom prst="rect">
            <a:avLst/>
          </a:prstGeom>
        </p:spPr>
      </p:sp>
      <p:sp>
        <p:nvSpPr>
          <p:cNvPr id="106"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5399DB8-4590-4C15-B618-7EE98EBB3DCF}" type="slidenum">
              <a:rPr lang="es-AR" sz="1400" b="0" strike="noStrike" spc="-1">
                <a:solidFill>
                  <a:srgbClr val="000000"/>
                </a:solidFill>
                <a:latin typeface="Times New Roman"/>
              </a:rPr>
              <a:t>10</a:t>
            </a:fld>
            <a:endParaRPr lang="es-AR"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AR" sz="4400" b="0" strike="noStrike" spc="-1">
                <a:latin typeface="Arial"/>
              </a:rPr>
              <a:t>Pulse para editar el formato del texto de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s/docs/Web/JavaScript/Referencia/Sentencias/block"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JavaScript/Reference/Statements/var"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1622520"/>
            <a:ext cx="12191040" cy="151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6000" b="1" strike="noStrike" spc="-1">
                <a:solidFill>
                  <a:srgbClr val="000000"/>
                </a:solidFill>
                <a:latin typeface="Arial"/>
                <a:ea typeface="Arial"/>
              </a:rPr>
              <a:t>Clase 14</a:t>
            </a:r>
            <a:endParaRPr lang="es-AR" sz="6000" b="0" strike="noStrike" spc="-1">
              <a:latin typeface="Arial"/>
            </a:endParaRPr>
          </a:p>
        </p:txBody>
      </p:sp>
      <p:sp>
        <p:nvSpPr>
          <p:cNvPr id="45" name="CustomShape 2"/>
          <p:cNvSpPr/>
          <p:nvPr/>
        </p:nvSpPr>
        <p:spPr>
          <a:xfrm>
            <a:off x="0" y="2791800"/>
            <a:ext cx="12191040" cy="6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2800" b="0" strike="noStrike" spc="-1">
                <a:solidFill>
                  <a:srgbClr val="000000"/>
                </a:solidFill>
                <a:latin typeface="Calibri"/>
                <a:ea typeface="Calibri"/>
              </a:rPr>
              <a:t>JavaScript Parte 3 </a:t>
            </a:r>
            <a:endParaRPr lang="es-AR" sz="2800" b="0" strike="noStrike" spc="-1">
              <a:latin typeface="Arial"/>
            </a:endParaRPr>
          </a:p>
          <a:p>
            <a:pPr algn="ctr">
              <a:lnSpc>
                <a:spcPct val="100000"/>
              </a:lnSpc>
            </a:pPr>
            <a:endParaRPr lang="es-AR" sz="2800" b="0" strike="noStrike" spc="-1">
              <a:latin typeface="Arial"/>
            </a:endParaRPr>
          </a:p>
          <a:p>
            <a:pPr algn="ctr">
              <a:lnSpc>
                <a:spcPct val="100000"/>
              </a:lnSpc>
            </a:pPr>
            <a:endParaRPr lang="es-AR" sz="2800" b="0" strike="noStrike" spc="-1">
              <a:latin typeface="Arial"/>
            </a:endParaRPr>
          </a:p>
        </p:txBody>
      </p:sp>
      <p:sp>
        <p:nvSpPr>
          <p:cNvPr id="46" name="CustomShape 3"/>
          <p:cNvSpPr/>
          <p:nvPr/>
        </p:nvSpPr>
        <p:spPr>
          <a:xfrm>
            <a:off x="493200" y="6077160"/>
            <a:ext cx="11366640" cy="52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latin typeface="Arial"/>
                <a:ea typeface="Arial"/>
              </a:rPr>
              <a:t>Temas:Funciones,  Arrow Functions, Callbacks y Closures - Scope </a:t>
            </a:r>
            <a:endParaRPr lang="es-AR" sz="1600" b="0" strike="noStrike" spc="-1">
              <a:latin typeface="Arial"/>
            </a:endParaRPr>
          </a:p>
          <a:p>
            <a:pPr>
              <a:lnSpc>
                <a:spcPct val="115000"/>
              </a:lnSpc>
            </a:pPr>
            <a:endParaRPr lang="es-AR" sz="1600" b="0" strike="noStrike" spc="-1">
              <a:latin typeface="Arial"/>
            </a:endParaRPr>
          </a:p>
          <a:p>
            <a:pPr>
              <a:lnSpc>
                <a:spcPct val="100000"/>
              </a:lnSpc>
            </a:pPr>
            <a:endParaRPr lang="es-AR" sz="1600" b="0" strike="noStrike" spc="-1">
              <a:latin typeface="Arial"/>
            </a:endParaRPr>
          </a:p>
        </p:txBody>
      </p:sp>
      <p:pic>
        <p:nvPicPr>
          <p:cNvPr id="47" name="Google Shape;83;g94b56caaff_1_0"/>
          <p:cNvPicPr/>
          <p:nvPr/>
        </p:nvPicPr>
        <p:blipFill>
          <a:blip r:embed="rId2"/>
          <a:stretch/>
        </p:blipFill>
        <p:spPr>
          <a:xfrm>
            <a:off x="5126400" y="3436200"/>
            <a:ext cx="2342520" cy="234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Callback( devolución de llamada)</a:t>
            </a:r>
            <a:endParaRPr lang="es-AR" sz="3800" b="0" strike="noStrike" spc="-1">
              <a:latin typeface="Arial"/>
            </a:endParaRPr>
          </a:p>
        </p:txBody>
      </p:sp>
      <p:sp>
        <p:nvSpPr>
          <p:cNvPr id="66" name="CustomShape 2"/>
          <p:cNvSpPr/>
          <p:nvPr/>
        </p:nvSpPr>
        <p:spPr>
          <a:xfrm>
            <a:off x="838080" y="1461240"/>
            <a:ext cx="10514520" cy="471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1900" b="0" strike="noStrike" spc="-1">
                <a:solidFill>
                  <a:srgbClr val="000000"/>
                </a:solidFill>
                <a:latin typeface="Arial"/>
                <a:ea typeface="Arial"/>
              </a:rPr>
              <a:t>Las funciones en JavaScript son objetos. Como cualquier otro objeto, puede pasarlos como parámetro. Por lo tanto, en JavaScript podemos pasar una función como argumento de otra función. Esto se llama función de devolución de llamada. Las funciones también se pueden devolver como resultado de otra función. </a:t>
            </a:r>
            <a:endParaRPr lang="es-AR" sz="1900" b="0" strike="noStrike" spc="-1">
              <a:latin typeface="Arial"/>
            </a:endParaRPr>
          </a:p>
          <a:p>
            <a:pPr>
              <a:lnSpc>
                <a:spcPct val="115000"/>
              </a:lnSpc>
            </a:pPr>
            <a:endParaRPr lang="es-AR" sz="1900" b="0" strike="noStrike" spc="-1">
              <a:latin typeface="Arial"/>
            </a:endParaRPr>
          </a:p>
          <a:p>
            <a:pPr>
              <a:lnSpc>
                <a:spcPct val="115000"/>
              </a:lnSpc>
            </a:pPr>
            <a:endParaRPr lang="es-AR" sz="1900" b="0" strike="noStrike" spc="-1">
              <a:latin typeface="Arial"/>
            </a:endParaRPr>
          </a:p>
        </p:txBody>
      </p:sp>
      <p:sp>
        <p:nvSpPr>
          <p:cNvPr id="67" name="CustomShape 3"/>
          <p:cNvSpPr/>
          <p:nvPr/>
        </p:nvSpPr>
        <p:spPr>
          <a:xfrm>
            <a:off x="2431800" y="3253680"/>
            <a:ext cx="563148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function saludar(nombre) {</a:t>
            </a:r>
            <a:endParaRPr lang="es-AR" sz="1800" b="0" strike="noStrike" spc="-1">
              <a:latin typeface="Arial"/>
            </a:endParaRPr>
          </a:p>
          <a:p>
            <a:pPr>
              <a:lnSpc>
                <a:spcPct val="100000"/>
              </a:lnSpc>
            </a:pPr>
            <a:r>
              <a:rPr lang="es-AR" sz="1800" b="0" strike="noStrike" spc="-1">
                <a:solidFill>
                  <a:srgbClr val="000000"/>
                </a:solidFill>
                <a:latin typeface="Arial"/>
                <a:ea typeface="DejaVu Sans"/>
              </a:rPr>
              <a:t>  alert('Hola ' + nombre);</a:t>
            </a:r>
            <a:endParaRPr lang="es-AR" sz="1800" b="0" strike="noStrike" spc="-1">
              <a:latin typeface="Arial"/>
            </a:endParaRPr>
          </a:p>
          <a:p>
            <a:pPr>
              <a:lnSpc>
                <a:spcPct val="100000"/>
              </a:lnSpc>
            </a:pPr>
            <a:r>
              <a:rPr lang="es-AR" sz="1800" b="0" strike="noStrike" spc="-1">
                <a:solidFill>
                  <a:srgbClr val="000000"/>
                </a:solidFill>
                <a:latin typeface="Arial"/>
                <a:ea typeface="DejaVu Sans"/>
              </a:rPr>
              <a:t>}</a:t>
            </a:r>
            <a:endParaRPr lang="es-AR" sz="1800" b="0" strike="noStrike" spc="-1">
              <a:latin typeface="Arial"/>
            </a:endParaRPr>
          </a:p>
          <a:p>
            <a:pPr>
              <a:lnSpc>
                <a:spcPct val="100000"/>
              </a:lnSpc>
            </a:pPr>
            <a:endParaRPr lang="es-AR" sz="1800" b="0" strike="noStrike" spc="-1">
              <a:latin typeface="Arial"/>
            </a:endParaRPr>
          </a:p>
          <a:p>
            <a:pPr>
              <a:lnSpc>
                <a:spcPct val="100000"/>
              </a:lnSpc>
            </a:pPr>
            <a:r>
              <a:rPr lang="es-AR" sz="1800" b="0" strike="noStrike" spc="-1">
                <a:solidFill>
                  <a:srgbClr val="000000"/>
                </a:solidFill>
                <a:latin typeface="Arial"/>
                <a:ea typeface="DejaVu Sans"/>
              </a:rPr>
              <a:t>function procesarEntradaUsuario(callback) {</a:t>
            </a:r>
            <a:endParaRPr lang="es-AR" sz="1800" b="0" strike="noStrike" spc="-1">
              <a:latin typeface="Arial"/>
            </a:endParaRPr>
          </a:p>
          <a:p>
            <a:pPr>
              <a:lnSpc>
                <a:spcPct val="100000"/>
              </a:lnSpc>
            </a:pPr>
            <a:r>
              <a:rPr lang="es-AR" sz="1800" b="0" strike="noStrike" spc="-1">
                <a:solidFill>
                  <a:srgbClr val="000000"/>
                </a:solidFill>
                <a:latin typeface="Arial"/>
                <a:ea typeface="DejaVu Sans"/>
              </a:rPr>
              <a:t>  var nombre = prompt('Por favor ingresa tu nombre.');</a:t>
            </a:r>
            <a:endParaRPr lang="es-AR" sz="1800" b="0" strike="noStrike" spc="-1">
              <a:latin typeface="Arial"/>
            </a:endParaRPr>
          </a:p>
          <a:p>
            <a:pPr>
              <a:lnSpc>
                <a:spcPct val="100000"/>
              </a:lnSpc>
            </a:pPr>
            <a:r>
              <a:rPr lang="es-AR" sz="1800" b="0" strike="noStrike" spc="-1">
                <a:solidFill>
                  <a:srgbClr val="000000"/>
                </a:solidFill>
                <a:latin typeface="Arial"/>
                <a:ea typeface="DejaVu Sans"/>
              </a:rPr>
              <a:t>  callback(nombre);</a:t>
            </a:r>
            <a:endParaRPr lang="es-AR" sz="1800" b="0" strike="noStrike" spc="-1">
              <a:latin typeface="Arial"/>
            </a:endParaRPr>
          </a:p>
          <a:p>
            <a:pPr>
              <a:lnSpc>
                <a:spcPct val="100000"/>
              </a:lnSpc>
            </a:pPr>
            <a:r>
              <a:rPr lang="es-AR" sz="1800" b="0" strike="noStrike" spc="-1">
                <a:solidFill>
                  <a:srgbClr val="000000"/>
                </a:solidFill>
                <a:latin typeface="Arial"/>
                <a:ea typeface="DejaVu Sans"/>
              </a:rPr>
              <a:t>}</a:t>
            </a:r>
            <a:endParaRPr lang="es-AR" sz="1800" b="0" strike="noStrike" spc="-1">
              <a:latin typeface="Arial"/>
            </a:endParaRPr>
          </a:p>
          <a:p>
            <a:pPr>
              <a:lnSpc>
                <a:spcPct val="100000"/>
              </a:lnSpc>
            </a:pPr>
            <a:endParaRPr lang="es-AR" sz="1800" b="0" strike="noStrike" spc="-1">
              <a:latin typeface="Arial"/>
            </a:endParaRPr>
          </a:p>
          <a:p>
            <a:pPr>
              <a:lnSpc>
                <a:spcPct val="100000"/>
              </a:lnSpc>
            </a:pPr>
            <a:r>
              <a:rPr lang="es-AR" sz="1800" b="0" strike="noStrike" spc="-1">
                <a:solidFill>
                  <a:srgbClr val="000000"/>
                </a:solidFill>
                <a:latin typeface="Arial"/>
                <a:ea typeface="DejaVu Sans"/>
              </a:rPr>
              <a:t>procesarEntradaUsuario(saludar);</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Clousure( Cierre)</a:t>
            </a:r>
            <a:endParaRPr lang="es-AR" sz="3800" b="0" strike="noStrike" spc="-1">
              <a:latin typeface="Arial"/>
            </a:endParaRPr>
          </a:p>
        </p:txBody>
      </p:sp>
      <p:sp>
        <p:nvSpPr>
          <p:cNvPr id="69" name="CustomShape 2"/>
          <p:cNvSpPr/>
          <p:nvPr/>
        </p:nvSpPr>
        <p:spPr>
          <a:xfrm>
            <a:off x="648000" y="1335960"/>
            <a:ext cx="10514520" cy="475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1800" b="0" strike="noStrike" spc="-1">
                <a:solidFill>
                  <a:srgbClr val="000000"/>
                </a:solidFill>
                <a:latin typeface="Arial"/>
                <a:ea typeface="Arial"/>
              </a:rPr>
              <a:t>Un cierre es una variable o función local que usa otra función y las referencias a la función se devuelven a la función. Es decir, devolvemos una función en una función externa que hace referencia a las variables locales de la función externa. Esto es posible si tenemos funciones anidadas en otra función y devueltas como referencia.  En la función interna, podemos usar las variables de la función externa. Debido al alcance de las variables locales, las funciones internas pueden acceder a las variables de la función externa.  Cuando devolvemos la función interna en la función externa, las referencias a las variables locales de la función externa todavía están referenciadas en la función interna.</a:t>
            </a:r>
            <a:endParaRPr lang="es-AR" sz="1800" b="0" strike="noStrike" spc="-1">
              <a:latin typeface="Arial"/>
            </a:endParaRPr>
          </a:p>
          <a:p>
            <a:pPr>
              <a:lnSpc>
                <a:spcPct val="115000"/>
              </a:lnSpc>
            </a:pPr>
            <a:r>
              <a:rPr lang="es-AR" sz="1900" b="0" strike="noStrike" spc="-1">
                <a:solidFill>
                  <a:srgbClr val="000000"/>
                </a:solidFill>
                <a:latin typeface="Arial"/>
                <a:ea typeface="Arial"/>
              </a:rPr>
              <a:t>const hello = (name)=&gt;{</a:t>
            </a:r>
            <a:endParaRPr lang="es-AR" sz="1900" b="0" strike="noStrike" spc="-1">
              <a:latin typeface="Arial"/>
            </a:endParaRPr>
          </a:p>
          <a:p>
            <a:pPr>
              <a:lnSpc>
                <a:spcPct val="115000"/>
              </a:lnSpc>
            </a:pPr>
            <a:r>
              <a:rPr lang="es-AR" sz="1900" b="0" strike="noStrike" spc="-1">
                <a:solidFill>
                  <a:srgbClr val="000000"/>
                </a:solidFill>
                <a:latin typeface="Arial"/>
                <a:ea typeface="Arial"/>
              </a:rPr>
              <a:t>   const greeting = “Hello”+name;</a:t>
            </a:r>
            <a:endParaRPr lang="es-AR" sz="1900" b="0" strike="noStrike" spc="-1">
              <a:latin typeface="Arial"/>
            </a:endParaRPr>
          </a:p>
          <a:p>
            <a:pPr>
              <a:lnSpc>
                <a:spcPct val="115000"/>
              </a:lnSpc>
            </a:pPr>
            <a:r>
              <a:rPr lang="es-AR" sz="1900" b="0" strike="noStrike" spc="-1">
                <a:solidFill>
                  <a:srgbClr val="000000"/>
                </a:solidFill>
                <a:latin typeface="Arial"/>
                <a:ea typeface="Arial"/>
              </a:rPr>
              <a:t>   return alert(greeting);</a:t>
            </a:r>
            <a:endParaRPr lang="es-AR" sz="1900" b="0" strike="noStrike" spc="-1">
              <a:latin typeface="Arial"/>
            </a:endParaRPr>
          </a:p>
          <a:p>
            <a:pPr>
              <a:lnSpc>
                <a:spcPct val="115000"/>
              </a:lnSpc>
            </a:pPr>
            <a:r>
              <a:rPr lang="es-AR" sz="1900" b="0" strike="noStrike" spc="-1">
                <a:solidFill>
                  <a:srgbClr val="000000"/>
                </a:solidFill>
                <a:latin typeface="Arial"/>
                <a:ea typeface="Arial"/>
              </a:rPr>
              <a:t>}</a:t>
            </a:r>
            <a:endParaRPr lang="es-AR" sz="1900" b="0" strike="noStrike" spc="-1">
              <a:latin typeface="Arial"/>
            </a:endParaRPr>
          </a:p>
          <a:p>
            <a:pPr>
              <a:lnSpc>
                <a:spcPct val="115000"/>
              </a:lnSpc>
            </a:pPr>
            <a:r>
              <a:rPr lang="es-AR" sz="1900" b="0" strike="noStrike" spc="-1">
                <a:solidFill>
                  <a:srgbClr val="000000"/>
                </a:solidFill>
                <a:latin typeface="Arial"/>
                <a:ea typeface="Arial"/>
              </a:rPr>
              <a:t>const helloJane = hello('Jane');</a:t>
            </a:r>
            <a:endParaRPr lang="es-AR" sz="1900" b="0" strike="noStrike" spc="-1">
              <a:latin typeface="Arial"/>
            </a:endParaRPr>
          </a:p>
          <a:p>
            <a:pPr>
              <a:lnSpc>
                <a:spcPct val="115000"/>
              </a:lnSpc>
            </a:pPr>
            <a:r>
              <a:rPr lang="es-AR" sz="1900" b="0" strike="noStrike" spc="-1">
                <a:solidFill>
                  <a:srgbClr val="000000"/>
                </a:solidFill>
                <a:latin typeface="Arial"/>
                <a:ea typeface="Arial"/>
              </a:rPr>
              <a:t>helloJane();</a:t>
            </a:r>
            <a:endParaRPr lang="es-AR" sz="1900" b="0" strike="noStrike" spc="-1">
              <a:latin typeface="Arial"/>
            </a:endParaRPr>
          </a:p>
          <a:p>
            <a:pPr>
              <a:lnSpc>
                <a:spcPct val="115000"/>
              </a:lnSpc>
            </a:pPr>
            <a:endParaRPr lang="es-AR" sz="1900" b="0" strike="noStrike" spc="-1">
              <a:latin typeface="Arial"/>
            </a:endParaRPr>
          </a:p>
          <a:p>
            <a:pPr>
              <a:lnSpc>
                <a:spcPct val="115000"/>
              </a:lnSpc>
            </a:pPr>
            <a:r>
              <a:rPr lang="es-AR" sz="1900" b="0" strike="noStrike" spc="-1">
                <a:solidFill>
                  <a:srgbClr val="000000"/>
                </a:solidFill>
                <a:latin typeface="Arial"/>
                <a:ea typeface="Arial"/>
              </a:rPr>
              <a:t>helloJane es una función que devuelve hello. </a:t>
            </a:r>
            <a:endParaRPr lang="es-AR"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Scope (alcance)</a:t>
            </a:r>
            <a:endParaRPr lang="es-AR" sz="3800" b="0" strike="noStrike" spc="-1">
              <a:latin typeface="Arial"/>
            </a:endParaRPr>
          </a:p>
        </p:txBody>
      </p:sp>
      <p:sp>
        <p:nvSpPr>
          <p:cNvPr id="71" name="CustomShape 2"/>
          <p:cNvSpPr/>
          <p:nvPr/>
        </p:nvSpPr>
        <p:spPr>
          <a:xfrm>
            <a:off x="963360" y="1440360"/>
            <a:ext cx="10514520" cy="471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2100" b="0" strike="noStrike" spc="-1">
                <a:solidFill>
                  <a:srgbClr val="000000"/>
                </a:solidFill>
                <a:latin typeface="Arial"/>
                <a:ea typeface="Arial"/>
              </a:rPr>
              <a:t>El scope(alcance) determina la accesibilidad (visibilidad) de las variables.</a:t>
            </a:r>
            <a:endParaRPr lang="es-AR" sz="2100" b="0" strike="noStrike" spc="-1">
              <a:latin typeface="Arial"/>
            </a:endParaRPr>
          </a:p>
          <a:p>
            <a:pPr>
              <a:lnSpc>
                <a:spcPct val="115000"/>
              </a:lnSpc>
            </a:pPr>
            <a:endParaRPr lang="es-AR" sz="2100" b="0" strike="noStrike" spc="-1">
              <a:latin typeface="Arial"/>
            </a:endParaRPr>
          </a:p>
          <a:p>
            <a:pPr>
              <a:lnSpc>
                <a:spcPct val="115000"/>
              </a:lnSpc>
            </a:pPr>
            <a:r>
              <a:rPr lang="es-AR" sz="2100" b="0" strike="noStrike" spc="-1">
                <a:solidFill>
                  <a:srgbClr val="000000"/>
                </a:solidFill>
                <a:latin typeface="Arial"/>
                <a:ea typeface="Arial"/>
              </a:rPr>
              <a:t>En JavaScript hay dos tipos de alcance:</a:t>
            </a:r>
            <a:endParaRPr lang="es-AR" sz="2100" b="0" strike="noStrike" spc="-1">
              <a:latin typeface="Arial"/>
            </a:endParaRPr>
          </a:p>
          <a:p>
            <a:pPr marL="457200" indent="-360720">
              <a:lnSpc>
                <a:spcPct val="115000"/>
              </a:lnSpc>
              <a:buClr>
                <a:srgbClr val="000000"/>
              </a:buClr>
              <a:buFont typeface="Arial"/>
              <a:buChar char="●"/>
            </a:pPr>
            <a:r>
              <a:rPr lang="es-AR" sz="2100" b="0" strike="noStrike" spc="-1">
                <a:solidFill>
                  <a:srgbClr val="000000"/>
                </a:solidFill>
                <a:latin typeface="Arial"/>
                <a:ea typeface="Arial"/>
              </a:rPr>
              <a:t>Alcance local</a:t>
            </a:r>
            <a:endParaRPr lang="es-AR" sz="2100" b="0" strike="noStrike" spc="-1">
              <a:latin typeface="Arial"/>
            </a:endParaRPr>
          </a:p>
          <a:p>
            <a:pPr marL="457200" indent="-360720">
              <a:lnSpc>
                <a:spcPct val="115000"/>
              </a:lnSpc>
              <a:buClr>
                <a:srgbClr val="000000"/>
              </a:buClr>
              <a:buFont typeface="Arial"/>
              <a:buChar char="●"/>
            </a:pPr>
            <a:r>
              <a:rPr lang="es-AR" sz="2100" b="0" strike="noStrike" spc="-1">
                <a:solidFill>
                  <a:srgbClr val="000000"/>
                </a:solidFill>
                <a:latin typeface="Arial"/>
                <a:ea typeface="Arial"/>
              </a:rPr>
              <a:t>Alcance global</a:t>
            </a:r>
            <a:endParaRPr lang="es-AR" sz="2100" b="0" strike="noStrike" spc="-1">
              <a:latin typeface="Arial"/>
            </a:endParaRPr>
          </a:p>
          <a:p>
            <a:pPr>
              <a:lnSpc>
                <a:spcPct val="115000"/>
              </a:lnSpc>
            </a:pPr>
            <a:endParaRPr lang="es-AR" sz="2100" b="0" strike="noStrike" spc="-1">
              <a:latin typeface="Arial"/>
            </a:endParaRPr>
          </a:p>
          <a:p>
            <a:pPr>
              <a:lnSpc>
                <a:spcPct val="115000"/>
              </a:lnSpc>
            </a:pPr>
            <a:r>
              <a:rPr lang="es-AR" sz="2100" b="0" strike="noStrike" spc="-1">
                <a:solidFill>
                  <a:srgbClr val="000000"/>
                </a:solidFill>
                <a:latin typeface="Arial"/>
                <a:ea typeface="Arial"/>
              </a:rPr>
              <a:t>JavaScript tiene un alcance de función: cada función crea un nuevo alcance.</a:t>
            </a:r>
            <a:endParaRPr lang="es-AR" sz="2100" b="0" strike="noStrike" spc="-1">
              <a:latin typeface="Arial"/>
            </a:endParaRPr>
          </a:p>
          <a:p>
            <a:pPr>
              <a:lnSpc>
                <a:spcPct val="115000"/>
              </a:lnSpc>
            </a:pPr>
            <a:endParaRPr lang="es-AR" sz="2100" b="0" strike="noStrike" spc="-1">
              <a:latin typeface="Arial"/>
            </a:endParaRPr>
          </a:p>
          <a:p>
            <a:pPr>
              <a:lnSpc>
                <a:spcPct val="115000"/>
              </a:lnSpc>
            </a:pPr>
            <a:r>
              <a:rPr lang="es-AR" sz="2100" b="0" strike="noStrike" spc="-1">
                <a:solidFill>
                  <a:srgbClr val="000000"/>
                </a:solidFill>
                <a:latin typeface="Arial"/>
                <a:ea typeface="Arial"/>
              </a:rPr>
              <a:t>El alcance determina la accesibilidad (visibilidad) de estas variables.</a:t>
            </a:r>
            <a:endParaRPr lang="es-AR" sz="2100" b="0" strike="noStrike" spc="-1">
              <a:latin typeface="Arial"/>
            </a:endParaRPr>
          </a:p>
          <a:p>
            <a:pPr>
              <a:lnSpc>
                <a:spcPct val="115000"/>
              </a:lnSpc>
            </a:pPr>
            <a:endParaRPr lang="es-AR" sz="2100" b="0" strike="noStrike" spc="-1">
              <a:latin typeface="Arial"/>
            </a:endParaRPr>
          </a:p>
          <a:p>
            <a:pPr>
              <a:lnSpc>
                <a:spcPct val="115000"/>
              </a:lnSpc>
            </a:pPr>
            <a:r>
              <a:rPr lang="es-AR" sz="2100" b="0" strike="noStrike" spc="-1">
                <a:solidFill>
                  <a:srgbClr val="000000"/>
                </a:solidFill>
                <a:latin typeface="Arial"/>
                <a:ea typeface="Arial"/>
              </a:rPr>
              <a:t>Las variables definidas dentro de una función no son accesibles (visibles) desde fuera de la función.</a:t>
            </a:r>
            <a:endParaRPr lang="es-AR"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Scope (alcance)</a:t>
            </a:r>
            <a:endParaRPr lang="es-AR" sz="3800" b="0" strike="noStrike" spc="-1">
              <a:latin typeface="Arial"/>
            </a:endParaRPr>
          </a:p>
        </p:txBody>
      </p:sp>
      <p:sp>
        <p:nvSpPr>
          <p:cNvPr id="73" name="CustomShape 2"/>
          <p:cNvSpPr/>
          <p:nvPr/>
        </p:nvSpPr>
        <p:spPr>
          <a:xfrm>
            <a:off x="963360" y="1210680"/>
            <a:ext cx="10514520" cy="564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1800" b="0" strike="noStrike" spc="-1">
                <a:solidFill>
                  <a:srgbClr val="000000"/>
                </a:solidFill>
                <a:latin typeface="Arial"/>
                <a:ea typeface="Arial"/>
              </a:rPr>
              <a:t>El scope(alcance) determina la accesibilidad (visibilidad) de las variables.</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En JavaScript hay dos tipos de alcance:</a:t>
            </a:r>
            <a:endParaRPr lang="es-AR" sz="1800" b="0" strike="noStrike" spc="-1">
              <a:latin typeface="Arial"/>
            </a:endParaRPr>
          </a:p>
          <a:p>
            <a:pPr marL="457200" indent="-342000">
              <a:lnSpc>
                <a:spcPct val="115000"/>
              </a:lnSpc>
              <a:buClr>
                <a:srgbClr val="000000"/>
              </a:buClr>
              <a:buFont typeface="Arial"/>
              <a:buChar char="●"/>
            </a:pPr>
            <a:r>
              <a:rPr lang="es-AR" sz="1800" b="0" strike="noStrike" spc="-1">
                <a:solidFill>
                  <a:srgbClr val="000000"/>
                </a:solidFill>
                <a:latin typeface="Arial"/>
                <a:ea typeface="Arial"/>
              </a:rPr>
              <a:t>Alcance local</a:t>
            </a:r>
            <a:endParaRPr lang="es-AR" sz="1800" b="0" strike="noStrike" spc="-1">
              <a:latin typeface="Arial"/>
            </a:endParaRPr>
          </a:p>
          <a:p>
            <a:pPr marL="457200" indent="-342000">
              <a:lnSpc>
                <a:spcPct val="115000"/>
              </a:lnSpc>
              <a:buClr>
                <a:srgbClr val="000000"/>
              </a:buClr>
              <a:buFont typeface="Arial"/>
              <a:buChar char="●"/>
            </a:pPr>
            <a:r>
              <a:rPr lang="es-AR" sz="1800" b="0" strike="noStrike" spc="-1">
                <a:solidFill>
                  <a:srgbClr val="000000"/>
                </a:solidFill>
                <a:latin typeface="Arial"/>
                <a:ea typeface="Arial"/>
              </a:rPr>
              <a:t>Alcance global</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JavaScript tiene un alcance de función: cada función crea un nuevo alcance.</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Las variables definidas dentro de una función no son accesibles (visibles) desde fuera de la función.</a:t>
            </a:r>
            <a:endParaRPr lang="es-AR" sz="1800" b="0" strike="noStrike" spc="-1">
              <a:latin typeface="Arial"/>
            </a:endParaRPr>
          </a:p>
          <a:p>
            <a:pPr>
              <a:lnSpc>
                <a:spcPct val="115000"/>
              </a:lnSpc>
              <a:spcBef>
                <a:spcPts val="1599"/>
              </a:spcBef>
            </a:pPr>
            <a:r>
              <a:rPr lang="es-AR" sz="1800" b="0" strike="noStrike" spc="-1">
                <a:solidFill>
                  <a:srgbClr val="434343"/>
                </a:solidFill>
                <a:latin typeface="Arial"/>
                <a:ea typeface="Arial"/>
              </a:rPr>
              <a:t>Ejemplo</a:t>
            </a:r>
            <a:endParaRPr lang="es-AR" sz="1800" b="0" strike="noStrike" spc="-1">
              <a:latin typeface="Arial"/>
            </a:endParaRPr>
          </a:p>
          <a:p>
            <a:pPr>
              <a:lnSpc>
                <a:spcPct val="115000"/>
              </a:lnSpc>
              <a:spcBef>
                <a:spcPts val="400"/>
              </a:spcBef>
            </a:pPr>
            <a:r>
              <a:rPr lang="es-AR" sz="1800" b="0" strike="noStrike" spc="-1">
                <a:solidFill>
                  <a:srgbClr val="000000"/>
                </a:solidFill>
                <a:latin typeface="Arial"/>
                <a:ea typeface="Arial"/>
              </a:rPr>
              <a:t>// aca no puedo usar la variable carName</a:t>
            </a:r>
            <a:endParaRPr lang="es-AR" sz="1800" b="0" strike="noStrike" spc="-1">
              <a:latin typeface="Arial"/>
            </a:endParaRPr>
          </a:p>
          <a:p>
            <a:pPr>
              <a:lnSpc>
                <a:spcPct val="115000"/>
              </a:lnSpc>
            </a:pPr>
            <a:r>
              <a:rPr lang="es-AR" sz="1800" b="0" strike="noStrike" spc="-1">
                <a:solidFill>
                  <a:srgbClr val="000000"/>
                </a:solidFill>
                <a:latin typeface="Arial"/>
                <a:ea typeface="Arial"/>
              </a:rPr>
              <a:t>function myFunction() {</a:t>
            </a:r>
            <a:endParaRPr lang="es-AR" sz="1800" b="0" strike="noStrike" spc="-1">
              <a:latin typeface="Arial"/>
            </a:endParaRPr>
          </a:p>
          <a:p>
            <a:pPr>
              <a:lnSpc>
                <a:spcPct val="115000"/>
              </a:lnSpc>
            </a:pPr>
            <a:r>
              <a:rPr lang="es-AR" sz="1800" b="0" strike="noStrike" spc="-1">
                <a:solidFill>
                  <a:srgbClr val="000000"/>
                </a:solidFill>
                <a:latin typeface="Arial"/>
                <a:ea typeface="Arial"/>
              </a:rPr>
              <a:t>  var carName = "Volvo";</a:t>
            </a:r>
            <a:endParaRPr lang="es-AR" sz="1800" b="0" strike="noStrike" spc="-1">
              <a:latin typeface="Arial"/>
            </a:endParaRPr>
          </a:p>
          <a:p>
            <a:pPr>
              <a:lnSpc>
                <a:spcPct val="115000"/>
              </a:lnSpc>
            </a:pPr>
            <a:r>
              <a:rPr lang="es-AR" sz="1800" b="0" strike="noStrike" spc="-1">
                <a:solidFill>
                  <a:srgbClr val="000000"/>
                </a:solidFill>
                <a:latin typeface="Arial"/>
                <a:ea typeface="Arial"/>
              </a:rPr>
              <a:t>  // aca si puedo usar la variable carName</a:t>
            </a:r>
            <a:endParaRPr lang="es-AR" sz="1800" b="0" strike="noStrike" spc="-1">
              <a:latin typeface="Arial"/>
            </a:endParaRPr>
          </a:p>
          <a:p>
            <a:pPr>
              <a:lnSpc>
                <a:spcPct val="115000"/>
              </a:lnSpc>
            </a:pPr>
            <a:r>
              <a:rPr lang="es-AR" sz="1800" b="0" strike="noStrike" spc="-1">
                <a:solidFill>
                  <a:srgbClr val="000000"/>
                </a:solidFill>
                <a:latin typeface="Arial"/>
                <a:ea typeface="Arial"/>
              </a:rPr>
              <a:t>}</a:t>
            </a:r>
            <a:endParaRPr lang="es-AR" sz="1800" b="0" strike="noStrike" spc="-1">
              <a:latin typeface="Arial"/>
            </a:endParaRPr>
          </a:p>
          <a:p>
            <a:pPr>
              <a:lnSpc>
                <a:spcPct val="115000"/>
              </a:lnSpc>
            </a:pPr>
            <a:r>
              <a:rPr lang="es-AR" sz="1800" b="0" strike="noStrike" spc="-1">
                <a:solidFill>
                  <a:srgbClr val="000000"/>
                </a:solidFill>
                <a:latin typeface="Arial"/>
                <a:ea typeface="Arial"/>
              </a:rPr>
              <a:t>// aca no puedo usar la variable carName</a:t>
            </a: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Scope (alcance)</a:t>
            </a:r>
            <a:endParaRPr lang="es-AR" sz="3800" b="0" strike="noStrike" spc="-1">
              <a:latin typeface="Arial"/>
            </a:endParaRPr>
          </a:p>
        </p:txBody>
      </p:sp>
      <p:sp>
        <p:nvSpPr>
          <p:cNvPr id="75" name="CustomShape 2"/>
          <p:cNvSpPr/>
          <p:nvPr/>
        </p:nvSpPr>
        <p:spPr>
          <a:xfrm>
            <a:off x="963360" y="1177920"/>
            <a:ext cx="10514520" cy="49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1900" b="1" strike="noStrike" spc="-1">
                <a:solidFill>
                  <a:srgbClr val="434343"/>
                </a:solidFill>
                <a:latin typeface="Arial"/>
                <a:ea typeface="Arial"/>
              </a:rPr>
              <a:t>Variables globales de JavaScript</a:t>
            </a:r>
            <a:endParaRPr lang="es-AR" sz="1900" b="0" strike="noStrike" spc="-1">
              <a:latin typeface="Arial"/>
            </a:endParaRPr>
          </a:p>
          <a:p>
            <a:pPr>
              <a:lnSpc>
                <a:spcPct val="115000"/>
              </a:lnSpc>
              <a:spcBef>
                <a:spcPts val="400"/>
              </a:spcBef>
            </a:pPr>
            <a:r>
              <a:rPr lang="es-AR" sz="1600" b="0" strike="noStrike" spc="-1">
                <a:solidFill>
                  <a:srgbClr val="000000"/>
                </a:solidFill>
                <a:latin typeface="Arial"/>
                <a:ea typeface="Arial"/>
              </a:rPr>
              <a:t>Una variable declarada fuera de una función se convierte en GLOBAL .</a:t>
            </a:r>
            <a:endParaRPr lang="es-AR" sz="1600" b="0" strike="noStrike" spc="-1">
              <a:latin typeface="Arial"/>
            </a:endParaRPr>
          </a:p>
          <a:p>
            <a:pPr>
              <a:lnSpc>
                <a:spcPct val="115000"/>
              </a:lnSpc>
            </a:pPr>
            <a:endParaRPr lang="es-AR" sz="1600" b="0" strike="noStrike" spc="-1">
              <a:latin typeface="Arial"/>
            </a:endParaRPr>
          </a:p>
          <a:p>
            <a:pPr>
              <a:lnSpc>
                <a:spcPct val="115000"/>
              </a:lnSpc>
            </a:pPr>
            <a:r>
              <a:rPr lang="es-AR" sz="1600" b="0" strike="noStrike" spc="-1">
                <a:solidFill>
                  <a:srgbClr val="000000"/>
                </a:solidFill>
                <a:latin typeface="Arial"/>
                <a:ea typeface="Arial"/>
              </a:rPr>
              <a:t>Una variable global tiene alcance global : todos los scripts y funciones de una página web pueden acceder a ella. </a:t>
            </a:r>
            <a:endParaRPr lang="es-AR" sz="1600" b="0" strike="noStrike" spc="-1">
              <a:latin typeface="Arial"/>
            </a:endParaRPr>
          </a:p>
          <a:p>
            <a:pPr>
              <a:lnSpc>
                <a:spcPct val="115000"/>
              </a:lnSpc>
              <a:spcBef>
                <a:spcPts val="1599"/>
              </a:spcBef>
            </a:pPr>
            <a:r>
              <a:rPr lang="es-AR" sz="1900" b="0" strike="noStrike" spc="-1">
                <a:solidFill>
                  <a:srgbClr val="434343"/>
                </a:solidFill>
                <a:latin typeface="Arial"/>
                <a:ea typeface="Arial"/>
              </a:rPr>
              <a:t>Ejemplo</a:t>
            </a:r>
            <a:endParaRPr lang="es-AR" sz="1900" b="0" strike="noStrike" spc="-1">
              <a:latin typeface="Arial"/>
            </a:endParaRPr>
          </a:p>
          <a:p>
            <a:pPr>
              <a:lnSpc>
                <a:spcPct val="115000"/>
              </a:lnSpc>
              <a:spcBef>
                <a:spcPts val="400"/>
              </a:spcBef>
            </a:pPr>
            <a:r>
              <a:rPr lang="es-AR" sz="1600" b="0" strike="noStrike" spc="-1">
                <a:solidFill>
                  <a:srgbClr val="000000"/>
                </a:solidFill>
                <a:latin typeface="Arial"/>
                <a:ea typeface="Arial"/>
              </a:rPr>
              <a:t>var carName = "Volvo";</a:t>
            </a:r>
            <a:endParaRPr lang="es-AR" sz="1600" b="0" strike="noStrike" spc="-1">
              <a:latin typeface="Arial"/>
            </a:endParaRPr>
          </a:p>
          <a:p>
            <a:pPr>
              <a:lnSpc>
                <a:spcPct val="115000"/>
              </a:lnSpc>
            </a:pPr>
            <a:r>
              <a:rPr lang="es-AR" sz="1600" b="0" strike="noStrike" spc="-1">
                <a:solidFill>
                  <a:srgbClr val="000000"/>
                </a:solidFill>
                <a:latin typeface="Arial"/>
                <a:ea typeface="Arial"/>
              </a:rPr>
              <a:t>    // aqui si puedo usar carName</a:t>
            </a:r>
            <a:endParaRPr lang="es-AR" sz="1600" b="0" strike="noStrike" spc="-1">
              <a:latin typeface="Arial"/>
            </a:endParaRPr>
          </a:p>
          <a:p>
            <a:pPr>
              <a:lnSpc>
                <a:spcPct val="115000"/>
              </a:lnSpc>
            </a:pPr>
            <a:r>
              <a:rPr lang="es-AR" sz="1600" b="0" strike="noStrike" spc="-1">
                <a:solidFill>
                  <a:srgbClr val="000000"/>
                </a:solidFill>
                <a:latin typeface="Arial"/>
                <a:ea typeface="Arial"/>
              </a:rPr>
              <a:t>function myFunction() {</a:t>
            </a:r>
            <a:endParaRPr lang="es-AR" sz="1600" b="0" strike="noStrike" spc="-1">
              <a:latin typeface="Arial"/>
            </a:endParaRPr>
          </a:p>
          <a:p>
            <a:pPr>
              <a:lnSpc>
                <a:spcPct val="115000"/>
              </a:lnSpc>
            </a:pPr>
            <a:r>
              <a:rPr lang="es-AR" sz="1600" b="0" strike="noStrike" spc="-1">
                <a:solidFill>
                  <a:srgbClr val="000000"/>
                </a:solidFill>
                <a:latin typeface="Arial"/>
                <a:ea typeface="Arial"/>
              </a:rPr>
              <a:t>    // aqui tambien puedo usar la variable carName</a:t>
            </a:r>
            <a:endParaRPr lang="es-AR" sz="1600" b="0" strike="noStrike" spc="-1">
              <a:latin typeface="Arial"/>
            </a:endParaRPr>
          </a:p>
          <a:p>
            <a:pPr>
              <a:lnSpc>
                <a:spcPct val="115000"/>
              </a:lnSpc>
            </a:pPr>
            <a:r>
              <a:rPr lang="es-AR" sz="1600" b="0" strike="noStrike" spc="-1">
                <a:solidFill>
                  <a:srgbClr val="000000"/>
                </a:solidFill>
                <a:latin typeface="Arial"/>
                <a:ea typeface="Arial"/>
              </a:rPr>
              <a:t>}</a:t>
            </a:r>
            <a:endParaRPr lang="es-AR" sz="1600" b="0" strike="noStrike" spc="-1">
              <a:latin typeface="Arial"/>
            </a:endParaRPr>
          </a:p>
          <a:p>
            <a:pPr>
              <a:lnSpc>
                <a:spcPct val="115000"/>
              </a:lnSpc>
              <a:spcBef>
                <a:spcPts val="1599"/>
              </a:spcBef>
            </a:pPr>
            <a:r>
              <a:rPr lang="es-AR" sz="1900" b="1" strike="noStrike" spc="-1">
                <a:solidFill>
                  <a:srgbClr val="434343"/>
                </a:solidFill>
                <a:latin typeface="Arial"/>
                <a:ea typeface="Arial"/>
              </a:rPr>
              <a:t>Variables de JavaScript</a:t>
            </a:r>
            <a:endParaRPr lang="es-AR" sz="1900" b="0" strike="noStrike" spc="-1">
              <a:latin typeface="Arial"/>
            </a:endParaRPr>
          </a:p>
          <a:p>
            <a:pPr>
              <a:lnSpc>
                <a:spcPct val="115000"/>
              </a:lnSpc>
              <a:spcBef>
                <a:spcPts val="400"/>
              </a:spcBef>
            </a:pPr>
            <a:r>
              <a:rPr lang="es-AR" sz="1600" b="0" strike="noStrike" spc="-1">
                <a:solidFill>
                  <a:srgbClr val="000000"/>
                </a:solidFill>
                <a:latin typeface="Arial"/>
                <a:ea typeface="Arial"/>
              </a:rPr>
              <a:t>En JavaScript, los objetos y las funciones también son variables.</a:t>
            </a:r>
            <a:endParaRPr lang="es-AR" sz="1600" b="0" strike="noStrike" spc="-1">
              <a:latin typeface="Arial"/>
            </a:endParaRPr>
          </a:p>
          <a:p>
            <a:pPr>
              <a:lnSpc>
                <a:spcPct val="115000"/>
              </a:lnSpc>
            </a:pPr>
            <a:endParaRPr lang="es-AR" sz="1600" b="0" strike="noStrike" spc="-1">
              <a:latin typeface="Arial"/>
            </a:endParaRPr>
          </a:p>
          <a:p>
            <a:pPr>
              <a:lnSpc>
                <a:spcPct val="115000"/>
              </a:lnSpc>
            </a:pPr>
            <a:r>
              <a:rPr lang="es-AR" sz="1600" b="0" strike="noStrike" spc="-1">
                <a:solidFill>
                  <a:srgbClr val="000000"/>
                </a:solidFill>
                <a:latin typeface="Arial"/>
                <a:ea typeface="Arial"/>
              </a:rPr>
              <a:t>El alcance determina la accesibilidad de variables, objetos y funciones de diferentes partes del código.</a:t>
            </a:r>
            <a:endParaRPr lang="es-AR" sz="1600" b="0" strike="noStrike" spc="-1">
              <a:latin typeface="Arial"/>
            </a:endParaRPr>
          </a:p>
          <a:p>
            <a:pPr>
              <a:lnSpc>
                <a:spcPct val="115000"/>
              </a:lnSpc>
            </a:pPr>
            <a:endParaRPr lang="es-AR"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Scope (alcance)</a:t>
            </a:r>
            <a:endParaRPr lang="es-AR" sz="3800" b="0" strike="noStrike" spc="-1">
              <a:latin typeface="Arial"/>
            </a:endParaRPr>
          </a:p>
        </p:txBody>
      </p:sp>
      <p:sp>
        <p:nvSpPr>
          <p:cNvPr id="77" name="CustomShape 2"/>
          <p:cNvSpPr/>
          <p:nvPr/>
        </p:nvSpPr>
        <p:spPr>
          <a:xfrm>
            <a:off x="963360" y="1210680"/>
            <a:ext cx="10514520" cy="564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1600" b="1" strike="noStrike" spc="-1">
                <a:solidFill>
                  <a:srgbClr val="434343"/>
                </a:solidFill>
                <a:latin typeface="Arial"/>
                <a:ea typeface="Arial"/>
              </a:rPr>
              <a:t>Automáticamente global</a:t>
            </a:r>
            <a:endParaRPr lang="es-AR" sz="1600" b="0" strike="noStrike" spc="-1">
              <a:latin typeface="Arial"/>
            </a:endParaRPr>
          </a:p>
          <a:p>
            <a:pPr>
              <a:lnSpc>
                <a:spcPct val="115000"/>
              </a:lnSpc>
              <a:spcBef>
                <a:spcPts val="400"/>
              </a:spcBef>
            </a:pPr>
            <a:r>
              <a:rPr lang="es-AR" sz="1300" b="0" strike="noStrike" spc="-1">
                <a:solidFill>
                  <a:srgbClr val="000000"/>
                </a:solidFill>
                <a:latin typeface="Arial"/>
                <a:ea typeface="Arial"/>
              </a:rPr>
              <a:t>Si asigna un valor a una variable que no ha sido declarada, automáticamente se convertirá en una variable GLOBAL .</a:t>
            </a:r>
            <a:endParaRPr lang="es-AR" sz="1300" b="0" strike="noStrike" spc="-1">
              <a:latin typeface="Arial"/>
            </a:endParaRPr>
          </a:p>
          <a:p>
            <a:pPr>
              <a:lnSpc>
                <a:spcPct val="115000"/>
              </a:lnSpc>
            </a:pPr>
            <a:r>
              <a:rPr lang="es-AR" sz="1300" b="0" strike="noStrike" spc="-1">
                <a:solidFill>
                  <a:srgbClr val="000000"/>
                </a:solidFill>
                <a:latin typeface="Arial"/>
                <a:ea typeface="Arial"/>
              </a:rPr>
              <a:t>Este ejemplo de código declarará una variable global carName, incluso si el valor se asigna dentro de una función.</a:t>
            </a:r>
            <a:endParaRPr lang="es-AR" sz="1300" b="0" strike="noStrike" spc="-1">
              <a:latin typeface="Arial"/>
            </a:endParaRPr>
          </a:p>
          <a:p>
            <a:pPr>
              <a:lnSpc>
                <a:spcPct val="115000"/>
              </a:lnSpc>
              <a:spcBef>
                <a:spcPts val="1599"/>
              </a:spcBef>
            </a:pPr>
            <a:r>
              <a:rPr lang="es-AR" sz="1600" b="0" strike="noStrike" spc="-1">
                <a:solidFill>
                  <a:srgbClr val="434343"/>
                </a:solidFill>
                <a:latin typeface="Arial"/>
                <a:ea typeface="Arial"/>
              </a:rPr>
              <a:t>Ejemplo</a:t>
            </a:r>
            <a:endParaRPr lang="es-AR" sz="1600" b="0" strike="noStrike" spc="-1">
              <a:latin typeface="Arial"/>
            </a:endParaRPr>
          </a:p>
          <a:p>
            <a:pPr>
              <a:lnSpc>
                <a:spcPct val="115000"/>
              </a:lnSpc>
              <a:spcBef>
                <a:spcPts val="400"/>
              </a:spcBef>
            </a:pPr>
            <a:r>
              <a:rPr lang="es-AR" sz="1300" b="0" strike="noStrike" spc="-1">
                <a:solidFill>
                  <a:srgbClr val="000000"/>
                </a:solidFill>
                <a:latin typeface="Arial"/>
                <a:ea typeface="Arial"/>
              </a:rPr>
              <a:t>myFunction();</a:t>
            </a:r>
            <a:endParaRPr lang="es-AR" sz="1300" b="0" strike="noStrike" spc="-1">
              <a:latin typeface="Arial"/>
            </a:endParaRPr>
          </a:p>
          <a:p>
            <a:pPr>
              <a:lnSpc>
                <a:spcPct val="115000"/>
              </a:lnSpc>
            </a:pPr>
            <a:r>
              <a:rPr lang="es-AR" sz="1300" b="0" strike="noStrike" spc="-1">
                <a:solidFill>
                  <a:srgbClr val="000000"/>
                </a:solidFill>
                <a:latin typeface="Arial"/>
                <a:ea typeface="Arial"/>
              </a:rPr>
              <a:t>// aquí  se puede usar carName</a:t>
            </a:r>
            <a:endParaRPr lang="es-AR" sz="1300" b="0" strike="noStrike" spc="-1">
              <a:latin typeface="Arial"/>
            </a:endParaRPr>
          </a:p>
          <a:p>
            <a:pPr>
              <a:lnSpc>
                <a:spcPct val="115000"/>
              </a:lnSpc>
            </a:pPr>
            <a:r>
              <a:rPr lang="es-AR" sz="1300" b="0" strike="noStrike" spc="-1">
                <a:solidFill>
                  <a:srgbClr val="000000"/>
                </a:solidFill>
                <a:latin typeface="Arial"/>
                <a:ea typeface="Arial"/>
              </a:rPr>
              <a:t>function myFunction() {</a:t>
            </a:r>
            <a:endParaRPr lang="es-AR" sz="1300" b="0" strike="noStrike" spc="-1">
              <a:latin typeface="Arial"/>
            </a:endParaRPr>
          </a:p>
          <a:p>
            <a:pPr>
              <a:lnSpc>
                <a:spcPct val="115000"/>
              </a:lnSpc>
            </a:pPr>
            <a:r>
              <a:rPr lang="es-AR" sz="1300" b="0" strike="noStrike" spc="-1">
                <a:solidFill>
                  <a:srgbClr val="000000"/>
                </a:solidFill>
                <a:latin typeface="Arial"/>
                <a:ea typeface="Arial"/>
              </a:rPr>
              <a:t>  carName = "Volvo";</a:t>
            </a:r>
            <a:endParaRPr lang="es-AR" sz="1300" b="0" strike="noStrike" spc="-1">
              <a:latin typeface="Arial"/>
            </a:endParaRPr>
          </a:p>
          <a:p>
            <a:pPr>
              <a:lnSpc>
                <a:spcPct val="115000"/>
              </a:lnSpc>
            </a:pPr>
            <a:r>
              <a:rPr lang="es-AR" sz="1300" b="0" strike="noStrike" spc="-1">
                <a:solidFill>
                  <a:srgbClr val="000000"/>
                </a:solidFill>
                <a:latin typeface="Arial"/>
                <a:ea typeface="Arial"/>
              </a:rPr>
              <a:t>}</a:t>
            </a:r>
            <a:endParaRPr lang="es-AR" sz="1300" b="0" strike="noStrike" spc="-1">
              <a:latin typeface="Arial"/>
            </a:endParaRPr>
          </a:p>
          <a:p>
            <a:pPr>
              <a:lnSpc>
                <a:spcPct val="115000"/>
              </a:lnSpc>
              <a:spcBef>
                <a:spcPts val="1599"/>
              </a:spcBef>
            </a:pPr>
            <a:r>
              <a:rPr lang="es-AR" sz="1600" b="1" strike="noStrike" spc="-1">
                <a:solidFill>
                  <a:srgbClr val="434343"/>
                </a:solidFill>
                <a:latin typeface="Arial"/>
                <a:ea typeface="Arial"/>
              </a:rPr>
              <a:t>Argumentos de función</a:t>
            </a:r>
            <a:endParaRPr lang="es-AR" sz="1600" b="0" strike="noStrike" spc="-1">
              <a:latin typeface="Arial"/>
            </a:endParaRPr>
          </a:p>
          <a:p>
            <a:pPr>
              <a:lnSpc>
                <a:spcPct val="115000"/>
              </a:lnSpc>
              <a:spcBef>
                <a:spcPts val="400"/>
              </a:spcBef>
            </a:pPr>
            <a:r>
              <a:rPr lang="es-AR" sz="1300" b="0" strike="noStrike" spc="-1">
                <a:solidFill>
                  <a:srgbClr val="000000"/>
                </a:solidFill>
                <a:latin typeface="Arial"/>
                <a:ea typeface="Arial"/>
              </a:rPr>
              <a:t>Los argumentos de la función (parámetros) funcionan como variables locales dentro de las funciones.</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La instrucción</a:t>
            </a:r>
            <a:r>
              <a:rPr lang="es-AR" sz="1300" b="1" strike="noStrike" spc="-1">
                <a:solidFill>
                  <a:srgbClr val="000000"/>
                </a:solidFill>
                <a:latin typeface="Arial"/>
                <a:ea typeface="Arial"/>
              </a:rPr>
              <a:t> let</a:t>
            </a:r>
            <a:r>
              <a:rPr lang="es-AR" sz="1300" b="0" strike="noStrike" spc="-1">
                <a:solidFill>
                  <a:srgbClr val="000000"/>
                </a:solidFill>
                <a:latin typeface="Arial"/>
                <a:ea typeface="Arial"/>
              </a:rPr>
              <a:t> declara una variable de alcance local con ámbito de bloque(</a:t>
            </a:r>
            <a:r>
              <a:rPr lang="es-AR" sz="1300" b="0" u="sng" strike="noStrike" spc="-1">
                <a:solidFill>
                  <a:srgbClr val="0563C1"/>
                </a:solidFill>
                <a:uFillTx/>
                <a:latin typeface="Arial"/>
                <a:ea typeface="Arial"/>
                <a:hlinkClick r:id="rId3"/>
              </a:rPr>
              <a:t>block </a:t>
            </a:r>
            <a:r>
              <a:rPr lang="es-AR" sz="1300" b="0" strike="noStrike" spc="-1">
                <a:solidFill>
                  <a:srgbClr val="000000"/>
                </a:solidFill>
                <a:latin typeface="Arial"/>
                <a:ea typeface="Arial"/>
              </a:rPr>
              <a:t>scope), la cual, opcionalmente, puede ser inicializada con algún valor.</a:t>
            </a:r>
            <a:endParaRPr lang="es-AR" sz="1300" b="0" strike="noStrike" spc="-1">
              <a:latin typeface="Arial"/>
            </a:endParaRPr>
          </a:p>
          <a:p>
            <a:pPr>
              <a:lnSpc>
                <a:spcPct val="115000"/>
              </a:lnSpc>
              <a:spcBef>
                <a:spcPts val="1599"/>
              </a:spcBef>
            </a:pPr>
            <a:r>
              <a:rPr lang="es-AR" sz="1600" b="0" strike="noStrike" spc="-1">
                <a:solidFill>
                  <a:srgbClr val="434343"/>
                </a:solidFill>
                <a:latin typeface="Arial"/>
                <a:ea typeface="Arial"/>
              </a:rPr>
              <a:t>Sintaxis</a:t>
            </a:r>
            <a:endParaRPr lang="es-AR" sz="1600" b="0" strike="noStrike" spc="-1">
              <a:latin typeface="Arial"/>
            </a:endParaRPr>
          </a:p>
          <a:p>
            <a:pPr>
              <a:lnSpc>
                <a:spcPct val="115000"/>
              </a:lnSpc>
              <a:spcBef>
                <a:spcPts val="400"/>
              </a:spcBef>
            </a:pPr>
            <a:r>
              <a:rPr lang="es-AR" sz="1300" b="0" strike="noStrike" spc="-1">
                <a:solidFill>
                  <a:srgbClr val="000000"/>
                </a:solidFill>
                <a:latin typeface="Arial"/>
                <a:ea typeface="Arial"/>
              </a:rPr>
              <a:t>let var1 [= valor1] [, var2 [= valor2]] [, ..., varN [= valorN]];</a:t>
            </a:r>
            <a:endParaRPr lang="es-AR" sz="1300" b="0" strike="noStrike" spc="-1">
              <a:latin typeface="Arial"/>
            </a:endParaRPr>
          </a:p>
        </p:txBody>
      </p:sp>
      <p:sp>
        <p:nvSpPr>
          <p:cNvPr id="78" name="CustomShape 3"/>
          <p:cNvSpPr/>
          <p:nvPr/>
        </p:nvSpPr>
        <p:spPr>
          <a:xfrm>
            <a:off x="4404240" y="2749320"/>
            <a:ext cx="45950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https://www.w3schools.com/js/js_scope.asp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520" cy="9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3800" b="0" strike="noStrike" spc="-1">
                <a:solidFill>
                  <a:srgbClr val="000000"/>
                </a:solidFill>
                <a:latin typeface="Calibri"/>
                <a:ea typeface="Calibri"/>
              </a:rPr>
              <a:t>         Scope (alcance)</a:t>
            </a:r>
            <a:endParaRPr lang="es-AR" sz="3800" b="0" strike="noStrike" spc="-1">
              <a:latin typeface="Arial"/>
            </a:endParaRPr>
          </a:p>
        </p:txBody>
      </p:sp>
      <p:sp>
        <p:nvSpPr>
          <p:cNvPr id="80" name="CustomShape 2"/>
          <p:cNvSpPr/>
          <p:nvPr/>
        </p:nvSpPr>
        <p:spPr>
          <a:xfrm>
            <a:off x="963360" y="1211040"/>
            <a:ext cx="10514520" cy="488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2000" b="1" strike="noStrike" spc="-1">
                <a:solidFill>
                  <a:srgbClr val="000000"/>
                </a:solidFill>
                <a:latin typeface="Arial"/>
                <a:ea typeface="Arial"/>
              </a:rPr>
              <a:t>let</a:t>
            </a:r>
            <a:r>
              <a:rPr lang="es-AR" sz="2000" b="0" strike="noStrike" spc="-1">
                <a:solidFill>
                  <a:srgbClr val="000000"/>
                </a:solidFill>
                <a:latin typeface="Arial"/>
                <a:ea typeface="Arial"/>
              </a:rPr>
              <a:t> te permite declarar variables limitando su alcance (scope) al bloque, declaración, o expresión donde se está usando. Lo anterior diferencia  let de la palabra reservada </a:t>
            </a:r>
            <a:r>
              <a:rPr lang="es-AR" sz="2000" b="0" u="sng" strike="noStrike" spc="-1">
                <a:solidFill>
                  <a:srgbClr val="0563C1"/>
                </a:solidFill>
                <a:uFillTx/>
                <a:latin typeface="Arial"/>
                <a:ea typeface="Arial"/>
                <a:hlinkClick r:id="rId3"/>
              </a:rPr>
              <a:t>var</a:t>
            </a:r>
            <a:r>
              <a:rPr lang="es-AR" sz="2000" b="0" strike="noStrike" spc="-1">
                <a:solidFill>
                  <a:srgbClr val="000000"/>
                </a:solidFill>
                <a:latin typeface="Arial"/>
                <a:ea typeface="Arial"/>
              </a:rPr>
              <a:t> , la cual define una variable global o local en una función sin importar el ámbito del bloque.</a:t>
            </a:r>
            <a:endParaRPr lang="es-AR" sz="2000" b="0" strike="noStrike" spc="-1">
              <a:latin typeface="Arial"/>
            </a:endParaRPr>
          </a:p>
          <a:p>
            <a:pPr>
              <a:lnSpc>
                <a:spcPct val="115000"/>
              </a:lnSpc>
            </a:pPr>
            <a:endParaRPr lang="es-AR" sz="2000" b="0" strike="noStrike" spc="-1">
              <a:latin typeface="Arial"/>
            </a:endParaRPr>
          </a:p>
          <a:p>
            <a:pPr>
              <a:lnSpc>
                <a:spcPct val="115000"/>
              </a:lnSpc>
            </a:pPr>
            <a:r>
              <a:rPr lang="es-AR" sz="2000" b="0" strike="noStrike" spc="-1">
                <a:solidFill>
                  <a:srgbClr val="000000"/>
                </a:solidFill>
                <a:latin typeface="Arial"/>
                <a:ea typeface="Arial"/>
              </a:rPr>
              <a:t>Alcance (scope) a nivel de bloque con let</a:t>
            </a:r>
            <a:endParaRPr lang="es-AR" sz="2000" b="0" strike="noStrike" spc="-1">
              <a:latin typeface="Arial"/>
            </a:endParaRPr>
          </a:p>
          <a:p>
            <a:pPr>
              <a:lnSpc>
                <a:spcPct val="115000"/>
              </a:lnSpc>
            </a:pPr>
            <a:r>
              <a:rPr lang="es-AR" sz="2000" b="0" strike="noStrike" spc="-1">
                <a:solidFill>
                  <a:srgbClr val="000000"/>
                </a:solidFill>
                <a:latin typeface="Arial"/>
                <a:ea typeface="Arial"/>
              </a:rPr>
              <a:t>Usar la palabra reservada </a:t>
            </a:r>
            <a:r>
              <a:rPr lang="es-AR" sz="2000" b="1" strike="noStrike" spc="-1">
                <a:solidFill>
                  <a:srgbClr val="000000"/>
                </a:solidFill>
                <a:latin typeface="Arial"/>
                <a:ea typeface="Arial"/>
              </a:rPr>
              <a:t>let</a:t>
            </a:r>
            <a:r>
              <a:rPr lang="es-AR" sz="2000" b="0" strike="noStrike" spc="-1">
                <a:solidFill>
                  <a:srgbClr val="000000"/>
                </a:solidFill>
                <a:latin typeface="Arial"/>
                <a:ea typeface="Arial"/>
              </a:rPr>
              <a:t> para definir variables dentro de un bloque.</a:t>
            </a:r>
            <a:endParaRPr lang="es-AR" sz="2000" b="0" strike="noStrike" spc="-1">
              <a:latin typeface="Arial"/>
            </a:endParaRPr>
          </a:p>
          <a:p>
            <a:pPr>
              <a:lnSpc>
                <a:spcPct val="115000"/>
              </a:lnSpc>
            </a:pPr>
            <a:endParaRPr lang="es-AR" sz="2000" b="0" strike="noStrike" spc="-1">
              <a:latin typeface="Arial"/>
            </a:endParaRPr>
          </a:p>
          <a:p>
            <a:pPr>
              <a:lnSpc>
                <a:spcPct val="115000"/>
              </a:lnSpc>
            </a:pPr>
            <a:r>
              <a:rPr lang="es-AR" sz="2000" b="0" strike="noStrike" spc="-1">
                <a:solidFill>
                  <a:srgbClr val="000000"/>
                </a:solidFill>
                <a:latin typeface="Arial"/>
                <a:ea typeface="Arial"/>
              </a:rPr>
              <a:t>for( let i=0 ; i&lt;10; i++){</a:t>
            </a:r>
            <a:endParaRPr lang="es-AR" sz="2000" b="0" strike="noStrike" spc="-1">
              <a:latin typeface="Arial"/>
            </a:endParaRPr>
          </a:p>
          <a:p>
            <a:pPr>
              <a:lnSpc>
                <a:spcPct val="115000"/>
              </a:lnSpc>
            </a:pPr>
            <a:r>
              <a:rPr lang="es-AR" sz="2000" b="0" strike="noStrike" spc="-1">
                <a:solidFill>
                  <a:srgbClr val="000000"/>
                </a:solidFill>
                <a:latin typeface="Arial"/>
                <a:ea typeface="Arial"/>
              </a:rPr>
              <a:t>	console.log(i);</a:t>
            </a:r>
            <a:endParaRPr lang="es-AR" sz="2000" b="0" strike="noStrike" spc="-1">
              <a:latin typeface="Arial"/>
            </a:endParaRPr>
          </a:p>
          <a:p>
            <a:pPr>
              <a:lnSpc>
                <a:spcPct val="115000"/>
              </a:lnSpc>
            </a:pPr>
            <a:r>
              <a:rPr lang="es-AR" sz="2000" b="0" strike="noStrike" spc="-1">
                <a:solidFill>
                  <a:srgbClr val="000000"/>
                </a:solidFill>
                <a:latin typeface="Arial"/>
                <a:ea typeface="Arial"/>
              </a:rPr>
              <a:t>}</a:t>
            </a:r>
            <a:endParaRPr lang="es-AR" sz="2000" b="0" strike="noStrike" spc="-1">
              <a:latin typeface="Arial"/>
            </a:endParaRPr>
          </a:p>
          <a:p>
            <a:pPr>
              <a:lnSpc>
                <a:spcPct val="115000"/>
              </a:lnSpc>
            </a:pPr>
            <a:r>
              <a:rPr lang="es-AR" sz="2200" b="0" strike="noStrike" spc="-1">
                <a:solidFill>
                  <a:srgbClr val="000000"/>
                </a:solidFill>
                <a:latin typeface="Arial"/>
                <a:ea typeface="Arial"/>
              </a:rPr>
              <a:t>console.log(i) ;// aca da error</a:t>
            </a:r>
            <a:endParaRPr lang="es-AR"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838080" y="365040"/>
            <a:ext cx="10514520" cy="90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Funciones</a:t>
            </a:r>
            <a:endParaRPr lang="es-AR" sz="4400" b="0" strike="noStrike" spc="-1">
              <a:latin typeface="Arial"/>
            </a:endParaRPr>
          </a:p>
        </p:txBody>
      </p:sp>
      <p:sp>
        <p:nvSpPr>
          <p:cNvPr id="49" name="CustomShape 2"/>
          <p:cNvSpPr/>
          <p:nvPr/>
        </p:nvSpPr>
        <p:spPr>
          <a:xfrm>
            <a:off x="838080" y="1272240"/>
            <a:ext cx="10514520" cy="497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2400" b="0" strike="noStrike" spc="-1">
                <a:solidFill>
                  <a:srgbClr val="434343"/>
                </a:solidFill>
                <a:latin typeface="Arial"/>
                <a:ea typeface="Arial"/>
              </a:rPr>
              <a:t>¿Qué es una función? </a:t>
            </a:r>
            <a:endParaRPr lang="es-AR" sz="2400" b="0" strike="noStrike" spc="-1">
              <a:latin typeface="Arial"/>
            </a:endParaRPr>
          </a:p>
          <a:p>
            <a:pPr>
              <a:lnSpc>
                <a:spcPct val="115000"/>
              </a:lnSpc>
              <a:spcBef>
                <a:spcPts val="400"/>
              </a:spcBef>
            </a:pPr>
            <a:r>
              <a:rPr lang="es-AR" sz="2100" b="0" strike="noStrike" spc="-1">
                <a:solidFill>
                  <a:srgbClr val="000000"/>
                </a:solidFill>
                <a:latin typeface="Arial"/>
                <a:ea typeface="Arial"/>
              </a:rPr>
              <a:t>Las funciones nos permiten agrupar líneas de código en tareas con un nombre, para que, posteriormente, podamos hacer referencia a ese nombre para realizar todo lo que se agrupe en dicha tarea. Para usar funciones hay que hacer 2 cosas:</a:t>
            </a:r>
            <a:endParaRPr lang="es-AR" sz="2100" b="0" strike="noStrike" spc="-1">
              <a:latin typeface="Arial"/>
            </a:endParaRPr>
          </a:p>
          <a:p>
            <a:pPr>
              <a:lnSpc>
                <a:spcPct val="115000"/>
              </a:lnSpc>
            </a:pPr>
            <a:endParaRPr lang="es-AR" sz="2100" b="0" strike="noStrike" spc="-1">
              <a:latin typeface="Arial"/>
            </a:endParaRPr>
          </a:p>
          <a:p>
            <a:pPr marL="457200" indent="-360720">
              <a:lnSpc>
                <a:spcPct val="115000"/>
              </a:lnSpc>
              <a:buClr>
                <a:srgbClr val="000000"/>
              </a:buClr>
              <a:buFont typeface="Arial"/>
              <a:buChar char="■"/>
            </a:pPr>
            <a:r>
              <a:rPr lang="es-AR" sz="2100" b="0" strike="noStrike" spc="-1">
                <a:solidFill>
                  <a:srgbClr val="000000"/>
                </a:solidFill>
                <a:latin typeface="Arial"/>
                <a:ea typeface="Arial"/>
              </a:rPr>
              <a:t>Declarar la función: Preparar la función, darle un nombre y decirle las tareas que realizará.</a:t>
            </a:r>
            <a:endParaRPr lang="es-AR" sz="2100" b="0" strike="noStrike" spc="-1">
              <a:latin typeface="Arial"/>
            </a:endParaRPr>
          </a:p>
          <a:p>
            <a:pPr marL="457200" indent="-360720">
              <a:lnSpc>
                <a:spcPct val="115000"/>
              </a:lnSpc>
              <a:buClr>
                <a:srgbClr val="000000"/>
              </a:buClr>
              <a:buFont typeface="Arial"/>
              <a:buChar char="■"/>
            </a:pPr>
            <a:r>
              <a:rPr lang="es-AR" sz="2100" b="0" strike="noStrike" spc="-1">
                <a:solidFill>
                  <a:srgbClr val="000000"/>
                </a:solidFill>
                <a:latin typeface="Arial"/>
                <a:ea typeface="Arial"/>
              </a:rPr>
              <a:t>Ejecutar la función: «Llamar» a la función para que realice las tareas de su contenido.</a:t>
            </a:r>
            <a:endParaRPr lang="es-AR" sz="2100" b="0" strike="noStrike" spc="-1">
              <a:latin typeface="Arial"/>
            </a:endParaRPr>
          </a:p>
          <a:p>
            <a:pPr>
              <a:lnSpc>
                <a:spcPct val="90000"/>
              </a:lnSpc>
              <a:spcBef>
                <a:spcPts val="1001"/>
              </a:spcBef>
            </a:pPr>
            <a:endParaRPr lang="es-AR"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838080" y="365040"/>
            <a:ext cx="10514520" cy="90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Funciones</a:t>
            </a:r>
            <a:endParaRPr lang="es-AR" sz="4400" b="0" strike="noStrike" spc="-1">
              <a:latin typeface="Arial"/>
            </a:endParaRPr>
          </a:p>
        </p:txBody>
      </p:sp>
      <p:sp>
        <p:nvSpPr>
          <p:cNvPr id="51" name="CustomShape 2"/>
          <p:cNvSpPr/>
          <p:nvPr/>
        </p:nvSpPr>
        <p:spPr>
          <a:xfrm>
            <a:off x="861120" y="1434240"/>
            <a:ext cx="10514520" cy="497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2300" b="0" strike="noStrike" spc="-1">
                <a:solidFill>
                  <a:srgbClr val="000000"/>
                </a:solidFill>
                <a:latin typeface="Arial"/>
                <a:ea typeface="Arial"/>
              </a:rPr>
              <a:t>Veamos, ahora sí, el ejemplo completo con declaración y ejecución:</a:t>
            </a:r>
            <a:endParaRPr lang="es-AR" sz="2300" b="0" strike="noStrike" spc="-1">
              <a:latin typeface="Arial"/>
            </a:endParaRPr>
          </a:p>
          <a:p>
            <a:pPr>
              <a:lnSpc>
                <a:spcPct val="115000"/>
              </a:lnSpc>
            </a:pPr>
            <a:endParaRPr lang="es-AR" sz="2300" b="0" strike="noStrike" spc="-1">
              <a:latin typeface="Arial"/>
            </a:endParaRPr>
          </a:p>
          <a:p>
            <a:pPr>
              <a:lnSpc>
                <a:spcPct val="115000"/>
              </a:lnSpc>
            </a:pPr>
            <a:r>
              <a:rPr lang="es-AR" sz="2300" b="0" strike="noStrike" spc="-1">
                <a:solidFill>
                  <a:srgbClr val="000000"/>
                </a:solidFill>
                <a:latin typeface="Arial"/>
                <a:ea typeface="Arial"/>
              </a:rPr>
              <a:t>// Declaración de la función "saludar"</a:t>
            </a:r>
            <a:endParaRPr lang="es-AR" sz="2300" b="0" strike="noStrike" spc="-1">
              <a:latin typeface="Arial"/>
            </a:endParaRPr>
          </a:p>
          <a:p>
            <a:pPr>
              <a:lnSpc>
                <a:spcPct val="115000"/>
              </a:lnSpc>
            </a:pPr>
            <a:r>
              <a:rPr lang="es-AR" sz="2300" b="0" strike="noStrike" spc="-1">
                <a:solidFill>
                  <a:srgbClr val="000000"/>
                </a:solidFill>
                <a:latin typeface="Arial"/>
                <a:ea typeface="Arial"/>
              </a:rPr>
              <a:t>function saludar() {</a:t>
            </a:r>
            <a:endParaRPr lang="es-AR" sz="2300" b="0" strike="noStrike" spc="-1">
              <a:latin typeface="Arial"/>
            </a:endParaRPr>
          </a:p>
          <a:p>
            <a:pPr>
              <a:lnSpc>
                <a:spcPct val="115000"/>
              </a:lnSpc>
            </a:pPr>
            <a:r>
              <a:rPr lang="es-AR" sz="2300" b="0" strike="noStrike" spc="-1">
                <a:solidFill>
                  <a:srgbClr val="000000"/>
                </a:solidFill>
                <a:latin typeface="Arial"/>
                <a:ea typeface="Arial"/>
              </a:rPr>
              <a:t>   console.log("Hola, soy una función");      // Contenido de la función</a:t>
            </a:r>
            <a:endParaRPr lang="es-AR" sz="2300" b="0" strike="noStrike" spc="-1">
              <a:latin typeface="Arial"/>
            </a:endParaRPr>
          </a:p>
          <a:p>
            <a:pPr>
              <a:lnSpc>
                <a:spcPct val="115000"/>
              </a:lnSpc>
            </a:pPr>
            <a:r>
              <a:rPr lang="es-AR" sz="2300" b="0" strike="noStrike" spc="-1">
                <a:solidFill>
                  <a:srgbClr val="000000"/>
                </a:solidFill>
                <a:latin typeface="Arial"/>
                <a:ea typeface="Arial"/>
              </a:rPr>
              <a:t>}</a:t>
            </a:r>
            <a:endParaRPr lang="es-AR" sz="2300" b="0" strike="noStrike" spc="-1">
              <a:latin typeface="Arial"/>
            </a:endParaRPr>
          </a:p>
          <a:p>
            <a:pPr>
              <a:lnSpc>
                <a:spcPct val="115000"/>
              </a:lnSpc>
            </a:pPr>
            <a:endParaRPr lang="es-AR" sz="2300" b="0" strike="noStrike" spc="-1">
              <a:latin typeface="Arial"/>
            </a:endParaRPr>
          </a:p>
          <a:p>
            <a:pPr>
              <a:lnSpc>
                <a:spcPct val="115000"/>
              </a:lnSpc>
            </a:pPr>
            <a:r>
              <a:rPr lang="es-AR" sz="2300" b="0" strike="noStrike" spc="-1">
                <a:solidFill>
                  <a:srgbClr val="000000"/>
                </a:solidFill>
                <a:latin typeface="Arial"/>
                <a:ea typeface="Arial"/>
              </a:rPr>
              <a:t>// Ejecución de la función</a:t>
            </a:r>
            <a:endParaRPr lang="es-AR" sz="2300" b="0" strike="noStrike" spc="-1">
              <a:latin typeface="Arial"/>
            </a:endParaRPr>
          </a:p>
          <a:p>
            <a:pPr>
              <a:lnSpc>
                <a:spcPct val="115000"/>
              </a:lnSpc>
            </a:pPr>
            <a:r>
              <a:rPr lang="es-AR" sz="2300" b="0" strike="noStrike" spc="-1">
                <a:solidFill>
                  <a:srgbClr val="000000"/>
                </a:solidFill>
                <a:latin typeface="Arial"/>
                <a:ea typeface="Arial"/>
              </a:rPr>
              <a:t>saludar();</a:t>
            </a:r>
            <a:endParaRPr lang="es-AR" sz="2300" b="0" strike="noStrike" spc="-1">
              <a:latin typeface="Arial"/>
            </a:endParaRPr>
          </a:p>
          <a:p>
            <a:pPr>
              <a:lnSpc>
                <a:spcPct val="115000"/>
              </a:lnSpc>
            </a:pPr>
            <a:endParaRPr lang="es-AR" sz="2300" b="0" strike="noStrike" spc="-1">
              <a:latin typeface="Arial"/>
            </a:endParaRPr>
          </a:p>
          <a:p>
            <a:pPr>
              <a:lnSpc>
                <a:spcPct val="90000"/>
              </a:lnSpc>
              <a:spcBef>
                <a:spcPts val="1001"/>
              </a:spcBef>
            </a:pPr>
            <a:endParaRPr lang="es-AR"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838080" y="365040"/>
            <a:ext cx="10514520" cy="90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Funciones</a:t>
            </a:r>
            <a:endParaRPr lang="es-AR" sz="4400" b="0" strike="noStrike" spc="-1">
              <a:latin typeface="Arial"/>
            </a:endParaRPr>
          </a:p>
        </p:txBody>
      </p:sp>
      <p:sp>
        <p:nvSpPr>
          <p:cNvPr id="53" name="CustomShape 2"/>
          <p:cNvSpPr/>
          <p:nvPr/>
        </p:nvSpPr>
        <p:spPr>
          <a:xfrm>
            <a:off x="838080" y="1272240"/>
            <a:ext cx="10514520" cy="497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2300" b="0" strike="noStrike" spc="-1">
                <a:solidFill>
                  <a:srgbClr val="000000"/>
                </a:solidFill>
                <a:latin typeface="Arial"/>
                <a:ea typeface="Arial"/>
              </a:rPr>
              <a:t>Generalmente hay 2 razones para declarar funciones:</a:t>
            </a:r>
            <a:endParaRPr lang="es-AR" sz="2300" b="0" strike="noStrike" spc="-1">
              <a:latin typeface="Arial"/>
            </a:endParaRPr>
          </a:p>
          <a:p>
            <a:pPr>
              <a:lnSpc>
                <a:spcPct val="115000"/>
              </a:lnSpc>
            </a:pPr>
            <a:endParaRPr lang="es-AR" sz="2300" b="0" strike="noStrike" spc="-1">
              <a:latin typeface="Arial"/>
            </a:endParaRPr>
          </a:p>
          <a:p>
            <a:pPr marL="457200" indent="-373680">
              <a:lnSpc>
                <a:spcPct val="115000"/>
              </a:lnSpc>
              <a:buClr>
                <a:srgbClr val="000000"/>
              </a:buClr>
              <a:buFont typeface="Arial"/>
              <a:buChar char="•"/>
            </a:pPr>
            <a:r>
              <a:rPr lang="es-AR" sz="2300" b="0" strike="noStrike" spc="-1">
                <a:solidFill>
                  <a:srgbClr val="000000"/>
                </a:solidFill>
                <a:latin typeface="Arial"/>
                <a:ea typeface="Arial"/>
              </a:rPr>
              <a:t>Cuando un conjunto de instrucciones se va a usar muchas veces, se declara una sola vez la función con esas instrucciones y se llama muchas veces. por ejemplo  parseFloat() y parseInt(), alert( )  y prompt(...) ( son funciones de JS no escritas por el programador)</a:t>
            </a:r>
            <a:endParaRPr lang="es-AR" sz="2300" b="0" strike="noStrike" spc="-1">
              <a:latin typeface="Arial"/>
            </a:endParaRPr>
          </a:p>
          <a:p>
            <a:pPr marL="457200" indent="-373680">
              <a:lnSpc>
                <a:spcPct val="115000"/>
              </a:lnSpc>
              <a:buClr>
                <a:srgbClr val="000000"/>
              </a:buClr>
              <a:buFont typeface="Arial"/>
              <a:buChar char="•"/>
            </a:pPr>
            <a:r>
              <a:rPr lang="es-AR" sz="2300" b="0" strike="noStrike" spc="-1">
                <a:solidFill>
                  <a:srgbClr val="000000"/>
                </a:solidFill>
                <a:latin typeface="Arial"/>
                <a:ea typeface="Arial"/>
              </a:rPr>
              <a:t>Por claridad. Para que programa no tenga muchas líneas y sea difícil seguirlo, lo que se hace es separar fracciones de código en una función con un nombre que las identifique y luego llamarlas.  Entonces el programa queda mucho más claro. ( aunque esa función solo se llame una vez)</a:t>
            </a:r>
            <a:endParaRPr lang="es-AR"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838080" y="365040"/>
            <a:ext cx="10514520" cy="90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Funciones</a:t>
            </a:r>
            <a:endParaRPr lang="es-AR" sz="4400" b="0" strike="noStrike" spc="-1">
              <a:latin typeface="Arial"/>
            </a:endParaRPr>
          </a:p>
        </p:txBody>
      </p:sp>
      <p:sp>
        <p:nvSpPr>
          <p:cNvPr id="55" name="CustomShape 2"/>
          <p:cNvSpPr/>
          <p:nvPr/>
        </p:nvSpPr>
        <p:spPr>
          <a:xfrm>
            <a:off x="838080" y="1272240"/>
            <a:ext cx="10514520" cy="497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2000" b="1" strike="noStrike" spc="-1">
                <a:solidFill>
                  <a:srgbClr val="434343"/>
                </a:solidFill>
                <a:latin typeface="Arial"/>
                <a:ea typeface="Arial"/>
              </a:rPr>
              <a:t>¿Qué son los parámetros? </a:t>
            </a:r>
            <a:endParaRPr lang="es-AR" sz="2000" b="0" strike="noStrike" spc="-1">
              <a:latin typeface="Arial"/>
            </a:endParaRPr>
          </a:p>
          <a:p>
            <a:pPr>
              <a:lnSpc>
                <a:spcPct val="115000"/>
              </a:lnSpc>
              <a:spcBef>
                <a:spcPts val="400"/>
              </a:spcBef>
            </a:pPr>
            <a:r>
              <a:rPr lang="es-AR" sz="1700" b="0" strike="noStrike" spc="-1">
                <a:solidFill>
                  <a:srgbClr val="000000"/>
                </a:solidFill>
                <a:latin typeface="Arial"/>
                <a:ea typeface="Arial"/>
              </a:rPr>
              <a:t>Pero las funciones no sirven sólo para esto. Tienen mucha más flexibilidad de la que hemos visto hasta ahora. A las funciones se les pueden pasar parámetros, que no son más que variables que existirán sólo dentro de dicha función, con el valor pasado desde la ejecución</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Ejemplo</a:t>
            </a:r>
            <a:endParaRPr lang="es-AR" sz="1700" b="0" strike="noStrike" spc="-1">
              <a:latin typeface="Arial"/>
            </a:endParaRPr>
          </a:p>
          <a:p>
            <a:pPr>
              <a:lnSpc>
                <a:spcPct val="115000"/>
              </a:lnSpc>
            </a:pPr>
            <a:r>
              <a:rPr lang="es-AR" sz="1700" b="0" strike="noStrike" spc="-1">
                <a:solidFill>
                  <a:srgbClr val="000000"/>
                </a:solidFill>
                <a:latin typeface="Arial"/>
                <a:ea typeface="Arial"/>
              </a:rPr>
              <a:t>// Declaración</a:t>
            </a:r>
            <a:endParaRPr lang="es-AR" sz="1700" b="0" strike="noStrike" spc="-1">
              <a:latin typeface="Arial"/>
            </a:endParaRPr>
          </a:p>
          <a:p>
            <a:pPr>
              <a:lnSpc>
                <a:spcPct val="115000"/>
              </a:lnSpc>
            </a:pPr>
            <a:r>
              <a:rPr lang="es-AR" sz="1700" b="0" strike="noStrike" spc="-1">
                <a:solidFill>
                  <a:srgbClr val="000000"/>
                </a:solidFill>
                <a:latin typeface="Arial"/>
                <a:ea typeface="Arial"/>
              </a:rPr>
              <a:t>function tablaMultiplicar(tabla, hasta) {</a:t>
            </a:r>
            <a:endParaRPr lang="es-AR" sz="1700" b="0" strike="noStrike" spc="-1">
              <a:latin typeface="Arial"/>
            </a:endParaRPr>
          </a:p>
          <a:p>
            <a:pPr>
              <a:lnSpc>
                <a:spcPct val="115000"/>
              </a:lnSpc>
            </a:pPr>
            <a:r>
              <a:rPr lang="es-AR" sz="1700" b="0" strike="noStrike" spc="-1">
                <a:solidFill>
                  <a:srgbClr val="000000"/>
                </a:solidFill>
                <a:latin typeface="Arial"/>
                <a:ea typeface="Arial"/>
              </a:rPr>
              <a:t>  for (i = 0; i &lt;= hasta; i++) </a:t>
            </a:r>
            <a:endParaRPr lang="es-AR" sz="1700" b="0" strike="noStrike" spc="-1">
              <a:latin typeface="Arial"/>
            </a:endParaRPr>
          </a:p>
          <a:p>
            <a:pPr marL="457200">
              <a:lnSpc>
                <a:spcPct val="115000"/>
              </a:lnSpc>
            </a:pPr>
            <a:r>
              <a:rPr lang="es-AR" sz="1700" b="0" strike="noStrike" spc="-1">
                <a:solidFill>
                  <a:srgbClr val="000000"/>
                </a:solidFill>
                <a:latin typeface="Arial"/>
                <a:ea typeface="Arial"/>
              </a:rPr>
              <a:t>console.log(tabla, "x", i, "=", tabla * i);</a:t>
            </a:r>
            <a:endParaRPr lang="es-AR" sz="1700" b="0" strike="noStrike" spc="-1">
              <a:latin typeface="Arial"/>
            </a:endParaRPr>
          </a:p>
          <a:p>
            <a:pPr marL="457200">
              <a:lnSpc>
                <a:spcPct val="115000"/>
              </a:lnSpc>
            </a:pPr>
            <a:r>
              <a:rPr lang="es-AR" sz="1700" b="0" strike="noStrike" spc="-1">
                <a:solidFill>
                  <a:srgbClr val="000000"/>
                </a:solidFill>
                <a:latin typeface="Arial"/>
                <a:ea typeface="Arial"/>
              </a:rPr>
              <a:t>}</a:t>
            </a:r>
            <a:endParaRPr lang="es-AR" sz="1700" b="0" strike="noStrike" spc="-1">
              <a:latin typeface="Arial"/>
            </a:endParaRPr>
          </a:p>
          <a:p>
            <a:pPr marL="457200">
              <a:lnSpc>
                <a:spcPct val="115000"/>
              </a:lnSpc>
            </a:pPr>
            <a:endParaRPr lang="es-AR" sz="1700" b="0" strike="noStrike" spc="-1">
              <a:latin typeface="Arial"/>
            </a:endParaRPr>
          </a:p>
          <a:p>
            <a:pPr marL="457200">
              <a:lnSpc>
                <a:spcPct val="115000"/>
              </a:lnSpc>
            </a:pPr>
            <a:r>
              <a:rPr lang="es-AR" sz="1700" b="0" strike="noStrike" spc="-1">
                <a:solidFill>
                  <a:srgbClr val="000000"/>
                </a:solidFill>
                <a:latin typeface="Arial"/>
                <a:ea typeface="Arial"/>
              </a:rPr>
              <a:t>// Ejecución</a:t>
            </a:r>
            <a:endParaRPr lang="es-AR" sz="1700" b="0" strike="noStrike" spc="-1">
              <a:latin typeface="Arial"/>
            </a:endParaRPr>
          </a:p>
          <a:p>
            <a:pPr marL="457200">
              <a:lnSpc>
                <a:spcPct val="115000"/>
              </a:lnSpc>
            </a:pPr>
            <a:r>
              <a:rPr lang="es-AR" sz="1700" b="0" strike="noStrike" spc="-1">
                <a:solidFill>
                  <a:srgbClr val="000000"/>
                </a:solidFill>
                <a:latin typeface="Arial"/>
                <a:ea typeface="Arial"/>
              </a:rPr>
              <a:t>tablaMultiplicar(1, 10); // Tabla del 1, calcula desde el 1 hasta el 10</a:t>
            </a:r>
            <a:endParaRPr lang="es-AR" sz="1700" b="0" strike="noStrike" spc="-1">
              <a:latin typeface="Arial"/>
            </a:endParaRPr>
          </a:p>
          <a:p>
            <a:pPr marL="457200">
              <a:lnSpc>
                <a:spcPct val="115000"/>
              </a:lnSpc>
            </a:pPr>
            <a:r>
              <a:rPr lang="es-AR" sz="1700" b="0" strike="noStrike" spc="-1">
                <a:solidFill>
                  <a:srgbClr val="000000"/>
                </a:solidFill>
                <a:latin typeface="Arial"/>
                <a:ea typeface="Arial"/>
              </a:rPr>
              <a:t>tablaMultiplicar(5, 10); // Tabla del 5, calcula desde el 1 hasta el 10</a:t>
            </a:r>
            <a:endParaRPr lang="es-AR" sz="1700" b="0" strike="noStrike" spc="-1">
              <a:latin typeface="Arial"/>
            </a:endParaRPr>
          </a:p>
          <a:p>
            <a:pPr marL="457200">
              <a:lnSpc>
                <a:spcPct val="115000"/>
              </a:lnSpc>
            </a:pPr>
            <a:endParaRPr lang="es-AR" sz="1700" b="0" strike="noStrike" spc="-1">
              <a:latin typeface="Arial"/>
            </a:endParaRPr>
          </a:p>
          <a:p>
            <a:pPr marL="457200">
              <a:lnSpc>
                <a:spcPct val="115000"/>
              </a:lnSpc>
            </a:pPr>
            <a:endParaRPr lang="es-AR"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838080" y="365040"/>
            <a:ext cx="10514520" cy="90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Funciones</a:t>
            </a:r>
            <a:endParaRPr lang="es-AR" sz="4400" b="0" strike="noStrike" spc="-1">
              <a:latin typeface="Arial"/>
            </a:endParaRPr>
          </a:p>
        </p:txBody>
      </p:sp>
      <p:sp>
        <p:nvSpPr>
          <p:cNvPr id="57" name="CustomShape 2"/>
          <p:cNvSpPr/>
          <p:nvPr/>
        </p:nvSpPr>
        <p:spPr>
          <a:xfrm>
            <a:off x="838080" y="1272240"/>
            <a:ext cx="10514520" cy="497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1900" b="1" strike="noStrike" spc="-1">
                <a:solidFill>
                  <a:srgbClr val="434343"/>
                </a:solidFill>
                <a:latin typeface="Arial"/>
                <a:ea typeface="Arial"/>
              </a:rPr>
              <a:t>Devolución de valores </a:t>
            </a:r>
            <a:endParaRPr lang="es-AR" sz="1900" b="0" strike="noStrike" spc="-1">
              <a:latin typeface="Arial"/>
            </a:endParaRPr>
          </a:p>
          <a:p>
            <a:pPr>
              <a:lnSpc>
                <a:spcPct val="115000"/>
              </a:lnSpc>
              <a:spcBef>
                <a:spcPts val="400"/>
              </a:spcBef>
            </a:pPr>
            <a:r>
              <a:rPr lang="es-AR" sz="1600" b="0" strike="noStrike" spc="-1">
                <a:solidFill>
                  <a:srgbClr val="000000"/>
                </a:solidFill>
                <a:latin typeface="Arial"/>
                <a:ea typeface="Arial"/>
              </a:rPr>
              <a:t>Hasta ahora hemos utilizado funciones simples que realizan acciones o tareas (en nuestro caso, mostrar por consola), pero habitualmente, lo que buscamos es que esa función realice una tarea y nos devuelva la información al exterior de la función, para así utilizarla o guardarla en una variable, que utilizaremos posteriormente para nuestros objetivos.</a:t>
            </a:r>
            <a:endParaRPr lang="es-AR" sz="1600" b="0" strike="noStrike" spc="-1">
              <a:latin typeface="Arial"/>
            </a:endParaRPr>
          </a:p>
          <a:p>
            <a:pPr>
              <a:lnSpc>
                <a:spcPct val="115000"/>
              </a:lnSpc>
            </a:pPr>
            <a:endParaRPr lang="es-AR" sz="1600" b="0" strike="noStrike" spc="-1">
              <a:latin typeface="Arial"/>
            </a:endParaRPr>
          </a:p>
          <a:p>
            <a:pPr>
              <a:lnSpc>
                <a:spcPct val="115000"/>
              </a:lnSpc>
            </a:pPr>
            <a:r>
              <a:rPr lang="es-AR" sz="1600" b="0" strike="noStrike" spc="-1">
                <a:solidFill>
                  <a:srgbClr val="000000"/>
                </a:solidFill>
                <a:latin typeface="Arial"/>
                <a:ea typeface="Arial"/>
              </a:rPr>
              <a:t>Para ello, se utiliza la palabra clave return, que suele colocarse al final de la función, ya que con dicha devolución terminamos la ejecución de la función (si existe código después, nunca será ejecutado).</a:t>
            </a:r>
            <a:endParaRPr lang="es-AR" sz="1600" b="0" strike="noStrike" spc="-1">
              <a:latin typeface="Arial"/>
            </a:endParaRPr>
          </a:p>
          <a:p>
            <a:pPr>
              <a:lnSpc>
                <a:spcPct val="115000"/>
              </a:lnSpc>
            </a:pPr>
            <a:endParaRPr lang="es-AR" sz="1600" b="0" strike="noStrike" spc="-1">
              <a:latin typeface="Arial"/>
            </a:endParaRPr>
          </a:p>
          <a:p>
            <a:pPr>
              <a:lnSpc>
                <a:spcPct val="115000"/>
              </a:lnSpc>
            </a:pPr>
            <a:r>
              <a:rPr lang="es-AR" sz="1600" b="0" strike="noStrike" spc="-1">
                <a:solidFill>
                  <a:srgbClr val="000000"/>
                </a:solidFill>
                <a:latin typeface="Arial"/>
                <a:ea typeface="Arial"/>
              </a:rPr>
              <a:t>// Declaración</a:t>
            </a:r>
            <a:endParaRPr lang="es-AR" sz="1600" b="0" strike="noStrike" spc="-1">
              <a:latin typeface="Arial"/>
            </a:endParaRPr>
          </a:p>
          <a:p>
            <a:pPr>
              <a:lnSpc>
                <a:spcPct val="115000"/>
              </a:lnSpc>
            </a:pPr>
            <a:r>
              <a:rPr lang="es-AR" sz="1600" b="0" strike="noStrike" spc="-1">
                <a:solidFill>
                  <a:srgbClr val="000000"/>
                </a:solidFill>
                <a:latin typeface="Arial"/>
                <a:ea typeface="Arial"/>
              </a:rPr>
              <a:t>function sumar(a, b) {</a:t>
            </a:r>
            <a:endParaRPr lang="es-AR" sz="1600" b="0" strike="noStrike" spc="-1">
              <a:latin typeface="Arial"/>
            </a:endParaRPr>
          </a:p>
          <a:p>
            <a:pPr>
              <a:lnSpc>
                <a:spcPct val="115000"/>
              </a:lnSpc>
            </a:pPr>
            <a:r>
              <a:rPr lang="es-AR" sz="1600" b="0" strike="noStrike" spc="-1">
                <a:solidFill>
                  <a:srgbClr val="000000"/>
                </a:solidFill>
                <a:latin typeface="Arial"/>
                <a:ea typeface="Arial"/>
              </a:rPr>
              <a:t>  return a + b;    // Devolvemos la suma de a y b al exterior de la función</a:t>
            </a:r>
            <a:endParaRPr lang="es-AR" sz="1600" b="0" strike="noStrike" spc="-1">
              <a:latin typeface="Arial"/>
            </a:endParaRPr>
          </a:p>
          <a:p>
            <a:pPr>
              <a:lnSpc>
                <a:spcPct val="115000"/>
              </a:lnSpc>
            </a:pPr>
            <a:r>
              <a:rPr lang="es-AR" sz="1600" b="0" strike="noStrike" spc="-1">
                <a:solidFill>
                  <a:srgbClr val="000000"/>
                </a:solidFill>
                <a:latin typeface="Arial"/>
                <a:ea typeface="Arial"/>
              </a:rPr>
              <a:t>  }</a:t>
            </a:r>
            <a:endParaRPr lang="es-AR" sz="1600" b="0" strike="noStrike" spc="-1">
              <a:latin typeface="Arial"/>
            </a:endParaRPr>
          </a:p>
          <a:p>
            <a:pPr>
              <a:lnSpc>
                <a:spcPct val="115000"/>
              </a:lnSpc>
            </a:pPr>
            <a:endParaRPr lang="es-AR" sz="1600" b="0" strike="noStrike" spc="-1">
              <a:latin typeface="Arial"/>
            </a:endParaRPr>
          </a:p>
          <a:p>
            <a:pPr>
              <a:lnSpc>
                <a:spcPct val="115000"/>
              </a:lnSpc>
            </a:pPr>
            <a:r>
              <a:rPr lang="es-AR" sz="1600" b="0" strike="noStrike" spc="-1">
                <a:solidFill>
                  <a:srgbClr val="000000"/>
                </a:solidFill>
                <a:latin typeface="Arial"/>
                <a:ea typeface="Arial"/>
              </a:rPr>
              <a:t>// Ejecución</a:t>
            </a:r>
            <a:endParaRPr lang="es-AR" sz="1600" b="0" strike="noStrike" spc="-1">
              <a:latin typeface="Arial"/>
            </a:endParaRPr>
          </a:p>
          <a:p>
            <a:pPr>
              <a:lnSpc>
                <a:spcPct val="115000"/>
              </a:lnSpc>
            </a:pPr>
            <a:r>
              <a:rPr lang="es-AR" sz="1600" b="0" strike="noStrike" spc="-1">
                <a:solidFill>
                  <a:srgbClr val="000000"/>
                </a:solidFill>
                <a:latin typeface="Arial"/>
                <a:ea typeface="Arial"/>
              </a:rPr>
              <a:t>var resultado = sumar(5, 5); // Se guarda 10 en la variable resultado</a:t>
            </a:r>
            <a:endParaRPr lang="es-AR" sz="1600" b="0" strike="noStrike" spc="-1">
              <a:latin typeface="Arial"/>
            </a:endParaRPr>
          </a:p>
          <a:p>
            <a:pPr>
              <a:lnSpc>
                <a:spcPct val="115000"/>
              </a:lnSpc>
            </a:pPr>
            <a:r>
              <a:rPr lang="es-AR" sz="1600" b="0" strike="noStrike" spc="-1">
                <a:solidFill>
                  <a:srgbClr val="000000"/>
                </a:solidFill>
                <a:latin typeface="Arial"/>
                <a:ea typeface="Arial"/>
              </a:rPr>
              <a:t>console.log(“La suma entre “+ a+” y “+ b+” es:”+ suma; </a:t>
            </a:r>
            <a:endParaRPr lang="es-AR" sz="1600" b="0" strike="noStrike" spc="-1">
              <a:latin typeface="Arial"/>
            </a:endParaRPr>
          </a:p>
          <a:p>
            <a:pPr>
              <a:lnSpc>
                <a:spcPct val="115000"/>
              </a:lnSpc>
            </a:pPr>
            <a:endParaRPr lang="es-AR" sz="1600" b="0" strike="noStrike" spc="-1">
              <a:latin typeface="Arial"/>
            </a:endParaRPr>
          </a:p>
          <a:p>
            <a:pPr>
              <a:lnSpc>
                <a:spcPct val="115000"/>
              </a:lnSpc>
            </a:pPr>
            <a:endParaRPr lang="es-AR" sz="1600" b="0" strike="noStrike" spc="-1">
              <a:latin typeface="Arial"/>
            </a:endParaRPr>
          </a:p>
          <a:p>
            <a:pPr>
              <a:lnSpc>
                <a:spcPct val="115000"/>
              </a:lnSpc>
            </a:pPr>
            <a:endParaRPr lang="es-AR"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838080" y="365040"/>
            <a:ext cx="10514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Función Flecha</a:t>
            </a:r>
            <a:r>
              <a:t/>
            </a:r>
            <a:br/>
            <a:r>
              <a:rPr lang="es-AR" sz="4400" b="0" strike="noStrike" spc="-1">
                <a:solidFill>
                  <a:srgbClr val="000000"/>
                </a:solidFill>
                <a:latin typeface="Calibri"/>
                <a:ea typeface="Calibri"/>
              </a:rPr>
              <a:t>(Arrow Functions)</a:t>
            </a:r>
            <a:endParaRPr lang="es-AR" sz="4400" b="0" strike="noStrike" spc="-1">
              <a:latin typeface="Arial"/>
            </a:endParaRPr>
          </a:p>
        </p:txBody>
      </p:sp>
      <p:sp>
        <p:nvSpPr>
          <p:cNvPr id="59" name="CustomShape 2"/>
          <p:cNvSpPr/>
          <p:nvPr/>
        </p:nvSpPr>
        <p:spPr>
          <a:xfrm>
            <a:off x="936000" y="1607400"/>
            <a:ext cx="10514520" cy="463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1300" b="0" strike="noStrike" spc="-1">
                <a:solidFill>
                  <a:srgbClr val="000000"/>
                </a:solidFill>
                <a:latin typeface="Arial"/>
                <a:ea typeface="Arial"/>
              </a:rPr>
              <a:t>Una expresión de función flecha es una alternativa compacta a una expresión de función tradicional, pero es limitada y no se puede utilizar en todas las situaciones.</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Nota: Cada paso a lo largo del camino es una "función flecha" válida</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 Función tradicional </a:t>
            </a:r>
            <a:endParaRPr lang="es-AR" sz="1300" b="0" strike="noStrike" spc="-1">
              <a:latin typeface="Arial"/>
            </a:endParaRPr>
          </a:p>
          <a:p>
            <a:pPr>
              <a:lnSpc>
                <a:spcPct val="115000"/>
              </a:lnSpc>
            </a:pPr>
            <a:r>
              <a:rPr lang="es-AR" sz="1300" b="0" strike="noStrike" spc="-1">
                <a:solidFill>
                  <a:srgbClr val="000000"/>
                </a:solidFill>
                <a:latin typeface="Arial"/>
                <a:ea typeface="Arial"/>
              </a:rPr>
              <a:t>function (a){ </a:t>
            </a:r>
            <a:endParaRPr lang="es-AR" sz="1300" b="0" strike="noStrike" spc="-1">
              <a:latin typeface="Arial"/>
            </a:endParaRPr>
          </a:p>
          <a:p>
            <a:pPr>
              <a:lnSpc>
                <a:spcPct val="115000"/>
              </a:lnSpc>
            </a:pPr>
            <a:r>
              <a:rPr lang="es-AR" sz="1300" b="0" strike="noStrike" spc="-1">
                <a:solidFill>
                  <a:srgbClr val="000000"/>
                </a:solidFill>
                <a:latin typeface="Arial"/>
                <a:ea typeface="Arial"/>
              </a:rPr>
              <a:t>    return a + 100; </a:t>
            </a:r>
            <a:endParaRPr lang="es-AR" sz="1300" b="0" strike="noStrike" spc="-1">
              <a:latin typeface="Arial"/>
            </a:endParaRPr>
          </a:p>
          <a:p>
            <a:pPr>
              <a:lnSpc>
                <a:spcPct val="115000"/>
              </a:lnSpc>
            </a:pPr>
            <a:r>
              <a:rPr lang="es-AR" sz="1300" b="0" strike="noStrike" spc="-1">
                <a:solidFill>
                  <a:srgbClr val="000000"/>
                </a:solidFill>
                <a:latin typeface="Arial"/>
                <a:ea typeface="Arial"/>
              </a:rPr>
              <a:t>} </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 Desglose de la función flecha </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 1. Elimina la palabra "function" y coloca la flecha entre el argumento y las llaves de apertura.</a:t>
            </a:r>
            <a:endParaRPr lang="es-AR" sz="1300" b="0" strike="noStrike" spc="-1">
              <a:latin typeface="Arial"/>
            </a:endParaRPr>
          </a:p>
          <a:p>
            <a:pPr>
              <a:lnSpc>
                <a:spcPct val="115000"/>
              </a:lnSpc>
            </a:pPr>
            <a:r>
              <a:rPr lang="es-AR" sz="1300" b="0" strike="noStrike" spc="-1">
                <a:solidFill>
                  <a:srgbClr val="000000"/>
                </a:solidFill>
                <a:latin typeface="Arial"/>
                <a:ea typeface="Arial"/>
              </a:rPr>
              <a:t>(a) =&gt; { return a + 100; } </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 2. Quita los llaves{} del cuerpo y la palabra "return" — el return está implícito. </a:t>
            </a:r>
            <a:endParaRPr lang="es-AR" sz="1300" b="0" strike="noStrike" spc="-1">
              <a:latin typeface="Arial"/>
            </a:endParaRPr>
          </a:p>
          <a:p>
            <a:pPr>
              <a:lnSpc>
                <a:spcPct val="115000"/>
              </a:lnSpc>
            </a:pPr>
            <a:r>
              <a:rPr lang="es-AR" sz="1300" b="0" strike="noStrike" spc="-1">
                <a:solidFill>
                  <a:srgbClr val="000000"/>
                </a:solidFill>
                <a:latin typeface="Arial"/>
                <a:ea typeface="Arial"/>
              </a:rPr>
              <a:t>(a) =&gt; a + 100;</a:t>
            </a:r>
            <a:endParaRPr lang="es-AR" sz="1300" b="0" strike="noStrike" spc="-1">
              <a:latin typeface="Arial"/>
            </a:endParaRPr>
          </a:p>
          <a:p>
            <a:pPr>
              <a:lnSpc>
                <a:spcPct val="115000"/>
              </a:lnSpc>
            </a:pPr>
            <a:endParaRPr lang="es-AR" sz="1300" b="0" strike="noStrike" spc="-1">
              <a:latin typeface="Arial"/>
            </a:endParaRPr>
          </a:p>
          <a:p>
            <a:pPr>
              <a:lnSpc>
                <a:spcPct val="115000"/>
              </a:lnSpc>
            </a:pPr>
            <a:r>
              <a:rPr lang="es-AR" sz="1300" b="0" strike="noStrike" spc="-1">
                <a:solidFill>
                  <a:srgbClr val="000000"/>
                </a:solidFill>
                <a:latin typeface="Arial"/>
                <a:ea typeface="Arial"/>
              </a:rPr>
              <a:t>// 3. Suprime los paréntesis de los argumentos </a:t>
            </a:r>
            <a:endParaRPr lang="es-AR" sz="1300" b="0" strike="noStrike" spc="-1">
              <a:latin typeface="Arial"/>
            </a:endParaRPr>
          </a:p>
          <a:p>
            <a:pPr>
              <a:lnSpc>
                <a:spcPct val="115000"/>
              </a:lnSpc>
            </a:pPr>
            <a:r>
              <a:rPr lang="es-AR" sz="1300" b="0" strike="noStrike" spc="-1">
                <a:solidFill>
                  <a:srgbClr val="000000"/>
                </a:solidFill>
                <a:latin typeface="Arial"/>
                <a:ea typeface="Arial"/>
              </a:rPr>
              <a:t>a =&gt; a + 100;</a:t>
            </a:r>
            <a:endParaRPr lang="es-AR" sz="1300" b="0" strike="noStrike" spc="-1">
              <a:latin typeface="Arial"/>
            </a:endParaRPr>
          </a:p>
          <a:p>
            <a:pPr>
              <a:lnSpc>
                <a:spcPct val="115000"/>
              </a:lnSpc>
              <a:spcBef>
                <a:spcPts val="1599"/>
              </a:spcBef>
            </a:pPr>
            <a:endParaRPr lang="es-AR" sz="1300" b="0" strike="noStrike" spc="-1">
              <a:latin typeface="Arial"/>
            </a:endParaRPr>
          </a:p>
          <a:p>
            <a:pPr>
              <a:lnSpc>
                <a:spcPct val="115000"/>
              </a:lnSpc>
              <a:spcBef>
                <a:spcPts val="400"/>
              </a:spcBef>
            </a:pPr>
            <a:endParaRPr lang="es-AR" sz="1300" b="0" strike="noStrike" spc="-1">
              <a:latin typeface="Arial"/>
            </a:endParaRPr>
          </a:p>
          <a:p>
            <a:pPr>
              <a:lnSpc>
                <a:spcPct val="115000"/>
              </a:lnSpc>
            </a:pPr>
            <a:endParaRPr lang="es-AR"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838080" y="365040"/>
            <a:ext cx="10514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Arrow Functions</a:t>
            </a:r>
            <a:endParaRPr lang="es-AR" sz="4400" b="0" strike="noStrike" spc="-1">
              <a:latin typeface="Arial"/>
            </a:endParaRPr>
          </a:p>
        </p:txBody>
      </p:sp>
      <p:sp>
        <p:nvSpPr>
          <p:cNvPr id="61" name="CustomShape 2"/>
          <p:cNvSpPr/>
          <p:nvPr/>
        </p:nvSpPr>
        <p:spPr>
          <a:xfrm>
            <a:off x="838080" y="1378080"/>
            <a:ext cx="10514520" cy="48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1500" b="0" strike="noStrike" spc="-1">
                <a:solidFill>
                  <a:srgbClr val="434343"/>
                </a:solidFill>
                <a:latin typeface="Arial"/>
                <a:ea typeface="Arial"/>
              </a:rPr>
              <a:t>Sintaxis</a:t>
            </a:r>
            <a:endParaRPr lang="es-AR" sz="1500" b="0" strike="noStrike" spc="-1">
              <a:latin typeface="Arial"/>
            </a:endParaRPr>
          </a:p>
          <a:p>
            <a:pPr>
              <a:lnSpc>
                <a:spcPct val="115000"/>
              </a:lnSpc>
              <a:spcBef>
                <a:spcPts val="400"/>
              </a:spcBef>
            </a:pPr>
            <a:r>
              <a:rPr lang="es-AR" sz="1500" b="0" strike="noStrike" spc="-1">
                <a:solidFill>
                  <a:srgbClr val="000000"/>
                </a:solidFill>
                <a:latin typeface="Arial"/>
                <a:ea typeface="Arial"/>
              </a:rPr>
              <a:t>Sintaxis básica</a:t>
            </a:r>
            <a:endParaRPr lang="es-AR" sz="1500" b="0" strike="noStrike" spc="-1">
              <a:latin typeface="Arial"/>
            </a:endParaRPr>
          </a:p>
          <a:p>
            <a:pPr>
              <a:lnSpc>
                <a:spcPct val="115000"/>
              </a:lnSpc>
            </a:pPr>
            <a:r>
              <a:rPr lang="es-AR" sz="1500" b="0" strike="noStrike" spc="-1">
                <a:solidFill>
                  <a:srgbClr val="000000"/>
                </a:solidFill>
                <a:latin typeface="Arial"/>
                <a:ea typeface="Arial"/>
              </a:rPr>
              <a:t>Un parámetro. Con una expresión simple no se necesita return:</a:t>
            </a:r>
            <a:endParaRPr lang="es-AR" sz="1500" b="0" strike="noStrike" spc="-1">
              <a:latin typeface="Arial"/>
            </a:endParaRPr>
          </a:p>
          <a:p>
            <a:pPr>
              <a:lnSpc>
                <a:spcPct val="115000"/>
              </a:lnSpc>
            </a:pPr>
            <a:r>
              <a:rPr lang="es-AR" sz="1500" b="1" strike="noStrike" spc="-1">
                <a:solidFill>
                  <a:srgbClr val="000000"/>
                </a:solidFill>
                <a:latin typeface="Arial"/>
                <a:ea typeface="Arial"/>
              </a:rPr>
              <a:t>param =&gt; expression</a:t>
            </a:r>
            <a:endParaRPr lang="es-AR" sz="1500" b="0" strike="noStrike" spc="-1">
              <a:latin typeface="Arial"/>
            </a:endParaRPr>
          </a:p>
          <a:p>
            <a:pPr>
              <a:lnSpc>
                <a:spcPct val="115000"/>
              </a:lnSpc>
            </a:pPr>
            <a:endParaRPr lang="es-AR" sz="1500" b="0" strike="noStrike" spc="-1">
              <a:latin typeface="Arial"/>
            </a:endParaRPr>
          </a:p>
          <a:p>
            <a:pPr>
              <a:lnSpc>
                <a:spcPct val="115000"/>
              </a:lnSpc>
            </a:pPr>
            <a:r>
              <a:rPr lang="es-AR" sz="1500" b="0" strike="noStrike" spc="-1">
                <a:solidFill>
                  <a:srgbClr val="000000"/>
                </a:solidFill>
                <a:latin typeface="Arial"/>
                <a:ea typeface="Arial"/>
              </a:rPr>
              <a:t>Varios parámetros requieren paréntesis. Con una expresión simple no se necesita return:</a:t>
            </a:r>
            <a:endParaRPr lang="es-AR" sz="1500" b="0" strike="noStrike" spc="-1">
              <a:latin typeface="Arial"/>
            </a:endParaRPr>
          </a:p>
          <a:p>
            <a:pPr>
              <a:lnSpc>
                <a:spcPct val="115000"/>
              </a:lnSpc>
            </a:pPr>
            <a:r>
              <a:rPr lang="es-AR" sz="1500" b="1" strike="noStrike" spc="-1">
                <a:solidFill>
                  <a:srgbClr val="000000"/>
                </a:solidFill>
                <a:latin typeface="Arial"/>
                <a:ea typeface="Arial"/>
              </a:rPr>
              <a:t>(param1, paramN) =&gt; expression</a:t>
            </a:r>
            <a:endParaRPr lang="es-AR" sz="1500" b="0" strike="noStrike" spc="-1">
              <a:latin typeface="Arial"/>
            </a:endParaRPr>
          </a:p>
          <a:p>
            <a:pPr>
              <a:lnSpc>
                <a:spcPct val="115000"/>
              </a:lnSpc>
            </a:pPr>
            <a:endParaRPr lang="es-AR" sz="1500" b="0" strike="noStrike" spc="-1">
              <a:latin typeface="Arial"/>
            </a:endParaRPr>
          </a:p>
          <a:p>
            <a:pPr>
              <a:lnSpc>
                <a:spcPct val="115000"/>
              </a:lnSpc>
            </a:pPr>
            <a:r>
              <a:rPr lang="es-AR" sz="1500" b="0" strike="noStrike" spc="-1">
                <a:solidFill>
                  <a:srgbClr val="000000"/>
                </a:solidFill>
                <a:latin typeface="Arial"/>
                <a:ea typeface="Arial"/>
              </a:rPr>
              <a:t>Las declaraciones de varias líneas requieren corchetes y return:</a:t>
            </a:r>
            <a:endParaRPr lang="es-AR" sz="1500" b="0" strike="noStrike" spc="-1">
              <a:latin typeface="Arial"/>
            </a:endParaRPr>
          </a:p>
          <a:p>
            <a:pPr>
              <a:lnSpc>
                <a:spcPct val="115000"/>
              </a:lnSpc>
            </a:pPr>
            <a:r>
              <a:rPr lang="es-AR" sz="1500" b="0" strike="noStrike" spc="-1">
                <a:solidFill>
                  <a:srgbClr val="000000"/>
                </a:solidFill>
                <a:latin typeface="Arial"/>
                <a:ea typeface="Arial"/>
              </a:rPr>
              <a:t>param =&gt; { let a = 1; </a:t>
            </a:r>
            <a:endParaRPr lang="es-AR" sz="1500" b="0" strike="noStrike" spc="-1">
              <a:latin typeface="Arial"/>
            </a:endParaRPr>
          </a:p>
          <a:p>
            <a:pPr>
              <a:lnSpc>
                <a:spcPct val="115000"/>
              </a:lnSpc>
            </a:pPr>
            <a:r>
              <a:rPr lang="es-AR" sz="1500" b="0" strike="noStrike" spc="-1">
                <a:solidFill>
                  <a:srgbClr val="000000"/>
                </a:solidFill>
                <a:latin typeface="Arial"/>
                <a:ea typeface="Arial"/>
              </a:rPr>
              <a:t>                    return a + b; }</a:t>
            </a:r>
            <a:endParaRPr lang="es-AR" sz="1500" b="0" strike="noStrike" spc="-1">
              <a:latin typeface="Arial"/>
            </a:endParaRPr>
          </a:p>
          <a:p>
            <a:pPr>
              <a:lnSpc>
                <a:spcPct val="115000"/>
              </a:lnSpc>
            </a:pPr>
            <a:endParaRPr lang="es-AR" sz="1500" b="0" strike="noStrike" spc="-1">
              <a:latin typeface="Arial"/>
            </a:endParaRPr>
          </a:p>
          <a:p>
            <a:pPr>
              <a:lnSpc>
                <a:spcPct val="115000"/>
              </a:lnSpc>
            </a:pPr>
            <a:r>
              <a:rPr lang="es-AR" sz="1500" b="0" strike="noStrike" spc="-1">
                <a:solidFill>
                  <a:srgbClr val="000000"/>
                </a:solidFill>
                <a:latin typeface="Arial"/>
                <a:ea typeface="Arial"/>
              </a:rPr>
              <a:t>Varios parámetros requieren paréntesis. Las declaraciones de varias líneas requieren corchetes y return:</a:t>
            </a:r>
            <a:endParaRPr lang="es-AR" sz="1500" b="0" strike="noStrike" spc="-1">
              <a:latin typeface="Arial"/>
            </a:endParaRPr>
          </a:p>
          <a:p>
            <a:pPr>
              <a:lnSpc>
                <a:spcPct val="115000"/>
              </a:lnSpc>
            </a:pPr>
            <a:endParaRPr lang="es-AR" sz="1500" b="0" strike="noStrike" spc="-1">
              <a:latin typeface="Arial"/>
            </a:endParaRPr>
          </a:p>
          <a:p>
            <a:pPr>
              <a:lnSpc>
                <a:spcPct val="115000"/>
              </a:lnSpc>
            </a:pPr>
            <a:r>
              <a:rPr lang="es-AR" sz="1500" b="0" strike="noStrike" spc="-1">
                <a:solidFill>
                  <a:srgbClr val="000000"/>
                </a:solidFill>
                <a:latin typeface="Arial"/>
                <a:ea typeface="Arial"/>
              </a:rPr>
              <a:t>(param1, paramN) =&gt; { </a:t>
            </a:r>
            <a:endParaRPr lang="es-AR" sz="1500" b="0" strike="noStrike" spc="-1">
              <a:latin typeface="Arial"/>
            </a:endParaRPr>
          </a:p>
          <a:p>
            <a:pPr>
              <a:lnSpc>
                <a:spcPct val="115000"/>
              </a:lnSpc>
            </a:pPr>
            <a:r>
              <a:rPr lang="es-AR" sz="1500" b="0" strike="noStrike" spc="-1">
                <a:solidFill>
                  <a:srgbClr val="000000"/>
                </a:solidFill>
                <a:latin typeface="Arial"/>
                <a:ea typeface="Arial"/>
              </a:rPr>
              <a:t>    let a = 1; </a:t>
            </a:r>
            <a:endParaRPr lang="es-AR" sz="1500" b="0" strike="noStrike" spc="-1">
              <a:latin typeface="Arial"/>
            </a:endParaRPr>
          </a:p>
          <a:p>
            <a:pPr>
              <a:lnSpc>
                <a:spcPct val="115000"/>
              </a:lnSpc>
            </a:pPr>
            <a:r>
              <a:rPr lang="es-AR" sz="1500" b="0" strike="noStrike" spc="-1">
                <a:solidFill>
                  <a:srgbClr val="000000"/>
                </a:solidFill>
                <a:latin typeface="Arial"/>
                <a:ea typeface="Arial"/>
              </a:rPr>
              <a:t>    return a + b;   }</a:t>
            </a:r>
            <a:endParaRPr lang="es-AR" sz="1500" b="0" strike="noStrike" spc="-1">
              <a:latin typeface="Arial"/>
            </a:endParaRPr>
          </a:p>
          <a:p>
            <a:pPr>
              <a:lnSpc>
                <a:spcPct val="115000"/>
              </a:lnSpc>
            </a:pPr>
            <a:endParaRPr lang="es-AR"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838080" y="365040"/>
            <a:ext cx="10514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Arrow Functions</a:t>
            </a:r>
            <a:endParaRPr lang="es-AR" sz="4400" b="0" strike="noStrike" spc="-1">
              <a:latin typeface="Arial"/>
            </a:endParaRPr>
          </a:p>
        </p:txBody>
      </p:sp>
      <p:sp>
        <p:nvSpPr>
          <p:cNvPr id="63" name="CustomShape 2"/>
          <p:cNvSpPr/>
          <p:nvPr/>
        </p:nvSpPr>
        <p:spPr>
          <a:xfrm>
            <a:off x="838080" y="1378080"/>
            <a:ext cx="10514520" cy="48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s-AR" sz="1700" b="0" strike="noStrike" spc="-1">
                <a:solidFill>
                  <a:srgbClr val="000000"/>
                </a:solidFill>
                <a:latin typeface="Arial"/>
                <a:ea typeface="Arial"/>
              </a:rPr>
              <a:t>Sintaxis avanzada ( todavia no vimos objetos, ni array, asi que solo lo nombramos)</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Para devolver una expresión de objeto literal, se requieren paréntesis alrededor de la expresión:</a:t>
            </a:r>
            <a:endParaRPr lang="es-AR" sz="1700" b="0" strike="noStrike" spc="-1">
              <a:latin typeface="Arial"/>
            </a:endParaRPr>
          </a:p>
          <a:p>
            <a:pPr>
              <a:lnSpc>
                <a:spcPct val="115000"/>
              </a:lnSpc>
            </a:pPr>
            <a:r>
              <a:rPr lang="es-AR" sz="1700" b="0" strike="noStrike" spc="-1">
                <a:solidFill>
                  <a:srgbClr val="000000"/>
                </a:solidFill>
                <a:latin typeface="Arial"/>
                <a:ea typeface="Arial"/>
              </a:rPr>
              <a:t>params =&gt; ({foo: "a"}) // devuelve el objeto {foo: "a"}</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Los parámetros rest son compatibles:</a:t>
            </a:r>
            <a:endParaRPr lang="es-AR" sz="1700" b="0" strike="noStrike" spc="-1">
              <a:latin typeface="Arial"/>
            </a:endParaRPr>
          </a:p>
          <a:p>
            <a:pPr>
              <a:lnSpc>
                <a:spcPct val="115000"/>
              </a:lnSpc>
            </a:pPr>
            <a:r>
              <a:rPr lang="es-AR" sz="1700" b="0" strike="noStrike" spc="-1">
                <a:solidFill>
                  <a:srgbClr val="000000"/>
                </a:solidFill>
                <a:latin typeface="Arial"/>
                <a:ea typeface="Arial"/>
              </a:rPr>
              <a:t>(a, b, ...r) =&gt; expression</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Se admiten los parámetros predeterminados:</a:t>
            </a:r>
            <a:endParaRPr lang="es-AR" sz="1700" b="0" strike="noStrike" spc="-1">
              <a:latin typeface="Arial"/>
            </a:endParaRPr>
          </a:p>
          <a:p>
            <a:pPr>
              <a:lnSpc>
                <a:spcPct val="115000"/>
              </a:lnSpc>
            </a:pPr>
            <a:r>
              <a:rPr lang="es-AR" sz="1700" b="0" strike="noStrike" spc="-1">
                <a:solidFill>
                  <a:srgbClr val="000000"/>
                </a:solidFill>
                <a:latin typeface="Arial"/>
                <a:ea typeface="Arial"/>
              </a:rPr>
              <a:t>(a=400, b=20, c) =&gt; expression</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Desestructuración dentro de los parámetros admitidos:</a:t>
            </a:r>
            <a:endParaRPr lang="es-AR" sz="1700" b="0" strike="noStrike" spc="-1">
              <a:latin typeface="Arial"/>
            </a:endParaRPr>
          </a:p>
          <a:p>
            <a:pPr>
              <a:lnSpc>
                <a:spcPct val="115000"/>
              </a:lnSpc>
            </a:pPr>
            <a:r>
              <a:rPr lang="es-AR" sz="1700" b="0" strike="noStrike" spc="-1">
                <a:solidFill>
                  <a:srgbClr val="000000"/>
                </a:solidFill>
                <a:latin typeface="Arial"/>
                <a:ea typeface="Arial"/>
              </a:rPr>
              <a:t>([a, b] = [10, 20]) =&gt; a + b; // el resultado es 30 </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700" b="0" strike="noStrike" spc="-1">
                <a:solidFill>
                  <a:srgbClr val="000000"/>
                </a:solidFill>
                <a:latin typeface="Arial"/>
                <a:ea typeface="Arial"/>
              </a:rPr>
              <a:t>({ a, b } = { a: 10, b: 20 }) =&gt; a + b; // resultado es 30</a:t>
            </a: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p:txBody>
      </p:sp>
      <p:sp>
        <p:nvSpPr>
          <p:cNvPr id="64" name="CustomShape 3"/>
          <p:cNvSpPr/>
          <p:nvPr/>
        </p:nvSpPr>
        <p:spPr>
          <a:xfrm>
            <a:off x="2077200" y="6246360"/>
            <a:ext cx="81460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https://www.w3schools.com/js/js_arrow_function.asp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1724</Words>
  <Application>Microsoft Office PowerPoint</Application>
  <PresentationFormat>Personalizado</PresentationFormat>
  <Paragraphs>217</Paragraphs>
  <Slides>16</Slides>
  <Notes>15</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Marcelo Limideiro</cp:lastModifiedBy>
  <cp:revision>10</cp:revision>
  <dcterms:created xsi:type="dcterms:W3CDTF">2020-08-07T01:51:21Z</dcterms:created>
  <dcterms:modified xsi:type="dcterms:W3CDTF">2021-05-21T04:11:18Z</dcterms:modified>
  <dc:language>es-AR</dc:language>
</cp:coreProperties>
</file>