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7" d="100"/>
          <a:sy n="117" d="100"/>
        </p:scale>
        <p:origin x="-318"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s-AR" sz="4400" b="0" strike="noStrike" spc="-1">
                <a:latin typeface="Arial"/>
              </a:rPr>
              <a:t>Pulse para desplazar la página</a:t>
            </a:r>
          </a:p>
        </p:txBody>
      </p:sp>
      <p:sp>
        <p:nvSpPr>
          <p:cNvPr id="39" name="PlaceHolder 2"/>
          <p:cNvSpPr>
            <a:spLocks noGrp="1"/>
          </p:cNvSpPr>
          <p:nvPr>
            <p:ph type="body"/>
          </p:nvPr>
        </p:nvSpPr>
        <p:spPr>
          <a:xfrm>
            <a:off x="756000" y="5078520"/>
            <a:ext cx="6047640" cy="4811040"/>
          </a:xfrm>
          <a:prstGeom prst="rect">
            <a:avLst/>
          </a:prstGeom>
        </p:spPr>
        <p:txBody>
          <a:bodyPr lIns="0" tIns="0" rIns="0" bIns="0"/>
          <a:lstStyle/>
          <a:p>
            <a:r>
              <a:rPr lang="es-AR" sz="2000" b="0" strike="noStrike" spc="-1">
                <a:latin typeface="Arial"/>
              </a:rPr>
              <a:t>Pulse para editar el formato de las notas</a:t>
            </a:r>
          </a:p>
        </p:txBody>
      </p:sp>
      <p:sp>
        <p:nvSpPr>
          <p:cNvPr id="40" name="PlaceHolder 3"/>
          <p:cNvSpPr>
            <a:spLocks noGrp="1"/>
          </p:cNvSpPr>
          <p:nvPr>
            <p:ph type="hdr"/>
          </p:nvPr>
        </p:nvSpPr>
        <p:spPr>
          <a:xfrm>
            <a:off x="0" y="0"/>
            <a:ext cx="3280680" cy="534240"/>
          </a:xfrm>
          <a:prstGeom prst="rect">
            <a:avLst/>
          </a:prstGeom>
        </p:spPr>
        <p:txBody>
          <a:bodyPr lIns="0" tIns="0" rIns="0" bIns="0"/>
          <a:lstStyle/>
          <a:p>
            <a:r>
              <a:rPr lang="es-AR" sz="1400" b="0" strike="noStrike" spc="-1">
                <a:latin typeface="Times New Roman"/>
              </a:rPr>
              <a:t>&lt;cabecera&gt;</a:t>
            </a:r>
          </a:p>
        </p:txBody>
      </p:sp>
      <p:sp>
        <p:nvSpPr>
          <p:cNvPr id="41" name="PlaceHolder 4"/>
          <p:cNvSpPr>
            <a:spLocks noGrp="1"/>
          </p:cNvSpPr>
          <p:nvPr>
            <p:ph type="dt"/>
          </p:nvPr>
        </p:nvSpPr>
        <p:spPr>
          <a:xfrm>
            <a:off x="4278960" y="0"/>
            <a:ext cx="3280680" cy="534240"/>
          </a:xfrm>
          <a:prstGeom prst="rect">
            <a:avLst/>
          </a:prstGeom>
        </p:spPr>
        <p:txBody>
          <a:bodyPr lIns="0" tIns="0" rIns="0" bIns="0"/>
          <a:lstStyle/>
          <a:p>
            <a:pPr algn="r"/>
            <a:r>
              <a:rPr lang="es-AR" sz="1400" b="0" strike="noStrike" spc="-1">
                <a:latin typeface="Times New Roman"/>
              </a:rPr>
              <a:t>&lt;fecha/hora&gt;</a:t>
            </a:r>
          </a:p>
        </p:txBody>
      </p:sp>
      <p:sp>
        <p:nvSpPr>
          <p:cNvPr id="42" name="PlaceHolder 5"/>
          <p:cNvSpPr>
            <a:spLocks noGrp="1"/>
          </p:cNvSpPr>
          <p:nvPr>
            <p:ph type="ftr"/>
          </p:nvPr>
        </p:nvSpPr>
        <p:spPr>
          <a:xfrm>
            <a:off x="0" y="10157400"/>
            <a:ext cx="3280680" cy="534240"/>
          </a:xfrm>
          <a:prstGeom prst="rect">
            <a:avLst/>
          </a:prstGeom>
        </p:spPr>
        <p:txBody>
          <a:bodyPr lIns="0" tIns="0" rIns="0" bIns="0" anchor="b"/>
          <a:lstStyle/>
          <a:p>
            <a:r>
              <a:rPr lang="es-AR" sz="1400" b="0" strike="noStrike" spc="-1">
                <a:latin typeface="Times New Roman"/>
              </a:rPr>
              <a:t>&lt;pie de página&gt;</a:t>
            </a:r>
          </a:p>
        </p:txBody>
      </p:sp>
      <p:sp>
        <p:nvSpPr>
          <p:cNvPr id="43" name="PlaceHolder 6"/>
          <p:cNvSpPr>
            <a:spLocks noGrp="1"/>
          </p:cNvSpPr>
          <p:nvPr>
            <p:ph type="sldNum"/>
          </p:nvPr>
        </p:nvSpPr>
        <p:spPr>
          <a:xfrm>
            <a:off x="4278960" y="10157400"/>
            <a:ext cx="3280680" cy="534240"/>
          </a:xfrm>
          <a:prstGeom prst="rect">
            <a:avLst/>
          </a:prstGeom>
        </p:spPr>
        <p:txBody>
          <a:bodyPr lIns="0" tIns="0" rIns="0" bIns="0" anchor="b"/>
          <a:lstStyle/>
          <a:p>
            <a:pPr algn="r"/>
            <a:fld id="{06CC1EA2-7F73-4352-A6CE-4DBF33836A0D}" type="slidenum">
              <a:rPr lang="es-AR" sz="1400" b="0" strike="noStrike" spc="-1">
                <a:latin typeface="Times New Roman"/>
              </a:rPr>
              <a:t>‹Nº›</a:t>
            </a:fld>
            <a:endParaRPr lang="es-AR" sz="1400" b="0" strike="noStrike" spc="-1">
              <a:latin typeface="Times New Roman"/>
            </a:endParaRPr>
          </a:p>
        </p:txBody>
      </p:sp>
    </p:spTree>
    <p:extLst>
      <p:ext uri="{BB962C8B-B14F-4D97-AF65-F5344CB8AC3E}">
        <p14:creationId xmlns:p14="http://schemas.microsoft.com/office/powerpoint/2010/main" val="3626542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noRot="1" noChangeAspect="1"/>
          </p:cNvSpPr>
          <p:nvPr>
            <p:ph type="sldImg"/>
          </p:nvPr>
        </p:nvSpPr>
        <p:spPr>
          <a:xfrm>
            <a:off x="685800" y="1143000"/>
            <a:ext cx="5485320" cy="3085200"/>
          </a:xfrm>
          <a:prstGeom prst="rect">
            <a:avLst/>
          </a:prstGeom>
        </p:spPr>
      </p:sp>
      <p:sp>
        <p:nvSpPr>
          <p:cNvPr id="95"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9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F9ABDE-BF11-45B8-A57D-98DD9B64B28E}" type="slidenum">
              <a:rPr lang="es-AR" sz="1400" b="0" strike="noStrike" spc="-1">
                <a:solidFill>
                  <a:srgbClr val="000000"/>
                </a:solidFill>
                <a:latin typeface="Times New Roman"/>
              </a:rPr>
              <a:t>2</a:t>
            </a:fld>
            <a:endParaRPr lang="es-AR" sz="14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noRot="1" noChangeAspect="1"/>
          </p:cNvSpPr>
          <p:nvPr>
            <p:ph type="sldImg"/>
          </p:nvPr>
        </p:nvSpPr>
        <p:spPr>
          <a:xfrm>
            <a:off x="685800" y="1143000"/>
            <a:ext cx="5485320" cy="3085200"/>
          </a:xfrm>
          <a:prstGeom prst="rect">
            <a:avLst/>
          </a:prstGeom>
        </p:spPr>
      </p:sp>
      <p:sp>
        <p:nvSpPr>
          <p:cNvPr id="122"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2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20C06CB-A8D3-4F2A-8BA7-BC1915BB5970}" type="slidenum">
              <a:rPr lang="es-AR" sz="1400" b="0" strike="noStrike" spc="-1">
                <a:solidFill>
                  <a:srgbClr val="000000"/>
                </a:solidFill>
                <a:latin typeface="Times New Roman"/>
              </a:rPr>
              <a:t>11</a:t>
            </a:fld>
            <a:endParaRPr lang="es-AR" sz="14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noRot="1" noChangeAspect="1"/>
          </p:cNvSpPr>
          <p:nvPr>
            <p:ph type="sldImg"/>
          </p:nvPr>
        </p:nvSpPr>
        <p:spPr>
          <a:xfrm>
            <a:off x="685800" y="1143000"/>
            <a:ext cx="5485320" cy="3085200"/>
          </a:xfrm>
          <a:prstGeom prst="rect">
            <a:avLst/>
          </a:prstGeom>
        </p:spPr>
      </p:sp>
      <p:sp>
        <p:nvSpPr>
          <p:cNvPr id="125"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2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85D2B90-1157-48E6-898D-EEB0418C4CA6}" type="slidenum">
              <a:rPr lang="es-AR" sz="1400" b="0" strike="noStrike" spc="-1">
                <a:solidFill>
                  <a:srgbClr val="000000"/>
                </a:solidFill>
                <a:latin typeface="Times New Roman"/>
              </a:rPr>
              <a:t>12</a:t>
            </a:fld>
            <a:endParaRPr lang="es-AR" sz="14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noRot="1" noChangeAspect="1"/>
          </p:cNvSpPr>
          <p:nvPr>
            <p:ph type="sldImg"/>
          </p:nvPr>
        </p:nvSpPr>
        <p:spPr>
          <a:xfrm>
            <a:off x="685800" y="1143000"/>
            <a:ext cx="5485320" cy="3085200"/>
          </a:xfrm>
          <a:prstGeom prst="rect">
            <a:avLst/>
          </a:prstGeom>
        </p:spPr>
      </p:sp>
      <p:sp>
        <p:nvSpPr>
          <p:cNvPr id="128"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2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8D78034-DC80-4A21-AB9E-2D3A13D97AA5}" type="slidenum">
              <a:rPr lang="es-AR" sz="1400" b="0" strike="noStrike" spc="-1">
                <a:solidFill>
                  <a:srgbClr val="000000"/>
                </a:solidFill>
                <a:latin typeface="Times New Roman"/>
              </a:rPr>
              <a:t>13</a:t>
            </a:fld>
            <a:endParaRPr lang="es-AR" sz="14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noRot="1" noChangeAspect="1"/>
          </p:cNvSpPr>
          <p:nvPr>
            <p:ph type="sldImg"/>
          </p:nvPr>
        </p:nvSpPr>
        <p:spPr>
          <a:xfrm>
            <a:off x="685800" y="1143000"/>
            <a:ext cx="5485320" cy="3085200"/>
          </a:xfrm>
          <a:prstGeom prst="rect">
            <a:avLst/>
          </a:prstGeom>
        </p:spPr>
      </p:sp>
      <p:sp>
        <p:nvSpPr>
          <p:cNvPr id="131"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3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0BE31FD-E4C5-4104-B6D5-C6C13E5C5829}" type="slidenum">
              <a:rPr lang="es-AR" sz="1400" b="0" strike="noStrike" spc="-1">
                <a:solidFill>
                  <a:srgbClr val="000000"/>
                </a:solidFill>
                <a:latin typeface="Times New Roman"/>
              </a:rPr>
              <a:t>14</a:t>
            </a:fld>
            <a:endParaRPr lang="es-AR" sz="14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noRot="1" noChangeAspect="1"/>
          </p:cNvSpPr>
          <p:nvPr>
            <p:ph type="sldImg"/>
          </p:nvPr>
        </p:nvSpPr>
        <p:spPr>
          <a:xfrm>
            <a:off x="685800" y="1143000"/>
            <a:ext cx="5485320" cy="3085200"/>
          </a:xfrm>
          <a:prstGeom prst="rect">
            <a:avLst/>
          </a:prstGeom>
        </p:spPr>
      </p:sp>
      <p:sp>
        <p:nvSpPr>
          <p:cNvPr id="98"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9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D0B4780-BC7F-4E88-9416-43FB8113704E}" type="slidenum">
              <a:rPr lang="es-AR" sz="1400" b="0" strike="noStrike" spc="-1">
                <a:solidFill>
                  <a:srgbClr val="000000"/>
                </a:solidFill>
                <a:latin typeface="Times New Roman"/>
              </a:rPr>
              <a:t>3</a:t>
            </a:fld>
            <a:endParaRPr lang="es-AR" sz="14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noRot="1" noChangeAspect="1"/>
          </p:cNvSpPr>
          <p:nvPr>
            <p:ph type="sldImg"/>
          </p:nvPr>
        </p:nvSpPr>
        <p:spPr>
          <a:xfrm>
            <a:off x="685800" y="1143000"/>
            <a:ext cx="5485320" cy="3085200"/>
          </a:xfrm>
          <a:prstGeom prst="rect">
            <a:avLst/>
          </a:prstGeom>
        </p:spPr>
      </p:sp>
      <p:sp>
        <p:nvSpPr>
          <p:cNvPr id="101"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0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992226-EC81-4181-918B-A844131F2E20}" type="slidenum">
              <a:rPr lang="es-AR" sz="1400" b="0" strike="noStrike" spc="-1">
                <a:solidFill>
                  <a:srgbClr val="000000"/>
                </a:solidFill>
                <a:latin typeface="Times New Roman"/>
              </a:rPr>
              <a:t>4</a:t>
            </a:fld>
            <a:endParaRPr lang="es-AR" sz="14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noRot="1" noChangeAspect="1"/>
          </p:cNvSpPr>
          <p:nvPr>
            <p:ph type="sldImg"/>
          </p:nvPr>
        </p:nvSpPr>
        <p:spPr>
          <a:xfrm>
            <a:off x="685800" y="1143000"/>
            <a:ext cx="5485320" cy="3085200"/>
          </a:xfrm>
          <a:prstGeom prst="rect">
            <a:avLst/>
          </a:prstGeom>
        </p:spPr>
      </p:sp>
      <p:sp>
        <p:nvSpPr>
          <p:cNvPr id="104"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05"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F5792D6-6661-4B84-988E-2862A7F59E7F}" type="slidenum">
              <a:rPr lang="es-AR" sz="1400" b="0" strike="noStrike" spc="-1">
                <a:solidFill>
                  <a:srgbClr val="000000"/>
                </a:solidFill>
                <a:latin typeface="Times New Roman"/>
              </a:rPr>
              <a:t>5</a:t>
            </a:fld>
            <a:endParaRPr lang="es-AR" sz="14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noRot="1" noChangeAspect="1"/>
          </p:cNvSpPr>
          <p:nvPr>
            <p:ph type="sldImg"/>
          </p:nvPr>
        </p:nvSpPr>
        <p:spPr>
          <a:xfrm>
            <a:off x="685800" y="1143000"/>
            <a:ext cx="5485320" cy="3085200"/>
          </a:xfrm>
          <a:prstGeom prst="rect">
            <a:avLst/>
          </a:prstGeom>
        </p:spPr>
      </p:sp>
      <p:sp>
        <p:nvSpPr>
          <p:cNvPr id="107"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0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15E78-CA1E-4702-A1CB-344C4E8575A1}" type="slidenum">
              <a:rPr lang="es-AR" sz="1400" b="0" strike="noStrike" spc="-1">
                <a:solidFill>
                  <a:srgbClr val="000000"/>
                </a:solidFill>
                <a:latin typeface="Times New Roman"/>
              </a:rPr>
              <a:t>6</a:t>
            </a:fld>
            <a:endParaRPr lang="es-AR" sz="14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noRot="1" noChangeAspect="1"/>
          </p:cNvSpPr>
          <p:nvPr>
            <p:ph type="sldImg"/>
          </p:nvPr>
        </p:nvSpPr>
        <p:spPr>
          <a:xfrm>
            <a:off x="685800" y="1143000"/>
            <a:ext cx="5485320" cy="3085200"/>
          </a:xfrm>
          <a:prstGeom prst="rect">
            <a:avLst/>
          </a:prstGeom>
        </p:spPr>
      </p:sp>
      <p:sp>
        <p:nvSpPr>
          <p:cNvPr id="110"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1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09361FD-42A3-4589-8FAB-FE51BD5894A7}" type="slidenum">
              <a:rPr lang="es-AR" sz="1400" b="0" strike="noStrike" spc="-1">
                <a:solidFill>
                  <a:srgbClr val="000000"/>
                </a:solidFill>
                <a:latin typeface="Times New Roman"/>
              </a:rPr>
              <a:t>7</a:t>
            </a:fld>
            <a:endParaRPr lang="es-AR" sz="14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noRot="1" noChangeAspect="1"/>
          </p:cNvSpPr>
          <p:nvPr>
            <p:ph type="sldImg"/>
          </p:nvPr>
        </p:nvSpPr>
        <p:spPr>
          <a:xfrm>
            <a:off x="685800" y="1143000"/>
            <a:ext cx="5485320" cy="3085200"/>
          </a:xfrm>
          <a:prstGeom prst="rect">
            <a:avLst/>
          </a:prstGeom>
        </p:spPr>
      </p:sp>
      <p:sp>
        <p:nvSpPr>
          <p:cNvPr id="113"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14"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8F18774-D5FD-4ECA-8291-9BEA0B9D799F}" type="slidenum">
              <a:rPr lang="es-AR" sz="1400" b="0" strike="noStrike" spc="-1">
                <a:solidFill>
                  <a:srgbClr val="000000"/>
                </a:solidFill>
                <a:latin typeface="Times New Roman"/>
              </a:rPr>
              <a:t>8</a:t>
            </a:fld>
            <a:endParaRPr lang="es-AR" sz="14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noRot="1" noChangeAspect="1"/>
          </p:cNvSpPr>
          <p:nvPr>
            <p:ph type="sldImg"/>
          </p:nvPr>
        </p:nvSpPr>
        <p:spPr>
          <a:xfrm>
            <a:off x="685800" y="1143000"/>
            <a:ext cx="5485320" cy="3085200"/>
          </a:xfrm>
          <a:prstGeom prst="rect">
            <a:avLst/>
          </a:prstGeom>
        </p:spPr>
      </p:sp>
      <p:sp>
        <p:nvSpPr>
          <p:cNvPr id="116"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17"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140517D-DB26-425A-8ACC-65BEB41EBDC3}" type="slidenum">
              <a:rPr lang="es-AR" sz="1400" b="0" strike="noStrike" spc="-1">
                <a:solidFill>
                  <a:srgbClr val="000000"/>
                </a:solidFill>
                <a:latin typeface="Times New Roman"/>
              </a:rPr>
              <a:t>9</a:t>
            </a:fld>
            <a:endParaRPr lang="es-AR" sz="14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noRot="1" noChangeAspect="1"/>
          </p:cNvSpPr>
          <p:nvPr>
            <p:ph type="sldImg"/>
          </p:nvPr>
        </p:nvSpPr>
        <p:spPr>
          <a:xfrm>
            <a:off x="685800" y="1143000"/>
            <a:ext cx="5485320" cy="3085200"/>
          </a:xfrm>
          <a:prstGeom prst="rect">
            <a:avLst/>
          </a:prstGeom>
        </p:spPr>
      </p:sp>
      <p:sp>
        <p:nvSpPr>
          <p:cNvPr id="119" name="PlaceHolder 2"/>
          <p:cNvSpPr>
            <a:spLocks noGrp="1"/>
          </p:cNvSpPr>
          <p:nvPr>
            <p:ph type="body"/>
          </p:nvPr>
        </p:nvSpPr>
        <p:spPr>
          <a:xfrm>
            <a:off x="685800" y="4400640"/>
            <a:ext cx="5485320" cy="3599640"/>
          </a:xfrm>
          <a:prstGeom prst="rect">
            <a:avLst/>
          </a:prstGeom>
        </p:spPr>
        <p:txBody>
          <a:bodyPr lIns="0" tIns="0" rIns="0" bIns="0"/>
          <a:lstStyle/>
          <a:p>
            <a:endParaRPr lang="es-AR" sz="2000" b="0" strike="noStrike" spc="-1">
              <a:latin typeface="Arial"/>
            </a:endParaRPr>
          </a:p>
        </p:txBody>
      </p:sp>
      <p:sp>
        <p:nvSpPr>
          <p:cNvPr id="120"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6671969-A86A-478F-A105-4220988336D3}" type="slidenum">
              <a:rPr lang="es-AR" sz="1400" b="0" strike="noStrike" spc="-1">
                <a:solidFill>
                  <a:srgbClr val="000000"/>
                </a:solidFill>
                <a:latin typeface="Times New Roman"/>
              </a:rPr>
              <a:t>10</a:t>
            </a:fld>
            <a:endParaRPr lang="es-AR" sz="14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s-AR"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s-AR"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s-AR"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s-AR"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s-AR"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s-AR"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s-A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s-AR"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s-AR"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s-AR"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s-AR"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s-AR"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s-A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s-AR" sz="4400" b="0" strike="noStrike" spc="-1">
                <a:latin typeface="Arial"/>
              </a:rPr>
              <a:t>Pulse para editar el formato del texto de título</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s-AR" sz="3200" b="0" strike="noStrike" spc="-1">
                <a:latin typeface="Arial"/>
              </a:rPr>
              <a:t>Pulse para editar el formato de esquema del texto</a:t>
            </a:r>
          </a:p>
          <a:p>
            <a:pPr marL="864000" lvl="1" indent="-324000">
              <a:spcBef>
                <a:spcPts val="1134"/>
              </a:spcBef>
              <a:buClr>
                <a:srgbClr val="000000"/>
              </a:buClr>
              <a:buSzPct val="75000"/>
              <a:buFont typeface="Symbol" charset="2"/>
              <a:buChar char=""/>
            </a:pPr>
            <a:r>
              <a:rPr lang="es-AR"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AR" sz="2400" b="0" strike="noStrike" spc="-1">
                <a:latin typeface="Arial"/>
              </a:rPr>
              <a:t>Tercer nivel del esquema</a:t>
            </a:r>
          </a:p>
          <a:p>
            <a:pPr marL="1728000" lvl="3" indent="-216000">
              <a:spcBef>
                <a:spcPts val="567"/>
              </a:spcBef>
              <a:buClr>
                <a:srgbClr val="000000"/>
              </a:buClr>
              <a:buSzPct val="75000"/>
              <a:buFont typeface="Symbol" charset="2"/>
              <a:buChar char=""/>
            </a:pPr>
            <a:r>
              <a:rPr lang="es-AR" sz="2000" b="0" strike="noStrike" spc="-1">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stomShape 1"/>
          <p:cNvSpPr/>
          <p:nvPr/>
        </p:nvSpPr>
        <p:spPr>
          <a:xfrm>
            <a:off x="0" y="1622520"/>
            <a:ext cx="12191040" cy="151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6000" b="1" strike="noStrike" spc="-1">
                <a:solidFill>
                  <a:srgbClr val="000000"/>
                </a:solidFill>
                <a:latin typeface="Arial"/>
                <a:ea typeface="Arial"/>
              </a:rPr>
              <a:t>Clase 15</a:t>
            </a:r>
            <a:endParaRPr lang="es-AR" sz="6000" b="0" strike="noStrike" spc="-1">
              <a:latin typeface="Arial"/>
            </a:endParaRPr>
          </a:p>
        </p:txBody>
      </p:sp>
      <p:sp>
        <p:nvSpPr>
          <p:cNvPr id="45" name="CustomShape 2"/>
          <p:cNvSpPr/>
          <p:nvPr/>
        </p:nvSpPr>
        <p:spPr>
          <a:xfrm>
            <a:off x="0" y="2791800"/>
            <a:ext cx="12191040" cy="63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s-AR" sz="2800" b="0" strike="noStrike" spc="-1">
                <a:solidFill>
                  <a:srgbClr val="000000"/>
                </a:solidFill>
                <a:latin typeface="Calibri"/>
                <a:ea typeface="Calibri"/>
              </a:rPr>
              <a:t>JavaScript Parte 4 </a:t>
            </a:r>
            <a:endParaRPr lang="es-AR" sz="2800" b="0" strike="noStrike" spc="-1">
              <a:latin typeface="Arial"/>
            </a:endParaRPr>
          </a:p>
          <a:p>
            <a:pPr algn="ctr">
              <a:lnSpc>
                <a:spcPct val="100000"/>
              </a:lnSpc>
            </a:pPr>
            <a:endParaRPr lang="es-AR" sz="2800" b="0" strike="noStrike" spc="-1">
              <a:latin typeface="Arial"/>
            </a:endParaRPr>
          </a:p>
          <a:p>
            <a:pPr algn="ctr">
              <a:lnSpc>
                <a:spcPct val="100000"/>
              </a:lnSpc>
            </a:pPr>
            <a:endParaRPr lang="es-AR" sz="2800" b="0" strike="noStrike" spc="-1">
              <a:latin typeface="Arial"/>
            </a:endParaRPr>
          </a:p>
        </p:txBody>
      </p:sp>
      <p:sp>
        <p:nvSpPr>
          <p:cNvPr id="46" name="CustomShape 3"/>
          <p:cNvSpPr/>
          <p:nvPr/>
        </p:nvSpPr>
        <p:spPr>
          <a:xfrm>
            <a:off x="493200" y="6077160"/>
            <a:ext cx="11366640" cy="522000"/>
          </a:xfrm>
          <a:prstGeom prst="rect">
            <a:avLst/>
          </a:prstGeom>
          <a:noFill/>
          <a:ln w="9360">
            <a:solidFill>
              <a:srgbClr val="000000"/>
            </a:solidFill>
            <a:round/>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Arial"/>
                <a:ea typeface="Arial"/>
              </a:rPr>
              <a:t>Temas: </a:t>
            </a:r>
            <a:r>
              <a:rPr lang="es-AR" sz="1200" b="0" strike="noStrike" spc="-1">
                <a:solidFill>
                  <a:srgbClr val="000000"/>
                </a:solidFill>
                <a:latin typeface="Arial"/>
                <a:ea typeface="Arial"/>
              </a:rPr>
              <a:t>Arrays - IIterar arrays a través de sus distintos métodos: for Each, every, filter, some, map, reduce -  For in - For of - Strings y sus métodos </a:t>
            </a:r>
            <a:r>
              <a:rPr lang="es-AR" sz="1200" b="1" strike="noStrike" spc="-1">
                <a:solidFill>
                  <a:srgbClr val="000000"/>
                </a:solidFill>
                <a:latin typeface="Arial"/>
                <a:ea typeface="Arial"/>
              </a:rPr>
              <a:t>Template Strings</a:t>
            </a:r>
            <a:r>
              <a:rPr lang="es-AR" sz="1200" b="0" strike="noStrike" spc="-1">
                <a:solidFill>
                  <a:srgbClr val="000000"/>
                </a:solidFill>
                <a:latin typeface="Arial"/>
                <a:ea typeface="Arial"/>
              </a:rPr>
              <a:t> </a:t>
            </a:r>
            <a:endParaRPr lang="es-AR" sz="1200" b="0" strike="noStrike" spc="-1">
              <a:latin typeface="Arial"/>
            </a:endParaRPr>
          </a:p>
          <a:p>
            <a:pPr>
              <a:lnSpc>
                <a:spcPct val="100000"/>
              </a:lnSpc>
            </a:pPr>
            <a:endParaRPr lang="es-AR" sz="1200" b="0" strike="noStrike" spc="-1">
              <a:latin typeface="Arial"/>
            </a:endParaRPr>
          </a:p>
        </p:txBody>
      </p:sp>
      <p:pic>
        <p:nvPicPr>
          <p:cNvPr id="47" name="Google Shape;83;g94b56caaff_1_0"/>
          <p:cNvPicPr/>
          <p:nvPr/>
        </p:nvPicPr>
        <p:blipFill>
          <a:blip r:embed="rId2"/>
          <a:stretch/>
        </p:blipFill>
        <p:spPr>
          <a:xfrm>
            <a:off x="5126400" y="3436200"/>
            <a:ext cx="2342520" cy="2342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838080" y="365040"/>
            <a:ext cx="10514520" cy="96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String</a:t>
            </a:r>
            <a:endParaRPr lang="es-AR" sz="4400" b="0" strike="noStrike" spc="-1">
              <a:latin typeface="Arial"/>
            </a:endParaRPr>
          </a:p>
        </p:txBody>
      </p:sp>
      <p:sp>
        <p:nvSpPr>
          <p:cNvPr id="80" name="CustomShape 2"/>
          <p:cNvSpPr/>
          <p:nvPr/>
        </p:nvSpPr>
        <p:spPr>
          <a:xfrm>
            <a:off x="740880" y="1329480"/>
            <a:ext cx="10514520" cy="492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r>
              <a:rPr lang="es-AR" sz="2800" b="0" strike="noStrike" spc="-1">
                <a:solidFill>
                  <a:srgbClr val="000000"/>
                </a:solidFill>
                <a:latin typeface="Calibri"/>
                <a:ea typeface="Calibri"/>
              </a:rPr>
              <a:t>¿Qué es un string? </a:t>
            </a:r>
            <a:endParaRPr lang="es-AR" sz="2800" b="0" strike="noStrike" spc="-1">
              <a:latin typeface="Arial"/>
            </a:endParaRPr>
          </a:p>
          <a:p>
            <a:pPr>
              <a:lnSpc>
                <a:spcPct val="115000"/>
              </a:lnSpc>
            </a:pPr>
            <a:r>
              <a:rPr lang="es-AR" sz="1100" b="0" strike="noStrike" spc="-1">
                <a:solidFill>
                  <a:srgbClr val="000000"/>
                </a:solidFill>
                <a:latin typeface="Arial"/>
                <a:ea typeface="Arial"/>
              </a:rPr>
              <a:t>En programación, cuando hablamos de una variable que posee información de texto, decimos que su tipo de dato es String . En Javascript, es muy sencillo crear una variable de texto, hay dos formas de hacerlo:</a:t>
            </a:r>
            <a:endParaRPr lang="es-AR" sz="1100" b="0" strike="noStrike" spc="-1">
              <a:latin typeface="Arial"/>
            </a:endParaRPr>
          </a:p>
          <a:p>
            <a:pPr>
              <a:lnSpc>
                <a:spcPct val="90000"/>
              </a:lnSpc>
              <a:spcBef>
                <a:spcPts val="1001"/>
              </a:spcBef>
            </a:pPr>
            <a:endParaRPr lang="es-AR" sz="1100" b="0" strike="noStrike" spc="-1">
              <a:latin typeface="Arial"/>
            </a:endParaRPr>
          </a:p>
          <a:p>
            <a:pPr>
              <a:lnSpc>
                <a:spcPct val="90000"/>
              </a:lnSpc>
              <a:spcBef>
                <a:spcPts val="1001"/>
              </a:spcBef>
            </a:pPr>
            <a:endParaRPr lang="es-AR" sz="1100" b="0" strike="noStrike" spc="-1">
              <a:latin typeface="Arial"/>
            </a:endParaRPr>
          </a:p>
          <a:p>
            <a:pPr>
              <a:lnSpc>
                <a:spcPct val="90000"/>
              </a:lnSpc>
              <a:spcBef>
                <a:spcPts val="1001"/>
              </a:spcBef>
            </a:pPr>
            <a:endParaRPr lang="es-AR" sz="1100" b="0" strike="noStrike" spc="-1">
              <a:latin typeface="Arial"/>
            </a:endParaRPr>
          </a:p>
          <a:p>
            <a:pPr>
              <a:lnSpc>
                <a:spcPct val="115000"/>
              </a:lnSpc>
            </a:pPr>
            <a:endParaRPr lang="es-AR" sz="1100" b="0" strike="noStrike" spc="-1">
              <a:latin typeface="Arial"/>
            </a:endParaRPr>
          </a:p>
          <a:p>
            <a:pPr>
              <a:lnSpc>
                <a:spcPct val="115000"/>
              </a:lnSpc>
            </a:pPr>
            <a:endParaRPr lang="es-AR" sz="1100" b="0" strike="noStrike" spc="-1">
              <a:latin typeface="Arial"/>
            </a:endParaRPr>
          </a:p>
          <a:p>
            <a:pPr>
              <a:lnSpc>
                <a:spcPct val="115000"/>
              </a:lnSpc>
            </a:pPr>
            <a:endParaRPr lang="es-AR" sz="1100" b="0" strike="noStrike" spc="-1">
              <a:latin typeface="Arial"/>
            </a:endParaRPr>
          </a:p>
          <a:p>
            <a:pPr>
              <a:lnSpc>
                <a:spcPct val="115000"/>
              </a:lnSpc>
            </a:pPr>
            <a:endParaRPr lang="es-AR" sz="1100" b="0" strike="noStrike" spc="-1">
              <a:latin typeface="Arial"/>
            </a:endParaRPr>
          </a:p>
          <a:p>
            <a:pPr>
              <a:lnSpc>
                <a:spcPct val="115000"/>
              </a:lnSpc>
            </a:pPr>
            <a:endParaRPr lang="es-AR" sz="1100" b="0" strike="noStrike" spc="-1">
              <a:latin typeface="Arial"/>
            </a:endParaRPr>
          </a:p>
          <a:p>
            <a:pPr>
              <a:lnSpc>
                <a:spcPct val="115000"/>
              </a:lnSpc>
            </a:pPr>
            <a:endParaRPr lang="es-AR" sz="1100" b="0" strike="noStrike" spc="-1">
              <a:latin typeface="Arial"/>
            </a:endParaRPr>
          </a:p>
          <a:p>
            <a:pPr>
              <a:lnSpc>
                <a:spcPct val="115000"/>
              </a:lnSpc>
            </a:pPr>
            <a:endParaRPr lang="es-AR" sz="1100" b="0" strike="noStrike" spc="-1">
              <a:latin typeface="Arial"/>
            </a:endParaRPr>
          </a:p>
          <a:p>
            <a:pPr>
              <a:lnSpc>
                <a:spcPct val="115000"/>
              </a:lnSpc>
            </a:pPr>
            <a:r>
              <a:rPr lang="es-AR" sz="1100" b="0" strike="noStrike" spc="-1">
                <a:solidFill>
                  <a:srgbClr val="000000"/>
                </a:solidFill>
                <a:latin typeface="Arial"/>
                <a:ea typeface="Arial"/>
              </a:rPr>
              <a:t>Los String son tipos de datos primitivos, y como tal, es más sencillo utilizar los literales que la notación con new. Para englobar los textos, se pueden utilizar comillas simples ', comillas dobles " o backticks ` (o comilla  invertida o francesa).</a:t>
            </a:r>
            <a:endParaRPr lang="es-AR" sz="1100" b="0" strike="noStrike" spc="-1">
              <a:latin typeface="Arial"/>
            </a:endParaRPr>
          </a:p>
          <a:p>
            <a:pPr>
              <a:lnSpc>
                <a:spcPct val="115000"/>
              </a:lnSpc>
            </a:pPr>
            <a:endParaRPr lang="es-AR" sz="1100" b="0" strike="noStrike" spc="-1">
              <a:latin typeface="Arial"/>
            </a:endParaRPr>
          </a:p>
          <a:p>
            <a:pPr>
              <a:lnSpc>
                <a:spcPct val="115000"/>
              </a:lnSpc>
            </a:pPr>
            <a:r>
              <a:rPr lang="es-AR" sz="1100" b="0" strike="noStrike" spc="-1">
                <a:solidFill>
                  <a:srgbClr val="000000"/>
                </a:solidFill>
                <a:latin typeface="Arial"/>
                <a:ea typeface="Arial"/>
              </a:rPr>
              <a:t>// Literales</a:t>
            </a:r>
            <a:endParaRPr lang="es-AR" sz="1100" b="0" strike="noStrike" spc="-1">
              <a:latin typeface="Arial"/>
            </a:endParaRPr>
          </a:p>
          <a:p>
            <a:pPr>
              <a:lnSpc>
                <a:spcPct val="115000"/>
              </a:lnSpc>
            </a:pPr>
            <a:r>
              <a:rPr lang="es-AR" sz="1100" b="0" strike="noStrike" spc="-1">
                <a:solidFill>
                  <a:srgbClr val="000000"/>
                </a:solidFill>
                <a:latin typeface="Arial"/>
                <a:ea typeface="Arial"/>
              </a:rPr>
              <a:t>const texto1 = "¡Hola a todos!";</a:t>
            </a:r>
            <a:endParaRPr lang="es-AR" sz="1100" b="0" strike="noStrike" spc="-1">
              <a:latin typeface="Arial"/>
            </a:endParaRPr>
          </a:p>
          <a:p>
            <a:pPr>
              <a:lnSpc>
                <a:spcPct val="115000"/>
              </a:lnSpc>
            </a:pPr>
            <a:r>
              <a:rPr lang="es-AR" sz="1100" b="0" strike="noStrike" spc="-1">
                <a:solidFill>
                  <a:srgbClr val="000000"/>
                </a:solidFill>
                <a:latin typeface="Arial"/>
                <a:ea typeface="Arial"/>
              </a:rPr>
              <a:t>const texto2 = "Otro mensaje de texto";</a:t>
            </a:r>
            <a:endParaRPr lang="es-AR" sz="1100" b="0" strike="noStrike" spc="-1">
              <a:latin typeface="Arial"/>
            </a:endParaRPr>
          </a:p>
          <a:p>
            <a:pPr>
              <a:lnSpc>
                <a:spcPct val="115000"/>
              </a:lnSpc>
            </a:pPr>
            <a:endParaRPr lang="es-AR" sz="1100" b="0" strike="noStrike" spc="-1">
              <a:latin typeface="Arial"/>
            </a:endParaRPr>
          </a:p>
          <a:p>
            <a:pPr>
              <a:lnSpc>
                <a:spcPct val="115000"/>
              </a:lnSpc>
            </a:pPr>
            <a:r>
              <a:rPr lang="es-AR" sz="1100" b="0" strike="noStrike" spc="-1">
                <a:solidFill>
                  <a:srgbClr val="000000"/>
                </a:solidFill>
                <a:latin typeface="Arial"/>
                <a:ea typeface="Arial"/>
              </a:rPr>
              <a:t>// Objeto</a:t>
            </a:r>
            <a:endParaRPr lang="es-AR" sz="1100" b="0" strike="noStrike" spc="-1">
              <a:latin typeface="Arial"/>
            </a:endParaRPr>
          </a:p>
          <a:p>
            <a:pPr>
              <a:lnSpc>
                <a:spcPct val="115000"/>
              </a:lnSpc>
            </a:pPr>
            <a:r>
              <a:rPr lang="es-AR" sz="1100" b="0" strike="noStrike" spc="-1">
                <a:solidFill>
                  <a:srgbClr val="000000"/>
                </a:solidFill>
                <a:latin typeface="Arial"/>
                <a:ea typeface="Arial"/>
              </a:rPr>
              <a:t>const texto1 = new String("¡Hola a todos!");</a:t>
            </a:r>
            <a:endParaRPr lang="es-AR" sz="1100" b="0" strike="noStrike" spc="-1">
              <a:latin typeface="Arial"/>
            </a:endParaRPr>
          </a:p>
          <a:p>
            <a:pPr>
              <a:lnSpc>
                <a:spcPct val="115000"/>
              </a:lnSpc>
            </a:pPr>
            <a:r>
              <a:rPr lang="es-AR" sz="1100" b="0" strike="noStrike" spc="-1">
                <a:solidFill>
                  <a:srgbClr val="000000"/>
                </a:solidFill>
                <a:latin typeface="Arial"/>
                <a:ea typeface="Arial"/>
              </a:rPr>
              <a:t>const texto2 = new String("Otro mensaje de texto");</a:t>
            </a:r>
            <a:endParaRPr lang="es-AR" sz="1100" b="0" strike="noStrike" spc="-1">
              <a:latin typeface="Arial"/>
            </a:endParaRPr>
          </a:p>
          <a:p>
            <a:pPr>
              <a:lnSpc>
                <a:spcPct val="115000"/>
              </a:lnSpc>
            </a:pPr>
            <a:endParaRPr lang="es-AR" sz="1100" b="0" strike="noStrike" spc="-1">
              <a:latin typeface="Arial"/>
            </a:endParaRPr>
          </a:p>
          <a:p>
            <a:pPr>
              <a:lnSpc>
                <a:spcPct val="115000"/>
              </a:lnSpc>
            </a:pPr>
            <a:r>
              <a:rPr lang="es-AR" sz="1100" b="0" strike="noStrike" spc="-1">
                <a:solidFill>
                  <a:srgbClr val="000000"/>
                </a:solidFill>
                <a:latin typeface="Arial"/>
                <a:ea typeface="Arial"/>
              </a:rPr>
              <a:t>JavaScript llama String a una cadena de caracteres o a un solo caracter</a:t>
            </a:r>
            <a:endParaRPr lang="es-AR" sz="1100" b="0" strike="noStrike" spc="-1">
              <a:latin typeface="Arial"/>
            </a:endParaRPr>
          </a:p>
          <a:p>
            <a:pPr>
              <a:lnSpc>
                <a:spcPct val="90000"/>
              </a:lnSpc>
              <a:spcBef>
                <a:spcPts val="1001"/>
              </a:spcBef>
            </a:pPr>
            <a:endParaRPr lang="es-AR" sz="1100" b="0" strike="noStrike" spc="-1">
              <a:latin typeface="Arial"/>
            </a:endParaRPr>
          </a:p>
        </p:txBody>
      </p:sp>
      <p:graphicFrame>
        <p:nvGraphicFramePr>
          <p:cNvPr id="81" name="Table 3"/>
          <p:cNvGraphicFramePr/>
          <p:nvPr/>
        </p:nvGraphicFramePr>
        <p:xfrm>
          <a:off x="2257560" y="2598120"/>
          <a:ext cx="7676280" cy="1141920"/>
        </p:xfrm>
        <a:graphic>
          <a:graphicData uri="http://schemas.openxmlformats.org/drawingml/2006/table">
            <a:tbl>
              <a:tblPr/>
              <a:tblGrid>
                <a:gridCol w="1535760"/>
                <a:gridCol w="6140520"/>
              </a:tblGrid>
              <a:tr h="380880">
                <a:tc>
                  <a:txBody>
                    <a:bodyPr/>
                    <a:lstStyle/>
                    <a:p>
                      <a:pPr>
                        <a:lnSpc>
                          <a:spcPct val="100000"/>
                        </a:lnSpc>
                      </a:pPr>
                      <a:r>
                        <a:rPr lang="es-AR" sz="1100" b="0" strike="noStrike" spc="-1">
                          <a:solidFill>
                            <a:srgbClr val="000000"/>
                          </a:solidFill>
                          <a:latin typeface="Arial"/>
                          <a:ea typeface="Arial"/>
                        </a:rPr>
                        <a:t>Constructor</a:t>
                      </a:r>
                      <a:endParaRPr lang="es-AR" sz="1100" b="0" strike="noStrike" spc="-1">
                        <a:latin typeface="Arial"/>
                      </a:endParaRPr>
                    </a:p>
                  </a:txBody>
                  <a:tcPr marL="75960" marR="75960">
                    <a:lnL w="12240">
                      <a:solidFill>
                        <a:srgbClr val="CCCCCC"/>
                      </a:solidFill>
                    </a:lnL>
                    <a:lnR w="12240">
                      <a:solidFill>
                        <a:srgbClr val="CCCCCC"/>
                      </a:solidFill>
                    </a:lnR>
                    <a:lnT w="12240">
                      <a:solidFill>
                        <a:srgbClr val="CCCCCC"/>
                      </a:solidFill>
                    </a:lnT>
                    <a:lnB w="12240">
                      <a:solidFill>
                        <a:srgbClr val="CCCCCC"/>
                      </a:solidFill>
                    </a:lnB>
                    <a:solidFill>
                      <a:srgbClr val="F3F3F3"/>
                    </a:solidFill>
                  </a:tcPr>
                </a:tc>
                <a:tc>
                  <a:txBody>
                    <a:bodyPr/>
                    <a:lstStyle/>
                    <a:p>
                      <a:pPr>
                        <a:lnSpc>
                          <a:spcPct val="100000"/>
                        </a:lnSpc>
                      </a:pPr>
                      <a:r>
                        <a:rPr lang="es-AR" sz="1100" b="0" strike="noStrike" spc="-1">
                          <a:solidFill>
                            <a:srgbClr val="000000"/>
                          </a:solidFill>
                          <a:latin typeface="Arial"/>
                          <a:ea typeface="Arial"/>
                        </a:rPr>
                        <a:t>Descripción</a:t>
                      </a:r>
                      <a:endParaRPr lang="es-AR" sz="1100" b="0" strike="noStrike" spc="-1">
                        <a:latin typeface="Arial"/>
                      </a:endParaRPr>
                    </a:p>
                  </a:txBody>
                  <a:tcPr marL="75960" marR="75960">
                    <a:lnL w="12240">
                      <a:solidFill>
                        <a:srgbClr val="CCCCCC"/>
                      </a:solidFill>
                    </a:lnL>
                    <a:lnR w="12240">
                      <a:solidFill>
                        <a:srgbClr val="CCCCCC"/>
                      </a:solidFill>
                    </a:lnR>
                    <a:lnT w="12240">
                      <a:solidFill>
                        <a:srgbClr val="CCCCCC"/>
                      </a:solidFill>
                    </a:lnT>
                    <a:lnB w="12240">
                      <a:solidFill>
                        <a:srgbClr val="CCCCCC"/>
                      </a:solidFill>
                    </a:lnB>
                    <a:solidFill>
                      <a:srgbClr val="F3F3F3"/>
                    </a:solidFill>
                  </a:tcPr>
                </a:tc>
              </a:tr>
              <a:tr h="380880">
                <a:tc>
                  <a:txBody>
                    <a:bodyPr/>
                    <a:lstStyle/>
                    <a:p>
                      <a:pPr>
                        <a:lnSpc>
                          <a:spcPct val="100000"/>
                        </a:lnSpc>
                      </a:pPr>
                      <a:r>
                        <a:rPr lang="es-AR" sz="1100" b="0" strike="noStrike" spc="-1">
                          <a:solidFill>
                            <a:srgbClr val="000000"/>
                          </a:solidFill>
                          <a:latin typeface="Arial"/>
                          <a:ea typeface="Arial"/>
                        </a:rPr>
                        <a:t> new String(s)</a:t>
                      </a:r>
                      <a:endParaRPr lang="es-AR" sz="1100" b="0" strike="noStrike" spc="-1">
                        <a:latin typeface="Arial"/>
                      </a:endParaRPr>
                    </a:p>
                  </a:txBody>
                  <a:tcPr marL="75960" marR="75960">
                    <a:lnL w="9360">
                      <a:solidFill>
                        <a:srgbClr val="CCCCCC"/>
                      </a:solidFill>
                    </a:lnL>
                    <a:lnR w="9360">
                      <a:solidFill>
                        <a:srgbClr val="CCCCCC"/>
                      </a:solidFill>
                    </a:lnR>
                    <a:lnT w="12240">
                      <a:solidFill>
                        <a:srgbClr val="CCCCCC"/>
                      </a:solidFill>
                    </a:lnT>
                    <a:lnB w="9360">
                      <a:solidFill>
                        <a:srgbClr val="CCCCCC"/>
                      </a:solidFill>
                    </a:lnB>
                    <a:noFill/>
                  </a:tcPr>
                </a:tc>
                <a:tc>
                  <a:txBody>
                    <a:bodyPr/>
                    <a:lstStyle/>
                    <a:p>
                      <a:pPr>
                        <a:lnSpc>
                          <a:spcPct val="100000"/>
                        </a:lnSpc>
                      </a:pPr>
                      <a:r>
                        <a:rPr lang="es-AR" sz="1100" b="0" strike="noStrike" spc="-1">
                          <a:solidFill>
                            <a:srgbClr val="000000"/>
                          </a:solidFill>
                          <a:latin typeface="Arial"/>
                          <a:ea typeface="Arial"/>
                        </a:rPr>
                        <a:t>Crea un objeto de texto a partir del texto s pasado por parámetro.</a:t>
                      </a:r>
                      <a:endParaRPr lang="es-AR" sz="1100" b="0" strike="noStrike" spc="-1">
                        <a:latin typeface="Arial"/>
                      </a:endParaRPr>
                    </a:p>
                  </a:txBody>
                  <a:tcPr marL="75960" marR="75960">
                    <a:lnL w="9360">
                      <a:solidFill>
                        <a:srgbClr val="CCCCCC"/>
                      </a:solidFill>
                    </a:lnL>
                    <a:lnR w="9360">
                      <a:solidFill>
                        <a:srgbClr val="CCCCCC"/>
                      </a:solidFill>
                    </a:lnR>
                    <a:lnT w="12240">
                      <a:solidFill>
                        <a:srgbClr val="CCCCCC"/>
                      </a:solidFill>
                    </a:lnT>
                    <a:lnB w="9360">
                      <a:solidFill>
                        <a:srgbClr val="CCCCCC"/>
                      </a:solidFill>
                    </a:lnB>
                    <a:noFill/>
                  </a:tcPr>
                </a:tc>
              </a:tr>
              <a:tr h="380160">
                <a:tc>
                  <a:txBody>
                    <a:bodyPr/>
                    <a:lstStyle/>
                    <a:p>
                      <a:pPr>
                        <a:lnSpc>
                          <a:spcPct val="100000"/>
                        </a:lnSpc>
                      </a:pPr>
                      <a:r>
                        <a:rPr lang="es-AR" sz="1100" b="0" strike="noStrike" spc="-1">
                          <a:solidFill>
                            <a:srgbClr val="000000"/>
                          </a:solidFill>
                          <a:latin typeface="Arial"/>
                          <a:ea typeface="Arial"/>
                        </a:rPr>
                        <a:t> 's'</a:t>
                      </a:r>
                      <a:endParaRPr lang="es-AR" sz="11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noFill/>
                  </a:tcPr>
                </a:tc>
                <a:tc>
                  <a:txBody>
                    <a:bodyPr/>
                    <a:lstStyle/>
                    <a:p>
                      <a:pPr>
                        <a:lnSpc>
                          <a:spcPct val="100000"/>
                        </a:lnSpc>
                      </a:pPr>
                      <a:r>
                        <a:rPr lang="es-AR" sz="1100" b="0" strike="noStrike" spc="-1">
                          <a:solidFill>
                            <a:srgbClr val="000000"/>
                          </a:solidFill>
                          <a:latin typeface="Arial"/>
                          <a:ea typeface="Arial"/>
                        </a:rPr>
                        <a:t>Simplemente, el texto entre comillas. Notación preferida.</a:t>
                      </a:r>
                      <a:endParaRPr lang="es-AR" sz="11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no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14520" cy="96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String</a:t>
            </a:r>
            <a:endParaRPr lang="es-AR" sz="4400" b="0" strike="noStrike" spc="-1">
              <a:latin typeface="Arial"/>
            </a:endParaRPr>
          </a:p>
        </p:txBody>
      </p:sp>
      <p:sp>
        <p:nvSpPr>
          <p:cNvPr id="83" name="CustomShape 2"/>
          <p:cNvSpPr/>
          <p:nvPr/>
        </p:nvSpPr>
        <p:spPr>
          <a:xfrm>
            <a:off x="740880" y="1329480"/>
            <a:ext cx="10514520" cy="492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r>
              <a:rPr lang="es-AR" sz="2800" b="0" strike="noStrike" spc="-1">
                <a:solidFill>
                  <a:srgbClr val="000000"/>
                </a:solidFill>
                <a:latin typeface="Calibri"/>
                <a:ea typeface="Calibri"/>
              </a:rPr>
              <a:t>Propiedades</a:t>
            </a:r>
            <a:endParaRPr lang="es-AR" sz="2800" b="0" strike="noStrike" spc="-1">
              <a:latin typeface="Arial"/>
            </a:endParaRPr>
          </a:p>
          <a:p>
            <a:pPr>
              <a:lnSpc>
                <a:spcPct val="90000"/>
              </a:lnSpc>
              <a:spcBef>
                <a:spcPts val="1001"/>
              </a:spcBef>
            </a:pPr>
            <a:endParaRPr lang="es-AR" sz="2800" b="0" strike="noStrike" spc="-1">
              <a:latin typeface="Arial"/>
            </a:endParaRPr>
          </a:p>
          <a:p>
            <a:pPr>
              <a:lnSpc>
                <a:spcPct val="90000"/>
              </a:lnSpc>
              <a:spcBef>
                <a:spcPts val="1001"/>
              </a:spcBef>
            </a:pPr>
            <a:endParaRPr lang="es-AR" sz="2800" b="0" strike="noStrike" spc="-1">
              <a:latin typeface="Arial"/>
            </a:endParaRPr>
          </a:p>
          <a:p>
            <a:pPr>
              <a:lnSpc>
                <a:spcPct val="90000"/>
              </a:lnSpc>
              <a:spcBef>
                <a:spcPts val="1001"/>
              </a:spcBef>
            </a:pPr>
            <a:r>
              <a:rPr lang="es-AR" sz="2800" b="0" strike="noStrike" spc="-1">
                <a:solidFill>
                  <a:srgbClr val="000000"/>
                </a:solidFill>
                <a:latin typeface="Calibri"/>
                <a:ea typeface="Calibri"/>
              </a:rPr>
              <a:t>Métodos</a:t>
            </a:r>
            <a:endParaRPr lang="es-AR" sz="2800" b="0" strike="noStrike" spc="-1">
              <a:latin typeface="Arial"/>
            </a:endParaRPr>
          </a:p>
        </p:txBody>
      </p:sp>
      <p:graphicFrame>
        <p:nvGraphicFramePr>
          <p:cNvPr id="84" name="Table 3"/>
          <p:cNvGraphicFramePr/>
          <p:nvPr/>
        </p:nvGraphicFramePr>
        <p:xfrm>
          <a:off x="2160360" y="2046960"/>
          <a:ext cx="7676280" cy="761040"/>
        </p:xfrm>
        <a:graphic>
          <a:graphicData uri="http://schemas.openxmlformats.org/drawingml/2006/table">
            <a:tbl>
              <a:tblPr/>
              <a:tblGrid>
                <a:gridCol w="1535760"/>
                <a:gridCol w="6140520"/>
              </a:tblGrid>
              <a:tr h="380880">
                <a:tc>
                  <a:txBody>
                    <a:bodyPr/>
                    <a:lstStyle/>
                    <a:p>
                      <a:pPr>
                        <a:lnSpc>
                          <a:spcPct val="100000"/>
                        </a:lnSpc>
                      </a:pPr>
                      <a:r>
                        <a:rPr lang="es-AR" sz="1100" b="0" strike="noStrike" spc="-1">
                          <a:solidFill>
                            <a:srgbClr val="000000"/>
                          </a:solidFill>
                          <a:latin typeface="Arial"/>
                          <a:ea typeface="Arial"/>
                        </a:rPr>
                        <a:t>Propiedad</a:t>
                      </a:r>
                      <a:endParaRPr lang="es-AR" sz="1100" b="0" strike="noStrike" spc="-1">
                        <a:latin typeface="Arial"/>
                      </a:endParaRPr>
                    </a:p>
                  </a:txBody>
                  <a:tcPr marL="75960" marR="75960">
                    <a:lnL w="12240">
                      <a:solidFill>
                        <a:srgbClr val="CCCCCC"/>
                      </a:solidFill>
                    </a:lnL>
                    <a:lnR w="12240">
                      <a:solidFill>
                        <a:srgbClr val="CCCCCC"/>
                      </a:solidFill>
                    </a:lnR>
                    <a:lnT w="12240">
                      <a:solidFill>
                        <a:srgbClr val="CCCCCC"/>
                      </a:solidFill>
                    </a:lnT>
                    <a:lnB w="12240">
                      <a:solidFill>
                        <a:srgbClr val="CCCCCC"/>
                      </a:solidFill>
                    </a:lnB>
                    <a:solidFill>
                      <a:srgbClr val="F3F3F3"/>
                    </a:solidFill>
                  </a:tcPr>
                </a:tc>
                <a:tc>
                  <a:txBody>
                    <a:bodyPr/>
                    <a:lstStyle/>
                    <a:p>
                      <a:pPr>
                        <a:lnSpc>
                          <a:spcPct val="100000"/>
                        </a:lnSpc>
                      </a:pPr>
                      <a:r>
                        <a:rPr lang="es-AR" sz="1100" b="0" strike="noStrike" spc="-1">
                          <a:solidFill>
                            <a:srgbClr val="000000"/>
                          </a:solidFill>
                          <a:latin typeface="Arial"/>
                          <a:ea typeface="Arial"/>
                        </a:rPr>
                        <a:t>Descripción</a:t>
                      </a:r>
                      <a:endParaRPr lang="es-AR" sz="1100" b="0" strike="noStrike" spc="-1">
                        <a:latin typeface="Arial"/>
                      </a:endParaRPr>
                    </a:p>
                  </a:txBody>
                  <a:tcPr marL="75960" marR="75960">
                    <a:lnL w="12240">
                      <a:solidFill>
                        <a:srgbClr val="CCCCCC"/>
                      </a:solidFill>
                    </a:lnL>
                    <a:lnR w="12240">
                      <a:solidFill>
                        <a:srgbClr val="CCCCCC"/>
                      </a:solidFill>
                    </a:lnR>
                    <a:lnT w="12240">
                      <a:solidFill>
                        <a:srgbClr val="CCCCCC"/>
                      </a:solidFill>
                    </a:lnT>
                    <a:lnB w="12240">
                      <a:solidFill>
                        <a:srgbClr val="CCCCCC"/>
                      </a:solidFill>
                    </a:lnB>
                    <a:solidFill>
                      <a:srgbClr val="F3F3F3"/>
                    </a:solidFill>
                  </a:tcPr>
                </a:tc>
              </a:tr>
              <a:tr h="380160">
                <a:tc>
                  <a:txBody>
                    <a:bodyPr/>
                    <a:lstStyle/>
                    <a:p>
                      <a:pPr>
                        <a:lnSpc>
                          <a:spcPct val="100000"/>
                        </a:lnSpc>
                      </a:pPr>
                      <a:r>
                        <a:rPr lang="es-AR" sz="1100" b="0" strike="noStrike" spc="-1">
                          <a:solidFill>
                            <a:srgbClr val="000000"/>
                          </a:solidFill>
                          <a:latin typeface="Arial"/>
                          <a:ea typeface="Arial"/>
                        </a:rPr>
                        <a:t>.length</a:t>
                      </a:r>
                      <a:endParaRPr lang="es-AR" sz="1100" b="0" strike="noStrike" spc="-1">
                        <a:latin typeface="Arial"/>
                      </a:endParaRPr>
                    </a:p>
                  </a:txBody>
                  <a:tcPr marL="75960" marR="75960">
                    <a:lnL w="9360">
                      <a:solidFill>
                        <a:srgbClr val="CCCCCC"/>
                      </a:solidFill>
                    </a:lnL>
                    <a:lnR w="9360">
                      <a:solidFill>
                        <a:srgbClr val="CCCCCC"/>
                      </a:solidFill>
                    </a:lnR>
                    <a:lnT w="12240">
                      <a:solidFill>
                        <a:srgbClr val="CCCCCC"/>
                      </a:solidFill>
                    </a:lnT>
                    <a:lnB w="9360">
                      <a:solidFill>
                        <a:srgbClr val="CCCCCC"/>
                      </a:solidFill>
                    </a:lnB>
                    <a:noFill/>
                  </a:tcPr>
                </a:tc>
                <a:tc>
                  <a:txBody>
                    <a:bodyPr/>
                    <a:lstStyle/>
                    <a:p>
                      <a:pPr>
                        <a:lnSpc>
                          <a:spcPct val="100000"/>
                        </a:lnSpc>
                      </a:pPr>
                      <a:r>
                        <a:rPr lang="es-AR" sz="1100" b="0" strike="noStrike" spc="-1">
                          <a:solidFill>
                            <a:srgbClr val="000000"/>
                          </a:solidFill>
                          <a:latin typeface="Arial"/>
                          <a:ea typeface="Arial"/>
                        </a:rPr>
                        <a:t>Devuelve el número de caracteres de la variable de tipo string en cuestión</a:t>
                      </a:r>
                      <a:endParaRPr lang="es-AR" sz="1100" b="0" strike="noStrike" spc="-1">
                        <a:latin typeface="Arial"/>
                      </a:endParaRPr>
                    </a:p>
                  </a:txBody>
                  <a:tcPr marL="75960" marR="75960">
                    <a:lnL w="9360">
                      <a:solidFill>
                        <a:srgbClr val="CCCCCC"/>
                      </a:solidFill>
                    </a:lnL>
                    <a:lnR w="9360">
                      <a:solidFill>
                        <a:srgbClr val="CCCCCC"/>
                      </a:solidFill>
                    </a:lnR>
                    <a:lnT w="12240">
                      <a:solidFill>
                        <a:srgbClr val="CCCCCC"/>
                      </a:solidFill>
                    </a:lnT>
                    <a:lnB w="9360">
                      <a:solidFill>
                        <a:srgbClr val="CCCCCC"/>
                      </a:solidFill>
                    </a:lnB>
                    <a:noFill/>
                  </a:tcPr>
                </a:tc>
              </a:tr>
            </a:tbl>
          </a:graphicData>
        </a:graphic>
      </p:graphicFrame>
      <p:graphicFrame>
        <p:nvGraphicFramePr>
          <p:cNvPr id="85" name="Table 4"/>
          <p:cNvGraphicFramePr/>
          <p:nvPr/>
        </p:nvGraphicFramePr>
        <p:xfrm>
          <a:off x="2160360" y="3672360"/>
          <a:ext cx="6857640" cy="2284920"/>
        </p:xfrm>
        <a:graphic>
          <a:graphicData uri="http://schemas.openxmlformats.org/drawingml/2006/table">
            <a:tbl>
              <a:tblPr/>
              <a:tblGrid>
                <a:gridCol w="1629360"/>
                <a:gridCol w="5228280"/>
              </a:tblGrid>
              <a:tr h="380880">
                <a:tc>
                  <a:txBody>
                    <a:bodyPr/>
                    <a:lstStyle/>
                    <a:p>
                      <a:pPr>
                        <a:lnSpc>
                          <a:spcPct val="100000"/>
                        </a:lnSpc>
                      </a:pPr>
                      <a:r>
                        <a:rPr lang="es-AR" sz="1100" b="0" strike="noStrike" spc="-1">
                          <a:solidFill>
                            <a:srgbClr val="000000"/>
                          </a:solidFill>
                          <a:latin typeface="Arial"/>
                          <a:ea typeface="Arial"/>
                        </a:rPr>
                        <a:t>Método</a:t>
                      </a:r>
                      <a:endParaRPr lang="es-AR" sz="11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3F3F3"/>
                    </a:solidFill>
                  </a:tcPr>
                </a:tc>
                <a:tc>
                  <a:txBody>
                    <a:bodyPr/>
                    <a:lstStyle/>
                    <a:p>
                      <a:pPr>
                        <a:lnSpc>
                          <a:spcPct val="100000"/>
                        </a:lnSpc>
                      </a:pPr>
                      <a:r>
                        <a:rPr lang="es-AR" sz="1100" b="0" strike="noStrike" spc="-1">
                          <a:solidFill>
                            <a:srgbClr val="000000"/>
                          </a:solidFill>
                          <a:latin typeface="Arial"/>
                          <a:ea typeface="Arial"/>
                        </a:rPr>
                        <a:t>Descripción</a:t>
                      </a:r>
                      <a:endParaRPr lang="es-AR" sz="11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3F3F3"/>
                    </a:solidFill>
                  </a:tcPr>
                </a:tc>
              </a:tr>
              <a:tr h="380880">
                <a:tc>
                  <a:txBody>
                    <a:bodyPr/>
                    <a:lstStyle/>
                    <a:p>
                      <a:pPr>
                        <a:lnSpc>
                          <a:spcPct val="100000"/>
                        </a:lnSpc>
                      </a:pPr>
                      <a:r>
                        <a:rPr lang="es-AR" sz="1100" b="0" strike="noStrike" spc="-1">
                          <a:solidFill>
                            <a:srgbClr val="000000"/>
                          </a:solidFill>
                          <a:latin typeface="Arial"/>
                          <a:ea typeface="Arial"/>
                        </a:rPr>
                        <a:t> .charAt(pos)</a:t>
                      </a:r>
                      <a:endParaRPr lang="es-AR" sz="11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noFill/>
                  </a:tcPr>
                </a:tc>
                <a:tc>
                  <a:txBody>
                    <a:bodyPr/>
                    <a:lstStyle/>
                    <a:p>
                      <a:pPr>
                        <a:lnSpc>
                          <a:spcPct val="100000"/>
                        </a:lnSpc>
                      </a:pPr>
                      <a:r>
                        <a:rPr lang="es-AR" sz="1100" b="0" strike="noStrike" spc="-1">
                          <a:solidFill>
                            <a:srgbClr val="000000"/>
                          </a:solidFill>
                          <a:latin typeface="Arial"/>
                          <a:ea typeface="Arial"/>
                        </a:rPr>
                        <a:t>Devuelve el carácter en la posición pos de la variable.</a:t>
                      </a:r>
                      <a:endParaRPr lang="es-AR" sz="11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noFill/>
                  </a:tcPr>
                </a:tc>
              </a:tr>
              <a:tr h="380880">
                <a:tc>
                  <a:txBody>
                    <a:bodyPr/>
                    <a:lstStyle/>
                    <a:p>
                      <a:pPr>
                        <a:lnSpc>
                          <a:spcPct val="100000"/>
                        </a:lnSpc>
                      </a:pPr>
                      <a:r>
                        <a:rPr lang="es-AR" sz="1100" b="0" strike="noStrike" spc="-1">
                          <a:solidFill>
                            <a:srgbClr val="000000"/>
                          </a:solidFill>
                          <a:latin typeface="Arial"/>
                          <a:ea typeface="Arial"/>
                        </a:rPr>
                        <a:t> .concat(str1, str2...)</a:t>
                      </a:r>
                      <a:endParaRPr lang="es-AR" sz="11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noFill/>
                  </a:tcPr>
                </a:tc>
                <a:tc>
                  <a:txBody>
                    <a:bodyPr/>
                    <a:lstStyle/>
                    <a:p>
                      <a:pPr>
                        <a:lnSpc>
                          <a:spcPct val="100000"/>
                        </a:lnSpc>
                      </a:pPr>
                      <a:r>
                        <a:rPr lang="es-AR" sz="1100" b="0" strike="noStrike" spc="-1">
                          <a:solidFill>
                            <a:srgbClr val="000000"/>
                          </a:solidFill>
                          <a:latin typeface="Arial"/>
                          <a:ea typeface="Arial"/>
                        </a:rPr>
                        <a:t>Devuelve el texto de la variable unido a str1, a str2...</a:t>
                      </a:r>
                      <a:endParaRPr lang="es-AR" sz="11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noFill/>
                  </a:tcPr>
                </a:tc>
              </a:tr>
              <a:tr h="380880">
                <a:tc>
                  <a:txBody>
                    <a:bodyPr/>
                    <a:lstStyle/>
                    <a:p>
                      <a:pPr>
                        <a:lnSpc>
                          <a:spcPct val="100000"/>
                        </a:lnSpc>
                      </a:pPr>
                      <a:r>
                        <a:rPr lang="es-AR" sz="1100" b="0" strike="noStrike" spc="-1">
                          <a:solidFill>
                            <a:srgbClr val="000000"/>
                          </a:solidFill>
                          <a:latin typeface="Arial"/>
                          <a:ea typeface="Arial"/>
                        </a:rPr>
                        <a:t> .indexOf(str)</a:t>
                      </a:r>
                      <a:endParaRPr lang="es-AR" sz="11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noFill/>
                  </a:tcPr>
                </a:tc>
                <a:tc>
                  <a:txBody>
                    <a:bodyPr/>
                    <a:lstStyle/>
                    <a:p>
                      <a:pPr>
                        <a:lnSpc>
                          <a:spcPct val="100000"/>
                        </a:lnSpc>
                      </a:pPr>
                      <a:r>
                        <a:rPr lang="es-AR" sz="1100" b="0" strike="noStrike" spc="-1">
                          <a:solidFill>
                            <a:srgbClr val="000000"/>
                          </a:solidFill>
                          <a:latin typeface="Arial"/>
                          <a:ea typeface="Arial"/>
                        </a:rPr>
                        <a:t>Devuelve la primera posición del texto str.</a:t>
                      </a:r>
                      <a:endParaRPr lang="es-AR" sz="11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noFill/>
                  </a:tcPr>
                </a:tc>
              </a:tr>
              <a:tr h="380880">
                <a:tc>
                  <a:txBody>
                    <a:bodyPr/>
                    <a:lstStyle/>
                    <a:p>
                      <a:pPr>
                        <a:lnSpc>
                          <a:spcPct val="100000"/>
                        </a:lnSpc>
                      </a:pPr>
                      <a:r>
                        <a:rPr lang="es-AR" sz="1100" b="0" strike="noStrike" spc="-1">
                          <a:solidFill>
                            <a:srgbClr val="000000"/>
                          </a:solidFill>
                          <a:latin typeface="Arial"/>
                          <a:ea typeface="Arial"/>
                        </a:rPr>
                        <a:t> .indexOf(str, from)</a:t>
                      </a:r>
                      <a:endParaRPr lang="es-AR" sz="11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noFill/>
                  </a:tcPr>
                </a:tc>
                <a:tc>
                  <a:txBody>
                    <a:bodyPr/>
                    <a:lstStyle/>
                    <a:p>
                      <a:pPr>
                        <a:lnSpc>
                          <a:spcPct val="100000"/>
                        </a:lnSpc>
                      </a:pPr>
                      <a:r>
                        <a:rPr lang="es-AR" sz="1100" b="0" strike="noStrike" spc="-1">
                          <a:solidFill>
                            <a:srgbClr val="000000"/>
                          </a:solidFill>
                          <a:latin typeface="Arial"/>
                          <a:ea typeface="Arial"/>
                        </a:rPr>
                        <a:t>Idem al anterior, partiendo desde la posición from.</a:t>
                      </a:r>
                      <a:endParaRPr lang="es-AR" sz="11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noFill/>
                  </a:tcPr>
                </a:tc>
              </a:tr>
              <a:tr h="380520">
                <a:tc>
                  <a:txBody>
                    <a:bodyPr/>
                    <a:lstStyle/>
                    <a:p>
                      <a:pPr>
                        <a:lnSpc>
                          <a:spcPct val="100000"/>
                        </a:lnSpc>
                      </a:pPr>
                      <a:r>
                        <a:rPr lang="es-AR" sz="1100" b="0" strike="noStrike" spc="-1">
                          <a:solidFill>
                            <a:srgbClr val="000000"/>
                          </a:solidFill>
                          <a:latin typeface="Arial"/>
                          <a:ea typeface="Arial"/>
                        </a:rPr>
                        <a:t> .lastIndexOf(str, from)</a:t>
                      </a:r>
                      <a:endParaRPr lang="es-AR" sz="11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noFill/>
                  </a:tcPr>
                </a:tc>
                <a:tc>
                  <a:txBody>
                    <a:bodyPr/>
                    <a:lstStyle/>
                    <a:p>
                      <a:pPr>
                        <a:lnSpc>
                          <a:spcPct val="100000"/>
                        </a:lnSpc>
                      </a:pPr>
                      <a:r>
                        <a:rPr lang="es-AR" sz="1100" b="0" strike="noStrike" spc="-1">
                          <a:solidFill>
                            <a:srgbClr val="000000"/>
                          </a:solidFill>
                          <a:latin typeface="Arial"/>
                          <a:ea typeface="Arial"/>
                        </a:rPr>
                        <a:t>Idem al anterior, pero devuelve la última posición.</a:t>
                      </a:r>
                      <a:endParaRPr lang="es-AR" sz="11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no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14520" cy="96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String</a:t>
            </a:r>
            <a:endParaRPr lang="es-AR" sz="4400" b="0" strike="noStrike" spc="-1">
              <a:latin typeface="Arial"/>
            </a:endParaRPr>
          </a:p>
        </p:txBody>
      </p:sp>
      <p:sp>
        <p:nvSpPr>
          <p:cNvPr id="87" name="CustomShape 2"/>
          <p:cNvSpPr/>
          <p:nvPr/>
        </p:nvSpPr>
        <p:spPr>
          <a:xfrm>
            <a:off x="740880" y="1329480"/>
            <a:ext cx="10514520" cy="492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r>
              <a:rPr lang="es-AR" sz="2800" b="0" strike="noStrike" spc="-1">
                <a:solidFill>
                  <a:srgbClr val="000000"/>
                </a:solidFill>
                <a:latin typeface="Calibri"/>
                <a:ea typeface="Calibri"/>
              </a:rPr>
              <a:t>var cad=”</a:t>
            </a:r>
            <a:r>
              <a:rPr lang="es-AR" sz="2800" b="0" strike="noStrike" spc="-1">
                <a:solidFill>
                  <a:srgbClr val="000000"/>
                </a:solidFill>
                <a:latin typeface="Courier New"/>
                <a:ea typeface="Courier New"/>
              </a:rPr>
              <a:t>hola como estas</a:t>
            </a:r>
            <a:r>
              <a:rPr lang="es-AR" sz="2800" b="0" strike="noStrike" spc="-1">
                <a:solidFill>
                  <a:srgbClr val="000000"/>
                </a:solidFill>
                <a:latin typeface="Calibri"/>
                <a:ea typeface="Calibri"/>
              </a:rPr>
              <a:t>”;</a:t>
            </a:r>
            <a:endParaRPr lang="es-AR" sz="2800" b="0" strike="noStrike" spc="-1">
              <a:latin typeface="Arial"/>
            </a:endParaRPr>
          </a:p>
          <a:p>
            <a:pPr>
              <a:lnSpc>
                <a:spcPct val="90000"/>
              </a:lnSpc>
              <a:spcBef>
                <a:spcPts val="1001"/>
              </a:spcBef>
            </a:pPr>
            <a:r>
              <a:rPr lang="es-AR" sz="2800" b="0" strike="noStrike" spc="-1">
                <a:solidFill>
                  <a:srgbClr val="000000"/>
                </a:solidFill>
                <a:latin typeface="Calibri"/>
                <a:ea typeface="Calibri"/>
              </a:rPr>
              <a:t>posición  </a:t>
            </a:r>
            <a:r>
              <a:rPr lang="es-AR" sz="2800" b="1" strike="noStrike" spc="-1">
                <a:solidFill>
                  <a:srgbClr val="000000"/>
                </a:solidFill>
                <a:latin typeface="Courier New"/>
                <a:ea typeface="Courier New"/>
              </a:rPr>
              <a:t>01</a:t>
            </a:r>
            <a:r>
              <a:rPr lang="es-AR" sz="2800" b="0" strike="noStrike" spc="-1">
                <a:solidFill>
                  <a:srgbClr val="000000"/>
                </a:solidFill>
                <a:latin typeface="Courier New"/>
                <a:ea typeface="Courier New"/>
              </a:rPr>
              <a:t>2</a:t>
            </a:r>
            <a:r>
              <a:rPr lang="es-AR" sz="2800" b="1" strike="noStrike" spc="-1">
                <a:solidFill>
                  <a:srgbClr val="000000"/>
                </a:solidFill>
                <a:latin typeface="Courier New"/>
                <a:ea typeface="Courier New"/>
              </a:rPr>
              <a:t>3</a:t>
            </a:r>
            <a:r>
              <a:rPr lang="es-AR" sz="2800" b="0" strike="noStrike" spc="-1">
                <a:solidFill>
                  <a:srgbClr val="000000"/>
                </a:solidFill>
                <a:latin typeface="Courier New"/>
                <a:ea typeface="Courier New"/>
              </a:rPr>
              <a:t>456789</a:t>
            </a:r>
            <a:r>
              <a:rPr lang="es-AR" sz="1400" b="0" strike="noStrike" spc="-1">
                <a:solidFill>
                  <a:srgbClr val="000000"/>
                </a:solidFill>
                <a:latin typeface="Courier New"/>
                <a:ea typeface="Courier New"/>
              </a:rPr>
              <a:t>101112</a:t>
            </a:r>
            <a:r>
              <a:rPr lang="es-AR" sz="1400" b="1" strike="noStrike" spc="-1">
                <a:solidFill>
                  <a:srgbClr val="000000"/>
                </a:solidFill>
                <a:latin typeface="Courier New"/>
                <a:ea typeface="Courier New"/>
              </a:rPr>
              <a:t>13</a:t>
            </a:r>
            <a:r>
              <a:rPr lang="es-AR" sz="1400" b="0" strike="noStrike" spc="-1">
                <a:solidFill>
                  <a:srgbClr val="000000"/>
                </a:solidFill>
                <a:latin typeface="Courier New"/>
                <a:ea typeface="Courier New"/>
              </a:rPr>
              <a:t>14</a:t>
            </a:r>
            <a:endParaRPr lang="es-AR" sz="1400" b="0" strike="noStrike" spc="-1">
              <a:latin typeface="Arial"/>
            </a:endParaRPr>
          </a:p>
          <a:p>
            <a:pPr>
              <a:lnSpc>
                <a:spcPct val="90000"/>
              </a:lnSpc>
              <a:spcBef>
                <a:spcPts val="1001"/>
              </a:spcBef>
            </a:pPr>
            <a:r>
              <a:rPr lang="es-AR" sz="2800" b="0" strike="noStrike" spc="-1">
                <a:solidFill>
                  <a:srgbClr val="000000"/>
                </a:solidFill>
                <a:latin typeface="Calibri"/>
                <a:ea typeface="Calibri"/>
              </a:rPr>
              <a:t>cad.charAt(0)                  // devuelve ‘h’</a:t>
            </a:r>
            <a:endParaRPr lang="es-AR" sz="2800" b="0" strike="noStrike" spc="-1">
              <a:latin typeface="Arial"/>
            </a:endParaRPr>
          </a:p>
          <a:p>
            <a:pPr>
              <a:lnSpc>
                <a:spcPct val="90000"/>
              </a:lnSpc>
              <a:spcBef>
                <a:spcPts val="1001"/>
              </a:spcBef>
            </a:pPr>
            <a:r>
              <a:rPr lang="es-AR" sz="2800" b="0" strike="noStrike" spc="-1">
                <a:solidFill>
                  <a:srgbClr val="000000"/>
                </a:solidFill>
                <a:latin typeface="Calibri"/>
                <a:ea typeface="Calibri"/>
              </a:rPr>
              <a:t>cad[1]                               //devuelve o</a:t>
            </a:r>
            <a:endParaRPr lang="es-AR" sz="2800" b="0" strike="noStrike" spc="-1">
              <a:latin typeface="Arial"/>
            </a:endParaRPr>
          </a:p>
          <a:p>
            <a:pPr>
              <a:lnSpc>
                <a:spcPct val="90000"/>
              </a:lnSpc>
              <a:spcBef>
                <a:spcPts val="1001"/>
              </a:spcBef>
            </a:pPr>
            <a:r>
              <a:rPr lang="es-AR" sz="2800" b="0" strike="noStrike" spc="-1">
                <a:solidFill>
                  <a:srgbClr val="000000"/>
                </a:solidFill>
                <a:latin typeface="Calibri"/>
                <a:ea typeface="Calibri"/>
              </a:rPr>
              <a:t>cad[20]                             // indefinido</a:t>
            </a:r>
            <a:endParaRPr lang="es-AR" sz="2800" b="0" strike="noStrike" spc="-1">
              <a:latin typeface="Arial"/>
            </a:endParaRPr>
          </a:p>
          <a:p>
            <a:pPr>
              <a:lnSpc>
                <a:spcPct val="90000"/>
              </a:lnSpc>
              <a:spcBef>
                <a:spcPts val="1001"/>
              </a:spcBef>
            </a:pPr>
            <a:r>
              <a:rPr lang="es-AR" sz="2800" b="0" strike="noStrike" spc="-1">
                <a:solidFill>
                  <a:srgbClr val="000000"/>
                </a:solidFill>
                <a:latin typeface="Calibri"/>
                <a:ea typeface="Calibri"/>
              </a:rPr>
              <a:t>cad.indexOf("a")            // 3</a:t>
            </a:r>
            <a:endParaRPr lang="es-AR" sz="2800" b="0" strike="noStrike" spc="-1">
              <a:latin typeface="Arial"/>
            </a:endParaRPr>
          </a:p>
          <a:p>
            <a:pPr>
              <a:lnSpc>
                <a:spcPct val="90000"/>
              </a:lnSpc>
              <a:spcBef>
                <a:spcPts val="1001"/>
              </a:spcBef>
            </a:pPr>
            <a:r>
              <a:rPr lang="es-AR" sz="2800" b="0" strike="noStrike" spc="-1">
                <a:solidFill>
                  <a:srgbClr val="000000"/>
                </a:solidFill>
                <a:latin typeface="Calibri"/>
                <a:ea typeface="Calibri"/>
              </a:rPr>
              <a:t>cad.indexOf("a",4)        //1 3</a:t>
            </a:r>
            <a:endParaRPr lang="es-AR" sz="2800" b="0" strike="noStrike" spc="-1">
              <a:latin typeface="Arial"/>
            </a:endParaRPr>
          </a:p>
          <a:p>
            <a:pPr>
              <a:lnSpc>
                <a:spcPct val="90000"/>
              </a:lnSpc>
              <a:spcBef>
                <a:spcPts val="1001"/>
              </a:spcBef>
            </a:pPr>
            <a:r>
              <a:rPr lang="es-AR" sz="2800" b="0" strike="noStrike" spc="-1">
                <a:solidFill>
                  <a:srgbClr val="000000"/>
                </a:solidFill>
                <a:latin typeface="Calibri"/>
                <a:ea typeface="Calibri"/>
              </a:rPr>
              <a:t>cad.lastIndexOf("a")     //1 3</a:t>
            </a:r>
            <a:endParaRPr lang="es-AR" sz="2800" b="0" strike="noStrike" spc="-1">
              <a:latin typeface="Arial"/>
            </a:endParaRPr>
          </a:p>
          <a:p>
            <a:pPr>
              <a:lnSpc>
                <a:spcPct val="90000"/>
              </a:lnSpc>
              <a:spcBef>
                <a:spcPts val="1001"/>
              </a:spcBef>
            </a:pPr>
            <a:r>
              <a:rPr lang="es-AR" sz="2800" b="0" strike="noStrike" spc="-1">
                <a:solidFill>
                  <a:srgbClr val="000000"/>
                </a:solidFill>
                <a:latin typeface="Calibri"/>
                <a:ea typeface="Calibri"/>
              </a:rPr>
              <a:t>cad.lastIndexOf("a",13)     //13</a:t>
            </a:r>
            <a:endParaRPr lang="es-AR" sz="2800" b="0" strike="noStrike" spc="-1">
              <a:latin typeface="Arial"/>
            </a:endParaRPr>
          </a:p>
          <a:p>
            <a:pPr>
              <a:lnSpc>
                <a:spcPct val="90000"/>
              </a:lnSpc>
              <a:spcBef>
                <a:spcPts val="1001"/>
              </a:spcBef>
            </a:pPr>
            <a:endParaRPr lang="es-AR"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14520" cy="96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String</a:t>
            </a:r>
            <a:endParaRPr lang="es-AR" sz="4400" b="0" strike="noStrike" spc="-1">
              <a:latin typeface="Arial"/>
            </a:endParaRPr>
          </a:p>
        </p:txBody>
      </p:sp>
      <p:sp>
        <p:nvSpPr>
          <p:cNvPr id="89" name="CustomShape 2"/>
          <p:cNvSpPr/>
          <p:nvPr/>
        </p:nvSpPr>
        <p:spPr>
          <a:xfrm>
            <a:off x="740880" y="1329480"/>
            <a:ext cx="10514520" cy="4927680"/>
          </a:xfrm>
          <a:prstGeom prst="rect">
            <a:avLst/>
          </a:prstGeom>
          <a:noFill/>
          <a:ln>
            <a:noFill/>
          </a:ln>
        </p:spPr>
        <p:style>
          <a:lnRef idx="0">
            <a:scrgbClr r="0" g="0" b="0"/>
          </a:lnRef>
          <a:fillRef idx="0">
            <a:scrgbClr r="0" g="0" b="0"/>
          </a:fillRef>
          <a:effectRef idx="0">
            <a:scrgbClr r="0" g="0" b="0"/>
          </a:effectRef>
          <a:fontRef idx="minor"/>
        </p:style>
      </p:sp>
      <p:graphicFrame>
        <p:nvGraphicFramePr>
          <p:cNvPr id="90" name="Table 3"/>
          <p:cNvGraphicFramePr/>
          <p:nvPr/>
        </p:nvGraphicFramePr>
        <p:xfrm>
          <a:off x="952560" y="2152080"/>
          <a:ext cx="10286640" cy="3428640"/>
        </p:xfrm>
        <a:graphic>
          <a:graphicData uri="http://schemas.openxmlformats.org/drawingml/2006/table">
            <a:tbl>
              <a:tblPr/>
              <a:tblGrid>
                <a:gridCol w="2581560"/>
                <a:gridCol w="7705080"/>
              </a:tblGrid>
              <a:tr h="380880">
                <a:tc>
                  <a:txBody>
                    <a:bodyPr/>
                    <a:lstStyle/>
                    <a:p>
                      <a:pPr>
                        <a:lnSpc>
                          <a:spcPct val="100000"/>
                        </a:lnSpc>
                      </a:pPr>
                      <a:r>
                        <a:rPr lang="es-AR" sz="1100" b="0" strike="noStrike" spc="-1">
                          <a:solidFill>
                            <a:srgbClr val="000000"/>
                          </a:solidFill>
                          <a:latin typeface="Arial"/>
                          <a:ea typeface="Arial"/>
                        </a:rPr>
                        <a:t>Método</a:t>
                      </a:r>
                      <a:endParaRPr lang="es-AR" sz="1100" b="0" strike="noStrike" spc="-1">
                        <a:latin typeface="Arial"/>
                      </a:endParaRP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pPr>
                        <a:lnSpc>
                          <a:spcPct val="100000"/>
                        </a:lnSpc>
                      </a:pPr>
                      <a:r>
                        <a:rPr lang="es-AR" sz="1100" b="0" strike="noStrike" spc="-1">
                          <a:solidFill>
                            <a:srgbClr val="000000"/>
                          </a:solidFill>
                          <a:latin typeface="Arial"/>
                          <a:ea typeface="Arial"/>
                        </a:rPr>
                        <a:t>Descripción</a:t>
                      </a:r>
                      <a:endParaRPr lang="es-AR" sz="1100" b="0" strike="noStrike" spc="-1">
                        <a:latin typeface="Arial"/>
                      </a:endParaRP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r>
              <a:tr h="380880">
                <a:tc>
                  <a:txBody>
                    <a:bodyPr/>
                    <a:lstStyle/>
                    <a:p>
                      <a:pPr>
                        <a:lnSpc>
                          <a:spcPct val="100000"/>
                        </a:lnSpc>
                      </a:pPr>
                      <a:r>
                        <a:rPr lang="es-AR" sz="1100" b="0" strike="noStrike" spc="-1">
                          <a:solidFill>
                            <a:srgbClr val="000000"/>
                          </a:solidFill>
                          <a:latin typeface="Arial"/>
                          <a:ea typeface="Arial"/>
                        </a:rPr>
                        <a:t> .repeat(n) </a:t>
                      </a:r>
                      <a:endParaRPr lang="es-AR" sz="1100" b="0" strike="noStrike" spc="-1">
                        <a:latin typeface="Arial"/>
                      </a:endParaRPr>
                    </a:p>
                  </a:txBody>
                  <a:tcPr marL="75960" marR="75960">
                    <a:lnL w="9360">
                      <a:solidFill>
                        <a:srgbClr val="DDDDDD"/>
                      </a:solidFill>
                    </a:lnL>
                    <a:lnR w="9360">
                      <a:solidFill>
                        <a:srgbClr val="DDDDDD"/>
                      </a:solidFill>
                    </a:lnR>
                    <a:lnT w="12240">
                      <a:solidFill>
                        <a:srgbClr val="F3F3F3"/>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Devuelve el texto de la variable repetido n veces.</a:t>
                      </a:r>
                      <a:endParaRPr lang="es-AR" sz="1100" b="0" strike="noStrike" spc="-1">
                        <a:latin typeface="Arial"/>
                      </a:endParaRPr>
                    </a:p>
                  </a:txBody>
                  <a:tcPr marL="75960" marR="75960">
                    <a:lnL w="9360">
                      <a:solidFill>
                        <a:srgbClr val="DDDDDD"/>
                      </a:solidFill>
                    </a:lnL>
                    <a:lnR w="9360">
                      <a:solidFill>
                        <a:srgbClr val="DDDDDD"/>
                      </a:solidFill>
                    </a:lnR>
                    <a:lnT w="12240">
                      <a:solidFill>
                        <a:srgbClr val="F3F3F3"/>
                      </a:solidFill>
                    </a:lnT>
                    <a:lnB w="9360">
                      <a:solidFill>
                        <a:srgbClr val="DDDDDD"/>
                      </a:solidFill>
                    </a:lnB>
                    <a:noFill/>
                  </a:tcPr>
                </a:tc>
              </a:tr>
              <a:tr h="380880">
                <a:tc>
                  <a:txBody>
                    <a:bodyPr/>
                    <a:lstStyle/>
                    <a:p>
                      <a:pPr>
                        <a:lnSpc>
                          <a:spcPct val="100000"/>
                        </a:lnSpc>
                      </a:pPr>
                      <a:r>
                        <a:rPr lang="es-AR" sz="1100" b="0" strike="noStrike" spc="-1">
                          <a:solidFill>
                            <a:srgbClr val="000000"/>
                          </a:solidFill>
                          <a:latin typeface="Arial"/>
                          <a:ea typeface="Arial"/>
                        </a:rPr>
                        <a:t> .toLowerCase()</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Devuelve el texto de la variable en minúsculas.</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380880">
                <a:tc>
                  <a:txBody>
                    <a:bodyPr/>
                    <a:lstStyle/>
                    <a:p>
                      <a:pPr>
                        <a:lnSpc>
                          <a:spcPct val="100000"/>
                        </a:lnSpc>
                      </a:pPr>
                      <a:r>
                        <a:rPr lang="es-AR" sz="1100" b="0" strike="noStrike" spc="-1">
                          <a:solidFill>
                            <a:srgbClr val="000000"/>
                          </a:solidFill>
                          <a:latin typeface="Arial"/>
                          <a:ea typeface="Arial"/>
                        </a:rPr>
                        <a:t> .toUpperCase()</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Devuelve el texto de la variable en mayúsculas.</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380880">
                <a:tc>
                  <a:txBody>
                    <a:bodyPr/>
                    <a:lstStyle/>
                    <a:p>
                      <a:pPr>
                        <a:lnSpc>
                          <a:spcPct val="100000"/>
                        </a:lnSpc>
                      </a:pPr>
                      <a:r>
                        <a:rPr lang="es-AR" sz="1100" b="0" strike="noStrike" spc="-1">
                          <a:solidFill>
                            <a:srgbClr val="000000"/>
                          </a:solidFill>
                          <a:latin typeface="Arial"/>
                          <a:ea typeface="Arial"/>
                        </a:rPr>
                        <a:t> .trim()</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Devuelve el texto sin espacios a la izquierda y derecha.</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380880">
                <a:tc>
                  <a:txBody>
                    <a:bodyPr/>
                    <a:lstStyle/>
                    <a:p>
                      <a:pPr>
                        <a:lnSpc>
                          <a:spcPct val="100000"/>
                        </a:lnSpc>
                      </a:pPr>
                      <a:r>
                        <a:rPr lang="es-AR" sz="1100" b="0" strike="noStrike" spc="-1">
                          <a:solidFill>
                            <a:srgbClr val="000000"/>
                          </a:solidFill>
                          <a:latin typeface="Arial"/>
                          <a:ea typeface="Arial"/>
                        </a:rPr>
                        <a:t> .replace(str|, newstr)</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Reemplaza la primera aparición del texto str por newstr.</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380880">
                <a:tc>
                  <a:txBody>
                    <a:bodyPr/>
                    <a:lstStyle/>
                    <a:p>
                      <a:pPr>
                        <a:lnSpc>
                          <a:spcPct val="100000"/>
                        </a:lnSpc>
                      </a:pPr>
                      <a:r>
                        <a:rPr lang="es-AR" sz="1100" b="0" strike="noStrike" spc="-1">
                          <a:solidFill>
                            <a:srgbClr val="000000"/>
                          </a:solidFill>
                          <a:latin typeface="Arial"/>
                          <a:ea typeface="Arial"/>
                        </a:rPr>
                        <a:t> .substr(ini, len)</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Devuelve el subtexto desde la posición ini hasta ini+len.</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380880">
                <a:tc>
                  <a:txBody>
                    <a:bodyPr/>
                    <a:lstStyle/>
                    <a:p>
                      <a:pPr>
                        <a:lnSpc>
                          <a:spcPct val="100000"/>
                        </a:lnSpc>
                      </a:pPr>
                      <a:r>
                        <a:rPr lang="es-AR" sz="1100" b="0" strike="noStrike" spc="-1">
                          <a:solidFill>
                            <a:srgbClr val="000000"/>
                          </a:solidFill>
                          <a:latin typeface="Arial"/>
                          <a:ea typeface="Arial"/>
                        </a:rPr>
                        <a:t> .substring(ini, end)</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Devuelve el subtexto desde la posición ini hasta end.</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381600">
                <a:tc>
                  <a:txBody>
                    <a:bodyPr/>
                    <a:lstStyle/>
                    <a:p>
                      <a:pPr>
                        <a:lnSpc>
                          <a:spcPct val="115000"/>
                        </a:lnSpc>
                      </a:pPr>
                      <a:r>
                        <a:rPr lang="es-AR" sz="1100" b="0" strike="noStrike" spc="-1">
                          <a:solidFill>
                            <a:srgbClr val="000000"/>
                          </a:solidFill>
                          <a:latin typeface="Arial"/>
                          <a:ea typeface="Arial"/>
                        </a:rPr>
                        <a:t>.split(sep)</a:t>
                      </a:r>
                      <a:endParaRPr lang="es-AR" sz="1100" b="0" strike="noStrike" spc="-1">
                        <a:latin typeface="Arial"/>
                      </a:endParaRPr>
                    </a:p>
                  </a:txBody>
                  <a:tcPr marL="91080" marR="91080">
                    <a:lnL w="9360">
                      <a:solidFill>
                        <a:srgbClr val="9E9E9E"/>
                      </a:solidFill>
                    </a:lnL>
                    <a:lnR w="9360">
                      <a:solidFill>
                        <a:srgbClr val="9E9E9E"/>
                      </a:solidFill>
                    </a:lnR>
                    <a:lnT w="9360">
                      <a:solidFill>
                        <a:srgbClr val="DDDDDD"/>
                      </a:solidFill>
                    </a:lnT>
                    <a:lnB w="9360">
                      <a:solidFill>
                        <a:srgbClr val="9E9E9E"/>
                      </a:solidFill>
                    </a:lnB>
                    <a:noFill/>
                  </a:tcPr>
                </a:tc>
                <a:tc>
                  <a:txBody>
                    <a:bodyPr/>
                    <a:lstStyle/>
                    <a:p>
                      <a:pPr>
                        <a:lnSpc>
                          <a:spcPct val="100000"/>
                        </a:lnSpc>
                      </a:pPr>
                      <a:r>
                        <a:rPr lang="es-AR" sz="1400" b="0" strike="noStrike" spc="-1">
                          <a:solidFill>
                            <a:srgbClr val="000000"/>
                          </a:solidFill>
                          <a:latin typeface="Arial"/>
                          <a:ea typeface="Arial"/>
                        </a:rPr>
                        <a:t>Devuelve un array </a:t>
                      </a:r>
                      <a:r>
                        <a:rPr lang="es-AR" sz="1100" b="0" strike="noStrike" spc="-1">
                          <a:solidFill>
                            <a:srgbClr val="000000"/>
                          </a:solidFill>
                          <a:latin typeface="Arial"/>
                          <a:ea typeface="Arial"/>
                        </a:rPr>
                        <a:t>por el substring sep como separador</a:t>
                      </a:r>
                      <a:endParaRPr lang="es-AR" sz="1100" b="0" strike="noStrike" spc="-1">
                        <a:latin typeface="Arial"/>
                      </a:endParaRPr>
                    </a:p>
                  </a:txBody>
                  <a:tcPr marL="91080" marR="91080">
                    <a:lnL w="9360">
                      <a:solidFill>
                        <a:srgbClr val="9E9E9E"/>
                      </a:solidFill>
                    </a:lnL>
                    <a:lnR w="9360">
                      <a:solidFill>
                        <a:srgbClr val="9E9E9E"/>
                      </a:solidFill>
                    </a:lnR>
                    <a:lnT w="9360">
                      <a:solidFill>
                        <a:srgbClr val="DDDDDD"/>
                      </a:solidFill>
                    </a:lnT>
                    <a:lnB w="9360">
                      <a:solidFill>
                        <a:srgbClr val="9E9E9E"/>
                      </a:solidFill>
                    </a:lnB>
                    <a:noFill/>
                  </a:tcPr>
                </a:tc>
              </a:tr>
            </a:tbl>
          </a:graphicData>
        </a:graphic>
      </p:graphicFrame>
      <p:sp>
        <p:nvSpPr>
          <p:cNvPr id="91" name="CustomShape 4"/>
          <p:cNvSpPr/>
          <p:nvPr/>
        </p:nvSpPr>
        <p:spPr>
          <a:xfrm>
            <a:off x="2736000" y="6349320"/>
            <a:ext cx="554616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800" b="0" strike="noStrike" spc="-1">
                <a:solidFill>
                  <a:srgbClr val="000000"/>
                </a:solidFill>
                <a:latin typeface="Arial"/>
                <a:ea typeface="DejaVu Sans"/>
              </a:rPr>
              <a:t>https://www.w3schools.com/js/js_string_methods.asp</a:t>
            </a:r>
            <a:endParaRPr lang="es-A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838080" y="365040"/>
            <a:ext cx="10514520" cy="96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String</a:t>
            </a:r>
            <a:endParaRPr lang="es-AR" sz="4400" b="0" strike="noStrike" spc="-1">
              <a:latin typeface="Arial"/>
            </a:endParaRPr>
          </a:p>
        </p:txBody>
      </p:sp>
      <p:sp>
        <p:nvSpPr>
          <p:cNvPr id="93" name="CustomShape 2"/>
          <p:cNvSpPr/>
          <p:nvPr/>
        </p:nvSpPr>
        <p:spPr>
          <a:xfrm>
            <a:off x="740880" y="1329480"/>
            <a:ext cx="10514520" cy="492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spcBef>
                <a:spcPts val="1599"/>
              </a:spcBef>
            </a:pPr>
            <a:r>
              <a:rPr lang="es-AR" sz="1500" b="0" strike="noStrike" spc="-1">
                <a:solidFill>
                  <a:srgbClr val="434343"/>
                </a:solidFill>
                <a:latin typeface="Arial"/>
                <a:ea typeface="Arial"/>
              </a:rPr>
              <a:t>Plantilla de cadena de caracteres (Template String)</a:t>
            </a:r>
            <a:endParaRPr lang="es-AR" sz="1500" b="0" strike="noStrike" spc="-1">
              <a:latin typeface="Arial"/>
            </a:endParaRPr>
          </a:p>
          <a:p>
            <a:pPr>
              <a:lnSpc>
                <a:spcPct val="115000"/>
              </a:lnSpc>
              <a:spcBef>
                <a:spcPts val="1400"/>
              </a:spcBef>
            </a:pPr>
            <a:r>
              <a:rPr lang="es-AR" sz="1300" b="0" strike="noStrike" spc="-1">
                <a:solidFill>
                  <a:srgbClr val="666666"/>
                </a:solidFill>
                <a:latin typeface="Arial"/>
                <a:ea typeface="Arial"/>
              </a:rPr>
              <a:t>Resumen</a:t>
            </a:r>
            <a:endParaRPr lang="es-AR" sz="1300" b="0" strike="noStrike" spc="-1">
              <a:latin typeface="Arial"/>
            </a:endParaRPr>
          </a:p>
          <a:p>
            <a:pPr>
              <a:lnSpc>
                <a:spcPct val="115000"/>
              </a:lnSpc>
              <a:spcBef>
                <a:spcPts val="400"/>
              </a:spcBef>
            </a:pPr>
            <a:r>
              <a:rPr lang="es-AR" sz="1200" b="0" strike="noStrike" spc="-1">
                <a:solidFill>
                  <a:srgbClr val="000000"/>
                </a:solidFill>
                <a:latin typeface="Arial"/>
                <a:ea typeface="Arial"/>
              </a:rPr>
              <a:t>Las plantillas de cadena de texto (template strings) son literales de texto que habilitan el uso de expresiones incrustadas. Es posible utilizar cadenas de texto de más de una línea, y funcionalidades de interpolación de cadenas de texto con ellas.</a:t>
            </a:r>
            <a:endParaRPr lang="es-AR" sz="1200" b="0" strike="noStrike" spc="-1">
              <a:latin typeface="Arial"/>
            </a:endParaRPr>
          </a:p>
          <a:p>
            <a:pPr>
              <a:lnSpc>
                <a:spcPct val="115000"/>
              </a:lnSpc>
              <a:spcBef>
                <a:spcPts val="1400"/>
              </a:spcBef>
            </a:pPr>
            <a:r>
              <a:rPr lang="es-AR" sz="1300" b="0" strike="noStrike" spc="-1">
                <a:solidFill>
                  <a:srgbClr val="666666"/>
                </a:solidFill>
                <a:latin typeface="Arial"/>
                <a:ea typeface="Arial"/>
              </a:rPr>
              <a:t>Sintaxis</a:t>
            </a:r>
            <a:endParaRPr lang="es-AR" sz="1300" b="0" strike="noStrike" spc="-1">
              <a:latin typeface="Arial"/>
            </a:endParaRPr>
          </a:p>
          <a:p>
            <a:pPr>
              <a:lnSpc>
                <a:spcPct val="115000"/>
              </a:lnSpc>
              <a:spcBef>
                <a:spcPts val="400"/>
              </a:spcBef>
            </a:pPr>
            <a:r>
              <a:rPr lang="es-AR" sz="1200" b="1" strike="noStrike" spc="-1">
                <a:solidFill>
                  <a:srgbClr val="000000"/>
                </a:solidFill>
                <a:latin typeface="Arial"/>
                <a:ea typeface="Arial"/>
              </a:rPr>
              <a:t>`</a:t>
            </a:r>
            <a:r>
              <a:rPr lang="es-AR" sz="1200" b="0" strike="noStrike" spc="-1">
                <a:solidFill>
                  <a:srgbClr val="000000"/>
                </a:solidFill>
                <a:latin typeface="Arial"/>
                <a:ea typeface="Arial"/>
              </a:rPr>
              <a:t>cadena de texto</a:t>
            </a:r>
            <a:r>
              <a:rPr lang="es-AR" sz="1200" b="1" strike="noStrike" spc="-1">
                <a:solidFill>
                  <a:srgbClr val="000000"/>
                </a:solidFill>
                <a:latin typeface="Arial"/>
                <a:ea typeface="Arial"/>
              </a:rPr>
              <a:t>`</a:t>
            </a:r>
            <a:endParaRPr lang="es-AR" sz="1200" b="0" strike="noStrike" spc="-1">
              <a:latin typeface="Arial"/>
            </a:endParaRPr>
          </a:p>
          <a:p>
            <a:pPr>
              <a:lnSpc>
                <a:spcPct val="115000"/>
              </a:lnSpc>
            </a:pPr>
            <a:endParaRPr lang="es-AR" sz="1200" b="0" strike="noStrike" spc="-1">
              <a:latin typeface="Arial"/>
            </a:endParaRPr>
          </a:p>
          <a:p>
            <a:pPr>
              <a:lnSpc>
                <a:spcPct val="115000"/>
              </a:lnSpc>
            </a:pPr>
            <a:r>
              <a:rPr lang="es-AR" sz="1200" b="1" strike="noStrike" spc="-1">
                <a:solidFill>
                  <a:srgbClr val="000000"/>
                </a:solidFill>
                <a:latin typeface="Arial"/>
                <a:ea typeface="Arial"/>
              </a:rPr>
              <a:t>`</a:t>
            </a:r>
            <a:r>
              <a:rPr lang="es-AR" sz="1200" b="0" strike="noStrike" spc="-1">
                <a:solidFill>
                  <a:srgbClr val="000000"/>
                </a:solidFill>
                <a:latin typeface="Arial"/>
                <a:ea typeface="Arial"/>
              </a:rPr>
              <a:t>línea 1 de la cadena de texto</a:t>
            </a:r>
            <a:endParaRPr lang="es-AR" sz="1200" b="0" strike="noStrike" spc="-1">
              <a:latin typeface="Arial"/>
            </a:endParaRPr>
          </a:p>
          <a:p>
            <a:pPr>
              <a:lnSpc>
                <a:spcPct val="115000"/>
              </a:lnSpc>
            </a:pPr>
            <a:r>
              <a:rPr lang="es-AR" sz="1200" b="0" strike="noStrike" spc="-1">
                <a:solidFill>
                  <a:srgbClr val="000000"/>
                </a:solidFill>
                <a:latin typeface="Arial"/>
                <a:ea typeface="Arial"/>
              </a:rPr>
              <a:t> línea 2 de la cadena de texto</a:t>
            </a:r>
            <a:r>
              <a:rPr lang="es-AR" sz="1200" b="1" strike="noStrike" spc="-1">
                <a:solidFill>
                  <a:srgbClr val="000000"/>
                </a:solidFill>
                <a:latin typeface="Arial"/>
                <a:ea typeface="Arial"/>
              </a:rPr>
              <a:t>`</a:t>
            </a:r>
            <a:endParaRPr lang="es-AR" sz="1200" b="0" strike="noStrike" spc="-1">
              <a:latin typeface="Arial"/>
            </a:endParaRPr>
          </a:p>
          <a:p>
            <a:pPr>
              <a:lnSpc>
                <a:spcPct val="115000"/>
              </a:lnSpc>
            </a:pPr>
            <a:endParaRPr lang="es-AR" sz="1200" b="0" strike="noStrike" spc="-1">
              <a:latin typeface="Arial"/>
            </a:endParaRPr>
          </a:p>
          <a:p>
            <a:pPr>
              <a:lnSpc>
                <a:spcPct val="115000"/>
              </a:lnSpc>
            </a:pPr>
            <a:r>
              <a:rPr lang="es-AR" sz="1200" b="1" strike="noStrike" spc="-1">
                <a:solidFill>
                  <a:srgbClr val="000000"/>
                </a:solidFill>
                <a:latin typeface="Arial"/>
                <a:ea typeface="Arial"/>
              </a:rPr>
              <a:t>`</a:t>
            </a:r>
            <a:r>
              <a:rPr lang="es-AR" sz="1200" b="0" strike="noStrike" spc="-1">
                <a:solidFill>
                  <a:srgbClr val="000000"/>
                </a:solidFill>
                <a:latin typeface="Arial"/>
                <a:ea typeface="Arial"/>
              </a:rPr>
              <a:t>cadena de texto ${expresión} texto</a:t>
            </a:r>
            <a:r>
              <a:rPr lang="es-AR" sz="1200" b="1" strike="noStrike" spc="-1">
                <a:solidFill>
                  <a:srgbClr val="000000"/>
                </a:solidFill>
                <a:latin typeface="Arial"/>
                <a:ea typeface="Arial"/>
              </a:rPr>
              <a:t>`</a:t>
            </a:r>
            <a:endParaRPr lang="es-AR" sz="1200" b="0" strike="noStrike" spc="-1">
              <a:latin typeface="Arial"/>
            </a:endParaRPr>
          </a:p>
          <a:p>
            <a:pPr>
              <a:lnSpc>
                <a:spcPct val="115000"/>
              </a:lnSpc>
            </a:pPr>
            <a:endParaRPr lang="es-AR" sz="1200" b="0" strike="noStrike" spc="-1">
              <a:latin typeface="Arial"/>
            </a:endParaRPr>
          </a:p>
          <a:p>
            <a:pPr>
              <a:lnSpc>
                <a:spcPct val="135000"/>
              </a:lnSpc>
            </a:pPr>
            <a:r>
              <a:rPr lang="es-AR" sz="1050" b="0" strike="noStrike" spc="-1">
                <a:solidFill>
                  <a:srgbClr val="000000"/>
                </a:solidFill>
                <a:latin typeface="Courier New"/>
                <a:ea typeface="Courier New"/>
              </a:rPr>
              <a:t>function suma(a,b){</a:t>
            </a:r>
            <a:endParaRPr lang="es-AR" sz="1050" b="0" strike="noStrike" spc="-1">
              <a:latin typeface="Arial"/>
            </a:endParaRPr>
          </a:p>
          <a:p>
            <a:pPr>
              <a:lnSpc>
                <a:spcPct val="135000"/>
              </a:lnSpc>
            </a:pPr>
            <a:r>
              <a:rPr lang="es-AR" sz="1050" b="0" strike="noStrike" spc="-1">
                <a:solidFill>
                  <a:srgbClr val="000000"/>
                </a:solidFill>
                <a:latin typeface="Courier New"/>
                <a:ea typeface="Courier New"/>
              </a:rPr>
              <a:t> return a+b;</a:t>
            </a:r>
            <a:endParaRPr lang="es-AR" sz="1050" b="0" strike="noStrike" spc="-1">
              <a:latin typeface="Arial"/>
            </a:endParaRPr>
          </a:p>
          <a:p>
            <a:pPr>
              <a:lnSpc>
                <a:spcPct val="135000"/>
              </a:lnSpc>
            </a:pPr>
            <a:r>
              <a:rPr lang="es-AR" sz="1050" b="0" strike="noStrike" spc="-1">
                <a:solidFill>
                  <a:srgbClr val="000000"/>
                </a:solidFill>
                <a:latin typeface="Courier New"/>
                <a:ea typeface="Courier New"/>
              </a:rPr>
              <a:t>}</a:t>
            </a:r>
            <a:endParaRPr lang="es-AR" sz="1050" b="0" strike="noStrike" spc="-1">
              <a:latin typeface="Arial"/>
            </a:endParaRPr>
          </a:p>
          <a:p>
            <a:pPr>
              <a:lnSpc>
                <a:spcPct val="135000"/>
              </a:lnSpc>
            </a:pPr>
            <a:r>
              <a:rPr lang="es-AR" sz="1050" b="0" strike="noStrike" spc="-1">
                <a:solidFill>
                  <a:srgbClr val="000000"/>
                </a:solidFill>
                <a:latin typeface="Courier New"/>
                <a:ea typeface="Courier New"/>
              </a:rPr>
              <a:t>var a=Number(prompt("ingrese un numero a:"));</a:t>
            </a:r>
            <a:endParaRPr lang="es-AR" sz="1050" b="0" strike="noStrike" spc="-1">
              <a:latin typeface="Arial"/>
            </a:endParaRPr>
          </a:p>
          <a:p>
            <a:pPr>
              <a:lnSpc>
                <a:spcPct val="135000"/>
              </a:lnSpc>
            </a:pPr>
            <a:r>
              <a:rPr lang="es-AR" sz="1050" b="0" strike="noStrike" spc="-1">
                <a:solidFill>
                  <a:srgbClr val="000000"/>
                </a:solidFill>
                <a:latin typeface="Courier New"/>
                <a:ea typeface="Courier New"/>
              </a:rPr>
              <a:t>var b=Number(prompt("ingrese un numero b:"));</a:t>
            </a:r>
            <a:endParaRPr lang="es-AR" sz="1050" b="0" strike="noStrike" spc="-1">
              <a:latin typeface="Arial"/>
            </a:endParaRPr>
          </a:p>
          <a:p>
            <a:pPr>
              <a:lnSpc>
                <a:spcPct val="135000"/>
              </a:lnSpc>
            </a:pPr>
            <a:r>
              <a:rPr lang="es-AR" sz="1050" b="0" strike="noStrike" spc="-1">
                <a:solidFill>
                  <a:srgbClr val="000000"/>
                </a:solidFill>
                <a:latin typeface="Courier New"/>
                <a:ea typeface="Courier New"/>
              </a:rPr>
              <a:t>console.log("la suma entre " + a + " y " + b + " es: " + suma(a,b));  //  </a:t>
            </a:r>
            <a:r>
              <a:rPr lang="es-AR" sz="1100" b="0" strike="noStrike" spc="-1">
                <a:solidFill>
                  <a:srgbClr val="C4CCCC"/>
                </a:solidFill>
                <a:latin typeface="Arial"/>
                <a:ea typeface="Arial"/>
              </a:rPr>
              <a:t>la suma entre 12 y 21 es: 33</a:t>
            </a:r>
            <a:endParaRPr lang="es-AR" sz="1100" b="0" strike="noStrike" spc="-1">
              <a:latin typeface="Arial"/>
            </a:endParaRPr>
          </a:p>
          <a:p>
            <a:pPr>
              <a:lnSpc>
                <a:spcPct val="135000"/>
              </a:lnSpc>
            </a:pPr>
            <a:r>
              <a:rPr lang="es-AR" sz="1050" b="0" strike="noStrike" spc="-1">
                <a:solidFill>
                  <a:srgbClr val="000000"/>
                </a:solidFill>
                <a:latin typeface="Courier New"/>
                <a:ea typeface="Courier New"/>
              </a:rPr>
              <a:t>console.log(`la suma entre ${a} y ${b} es: ${suma(a,b)}  `);          //  </a:t>
            </a:r>
            <a:r>
              <a:rPr lang="es-AR" sz="1100" b="0" strike="noStrike" spc="-1">
                <a:solidFill>
                  <a:srgbClr val="C4CCCC"/>
                </a:solidFill>
                <a:latin typeface="Arial"/>
                <a:ea typeface="Arial"/>
              </a:rPr>
              <a:t>la suma entre 12 y 21 es: 33</a:t>
            </a:r>
            <a:endParaRPr lang="es-AR" sz="1100" b="0" strike="noStrike" spc="-1">
              <a:latin typeface="Arial"/>
            </a:endParaRPr>
          </a:p>
          <a:p>
            <a:pPr>
              <a:lnSpc>
                <a:spcPct val="135000"/>
              </a:lnSpc>
            </a:pPr>
            <a:endParaRPr lang="es-AR" sz="1100" b="0" strike="noStrike" spc="-1">
              <a:latin typeface="Arial"/>
            </a:endParaRPr>
          </a:p>
          <a:p>
            <a:pPr>
              <a:lnSpc>
                <a:spcPct val="135000"/>
              </a:lnSpc>
            </a:pPr>
            <a:endParaRPr lang="es-AR" sz="1100" b="0" strike="noStrike" spc="-1">
              <a:latin typeface="Arial"/>
            </a:endParaRPr>
          </a:p>
          <a:p>
            <a:pPr>
              <a:lnSpc>
                <a:spcPct val="135000"/>
              </a:lnSpc>
            </a:pPr>
            <a:endParaRPr lang="es-AR" sz="1100" b="0" strike="noStrike" spc="-1">
              <a:latin typeface="Arial"/>
            </a:endParaRPr>
          </a:p>
          <a:p>
            <a:pPr>
              <a:lnSpc>
                <a:spcPct val="135000"/>
              </a:lnSpc>
            </a:pPr>
            <a:endParaRPr lang="es-AR" sz="1100" b="0" strike="noStrike" spc="-1">
              <a:latin typeface="Arial"/>
            </a:endParaRPr>
          </a:p>
          <a:p>
            <a:pPr>
              <a:lnSpc>
                <a:spcPct val="115000"/>
              </a:lnSpc>
            </a:pPr>
            <a:endParaRPr lang="es-AR" sz="1100" b="0" strike="noStrike" spc="-1">
              <a:latin typeface="Arial"/>
            </a:endParaRPr>
          </a:p>
          <a:p>
            <a:pPr>
              <a:lnSpc>
                <a:spcPct val="90000"/>
              </a:lnSpc>
              <a:spcBef>
                <a:spcPts val="1001"/>
              </a:spcBef>
            </a:pPr>
            <a:endParaRPr lang="es-AR"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Array</a:t>
            </a:r>
            <a:endParaRPr lang="es-AR" sz="4400" b="0" strike="noStrike" spc="-1">
              <a:latin typeface="Arial"/>
            </a:endParaRPr>
          </a:p>
        </p:txBody>
      </p:sp>
      <p:sp>
        <p:nvSpPr>
          <p:cNvPr id="49" name="CustomShape 2"/>
          <p:cNvSpPr/>
          <p:nvPr/>
        </p:nvSpPr>
        <p:spPr>
          <a:xfrm>
            <a:off x="838080" y="1321200"/>
            <a:ext cx="10514520" cy="485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r>
              <a:rPr lang="es-AR" sz="2800" b="0" strike="noStrike" spc="-1">
                <a:solidFill>
                  <a:srgbClr val="000000"/>
                </a:solidFill>
                <a:latin typeface="Calibri"/>
                <a:ea typeface="Calibri"/>
              </a:rPr>
              <a:t>¿Qué es un array? </a:t>
            </a:r>
            <a:endParaRPr lang="es-AR" sz="2800" b="0" strike="noStrike" spc="-1">
              <a:latin typeface="Arial"/>
            </a:endParaRPr>
          </a:p>
          <a:p>
            <a:pPr>
              <a:lnSpc>
                <a:spcPct val="115000"/>
              </a:lnSpc>
            </a:pPr>
            <a:r>
              <a:rPr lang="es-AR" sz="1700" b="0" strike="noStrike" spc="-1">
                <a:solidFill>
                  <a:srgbClr val="000000"/>
                </a:solidFill>
                <a:latin typeface="Arial"/>
                <a:ea typeface="Arial"/>
              </a:rPr>
              <a:t>Un array es una colección o agrupación de elementos en una misma variable, cada uno de ellos ubicado por la posición que ocupa en el array. En Javascript, se pueden definir de varias formas:</a:t>
            </a:r>
            <a:endParaRPr lang="es-AR" sz="1700" b="0" strike="noStrike" spc="-1">
              <a:latin typeface="Arial"/>
            </a:endParaRPr>
          </a:p>
          <a:p>
            <a:pPr>
              <a:lnSpc>
                <a:spcPct val="90000"/>
              </a:lnSpc>
              <a:spcBef>
                <a:spcPts val="1001"/>
              </a:spcBef>
            </a:pPr>
            <a:endParaRPr lang="es-AR" sz="1700" b="0" strike="noStrike" spc="-1">
              <a:latin typeface="Arial"/>
            </a:endParaRPr>
          </a:p>
          <a:p>
            <a:pPr>
              <a:lnSpc>
                <a:spcPct val="90000"/>
              </a:lnSpc>
              <a:spcBef>
                <a:spcPts val="1001"/>
              </a:spcBef>
            </a:pPr>
            <a:endParaRPr lang="es-AR" sz="1700" b="0" strike="noStrike" spc="-1">
              <a:latin typeface="Arial"/>
            </a:endParaRPr>
          </a:p>
          <a:p>
            <a:pPr>
              <a:lnSpc>
                <a:spcPct val="115000"/>
              </a:lnSpc>
            </a:pPr>
            <a:endParaRPr lang="es-AR" sz="1700" b="0" strike="noStrike" spc="-1">
              <a:latin typeface="Arial"/>
            </a:endParaRPr>
          </a:p>
          <a:p>
            <a:pPr>
              <a:lnSpc>
                <a:spcPct val="115000"/>
              </a:lnSpc>
            </a:pPr>
            <a:endParaRPr lang="es-AR" sz="1700" b="0" strike="noStrike" spc="-1">
              <a:latin typeface="Arial"/>
            </a:endParaRPr>
          </a:p>
          <a:p>
            <a:pPr>
              <a:lnSpc>
                <a:spcPct val="115000"/>
              </a:lnSpc>
            </a:pPr>
            <a:endParaRPr lang="es-AR" sz="1700" b="0" strike="noStrike" spc="-1">
              <a:latin typeface="Arial"/>
            </a:endParaRPr>
          </a:p>
          <a:p>
            <a:pPr>
              <a:lnSpc>
                <a:spcPct val="115000"/>
              </a:lnSpc>
            </a:pPr>
            <a:endParaRPr lang="es-AR" sz="1700" b="0" strike="noStrike" spc="-1">
              <a:latin typeface="Arial"/>
            </a:endParaRPr>
          </a:p>
          <a:p>
            <a:pPr>
              <a:lnSpc>
                <a:spcPct val="115000"/>
              </a:lnSpc>
            </a:pPr>
            <a:endParaRPr lang="es-AR" sz="1700" b="0" strike="noStrike" spc="-1">
              <a:latin typeface="Arial"/>
            </a:endParaRPr>
          </a:p>
          <a:p>
            <a:pPr>
              <a:lnSpc>
                <a:spcPct val="115000"/>
              </a:lnSpc>
            </a:pPr>
            <a:endParaRPr lang="es-AR" sz="1700" b="0" strike="noStrike" spc="-1">
              <a:latin typeface="Arial"/>
            </a:endParaRPr>
          </a:p>
          <a:p>
            <a:pPr>
              <a:lnSpc>
                <a:spcPct val="115000"/>
              </a:lnSpc>
            </a:pPr>
            <a:r>
              <a:rPr lang="es-AR" sz="1400" b="0" strike="noStrike" spc="-1">
                <a:solidFill>
                  <a:srgbClr val="000000"/>
                </a:solidFill>
                <a:latin typeface="Arial"/>
                <a:ea typeface="Arial"/>
              </a:rPr>
              <a:t>// Forma tradicional</a:t>
            </a:r>
            <a:endParaRPr lang="es-AR" sz="1400" b="0" strike="noStrike" spc="-1">
              <a:latin typeface="Arial"/>
            </a:endParaRPr>
          </a:p>
          <a:p>
            <a:pPr>
              <a:lnSpc>
                <a:spcPct val="115000"/>
              </a:lnSpc>
            </a:pPr>
            <a:r>
              <a:rPr lang="es-AR" sz="1400" b="0" strike="noStrike" spc="-1">
                <a:solidFill>
                  <a:srgbClr val="000000"/>
                </a:solidFill>
                <a:latin typeface="Arial"/>
                <a:ea typeface="Arial"/>
              </a:rPr>
              <a:t>const array = new Array("a", "b", "c");</a:t>
            </a:r>
            <a:endParaRPr lang="es-AR" sz="1400" b="0" strike="noStrike" spc="-1">
              <a:latin typeface="Arial"/>
            </a:endParaRPr>
          </a:p>
          <a:p>
            <a:pPr>
              <a:lnSpc>
                <a:spcPct val="115000"/>
              </a:lnSpc>
            </a:pPr>
            <a:endParaRPr lang="es-AR" sz="1400" b="0" strike="noStrike" spc="-1">
              <a:latin typeface="Arial"/>
            </a:endParaRPr>
          </a:p>
          <a:p>
            <a:pPr>
              <a:lnSpc>
                <a:spcPct val="115000"/>
              </a:lnSpc>
            </a:pPr>
            <a:r>
              <a:rPr lang="es-AR" sz="1400" b="0" strike="noStrike" spc="-1">
                <a:solidFill>
                  <a:srgbClr val="000000"/>
                </a:solidFill>
                <a:latin typeface="Arial"/>
                <a:ea typeface="Arial"/>
              </a:rPr>
              <a:t>// Mediante literales (preferida)</a:t>
            </a:r>
            <a:endParaRPr lang="es-AR" sz="1400" b="0" strike="noStrike" spc="-1">
              <a:latin typeface="Arial"/>
            </a:endParaRPr>
          </a:p>
          <a:p>
            <a:pPr>
              <a:lnSpc>
                <a:spcPct val="115000"/>
              </a:lnSpc>
            </a:pPr>
            <a:r>
              <a:rPr lang="es-AR" sz="1400" b="0" strike="noStrike" spc="-1">
                <a:solidFill>
                  <a:srgbClr val="000000"/>
                </a:solidFill>
                <a:latin typeface="Arial"/>
                <a:ea typeface="Arial"/>
              </a:rPr>
              <a:t>const array = ["a", "b", "c"]; // Array con 3 elementos</a:t>
            </a:r>
            <a:endParaRPr lang="es-AR" sz="1400" b="0" strike="noStrike" spc="-1">
              <a:latin typeface="Arial"/>
            </a:endParaRPr>
          </a:p>
          <a:p>
            <a:pPr>
              <a:lnSpc>
                <a:spcPct val="115000"/>
              </a:lnSpc>
            </a:pPr>
            <a:r>
              <a:rPr lang="es-AR" sz="1400" b="0" strike="noStrike" spc="-1">
                <a:solidFill>
                  <a:srgbClr val="000000"/>
                </a:solidFill>
                <a:latin typeface="Arial"/>
                <a:ea typeface="Arial"/>
              </a:rPr>
              <a:t>const empty = []; // Array vacío (0 elementos)</a:t>
            </a:r>
            <a:endParaRPr lang="es-AR" sz="1400" b="0" strike="noStrike" spc="-1">
              <a:latin typeface="Arial"/>
            </a:endParaRPr>
          </a:p>
          <a:p>
            <a:pPr>
              <a:lnSpc>
                <a:spcPct val="115000"/>
              </a:lnSpc>
            </a:pPr>
            <a:r>
              <a:rPr lang="es-AR" sz="1400" b="0" strike="noStrike" spc="-1">
                <a:solidFill>
                  <a:srgbClr val="000000"/>
                </a:solidFill>
                <a:latin typeface="Arial"/>
                <a:ea typeface="Arial"/>
              </a:rPr>
              <a:t>const mixto = ["a", 5, true]; // Array mixto (string, number, boolean)</a:t>
            </a:r>
            <a:endParaRPr lang="es-AR" sz="1400" b="0" strike="noStrike" spc="-1">
              <a:latin typeface="Arial"/>
            </a:endParaRPr>
          </a:p>
          <a:p>
            <a:pPr>
              <a:lnSpc>
                <a:spcPct val="115000"/>
              </a:lnSpc>
            </a:pPr>
            <a:endParaRPr lang="es-AR" sz="1400" b="0" strike="noStrike" spc="-1">
              <a:latin typeface="Arial"/>
            </a:endParaRPr>
          </a:p>
        </p:txBody>
      </p:sp>
      <p:graphicFrame>
        <p:nvGraphicFramePr>
          <p:cNvPr id="50" name="Table 3"/>
          <p:cNvGraphicFramePr/>
          <p:nvPr/>
        </p:nvGraphicFramePr>
        <p:xfrm>
          <a:off x="2001600" y="2666880"/>
          <a:ext cx="6857640" cy="1522800"/>
        </p:xfrm>
        <a:graphic>
          <a:graphicData uri="http://schemas.openxmlformats.org/drawingml/2006/table">
            <a:tbl>
              <a:tblPr/>
              <a:tblGrid>
                <a:gridCol w="1901880"/>
                <a:gridCol w="4955760"/>
              </a:tblGrid>
              <a:tr h="380880">
                <a:tc>
                  <a:txBody>
                    <a:bodyPr/>
                    <a:lstStyle/>
                    <a:p>
                      <a:pPr>
                        <a:lnSpc>
                          <a:spcPct val="100000"/>
                        </a:lnSpc>
                      </a:pPr>
                      <a:r>
                        <a:rPr lang="es-AR" sz="1100" b="0" strike="noStrike" spc="-1">
                          <a:solidFill>
                            <a:srgbClr val="000000"/>
                          </a:solidFill>
                          <a:latin typeface="Arial"/>
                          <a:ea typeface="Arial"/>
                        </a:rPr>
                        <a:t>Constructor</a:t>
                      </a:r>
                      <a:endParaRPr lang="es-AR" sz="1100" b="0" strike="noStrike" spc="-1">
                        <a:latin typeface="Arial"/>
                      </a:endParaRP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pPr>
                        <a:lnSpc>
                          <a:spcPct val="100000"/>
                        </a:lnSpc>
                      </a:pPr>
                      <a:r>
                        <a:rPr lang="es-AR" sz="1100" b="0" strike="noStrike" spc="-1">
                          <a:solidFill>
                            <a:srgbClr val="000000"/>
                          </a:solidFill>
                          <a:latin typeface="Arial"/>
                          <a:ea typeface="Arial"/>
                        </a:rPr>
                        <a:t>Descripción</a:t>
                      </a:r>
                      <a:endParaRPr lang="es-AR" sz="1100" b="0" strike="noStrike" spc="-1">
                        <a:latin typeface="Arial"/>
                      </a:endParaRP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r>
              <a:tr h="380880">
                <a:tc>
                  <a:txBody>
                    <a:bodyPr/>
                    <a:lstStyle/>
                    <a:p>
                      <a:pPr>
                        <a:lnSpc>
                          <a:spcPct val="100000"/>
                        </a:lnSpc>
                      </a:pPr>
                      <a:r>
                        <a:rPr lang="es-AR" sz="1100" b="0" strike="noStrike" spc="-1">
                          <a:solidFill>
                            <a:srgbClr val="000000"/>
                          </a:solidFill>
                          <a:latin typeface="Arial"/>
                          <a:ea typeface="Arial"/>
                        </a:rPr>
                        <a:t> new Array(n)</a:t>
                      </a:r>
                      <a:endParaRPr lang="es-AR" sz="1100" b="0" strike="noStrike" spc="-1">
                        <a:latin typeface="Arial"/>
                      </a:endParaRPr>
                    </a:p>
                  </a:txBody>
                  <a:tcPr marL="75960" marR="75960">
                    <a:lnL w="9360">
                      <a:solidFill>
                        <a:srgbClr val="DDDDDD"/>
                      </a:solidFill>
                    </a:lnL>
                    <a:lnR w="9360">
                      <a:solidFill>
                        <a:srgbClr val="DDDDDD"/>
                      </a:solidFill>
                    </a:lnR>
                    <a:lnT w="12240">
                      <a:solidFill>
                        <a:srgbClr val="F3F3F3"/>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Crea un array de n elementos .</a:t>
                      </a:r>
                      <a:endParaRPr lang="es-AR" sz="1100" b="0" strike="noStrike" spc="-1">
                        <a:latin typeface="Arial"/>
                      </a:endParaRPr>
                    </a:p>
                  </a:txBody>
                  <a:tcPr marL="75960" marR="75960">
                    <a:lnL w="9360">
                      <a:solidFill>
                        <a:srgbClr val="DDDDDD"/>
                      </a:solidFill>
                    </a:lnL>
                    <a:lnR w="9360">
                      <a:solidFill>
                        <a:srgbClr val="DDDDDD"/>
                      </a:solidFill>
                    </a:lnR>
                    <a:lnT w="12240">
                      <a:solidFill>
                        <a:srgbClr val="F3F3F3"/>
                      </a:solidFill>
                    </a:lnT>
                    <a:lnB w="9360">
                      <a:solidFill>
                        <a:srgbClr val="DDDDDD"/>
                      </a:solidFill>
                    </a:lnB>
                    <a:noFill/>
                  </a:tcPr>
                </a:tc>
              </a:tr>
              <a:tr h="380880">
                <a:tc>
                  <a:txBody>
                    <a:bodyPr/>
                    <a:lstStyle/>
                    <a:p>
                      <a:pPr>
                        <a:lnSpc>
                          <a:spcPct val="100000"/>
                        </a:lnSpc>
                      </a:pPr>
                      <a:r>
                        <a:rPr lang="es-AR" sz="1100" b="0" strike="noStrike" spc="-1">
                          <a:solidFill>
                            <a:srgbClr val="000000"/>
                          </a:solidFill>
                          <a:latin typeface="Arial"/>
                          <a:ea typeface="Arial"/>
                        </a:rPr>
                        <a:t> new Array(e1, e2...)</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Crea un array con ninguno o varios elementos.</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380160">
                <a:tc>
                  <a:txBody>
                    <a:bodyPr/>
                    <a:lstStyle/>
                    <a:p>
                      <a:pPr>
                        <a:lnSpc>
                          <a:spcPct val="100000"/>
                        </a:lnSpc>
                      </a:pPr>
                      <a:r>
                        <a:rPr lang="es-AR" sz="1100" b="0" strike="noStrike" spc="-1">
                          <a:solidFill>
                            <a:srgbClr val="000000"/>
                          </a:solidFill>
                          <a:latin typeface="Arial"/>
                          <a:ea typeface="Arial"/>
                        </a:rPr>
                        <a:t> [e1, e2...]</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Simplemente, los elementos dentro de corchetes: []. Notación preferida.</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Array</a:t>
            </a:r>
            <a:endParaRPr lang="es-AR" sz="4400" b="0" strike="noStrike" spc="-1">
              <a:latin typeface="Arial"/>
            </a:endParaRPr>
          </a:p>
        </p:txBody>
      </p:sp>
      <p:sp>
        <p:nvSpPr>
          <p:cNvPr id="52" name="CustomShape 2"/>
          <p:cNvSpPr/>
          <p:nvPr/>
        </p:nvSpPr>
        <p:spPr>
          <a:xfrm>
            <a:off x="1008000" y="1266120"/>
            <a:ext cx="10514520" cy="485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115000"/>
              </a:lnSpc>
            </a:pPr>
            <a:endParaRPr lang="es-AR" sz="1800" b="0" strike="noStrike" spc="-1">
              <a:latin typeface="Arial"/>
            </a:endParaRPr>
          </a:p>
          <a:p>
            <a:pPr>
              <a:lnSpc>
                <a:spcPct val="115000"/>
              </a:lnSpc>
            </a:pPr>
            <a:endParaRPr lang="es-AR" sz="1800" b="0" strike="noStrike" spc="-1">
              <a:latin typeface="Arial"/>
            </a:endParaRPr>
          </a:p>
          <a:p>
            <a:pPr>
              <a:lnSpc>
                <a:spcPct val="115000"/>
              </a:lnSpc>
            </a:pPr>
            <a:endParaRPr lang="es-AR" sz="1800" b="0" strike="noStrike" spc="-1">
              <a:latin typeface="Arial"/>
            </a:endParaRPr>
          </a:p>
          <a:p>
            <a:pPr>
              <a:lnSpc>
                <a:spcPct val="115000"/>
              </a:lnSpc>
            </a:pPr>
            <a:endParaRPr lang="es-AR" sz="1800" b="0" strike="noStrike" spc="-1">
              <a:latin typeface="Arial"/>
            </a:endParaRPr>
          </a:p>
          <a:p>
            <a:pPr>
              <a:lnSpc>
                <a:spcPct val="115000"/>
              </a:lnSpc>
            </a:pPr>
            <a:r>
              <a:rPr lang="es-AR" sz="1400" b="0" strike="noStrike" spc="-1">
                <a:solidFill>
                  <a:srgbClr val="000000"/>
                </a:solidFill>
                <a:latin typeface="Arial"/>
                <a:ea typeface="Arial"/>
              </a:rPr>
              <a:t>Ejemplo</a:t>
            </a:r>
            <a:endParaRPr lang="es-AR" sz="1400" b="0" strike="noStrike" spc="-1">
              <a:latin typeface="Arial"/>
            </a:endParaRPr>
          </a:p>
          <a:p>
            <a:pPr>
              <a:lnSpc>
                <a:spcPct val="115000"/>
              </a:lnSpc>
            </a:pPr>
            <a:r>
              <a:rPr lang="es-AR" sz="1400" b="0" strike="noStrike" spc="-1">
                <a:solidFill>
                  <a:srgbClr val="000000"/>
                </a:solidFill>
                <a:latin typeface="Arial"/>
                <a:ea typeface="Arial"/>
              </a:rPr>
              <a:t>const array = ["a", "b", "c"];</a:t>
            </a:r>
            <a:endParaRPr lang="es-AR" sz="1400" b="0" strike="noStrike" spc="-1">
              <a:latin typeface="Arial"/>
            </a:endParaRPr>
          </a:p>
          <a:p>
            <a:pPr>
              <a:lnSpc>
                <a:spcPct val="115000"/>
              </a:lnSpc>
            </a:pPr>
            <a:endParaRPr lang="es-AR" sz="1400" b="0" strike="noStrike" spc="-1">
              <a:latin typeface="Arial"/>
            </a:endParaRPr>
          </a:p>
          <a:p>
            <a:pPr>
              <a:lnSpc>
                <a:spcPct val="115000"/>
              </a:lnSpc>
            </a:pPr>
            <a:r>
              <a:rPr lang="es-AR" sz="1400" b="0" strike="noStrike" spc="-1">
                <a:solidFill>
                  <a:srgbClr val="000000"/>
                </a:solidFill>
                <a:latin typeface="Arial"/>
                <a:ea typeface="Arial"/>
              </a:rPr>
              <a:t>array[0]; // 'a'</a:t>
            </a:r>
            <a:endParaRPr lang="es-AR" sz="1400" b="0" strike="noStrike" spc="-1">
              <a:latin typeface="Arial"/>
            </a:endParaRPr>
          </a:p>
          <a:p>
            <a:pPr>
              <a:lnSpc>
                <a:spcPct val="115000"/>
              </a:lnSpc>
            </a:pPr>
            <a:r>
              <a:rPr lang="es-AR" sz="1400" b="0" strike="noStrike" spc="-1">
                <a:solidFill>
                  <a:srgbClr val="000000"/>
                </a:solidFill>
                <a:latin typeface="Arial"/>
                <a:ea typeface="Arial"/>
              </a:rPr>
              <a:t>array[2]; // 'c'</a:t>
            </a:r>
            <a:endParaRPr lang="es-AR" sz="1400" b="0" strike="noStrike" spc="-1">
              <a:latin typeface="Arial"/>
            </a:endParaRPr>
          </a:p>
          <a:p>
            <a:pPr>
              <a:lnSpc>
                <a:spcPct val="115000"/>
              </a:lnSpc>
            </a:pPr>
            <a:r>
              <a:rPr lang="es-AR" sz="1400" b="0" strike="noStrike" spc="-1">
                <a:solidFill>
                  <a:srgbClr val="000000"/>
                </a:solidFill>
                <a:latin typeface="Arial"/>
                <a:ea typeface="Arial"/>
              </a:rPr>
              <a:t>array[5]; // undefined</a:t>
            </a:r>
            <a:endParaRPr lang="es-AR" sz="1400" b="0" strike="noStrike" spc="-1">
              <a:latin typeface="Arial"/>
            </a:endParaRPr>
          </a:p>
          <a:p>
            <a:pPr>
              <a:lnSpc>
                <a:spcPct val="115000"/>
              </a:lnSpc>
            </a:pPr>
            <a:endParaRPr lang="es-AR" sz="1400" b="0" strike="noStrike" spc="-1">
              <a:latin typeface="Arial"/>
            </a:endParaRPr>
          </a:p>
          <a:p>
            <a:pPr>
              <a:lnSpc>
                <a:spcPct val="115000"/>
              </a:lnSpc>
            </a:pPr>
            <a:r>
              <a:rPr lang="es-AR" sz="1400" b="0" strike="noStrike" spc="-1">
                <a:solidFill>
                  <a:srgbClr val="000000"/>
                </a:solidFill>
                <a:latin typeface="Arial"/>
                <a:ea typeface="Arial"/>
              </a:rPr>
              <a:t>Las posiciones empiezan a contar desde 0 y si intentamos acceder a una posición que no existe (mayor del tamaño del array), nos devolverá un undefined.</a:t>
            </a:r>
            <a:endParaRPr lang="es-AR" sz="1400" b="0" strike="noStrike" spc="-1">
              <a:latin typeface="Arial"/>
            </a:endParaRPr>
          </a:p>
          <a:p>
            <a:pPr>
              <a:lnSpc>
                <a:spcPct val="115000"/>
              </a:lnSpc>
            </a:pPr>
            <a:endParaRPr lang="es-AR" sz="1400" b="0" strike="noStrike" spc="-1">
              <a:latin typeface="Arial"/>
            </a:endParaRPr>
          </a:p>
        </p:txBody>
      </p:sp>
      <p:graphicFrame>
        <p:nvGraphicFramePr>
          <p:cNvPr id="53" name="Table 3"/>
          <p:cNvGraphicFramePr/>
          <p:nvPr/>
        </p:nvGraphicFramePr>
        <p:xfrm>
          <a:off x="1860120" y="2129400"/>
          <a:ext cx="6692400" cy="1141920"/>
        </p:xfrm>
        <a:graphic>
          <a:graphicData uri="http://schemas.openxmlformats.org/drawingml/2006/table">
            <a:tbl>
              <a:tblPr/>
              <a:tblGrid>
                <a:gridCol w="1252440"/>
                <a:gridCol w="5439960"/>
              </a:tblGrid>
              <a:tr h="380880">
                <a:tc>
                  <a:txBody>
                    <a:bodyPr/>
                    <a:lstStyle/>
                    <a:p>
                      <a:pPr>
                        <a:lnSpc>
                          <a:spcPct val="100000"/>
                        </a:lnSpc>
                      </a:pPr>
                      <a:r>
                        <a:rPr lang="es-AR" sz="1100" b="0" strike="noStrike" spc="-1">
                          <a:solidFill>
                            <a:srgbClr val="000000"/>
                          </a:solidFill>
                          <a:latin typeface="Arial"/>
                          <a:ea typeface="Arial"/>
                        </a:rPr>
                        <a:t>Propiedad</a:t>
                      </a:r>
                      <a:endParaRPr lang="es-AR" sz="1100" b="0" strike="noStrike" spc="-1">
                        <a:latin typeface="Arial"/>
                      </a:endParaRP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pPr>
                        <a:lnSpc>
                          <a:spcPct val="100000"/>
                        </a:lnSpc>
                      </a:pPr>
                      <a:r>
                        <a:rPr lang="es-AR" sz="1100" b="0" strike="noStrike" spc="-1">
                          <a:solidFill>
                            <a:srgbClr val="000000"/>
                          </a:solidFill>
                          <a:latin typeface="Arial"/>
                          <a:ea typeface="Arial"/>
                        </a:rPr>
                        <a:t>Descripción</a:t>
                      </a:r>
                      <a:endParaRPr lang="es-AR" sz="1100" b="0" strike="noStrike" spc="-1">
                        <a:latin typeface="Arial"/>
                      </a:endParaRP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r>
              <a:tr h="380880">
                <a:tc>
                  <a:txBody>
                    <a:bodyPr/>
                    <a:lstStyle/>
                    <a:p>
                      <a:pPr>
                        <a:lnSpc>
                          <a:spcPct val="100000"/>
                        </a:lnSpc>
                      </a:pPr>
                      <a:r>
                        <a:rPr lang="es-AR" sz="1100" b="0" strike="noStrike" spc="-1">
                          <a:solidFill>
                            <a:srgbClr val="000000"/>
                          </a:solidFill>
                          <a:latin typeface="Arial"/>
                          <a:ea typeface="Arial"/>
                        </a:rPr>
                        <a:t> .length</a:t>
                      </a:r>
                      <a:endParaRPr lang="es-AR" sz="1100" b="0" strike="noStrike" spc="-1">
                        <a:latin typeface="Arial"/>
                      </a:endParaRPr>
                    </a:p>
                  </a:txBody>
                  <a:tcPr marL="75960" marR="75960">
                    <a:lnL w="9360">
                      <a:solidFill>
                        <a:srgbClr val="DDDDDD"/>
                      </a:solidFill>
                    </a:lnL>
                    <a:lnR w="9360">
                      <a:solidFill>
                        <a:srgbClr val="DDDDDD"/>
                      </a:solidFill>
                    </a:lnR>
                    <a:lnT w="12240">
                      <a:solidFill>
                        <a:srgbClr val="F3F3F3"/>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Devuelve el número de elementos del array.</a:t>
                      </a:r>
                      <a:endParaRPr lang="es-AR" sz="1100" b="0" strike="noStrike" spc="-1">
                        <a:latin typeface="Arial"/>
                      </a:endParaRPr>
                    </a:p>
                  </a:txBody>
                  <a:tcPr marL="75960" marR="75960">
                    <a:lnL w="9360">
                      <a:solidFill>
                        <a:srgbClr val="DDDDDD"/>
                      </a:solidFill>
                    </a:lnL>
                    <a:lnR w="9360">
                      <a:solidFill>
                        <a:srgbClr val="DDDDDD"/>
                      </a:solidFill>
                    </a:lnR>
                    <a:lnT w="12240">
                      <a:solidFill>
                        <a:srgbClr val="F3F3F3"/>
                      </a:solidFill>
                    </a:lnT>
                    <a:lnB w="9360">
                      <a:solidFill>
                        <a:srgbClr val="DDDDDD"/>
                      </a:solidFill>
                    </a:lnB>
                    <a:noFill/>
                  </a:tcPr>
                </a:tc>
              </a:tr>
              <a:tr h="380160">
                <a:tc>
                  <a:txBody>
                    <a:bodyPr/>
                    <a:lstStyle/>
                    <a:p>
                      <a:pPr>
                        <a:lnSpc>
                          <a:spcPct val="100000"/>
                        </a:lnSpc>
                      </a:pPr>
                      <a:r>
                        <a:rPr lang="es-AR" sz="1100" b="0" strike="noStrike" spc="-1">
                          <a:solidFill>
                            <a:srgbClr val="000000"/>
                          </a:solidFill>
                          <a:latin typeface="Arial"/>
                          <a:ea typeface="Arial"/>
                        </a:rPr>
                        <a:t> [pos]</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Operador que devuelve el elemento número pos del array.</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bl>
          </a:graphicData>
        </a:graphic>
      </p:graphicFrame>
      <p:sp>
        <p:nvSpPr>
          <p:cNvPr id="54" name="CustomShape 4"/>
          <p:cNvSpPr/>
          <p:nvPr/>
        </p:nvSpPr>
        <p:spPr>
          <a:xfrm>
            <a:off x="3024000" y="6205680"/>
            <a:ext cx="462096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800" b="0" strike="noStrike" spc="-1">
                <a:solidFill>
                  <a:srgbClr val="000000"/>
                </a:solidFill>
                <a:latin typeface="Arial"/>
                <a:ea typeface="DejaVu Sans"/>
              </a:rPr>
              <a:t>https://www.w3schools.com/js/js_arrays.asp</a:t>
            </a:r>
            <a:endParaRPr lang="es-A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Array</a:t>
            </a:r>
            <a:endParaRPr lang="es-AR" sz="4400" b="0" strike="noStrike" spc="-1">
              <a:latin typeface="Arial"/>
            </a:endParaRPr>
          </a:p>
        </p:txBody>
      </p:sp>
      <p:sp>
        <p:nvSpPr>
          <p:cNvPr id="56"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graphicFrame>
        <p:nvGraphicFramePr>
          <p:cNvPr id="57" name="Table 3"/>
          <p:cNvGraphicFramePr/>
          <p:nvPr/>
        </p:nvGraphicFramePr>
        <p:xfrm>
          <a:off x="952560" y="2037960"/>
          <a:ext cx="10286640" cy="3047040"/>
        </p:xfrm>
        <a:graphic>
          <a:graphicData uri="http://schemas.openxmlformats.org/drawingml/2006/table">
            <a:tbl>
              <a:tblPr/>
              <a:tblGrid>
                <a:gridCol w="5143320"/>
                <a:gridCol w="5143320"/>
              </a:tblGrid>
              <a:tr h="380880">
                <a:tc>
                  <a:txBody>
                    <a:bodyPr/>
                    <a:lstStyle/>
                    <a:p>
                      <a:pPr>
                        <a:lnSpc>
                          <a:spcPct val="100000"/>
                        </a:lnSpc>
                      </a:pPr>
                      <a:r>
                        <a:rPr lang="es-AR" sz="1100" b="0" strike="noStrike" spc="-1">
                          <a:solidFill>
                            <a:srgbClr val="000000"/>
                          </a:solidFill>
                          <a:latin typeface="Arial"/>
                          <a:ea typeface="Arial"/>
                        </a:rPr>
                        <a:t>Método</a:t>
                      </a:r>
                      <a:endParaRPr lang="es-AR" sz="1100" b="0" strike="noStrike" spc="-1">
                        <a:latin typeface="Arial"/>
                      </a:endParaRP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pPr>
                        <a:lnSpc>
                          <a:spcPct val="100000"/>
                        </a:lnSpc>
                      </a:pPr>
                      <a:r>
                        <a:rPr lang="es-AR" sz="1100" b="0" strike="noStrike" spc="-1">
                          <a:solidFill>
                            <a:srgbClr val="000000"/>
                          </a:solidFill>
                          <a:latin typeface="Arial"/>
                          <a:ea typeface="Arial"/>
                        </a:rPr>
                        <a:t>Descripción</a:t>
                      </a:r>
                      <a:endParaRPr lang="es-AR" sz="1100" b="0" strike="noStrike" spc="-1">
                        <a:latin typeface="Arial"/>
                      </a:endParaRP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r>
              <a:tr h="380880">
                <a:tc>
                  <a:txBody>
                    <a:bodyPr/>
                    <a:lstStyle/>
                    <a:p>
                      <a:pPr>
                        <a:lnSpc>
                          <a:spcPct val="100000"/>
                        </a:lnSpc>
                      </a:pPr>
                      <a:r>
                        <a:rPr lang="es-AR" sz="1100" b="0" strike="noStrike" spc="-1">
                          <a:solidFill>
                            <a:srgbClr val="000000"/>
                          </a:solidFill>
                          <a:latin typeface="Arial"/>
                          <a:ea typeface="Arial"/>
                        </a:rPr>
                        <a:t> .push(obj1, obj2...)</a:t>
                      </a:r>
                      <a:endParaRPr lang="es-AR" sz="1100" b="0" strike="noStrike" spc="-1">
                        <a:latin typeface="Arial"/>
                      </a:endParaRPr>
                    </a:p>
                  </a:txBody>
                  <a:tcPr marL="75960" marR="75960">
                    <a:lnL w="9360">
                      <a:solidFill>
                        <a:srgbClr val="DDDDDD"/>
                      </a:solidFill>
                    </a:lnL>
                    <a:lnR w="9360">
                      <a:solidFill>
                        <a:srgbClr val="DDDDDD"/>
                      </a:solidFill>
                    </a:lnR>
                    <a:lnT w="12240">
                      <a:solidFill>
                        <a:srgbClr val="F3F3F3"/>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Añade uno o varios elementos al final del array. Devuelve tamaño del array.</a:t>
                      </a:r>
                      <a:endParaRPr lang="es-AR" sz="1100" b="0" strike="noStrike" spc="-1">
                        <a:latin typeface="Arial"/>
                      </a:endParaRPr>
                    </a:p>
                  </a:txBody>
                  <a:tcPr marL="75960" marR="75960">
                    <a:lnL w="9360">
                      <a:solidFill>
                        <a:srgbClr val="DDDDDD"/>
                      </a:solidFill>
                    </a:lnL>
                    <a:lnR w="9360">
                      <a:solidFill>
                        <a:srgbClr val="DDDDDD"/>
                      </a:solidFill>
                    </a:lnR>
                    <a:lnT w="12240">
                      <a:solidFill>
                        <a:srgbClr val="F3F3F3"/>
                      </a:solidFill>
                    </a:lnT>
                    <a:lnB w="9360">
                      <a:solidFill>
                        <a:srgbClr val="DDDDDD"/>
                      </a:solidFill>
                    </a:lnB>
                    <a:noFill/>
                  </a:tcPr>
                </a:tc>
              </a:tr>
              <a:tr h="380880">
                <a:tc>
                  <a:txBody>
                    <a:bodyPr/>
                    <a:lstStyle/>
                    <a:p>
                      <a:pPr>
                        <a:lnSpc>
                          <a:spcPct val="100000"/>
                        </a:lnSpc>
                      </a:pPr>
                      <a:r>
                        <a:rPr lang="es-AR" sz="1100" b="0" strike="noStrike" spc="-1">
                          <a:solidFill>
                            <a:srgbClr val="000000"/>
                          </a:solidFill>
                          <a:latin typeface="Arial"/>
                          <a:ea typeface="Arial"/>
                        </a:rPr>
                        <a:t> .pop()</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Elimina y devuelve el último elemento del array.</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380880">
                <a:tc>
                  <a:txBody>
                    <a:bodyPr/>
                    <a:lstStyle/>
                    <a:p>
                      <a:pPr>
                        <a:lnSpc>
                          <a:spcPct val="100000"/>
                        </a:lnSpc>
                      </a:pPr>
                      <a:r>
                        <a:rPr lang="es-AR" sz="1100" b="0" strike="noStrike" spc="-1">
                          <a:solidFill>
                            <a:srgbClr val="000000"/>
                          </a:solidFill>
                          <a:latin typeface="Arial"/>
                          <a:ea typeface="Arial"/>
                        </a:rPr>
                        <a:t> .unshift(obj1, obj2...)</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Añade uno o varios elementos al inicio del array. Devuelve tamaño del array.</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380880">
                <a:tc>
                  <a:txBody>
                    <a:bodyPr/>
                    <a:lstStyle/>
                    <a:p>
                      <a:pPr>
                        <a:lnSpc>
                          <a:spcPct val="100000"/>
                        </a:lnSpc>
                      </a:pPr>
                      <a:r>
                        <a:rPr lang="es-AR" sz="1100" b="0" strike="noStrike" spc="-1">
                          <a:solidFill>
                            <a:srgbClr val="000000"/>
                          </a:solidFill>
                          <a:latin typeface="Arial"/>
                          <a:ea typeface="Arial"/>
                        </a:rPr>
                        <a:t> .shift()</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Elimina y devuelve el primer elemento del array.</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380880">
                <a:tc>
                  <a:txBody>
                    <a:bodyPr/>
                    <a:lstStyle/>
                    <a:p>
                      <a:pPr>
                        <a:lnSpc>
                          <a:spcPct val="100000"/>
                        </a:lnSpc>
                      </a:pPr>
                      <a:r>
                        <a:rPr lang="es-AR" sz="1100" b="0" strike="noStrike" spc="-1">
                          <a:solidFill>
                            <a:srgbClr val="000000"/>
                          </a:solidFill>
                          <a:latin typeface="Arial"/>
                          <a:ea typeface="Arial"/>
                        </a:rPr>
                        <a:t> .concat(obj1, obj2...)</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Concatena los elementos (o elementos de los arrays) pasados por parámetro.</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380880">
                <a:tc>
                  <a:txBody>
                    <a:bodyPr/>
                    <a:lstStyle/>
                    <a:p>
                      <a:pPr>
                        <a:lnSpc>
                          <a:spcPct val="100000"/>
                        </a:lnSpc>
                      </a:pPr>
                      <a:r>
                        <a:rPr lang="es-AR" sz="1100" b="0" strike="noStrike" spc="-1">
                          <a:solidFill>
                            <a:srgbClr val="000000"/>
                          </a:solidFill>
                          <a:latin typeface="Arial"/>
                          <a:ea typeface="Arial"/>
                        </a:rPr>
                        <a:t> .indexOf(obj, from)</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Devuelve la posición de la primera aparición de obj desde from.</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380880">
                <a:tc>
                  <a:txBody>
                    <a:bodyPr/>
                    <a:lstStyle/>
                    <a:p>
                      <a:pPr>
                        <a:lnSpc>
                          <a:spcPct val="100000"/>
                        </a:lnSpc>
                      </a:pPr>
                      <a:r>
                        <a:rPr lang="es-AR" sz="1100" b="0" strike="noStrike" spc="-1">
                          <a:solidFill>
                            <a:srgbClr val="000000"/>
                          </a:solidFill>
                          <a:latin typeface="Arial"/>
                          <a:ea typeface="Arial"/>
                        </a:rPr>
                        <a:t> .lastIndexOf(obj, from)</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Devuelve la posición de la última aparición de obj desde from.</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bl>
          </a:graphicData>
        </a:graphic>
      </p:graphicFrame>
      <p:sp>
        <p:nvSpPr>
          <p:cNvPr id="58" name="CustomShape 4"/>
          <p:cNvSpPr/>
          <p:nvPr/>
        </p:nvSpPr>
        <p:spPr>
          <a:xfrm>
            <a:off x="838080" y="1322280"/>
            <a:ext cx="9517680" cy="1109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Calibri"/>
                <a:ea typeface="Calibri"/>
              </a:rPr>
              <a:t>Métodos de Array</a:t>
            </a:r>
            <a:endParaRPr lang="es-AR" sz="1800" b="0" strike="noStrike" spc="-1">
              <a:latin typeface="Arial"/>
            </a:endParaRPr>
          </a:p>
        </p:txBody>
      </p:sp>
      <p:sp>
        <p:nvSpPr>
          <p:cNvPr id="59" name="CustomShape 5"/>
          <p:cNvSpPr/>
          <p:nvPr/>
        </p:nvSpPr>
        <p:spPr>
          <a:xfrm>
            <a:off x="2699280" y="5760000"/>
            <a:ext cx="550800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800" b="0" strike="noStrike" spc="-1">
                <a:solidFill>
                  <a:srgbClr val="000000"/>
                </a:solidFill>
                <a:latin typeface="Arial"/>
                <a:ea typeface="DejaVu Sans"/>
              </a:rPr>
              <a:t>https://www.w3schools.com/js/js_array_methods.asp</a:t>
            </a:r>
            <a:endParaRPr lang="es-A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Array</a:t>
            </a:r>
            <a:endParaRPr lang="es-AR" sz="4400" b="0" strike="noStrike" spc="-1">
              <a:latin typeface="Arial"/>
            </a:endParaRPr>
          </a:p>
        </p:txBody>
      </p:sp>
      <p:sp>
        <p:nvSpPr>
          <p:cNvPr id="61"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62" name="CustomShape 3"/>
          <p:cNvSpPr/>
          <p:nvPr/>
        </p:nvSpPr>
        <p:spPr>
          <a:xfrm>
            <a:off x="95256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s-AR" sz="1800" b="0" strike="noStrike" spc="-1">
                <a:solidFill>
                  <a:srgbClr val="000000"/>
                </a:solidFill>
                <a:latin typeface="Calibri"/>
                <a:ea typeface="Calibri"/>
              </a:rPr>
              <a:t>Métodos de Orden</a:t>
            </a: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00000"/>
              </a:lnSpc>
            </a:pPr>
            <a:endParaRPr lang="es-AR" sz="1800" b="0" strike="noStrike" spc="-1">
              <a:latin typeface="Arial"/>
            </a:endParaRPr>
          </a:p>
          <a:p>
            <a:pPr>
              <a:lnSpc>
                <a:spcPct val="115000"/>
              </a:lnSpc>
              <a:spcBef>
                <a:spcPts val="1599"/>
              </a:spcBef>
            </a:pPr>
            <a:r>
              <a:rPr lang="es-AR" sz="1400" b="0" strike="noStrike" spc="-1">
                <a:solidFill>
                  <a:srgbClr val="434343"/>
                </a:solidFill>
                <a:latin typeface="Arial"/>
                <a:ea typeface="Arial"/>
              </a:rPr>
              <a:t>Función de comparación </a:t>
            </a:r>
            <a:endParaRPr lang="es-AR" sz="1400" b="0" strike="noStrike" spc="-1">
              <a:latin typeface="Arial"/>
            </a:endParaRPr>
          </a:p>
          <a:p>
            <a:pPr>
              <a:lnSpc>
                <a:spcPct val="115000"/>
              </a:lnSpc>
              <a:spcBef>
                <a:spcPts val="400"/>
              </a:spcBef>
            </a:pPr>
            <a:r>
              <a:rPr lang="es-AR" sz="1100" b="0" strike="noStrike" spc="-1">
                <a:solidFill>
                  <a:srgbClr val="000000"/>
                </a:solidFill>
                <a:latin typeface="Arial"/>
                <a:ea typeface="Arial"/>
              </a:rPr>
              <a:t>Como hemos visto, la ordenación que realiza sort() por defecto es siempre una ordenación alfabética. Sin embargo, podemos pasarle por parámetro lo que se conoce con los nombres de función de ordenación o función de comparación. Dicha función, lo que hace es establecer otro criterio de ordenación, en lugar del que tiene por defecto:</a:t>
            </a:r>
            <a:endParaRPr lang="es-AR" sz="1100" b="0" strike="noStrike" spc="-1">
              <a:latin typeface="Arial"/>
            </a:endParaRPr>
          </a:p>
          <a:p>
            <a:pPr>
              <a:lnSpc>
                <a:spcPct val="115000"/>
              </a:lnSpc>
            </a:pPr>
            <a:r>
              <a:rPr lang="es-AR" sz="1100" b="0" strike="noStrike" spc="-1">
                <a:solidFill>
                  <a:srgbClr val="000000"/>
                </a:solidFill>
                <a:latin typeface="Arial"/>
                <a:ea typeface="Arial"/>
              </a:rPr>
              <a:t>const array = [1, 8, 2, 32, 9, 7, 4];</a:t>
            </a:r>
            <a:endParaRPr lang="es-AR" sz="1100" b="0" strike="noStrike" spc="-1">
              <a:latin typeface="Arial"/>
            </a:endParaRPr>
          </a:p>
          <a:p>
            <a:pPr>
              <a:lnSpc>
                <a:spcPct val="115000"/>
              </a:lnSpc>
            </a:pPr>
            <a:endParaRPr lang="es-AR" sz="1100" b="0" strike="noStrike" spc="-1">
              <a:latin typeface="Arial"/>
            </a:endParaRPr>
          </a:p>
          <a:p>
            <a:pPr>
              <a:lnSpc>
                <a:spcPct val="115000"/>
              </a:lnSpc>
            </a:pPr>
            <a:r>
              <a:rPr lang="es-AR" sz="1100" b="0" strike="noStrike" spc="-1">
                <a:solidFill>
                  <a:srgbClr val="000000"/>
                </a:solidFill>
                <a:latin typeface="Arial"/>
                <a:ea typeface="Arial"/>
              </a:rPr>
              <a:t>// Función de comparación para ordenación natural</a:t>
            </a:r>
            <a:endParaRPr lang="es-AR" sz="1100" b="0" strike="noStrike" spc="-1">
              <a:latin typeface="Arial"/>
            </a:endParaRPr>
          </a:p>
          <a:p>
            <a:pPr>
              <a:lnSpc>
                <a:spcPct val="115000"/>
              </a:lnSpc>
            </a:pPr>
            <a:r>
              <a:rPr lang="es-AR" sz="1100" b="0" strike="noStrike" spc="-1">
                <a:solidFill>
                  <a:srgbClr val="000000"/>
                </a:solidFill>
                <a:latin typeface="Arial"/>
                <a:ea typeface="Arial"/>
              </a:rPr>
              <a:t>const fc = function (a, b) {</a:t>
            </a:r>
            <a:endParaRPr lang="es-AR" sz="1100" b="0" strike="noStrike" spc="-1">
              <a:latin typeface="Arial"/>
            </a:endParaRPr>
          </a:p>
          <a:p>
            <a:pPr>
              <a:lnSpc>
                <a:spcPct val="115000"/>
              </a:lnSpc>
            </a:pPr>
            <a:r>
              <a:rPr lang="es-AR" sz="1100" b="0" strike="noStrike" spc="-1">
                <a:solidFill>
                  <a:srgbClr val="000000"/>
                </a:solidFill>
                <a:latin typeface="Arial"/>
                <a:ea typeface="Arial"/>
              </a:rPr>
              <a:t>  return a -b;</a:t>
            </a:r>
            <a:endParaRPr lang="es-AR" sz="1100" b="0" strike="noStrike" spc="-1">
              <a:latin typeface="Arial"/>
            </a:endParaRPr>
          </a:p>
          <a:p>
            <a:pPr>
              <a:lnSpc>
                <a:spcPct val="115000"/>
              </a:lnSpc>
            </a:pPr>
            <a:r>
              <a:rPr lang="es-AR" sz="1100" b="0" strike="noStrike" spc="-1">
                <a:solidFill>
                  <a:srgbClr val="000000"/>
                </a:solidFill>
                <a:latin typeface="Arial"/>
                <a:ea typeface="Arial"/>
              </a:rPr>
              <a:t>};</a:t>
            </a:r>
            <a:endParaRPr lang="es-AR" sz="1100" b="0" strike="noStrike" spc="-1">
              <a:latin typeface="Arial"/>
            </a:endParaRPr>
          </a:p>
          <a:p>
            <a:pPr>
              <a:lnSpc>
                <a:spcPct val="115000"/>
              </a:lnSpc>
            </a:pPr>
            <a:r>
              <a:rPr lang="es-AR" sz="1100" b="0" strike="noStrike" spc="-1">
                <a:solidFill>
                  <a:srgbClr val="000000"/>
                </a:solidFill>
                <a:latin typeface="Arial"/>
                <a:ea typeface="Arial"/>
              </a:rPr>
              <a:t>array.sort(fc)</a:t>
            </a:r>
            <a:endParaRPr lang="es-AR" sz="1100" b="0" strike="noStrike" spc="-1">
              <a:latin typeface="Arial"/>
            </a:endParaRPr>
          </a:p>
          <a:p>
            <a:pPr>
              <a:lnSpc>
                <a:spcPct val="100000"/>
              </a:lnSpc>
            </a:pPr>
            <a:endParaRPr lang="es-AR" sz="1100" b="0" strike="noStrike" spc="-1">
              <a:latin typeface="Arial"/>
            </a:endParaRPr>
          </a:p>
          <a:p>
            <a:pPr>
              <a:lnSpc>
                <a:spcPct val="100000"/>
              </a:lnSpc>
            </a:pPr>
            <a:endParaRPr lang="es-AR" sz="1100" b="0" strike="noStrike" spc="-1">
              <a:latin typeface="Arial"/>
            </a:endParaRPr>
          </a:p>
        </p:txBody>
      </p:sp>
      <p:graphicFrame>
        <p:nvGraphicFramePr>
          <p:cNvPr id="63" name="Table 4"/>
          <p:cNvGraphicFramePr/>
          <p:nvPr/>
        </p:nvGraphicFramePr>
        <p:xfrm>
          <a:off x="1904040" y="1944360"/>
          <a:ext cx="5730840" cy="1503720"/>
        </p:xfrm>
        <a:graphic>
          <a:graphicData uri="http://schemas.openxmlformats.org/drawingml/2006/table">
            <a:tbl>
              <a:tblPr/>
              <a:tblGrid>
                <a:gridCol w="1089000"/>
                <a:gridCol w="4641840"/>
              </a:tblGrid>
              <a:tr h="335520">
                <a:tc>
                  <a:txBody>
                    <a:bodyPr/>
                    <a:lstStyle/>
                    <a:p>
                      <a:pPr>
                        <a:lnSpc>
                          <a:spcPct val="100000"/>
                        </a:lnSpc>
                      </a:pPr>
                      <a:r>
                        <a:rPr lang="es-AR" sz="1100" b="0" strike="noStrike" spc="-1">
                          <a:solidFill>
                            <a:srgbClr val="000000"/>
                          </a:solidFill>
                          <a:latin typeface="Arial"/>
                          <a:ea typeface="Arial"/>
                        </a:rPr>
                        <a:t>Método</a:t>
                      </a:r>
                      <a:endParaRPr lang="es-AR" sz="1100" b="0" strike="noStrike" spc="-1">
                        <a:latin typeface="Arial"/>
                      </a:endParaRP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pPr>
                        <a:lnSpc>
                          <a:spcPct val="100000"/>
                        </a:lnSpc>
                      </a:pPr>
                      <a:r>
                        <a:rPr lang="es-AR" sz="1100" b="0" strike="noStrike" spc="-1">
                          <a:solidFill>
                            <a:srgbClr val="000000"/>
                          </a:solidFill>
                          <a:latin typeface="Arial"/>
                          <a:ea typeface="Arial"/>
                        </a:rPr>
                        <a:t>Descripción</a:t>
                      </a:r>
                      <a:endParaRPr lang="es-AR" sz="1100" b="0" strike="noStrike" spc="-1">
                        <a:latin typeface="Arial"/>
                      </a:endParaRP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r>
              <a:tr h="353160">
                <a:tc>
                  <a:txBody>
                    <a:bodyPr/>
                    <a:lstStyle/>
                    <a:p>
                      <a:pPr>
                        <a:lnSpc>
                          <a:spcPct val="100000"/>
                        </a:lnSpc>
                      </a:pPr>
                      <a:r>
                        <a:rPr lang="es-AR" sz="1100" b="0" strike="noStrike" spc="-1">
                          <a:solidFill>
                            <a:srgbClr val="000000"/>
                          </a:solidFill>
                          <a:latin typeface="Arial"/>
                          <a:ea typeface="Arial"/>
                        </a:rPr>
                        <a:t> .reverse()</a:t>
                      </a:r>
                      <a:endParaRPr lang="es-AR" sz="1100" b="0" strike="noStrike" spc="-1">
                        <a:latin typeface="Arial"/>
                      </a:endParaRP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c>
                  <a:txBody>
                    <a:bodyPr/>
                    <a:lstStyle/>
                    <a:p>
                      <a:pPr>
                        <a:lnSpc>
                          <a:spcPct val="100000"/>
                        </a:lnSpc>
                      </a:pPr>
                      <a:r>
                        <a:rPr lang="es-AR" sz="1100" b="0" strike="noStrike" spc="-1">
                          <a:solidFill>
                            <a:srgbClr val="000000"/>
                          </a:solidFill>
                          <a:latin typeface="Arial"/>
                          <a:ea typeface="Arial"/>
                        </a:rPr>
                        <a:t>Invierte el orden de elementos del array.</a:t>
                      </a:r>
                      <a:endParaRPr lang="es-AR" sz="1100" b="0" strike="noStrike" spc="-1">
                        <a:latin typeface="Arial"/>
                      </a:endParaRPr>
                    </a:p>
                  </a:txBody>
                  <a:tcPr marL="75960" marR="75960">
                    <a:lnL w="9360">
                      <a:solidFill>
                        <a:srgbClr val="DDDDDD"/>
                      </a:solidFill>
                    </a:lnL>
                    <a:lnR w="9360">
                      <a:solidFill>
                        <a:srgbClr val="DDDDDD"/>
                      </a:solidFill>
                    </a:lnR>
                    <a:lnT w="12240">
                      <a:solidFill>
                        <a:srgbClr val="F3F3F3"/>
                      </a:solidFill>
                    </a:lnT>
                    <a:lnB w="9360">
                      <a:solidFill>
                        <a:srgbClr val="DDDDDD"/>
                      </a:solidFill>
                    </a:lnB>
                    <a:solidFill>
                      <a:srgbClr val="FFFFFF"/>
                    </a:solidFill>
                  </a:tcPr>
                </a:tc>
              </a:tr>
              <a:tr h="463320">
                <a:tc>
                  <a:txBody>
                    <a:bodyPr/>
                    <a:lstStyle/>
                    <a:p>
                      <a:pPr>
                        <a:lnSpc>
                          <a:spcPct val="100000"/>
                        </a:lnSpc>
                      </a:pPr>
                      <a:r>
                        <a:rPr lang="es-AR" sz="1100" b="0" strike="noStrike" spc="-1">
                          <a:solidFill>
                            <a:srgbClr val="000000"/>
                          </a:solidFill>
                          <a:latin typeface="Arial"/>
                          <a:ea typeface="Arial"/>
                        </a:rPr>
                        <a:t> .sort()</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pPr>
                        <a:lnSpc>
                          <a:spcPct val="100000"/>
                        </a:lnSpc>
                      </a:pPr>
                      <a:r>
                        <a:rPr lang="es-AR" sz="1100" b="0" strike="noStrike" spc="-1">
                          <a:solidFill>
                            <a:srgbClr val="000000"/>
                          </a:solidFill>
                          <a:latin typeface="Arial"/>
                          <a:ea typeface="Arial"/>
                        </a:rPr>
                        <a:t>Ordena los elementos del array bajo un criterio de ordenación alfabética.</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r h="351720">
                <a:tc>
                  <a:txBody>
                    <a:bodyPr/>
                    <a:lstStyle/>
                    <a:p>
                      <a:pPr>
                        <a:lnSpc>
                          <a:spcPct val="100000"/>
                        </a:lnSpc>
                      </a:pPr>
                      <a:r>
                        <a:rPr lang="es-AR" sz="1100" b="0" strike="noStrike" spc="-1">
                          <a:solidFill>
                            <a:srgbClr val="000000"/>
                          </a:solidFill>
                          <a:latin typeface="Arial"/>
                          <a:ea typeface="Arial"/>
                        </a:rPr>
                        <a:t> .sort(func)</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c>
                  <a:txBody>
                    <a:bodyPr/>
                    <a:lstStyle/>
                    <a:p>
                      <a:pPr>
                        <a:lnSpc>
                          <a:spcPct val="100000"/>
                        </a:lnSpc>
                      </a:pPr>
                      <a:r>
                        <a:rPr lang="es-AR" sz="1100" b="0" strike="noStrike" spc="-1">
                          <a:solidFill>
                            <a:srgbClr val="000000"/>
                          </a:solidFill>
                          <a:latin typeface="Arial"/>
                          <a:ea typeface="Arial"/>
                        </a:rPr>
                        <a:t>Ordena los elementos del array bajo un criterio de ordenación func.</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solidFill>
                      <a:srgbClr val="FFFFFF"/>
                    </a:solidFill>
                  </a:tcPr>
                </a:tc>
              </a:tr>
            </a:tbl>
          </a:graphicData>
        </a:graphic>
      </p:graphicFrame>
      <p:sp>
        <p:nvSpPr>
          <p:cNvPr id="64" name="CustomShape 5"/>
          <p:cNvSpPr/>
          <p:nvPr/>
        </p:nvSpPr>
        <p:spPr>
          <a:xfrm>
            <a:off x="4104000" y="5760000"/>
            <a:ext cx="6759360" cy="34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800" b="0" strike="noStrike" spc="-1">
                <a:latin typeface="Arial"/>
              </a:rPr>
              <a:t>https://www.w3schools.com/js/tryit.asp?filename=tryjs_array_sort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Array</a:t>
            </a:r>
            <a:endParaRPr lang="es-AR" sz="4400" b="0" strike="noStrike" spc="-1">
              <a:latin typeface="Arial"/>
            </a:endParaRPr>
          </a:p>
        </p:txBody>
      </p:sp>
      <p:sp>
        <p:nvSpPr>
          <p:cNvPr id="66"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67" name="CustomShape 3"/>
          <p:cNvSpPr/>
          <p:nvPr/>
        </p:nvSpPr>
        <p:spPr>
          <a:xfrm>
            <a:off x="95256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s-AR" sz="1800" b="0" strike="noStrike" spc="-1">
              <a:latin typeface="Arial"/>
            </a:endParaRPr>
          </a:p>
          <a:p>
            <a:pPr>
              <a:lnSpc>
                <a:spcPct val="100000"/>
              </a:lnSpc>
            </a:pPr>
            <a:endParaRPr lang="es-AR" sz="1800" b="0" strike="noStrike" spc="-1">
              <a:latin typeface="Arial"/>
            </a:endParaRPr>
          </a:p>
        </p:txBody>
      </p:sp>
      <p:graphicFrame>
        <p:nvGraphicFramePr>
          <p:cNvPr id="68" name="Table 4"/>
          <p:cNvGraphicFramePr/>
          <p:nvPr/>
        </p:nvGraphicFramePr>
        <p:xfrm>
          <a:off x="3230280" y="1256040"/>
          <a:ext cx="5730840" cy="4599360"/>
        </p:xfrm>
        <a:graphic>
          <a:graphicData uri="http://schemas.openxmlformats.org/drawingml/2006/table">
            <a:tbl>
              <a:tblPr/>
              <a:tblGrid>
                <a:gridCol w="1681200"/>
                <a:gridCol w="4049640"/>
              </a:tblGrid>
              <a:tr h="362520">
                <a:tc>
                  <a:txBody>
                    <a:bodyPr/>
                    <a:lstStyle/>
                    <a:p>
                      <a:pPr>
                        <a:lnSpc>
                          <a:spcPct val="100000"/>
                        </a:lnSpc>
                      </a:pPr>
                      <a:r>
                        <a:rPr lang="es-AR" sz="1100" b="0" strike="noStrike" spc="-1">
                          <a:solidFill>
                            <a:srgbClr val="000000"/>
                          </a:solidFill>
                          <a:latin typeface="Arial"/>
                          <a:ea typeface="Arial"/>
                        </a:rPr>
                        <a:t>Método</a:t>
                      </a:r>
                      <a:endParaRPr lang="es-AR" sz="1100" b="0" strike="noStrike" spc="-1">
                        <a:latin typeface="Arial"/>
                      </a:endParaRP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c>
                  <a:txBody>
                    <a:bodyPr/>
                    <a:lstStyle/>
                    <a:p>
                      <a:pPr>
                        <a:lnSpc>
                          <a:spcPct val="100000"/>
                        </a:lnSpc>
                      </a:pPr>
                      <a:r>
                        <a:rPr lang="es-AR" sz="1100" b="0" strike="noStrike" spc="-1">
                          <a:solidFill>
                            <a:srgbClr val="000000"/>
                          </a:solidFill>
                          <a:latin typeface="Arial"/>
                          <a:ea typeface="Arial"/>
                        </a:rPr>
                        <a:t>Descripción</a:t>
                      </a:r>
                      <a:endParaRPr lang="es-AR" sz="1100" b="0" strike="noStrike" spc="-1">
                        <a:latin typeface="Arial"/>
                      </a:endParaRPr>
                    </a:p>
                  </a:txBody>
                  <a:tcPr marL="75960" marR="75960">
                    <a:lnL w="12240">
                      <a:solidFill>
                        <a:srgbClr val="F3F3F3"/>
                      </a:solidFill>
                    </a:lnL>
                    <a:lnR w="12240">
                      <a:solidFill>
                        <a:srgbClr val="F3F3F3"/>
                      </a:solidFill>
                    </a:lnR>
                    <a:lnT w="12240">
                      <a:solidFill>
                        <a:srgbClr val="F3F3F3"/>
                      </a:solidFill>
                    </a:lnT>
                    <a:lnB w="12240">
                      <a:solidFill>
                        <a:srgbClr val="F3F3F3"/>
                      </a:solidFill>
                    </a:lnB>
                    <a:solidFill>
                      <a:srgbClr val="F3F3F3"/>
                    </a:solidFill>
                  </a:tcPr>
                </a:tc>
              </a:tr>
              <a:tr h="496080">
                <a:tc>
                  <a:txBody>
                    <a:bodyPr/>
                    <a:lstStyle/>
                    <a:p>
                      <a:pPr>
                        <a:lnSpc>
                          <a:spcPct val="100000"/>
                        </a:lnSpc>
                      </a:pPr>
                      <a:r>
                        <a:rPr lang="es-AR" sz="1100" b="0" strike="noStrike" spc="-1">
                          <a:solidFill>
                            <a:srgbClr val="000000"/>
                          </a:solidFill>
                          <a:latin typeface="Arial"/>
                          <a:ea typeface="Arial"/>
                        </a:rPr>
                        <a:t> .forEach(cb, arg)</a:t>
                      </a:r>
                      <a:endParaRPr lang="es-AR" sz="1100" b="0" strike="noStrike" spc="-1">
                        <a:latin typeface="Arial"/>
                      </a:endParaRPr>
                    </a:p>
                  </a:txBody>
                  <a:tcPr marL="75960" marR="75960">
                    <a:lnL w="9360">
                      <a:solidFill>
                        <a:srgbClr val="DDDDDD"/>
                      </a:solidFill>
                    </a:lnL>
                    <a:lnR w="9360">
                      <a:solidFill>
                        <a:srgbClr val="DDDDDD"/>
                      </a:solidFill>
                    </a:lnR>
                    <a:lnT w="12240">
                      <a:solidFill>
                        <a:srgbClr val="F3F3F3"/>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Realiza la operación definida en cb por cada elemento del array.</a:t>
                      </a:r>
                      <a:endParaRPr lang="es-AR" sz="1100" b="0" strike="noStrike" spc="-1">
                        <a:latin typeface="Arial"/>
                      </a:endParaRPr>
                    </a:p>
                  </a:txBody>
                  <a:tcPr marL="75960" marR="75960">
                    <a:lnL w="9360">
                      <a:solidFill>
                        <a:srgbClr val="DDDDDD"/>
                      </a:solidFill>
                    </a:lnL>
                    <a:lnR w="9360">
                      <a:solidFill>
                        <a:srgbClr val="DDDDDD"/>
                      </a:solidFill>
                    </a:lnR>
                    <a:lnT w="12240">
                      <a:solidFill>
                        <a:srgbClr val="F3F3F3"/>
                      </a:solidFill>
                    </a:lnT>
                    <a:lnB w="9360">
                      <a:solidFill>
                        <a:srgbClr val="DDDDDD"/>
                      </a:solidFill>
                    </a:lnB>
                    <a:noFill/>
                  </a:tcPr>
                </a:tc>
              </a:tr>
              <a:tr h="496080">
                <a:tc>
                  <a:txBody>
                    <a:bodyPr/>
                    <a:lstStyle/>
                    <a:p>
                      <a:pPr>
                        <a:lnSpc>
                          <a:spcPct val="100000"/>
                        </a:lnSpc>
                      </a:pPr>
                      <a:r>
                        <a:rPr lang="es-AR" sz="1100" b="0" strike="noStrike" spc="-1">
                          <a:solidFill>
                            <a:srgbClr val="000000"/>
                          </a:solidFill>
                          <a:latin typeface="Arial"/>
                          <a:ea typeface="Arial"/>
                        </a:rPr>
                        <a:t> .every(cb, arg)</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Comprueba si todos los elementos del array cumplen la condición de cb.</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496080">
                <a:tc>
                  <a:txBody>
                    <a:bodyPr/>
                    <a:lstStyle/>
                    <a:p>
                      <a:pPr>
                        <a:lnSpc>
                          <a:spcPct val="100000"/>
                        </a:lnSpc>
                      </a:pPr>
                      <a:r>
                        <a:rPr lang="es-AR" sz="1100" b="0" strike="noStrike" spc="-1">
                          <a:solidFill>
                            <a:srgbClr val="000000"/>
                          </a:solidFill>
                          <a:latin typeface="Arial"/>
                          <a:ea typeface="Arial"/>
                        </a:rPr>
                        <a:t> .some(cb, arg)</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Comprueba si al menos un elem. del array cumple la condición de cb.</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496080">
                <a:tc>
                  <a:txBody>
                    <a:bodyPr/>
                    <a:lstStyle/>
                    <a:p>
                      <a:pPr>
                        <a:lnSpc>
                          <a:spcPct val="100000"/>
                        </a:lnSpc>
                      </a:pPr>
                      <a:r>
                        <a:rPr lang="es-AR" sz="1100" b="0" strike="noStrike" spc="-1">
                          <a:solidFill>
                            <a:srgbClr val="000000"/>
                          </a:solidFill>
                          <a:latin typeface="Arial"/>
                          <a:ea typeface="Arial"/>
                        </a:rPr>
                        <a:t> .map(cb, arg)</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Construye un array con lo que devuelve cb por cada elemento del array.</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496080">
                <a:tc>
                  <a:txBody>
                    <a:bodyPr/>
                    <a:lstStyle/>
                    <a:p>
                      <a:pPr>
                        <a:lnSpc>
                          <a:spcPct val="100000"/>
                        </a:lnSpc>
                      </a:pPr>
                      <a:r>
                        <a:rPr lang="es-AR" sz="1100" b="0" strike="noStrike" spc="-1">
                          <a:solidFill>
                            <a:srgbClr val="000000"/>
                          </a:solidFill>
                          <a:latin typeface="Arial"/>
                          <a:ea typeface="Arial"/>
                        </a:rPr>
                        <a:t> .filter(cb, arg)</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Construye un array con los elementos que cumplen el filtro de cb.</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496080">
                <a:tc>
                  <a:txBody>
                    <a:bodyPr/>
                    <a:lstStyle/>
                    <a:p>
                      <a:pPr>
                        <a:lnSpc>
                          <a:spcPct val="100000"/>
                        </a:lnSpc>
                      </a:pPr>
                      <a:r>
                        <a:rPr lang="es-AR" sz="1100" b="0" strike="noStrike" spc="-1">
                          <a:solidFill>
                            <a:srgbClr val="000000"/>
                          </a:solidFill>
                          <a:latin typeface="Arial"/>
                          <a:ea typeface="Arial"/>
                        </a:rPr>
                        <a:t> .findIndex(cb, arg) </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Devuelve la posición del elemento que cumple la condición de cb.</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381600">
                <a:tc>
                  <a:txBody>
                    <a:bodyPr/>
                    <a:lstStyle/>
                    <a:p>
                      <a:pPr>
                        <a:lnSpc>
                          <a:spcPct val="100000"/>
                        </a:lnSpc>
                      </a:pPr>
                      <a:r>
                        <a:rPr lang="es-AR" sz="1100" b="0" strike="noStrike" spc="-1">
                          <a:solidFill>
                            <a:srgbClr val="000000"/>
                          </a:solidFill>
                          <a:latin typeface="Arial"/>
                          <a:ea typeface="Arial"/>
                        </a:rPr>
                        <a:t> .find(cb, arg) </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Devuelve el elemento que cumple la condición de cb.</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496080">
                <a:tc>
                  <a:txBody>
                    <a:bodyPr/>
                    <a:lstStyle/>
                    <a:p>
                      <a:pPr>
                        <a:lnSpc>
                          <a:spcPct val="100000"/>
                        </a:lnSpc>
                      </a:pPr>
                      <a:r>
                        <a:rPr lang="es-AR" sz="1100" b="0" strike="noStrike" spc="-1">
                          <a:solidFill>
                            <a:srgbClr val="000000"/>
                          </a:solidFill>
                          <a:latin typeface="Arial"/>
                          <a:ea typeface="Arial"/>
                        </a:rPr>
                        <a:t> .reduce(cb, arg)</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Ejecuta cb con cada elemento (de izq a der), acumulando el resultado.</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r h="382680">
                <a:tc>
                  <a:txBody>
                    <a:bodyPr/>
                    <a:lstStyle/>
                    <a:p>
                      <a:pPr>
                        <a:lnSpc>
                          <a:spcPct val="100000"/>
                        </a:lnSpc>
                      </a:pPr>
                      <a:r>
                        <a:rPr lang="es-AR" sz="1100" b="0" strike="noStrike" spc="-1">
                          <a:solidFill>
                            <a:srgbClr val="000000"/>
                          </a:solidFill>
                          <a:latin typeface="Arial"/>
                          <a:ea typeface="Arial"/>
                        </a:rPr>
                        <a:t> .reduceRight(cb, arg)</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c>
                  <a:txBody>
                    <a:bodyPr/>
                    <a:lstStyle/>
                    <a:p>
                      <a:pPr>
                        <a:lnSpc>
                          <a:spcPct val="100000"/>
                        </a:lnSpc>
                      </a:pPr>
                      <a:r>
                        <a:rPr lang="es-AR" sz="1100" b="0" strike="noStrike" spc="-1">
                          <a:solidFill>
                            <a:srgbClr val="000000"/>
                          </a:solidFill>
                          <a:latin typeface="Arial"/>
                          <a:ea typeface="Arial"/>
                        </a:rPr>
                        <a:t>Idem al anterior, pero en orden de derecha a izquierda.</a:t>
                      </a:r>
                      <a:endParaRPr lang="es-AR" sz="1100" b="0" strike="noStrike" spc="-1">
                        <a:latin typeface="Arial"/>
                      </a:endParaRPr>
                    </a:p>
                  </a:txBody>
                  <a:tcPr marL="75960" marR="75960">
                    <a:lnL w="9360">
                      <a:solidFill>
                        <a:srgbClr val="DDDDDD"/>
                      </a:solidFill>
                    </a:lnL>
                    <a:lnR w="9360">
                      <a:solidFill>
                        <a:srgbClr val="DDDDDD"/>
                      </a:solidFill>
                    </a:lnR>
                    <a:lnT w="9360">
                      <a:solidFill>
                        <a:srgbClr val="DDDDDD"/>
                      </a:solidFill>
                    </a:lnT>
                    <a:lnB w="9360">
                      <a:solidFill>
                        <a:srgbClr val="DDDDDD"/>
                      </a:solidFill>
                    </a:lnB>
                    <a:noFill/>
                  </a:tcPr>
                </a:tc>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Array</a:t>
            </a:r>
            <a:endParaRPr lang="es-AR" sz="4400" b="0" strike="noStrike" spc="-1">
              <a:latin typeface="Arial"/>
            </a:endParaRPr>
          </a:p>
        </p:txBody>
      </p:sp>
      <p:sp>
        <p:nvSpPr>
          <p:cNvPr id="70"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71" name="CustomShape 3"/>
          <p:cNvSpPr/>
          <p:nvPr/>
        </p:nvSpPr>
        <p:spPr>
          <a:xfrm>
            <a:off x="98532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s-AR" sz="1800" b="0" strike="noStrike" spc="-1">
                <a:solidFill>
                  <a:srgbClr val="000000"/>
                </a:solidFill>
                <a:latin typeface="Arial"/>
                <a:ea typeface="Arial"/>
              </a:rPr>
              <a:t>Ejemplos</a:t>
            </a:r>
            <a:endParaRPr lang="es-AR" sz="1800" b="0" strike="noStrike" spc="-1">
              <a:latin typeface="Arial"/>
            </a:endParaRPr>
          </a:p>
          <a:p>
            <a:pPr>
              <a:lnSpc>
                <a:spcPct val="115000"/>
              </a:lnSpc>
            </a:pPr>
            <a:r>
              <a:rPr lang="es-AR" sz="1800" b="0" strike="noStrike" spc="-1">
                <a:solidFill>
                  <a:srgbClr val="000000"/>
                </a:solidFill>
                <a:latin typeface="Arial"/>
                <a:ea typeface="Arial"/>
              </a:rPr>
              <a:t>const arr = ["a", "b", "c", "d"];</a:t>
            </a:r>
            <a:endParaRPr lang="es-AR" sz="1800" b="0" strike="noStrike" spc="-1">
              <a:latin typeface="Arial"/>
            </a:endParaRPr>
          </a:p>
          <a:p>
            <a:pPr>
              <a:lnSpc>
                <a:spcPct val="115000"/>
              </a:lnSpc>
            </a:pPr>
            <a:endParaRPr lang="es-AR" sz="1800" b="0" strike="noStrike" spc="-1">
              <a:latin typeface="Arial"/>
            </a:endParaRPr>
          </a:p>
          <a:p>
            <a:pPr>
              <a:lnSpc>
                <a:spcPct val="115000"/>
              </a:lnSpc>
            </a:pPr>
            <a:r>
              <a:rPr lang="es-AR" sz="1800" b="0" strike="noStrike" spc="-1">
                <a:solidFill>
                  <a:srgbClr val="000000"/>
                </a:solidFill>
                <a:latin typeface="Arial"/>
                <a:ea typeface="Arial"/>
              </a:rPr>
              <a:t>const f = function () {</a:t>
            </a:r>
            <a:endParaRPr lang="es-AR" sz="1800" b="0" strike="noStrike" spc="-1">
              <a:latin typeface="Arial"/>
            </a:endParaRPr>
          </a:p>
          <a:p>
            <a:pPr>
              <a:lnSpc>
                <a:spcPct val="115000"/>
              </a:lnSpc>
            </a:pPr>
            <a:r>
              <a:rPr lang="es-AR" sz="1800" b="0" strike="noStrike" spc="-1">
                <a:solidFill>
                  <a:srgbClr val="000000"/>
                </a:solidFill>
                <a:latin typeface="Arial"/>
                <a:ea typeface="Arial"/>
              </a:rPr>
              <a:t>  console.log("Un elemento.");</a:t>
            </a:r>
            <a:endParaRPr lang="es-AR" sz="1800" b="0" strike="noStrike" spc="-1">
              <a:latin typeface="Arial"/>
            </a:endParaRPr>
          </a:p>
          <a:p>
            <a:pPr>
              <a:lnSpc>
                <a:spcPct val="115000"/>
              </a:lnSpc>
            </a:pPr>
            <a:r>
              <a:rPr lang="es-AR" sz="1800" b="0" strike="noStrike" spc="-1">
                <a:solidFill>
                  <a:srgbClr val="000000"/>
                </a:solidFill>
                <a:latin typeface="Arial"/>
                <a:ea typeface="Arial"/>
              </a:rPr>
              <a:t>};</a:t>
            </a:r>
            <a:endParaRPr lang="es-AR" sz="1800" b="0" strike="noStrike" spc="-1">
              <a:latin typeface="Arial"/>
            </a:endParaRPr>
          </a:p>
          <a:p>
            <a:pPr>
              <a:lnSpc>
                <a:spcPct val="115000"/>
              </a:lnSpc>
            </a:pPr>
            <a:r>
              <a:rPr lang="es-AR" sz="1800" b="0" strike="noStrike" spc="-1">
                <a:solidFill>
                  <a:srgbClr val="000000"/>
                </a:solidFill>
                <a:latin typeface="Arial"/>
                <a:ea typeface="Arial"/>
              </a:rPr>
              <a:t>arr.forEach(f);  //Un elemento. /Un elemento./ Un elemento./Un elemento</a:t>
            </a:r>
            <a:endParaRPr lang="es-AR" sz="1800" b="0" strike="noStrike" spc="-1">
              <a:latin typeface="Arial"/>
            </a:endParaRPr>
          </a:p>
          <a:p>
            <a:pPr>
              <a:lnSpc>
                <a:spcPct val="115000"/>
              </a:lnSpc>
            </a:pPr>
            <a:endParaRPr lang="es-AR" sz="1800" b="0" strike="noStrike" spc="-1">
              <a:latin typeface="Arial"/>
            </a:endParaRPr>
          </a:p>
          <a:p>
            <a:pPr>
              <a:lnSpc>
                <a:spcPct val="115000"/>
              </a:lnSpc>
            </a:pPr>
            <a:r>
              <a:rPr lang="es-AR" sz="1800" b="0" strike="noStrike" spc="-1">
                <a:solidFill>
                  <a:srgbClr val="000000"/>
                </a:solidFill>
                <a:latin typeface="Arial"/>
                <a:ea typeface="Arial"/>
              </a:rPr>
              <a:t>arr.forEach((e) =&gt; console.log(e)); // Devuelve 'a' / 'b' / 'c' / 'd'</a:t>
            </a:r>
            <a:endParaRPr lang="es-AR" sz="1800" b="0" strike="noStrike" spc="-1">
              <a:latin typeface="Arial"/>
            </a:endParaRPr>
          </a:p>
          <a:p>
            <a:pPr>
              <a:lnSpc>
                <a:spcPct val="115000"/>
              </a:lnSpc>
            </a:pPr>
            <a:r>
              <a:rPr lang="es-AR" sz="1800" b="0" strike="noStrike" spc="-1">
                <a:solidFill>
                  <a:srgbClr val="000000"/>
                </a:solidFill>
                <a:latin typeface="Arial"/>
                <a:ea typeface="Arial"/>
              </a:rPr>
              <a:t>arr.forEach((e, i) =&gt; console.log(e, i)); // Devuelve 'a' 0 / 'b' 1 / 'c' 2 / 'd' 3</a:t>
            </a:r>
            <a:endParaRPr lang="es-AR" sz="1800" b="0" strike="noStrike" spc="-1">
              <a:latin typeface="Arial"/>
            </a:endParaRPr>
          </a:p>
          <a:p>
            <a:pPr>
              <a:lnSpc>
                <a:spcPct val="115000"/>
              </a:lnSpc>
            </a:pPr>
            <a:r>
              <a:rPr lang="es-AR" sz="1800" b="0" strike="noStrike" spc="-1">
                <a:solidFill>
                  <a:srgbClr val="000000"/>
                </a:solidFill>
                <a:latin typeface="Arial"/>
                <a:ea typeface="Arial"/>
              </a:rPr>
              <a:t>arr.forEach((e, i, a) =&gt; console.log(a[0])); // Devuelve 'a' / 'a' / 'a' / 'a'</a:t>
            </a:r>
            <a:endParaRPr lang="es-AR" sz="1800" b="0" strike="noStrike" spc="-1">
              <a:latin typeface="Arial"/>
            </a:endParaRPr>
          </a:p>
          <a:p>
            <a:pPr>
              <a:lnSpc>
                <a:spcPct val="115000"/>
              </a:lnSpc>
            </a:pPr>
            <a:r>
              <a:rPr lang="es-AR" sz="1800" b="0" strike="noStrike" spc="-1">
                <a:solidFill>
                  <a:srgbClr val="000000"/>
                </a:solidFill>
                <a:latin typeface="Arial"/>
                <a:ea typeface="Arial"/>
              </a:rPr>
              <a:t>arr.forEach((e, i, a) =&gt; console.log(a[i])); // Devuelve 'a' / 'b' / 'c' / 'd'</a:t>
            </a:r>
            <a:endParaRPr lang="es-AR" sz="1800" b="0" strike="noStrike" spc="-1">
              <a:latin typeface="Arial"/>
            </a:endParaRPr>
          </a:p>
          <a:p>
            <a:pPr>
              <a:lnSpc>
                <a:spcPct val="115000"/>
              </a:lnSpc>
            </a:pPr>
            <a:endParaRPr lang="es-AR" sz="1800" b="0" strike="noStrike" spc="-1">
              <a:latin typeface="Arial"/>
            </a:endParaRPr>
          </a:p>
          <a:p>
            <a:pPr>
              <a:lnSpc>
                <a:spcPct val="115000"/>
              </a:lnSpc>
            </a:pPr>
            <a:r>
              <a:rPr lang="es-AR" sz="1800" b="0" strike="noStrike" spc="-1">
                <a:solidFill>
                  <a:srgbClr val="000000"/>
                </a:solidFill>
                <a:latin typeface="Arial"/>
                <a:ea typeface="Arial"/>
              </a:rPr>
              <a:t>const arr = ["a", "b", "c", "d"];</a:t>
            </a:r>
            <a:endParaRPr lang="es-AR" sz="1800" b="0" strike="noStrike" spc="-1">
              <a:latin typeface="Arial"/>
            </a:endParaRPr>
          </a:p>
          <a:p>
            <a:pPr>
              <a:lnSpc>
                <a:spcPct val="115000"/>
              </a:lnSpc>
            </a:pPr>
            <a:r>
              <a:rPr lang="es-AR" sz="1800" b="0" strike="noStrike" spc="-1">
                <a:solidFill>
                  <a:srgbClr val="000000"/>
                </a:solidFill>
                <a:latin typeface="Arial"/>
                <a:ea typeface="Arial"/>
              </a:rPr>
              <a:t>arr.every((e) =&gt; e.length == 1); // true   ( todos tienen longitud 1, devuelve true)</a:t>
            </a:r>
            <a:endParaRPr lang="es-AR" sz="1800" b="0" strike="noStrike" spc="-1">
              <a:latin typeface="Arial"/>
            </a:endParaRPr>
          </a:p>
          <a:p>
            <a:pPr>
              <a:lnSpc>
                <a:spcPct val="115000"/>
              </a:lnSpc>
            </a:pPr>
            <a:endParaRPr lang="es-A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Array</a:t>
            </a:r>
            <a:endParaRPr lang="es-AR" sz="4400" b="0" strike="noStrike" spc="-1">
              <a:latin typeface="Arial"/>
            </a:endParaRPr>
          </a:p>
        </p:txBody>
      </p:sp>
      <p:sp>
        <p:nvSpPr>
          <p:cNvPr id="73"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74" name="CustomShape 3"/>
          <p:cNvSpPr/>
          <p:nvPr/>
        </p:nvSpPr>
        <p:spPr>
          <a:xfrm>
            <a:off x="98532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s-AR" sz="1800" b="0" strike="noStrike" spc="-1">
                <a:solidFill>
                  <a:srgbClr val="000000"/>
                </a:solidFill>
                <a:latin typeface="Arial"/>
                <a:ea typeface="Arial"/>
              </a:rPr>
              <a:t>Ejemplos</a:t>
            </a:r>
            <a:endParaRPr lang="es-AR" sz="1800" b="0" strike="noStrike" spc="-1">
              <a:latin typeface="Arial"/>
            </a:endParaRPr>
          </a:p>
          <a:p>
            <a:pPr>
              <a:lnSpc>
                <a:spcPct val="115000"/>
              </a:lnSpc>
            </a:pPr>
            <a:r>
              <a:rPr lang="es-AR" sz="1800" b="0" strike="noStrike" spc="-1">
                <a:solidFill>
                  <a:srgbClr val="000000"/>
                </a:solidFill>
                <a:latin typeface="Arial"/>
                <a:ea typeface="Arial"/>
              </a:rPr>
              <a:t>const arr = ["a", "bb", "c", "d"];</a:t>
            </a:r>
            <a:endParaRPr lang="es-AR" sz="1800" b="0" strike="noStrike" spc="-1">
              <a:latin typeface="Arial"/>
            </a:endParaRPr>
          </a:p>
          <a:p>
            <a:pPr>
              <a:lnSpc>
                <a:spcPct val="115000"/>
              </a:lnSpc>
            </a:pPr>
            <a:r>
              <a:rPr lang="es-AR" sz="1800" b="0" strike="noStrike" spc="-1">
                <a:solidFill>
                  <a:srgbClr val="000000"/>
                </a:solidFill>
                <a:latin typeface="Arial"/>
                <a:ea typeface="Arial"/>
              </a:rPr>
              <a:t>arr.</a:t>
            </a:r>
            <a:r>
              <a:rPr lang="es-AR" sz="1800" b="1" strike="noStrike" spc="-1">
                <a:solidFill>
                  <a:srgbClr val="000000"/>
                </a:solidFill>
                <a:latin typeface="Arial"/>
                <a:ea typeface="Arial"/>
              </a:rPr>
              <a:t>some</a:t>
            </a:r>
            <a:r>
              <a:rPr lang="es-AR" sz="1800" b="0" strike="noStrike" spc="-1">
                <a:solidFill>
                  <a:srgbClr val="000000"/>
                </a:solidFill>
                <a:latin typeface="Arial"/>
                <a:ea typeface="Arial"/>
              </a:rPr>
              <a:t>((e) =&gt; e.length == 2); // true   </a:t>
            </a:r>
            <a:r>
              <a:rPr lang="es-AR" sz="1700" b="0" strike="noStrike" spc="-1">
                <a:solidFill>
                  <a:srgbClr val="000000"/>
                </a:solidFill>
                <a:latin typeface="Arial"/>
                <a:ea typeface="Arial"/>
              </a:rPr>
              <a:t>( si al menos un elemento tiene long 2 devuelve true)</a:t>
            </a:r>
            <a:endParaRPr lang="es-AR" sz="1700" b="0" strike="noStrike" spc="-1">
              <a:latin typeface="Arial"/>
            </a:endParaRPr>
          </a:p>
          <a:p>
            <a:pPr>
              <a:lnSpc>
                <a:spcPct val="115000"/>
              </a:lnSpc>
            </a:pPr>
            <a:endParaRPr lang="es-AR" sz="1700" b="0" strike="noStrike" spc="-1">
              <a:latin typeface="Arial"/>
            </a:endParaRPr>
          </a:p>
          <a:p>
            <a:pPr>
              <a:lnSpc>
                <a:spcPct val="115000"/>
              </a:lnSpc>
            </a:pPr>
            <a:r>
              <a:rPr lang="es-AR" sz="1800" b="0" strike="noStrike" spc="-1">
                <a:solidFill>
                  <a:srgbClr val="000000"/>
                </a:solidFill>
                <a:latin typeface="Arial"/>
                <a:ea typeface="Arial"/>
              </a:rPr>
              <a:t>const arr = ["Ana", "Pablo", "Pedro", "Pancracio", "Heriberto"];</a:t>
            </a:r>
            <a:endParaRPr lang="es-AR" sz="1800" b="0" strike="noStrike" spc="-1">
              <a:latin typeface="Arial"/>
            </a:endParaRPr>
          </a:p>
          <a:p>
            <a:pPr>
              <a:lnSpc>
                <a:spcPct val="115000"/>
              </a:lnSpc>
            </a:pPr>
            <a:r>
              <a:rPr lang="es-AR" sz="1800" b="0" strike="noStrike" spc="-1">
                <a:solidFill>
                  <a:srgbClr val="000000"/>
                </a:solidFill>
                <a:latin typeface="Arial"/>
                <a:ea typeface="Arial"/>
              </a:rPr>
              <a:t>const nuevoArr = arr.</a:t>
            </a:r>
            <a:r>
              <a:rPr lang="es-AR" sz="1800" b="1" strike="noStrike" spc="-1">
                <a:solidFill>
                  <a:srgbClr val="000000"/>
                </a:solidFill>
                <a:latin typeface="Arial"/>
                <a:ea typeface="Arial"/>
              </a:rPr>
              <a:t>filter</a:t>
            </a:r>
            <a:r>
              <a:rPr lang="es-AR" sz="1800" b="0" strike="noStrike" spc="-1">
                <a:solidFill>
                  <a:srgbClr val="000000"/>
                </a:solidFill>
                <a:latin typeface="Arial"/>
                <a:ea typeface="Arial"/>
              </a:rPr>
              <a:t>((e) =&gt; e[0] == "P");</a:t>
            </a:r>
            <a:endParaRPr lang="es-AR" sz="1800" b="0" strike="noStrike" spc="-1">
              <a:latin typeface="Arial"/>
            </a:endParaRPr>
          </a:p>
          <a:p>
            <a:pPr>
              <a:lnSpc>
                <a:spcPct val="115000"/>
              </a:lnSpc>
            </a:pPr>
            <a:r>
              <a:rPr lang="es-AR" sz="1800" b="0" strike="noStrike" spc="-1">
                <a:solidFill>
                  <a:srgbClr val="000000"/>
                </a:solidFill>
                <a:latin typeface="Arial"/>
                <a:ea typeface="Arial"/>
              </a:rPr>
              <a:t>nuevoArr; // Devuelve ['Pablo', 'Pedro', 'Pancracio']</a:t>
            </a:r>
            <a:endParaRPr lang="es-AR" sz="1800" b="0" strike="noStrike" spc="-1">
              <a:latin typeface="Arial"/>
            </a:endParaRPr>
          </a:p>
          <a:p>
            <a:pPr>
              <a:lnSpc>
                <a:spcPct val="115000"/>
              </a:lnSpc>
            </a:pPr>
            <a:endParaRPr lang="es-AR" sz="1800" b="0" strike="noStrike" spc="-1">
              <a:latin typeface="Arial"/>
            </a:endParaRPr>
          </a:p>
          <a:p>
            <a:pPr>
              <a:lnSpc>
                <a:spcPct val="115000"/>
              </a:lnSpc>
            </a:pPr>
            <a:r>
              <a:rPr lang="es-AR" sz="1800" b="0" strike="noStrike" spc="-1">
                <a:solidFill>
                  <a:srgbClr val="000000"/>
                </a:solidFill>
                <a:latin typeface="Arial"/>
                <a:ea typeface="Arial"/>
              </a:rPr>
              <a:t>const arr = ["Ana", "Pablo",  "Pancracio", "Heriberto"];</a:t>
            </a:r>
            <a:endParaRPr lang="es-AR" sz="1800" b="0" strike="noStrike" spc="-1">
              <a:latin typeface="Arial"/>
            </a:endParaRPr>
          </a:p>
          <a:p>
            <a:pPr>
              <a:lnSpc>
                <a:spcPct val="115000"/>
              </a:lnSpc>
            </a:pPr>
            <a:r>
              <a:rPr lang="es-AR" sz="1800" b="0" strike="noStrike" spc="-1">
                <a:solidFill>
                  <a:srgbClr val="000000"/>
                </a:solidFill>
                <a:latin typeface="Arial"/>
                <a:ea typeface="Arial"/>
              </a:rPr>
              <a:t>arr.</a:t>
            </a:r>
            <a:r>
              <a:rPr lang="es-AR" sz="1800" b="1" strike="noStrike" spc="-1">
                <a:solidFill>
                  <a:srgbClr val="000000"/>
                </a:solidFill>
                <a:latin typeface="Arial"/>
                <a:ea typeface="Arial"/>
              </a:rPr>
              <a:t>find</a:t>
            </a:r>
            <a:r>
              <a:rPr lang="es-AR" sz="1800" b="0" strike="noStrike" spc="-1">
                <a:solidFill>
                  <a:srgbClr val="000000"/>
                </a:solidFill>
                <a:latin typeface="Arial"/>
                <a:ea typeface="Arial"/>
              </a:rPr>
              <a:t>((e) =&gt; e.length == 5); // 'Pablo'</a:t>
            </a:r>
            <a:endParaRPr lang="es-AR" sz="1800" b="0" strike="noStrike" spc="-1">
              <a:latin typeface="Arial"/>
            </a:endParaRPr>
          </a:p>
          <a:p>
            <a:pPr>
              <a:lnSpc>
                <a:spcPct val="115000"/>
              </a:lnSpc>
            </a:pPr>
            <a:r>
              <a:rPr lang="es-AR" sz="1800" b="0" strike="noStrike" spc="-1">
                <a:solidFill>
                  <a:srgbClr val="000000"/>
                </a:solidFill>
                <a:latin typeface="Arial"/>
                <a:ea typeface="Arial"/>
              </a:rPr>
              <a:t>arr.</a:t>
            </a:r>
            <a:r>
              <a:rPr lang="es-AR" sz="1800" b="1" strike="noStrike" spc="-1">
                <a:solidFill>
                  <a:srgbClr val="000000"/>
                </a:solidFill>
                <a:latin typeface="Arial"/>
                <a:ea typeface="Arial"/>
              </a:rPr>
              <a:t>findIndex</a:t>
            </a:r>
            <a:r>
              <a:rPr lang="es-AR" sz="1800" b="0" strike="noStrike" spc="-1">
                <a:solidFill>
                  <a:srgbClr val="000000"/>
                </a:solidFill>
                <a:latin typeface="Arial"/>
                <a:ea typeface="Arial"/>
              </a:rPr>
              <a:t>((e) =&gt; e.length == 5); // 1</a:t>
            </a:r>
            <a:endParaRPr lang="es-AR" sz="1800" b="0" strike="noStrike" spc="-1">
              <a:latin typeface="Arial"/>
            </a:endParaRPr>
          </a:p>
          <a:p>
            <a:pPr>
              <a:lnSpc>
                <a:spcPct val="115000"/>
              </a:lnSpc>
            </a:pPr>
            <a:endParaRPr lang="es-A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838080" y="365040"/>
            <a:ext cx="10514520" cy="95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90000"/>
              </a:lnSpc>
            </a:pPr>
            <a:r>
              <a:rPr lang="es-AR" sz="4400" b="0" strike="noStrike" spc="-1">
                <a:solidFill>
                  <a:srgbClr val="000000"/>
                </a:solidFill>
                <a:latin typeface="Calibri"/>
                <a:ea typeface="Calibri"/>
              </a:rPr>
              <a:t>Array</a:t>
            </a:r>
            <a:endParaRPr lang="es-AR" sz="4400" b="0" strike="noStrike" spc="-1">
              <a:latin typeface="Arial"/>
            </a:endParaRPr>
          </a:p>
        </p:txBody>
      </p:sp>
      <p:sp>
        <p:nvSpPr>
          <p:cNvPr id="76" name="CustomShape 2"/>
          <p:cNvSpPr/>
          <p:nvPr/>
        </p:nvSpPr>
        <p:spPr>
          <a:xfrm>
            <a:off x="838080" y="1256040"/>
            <a:ext cx="10514520" cy="45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001"/>
              </a:spcBef>
            </a:pPr>
            <a:endParaRPr lang="es-AR" sz="1800" b="0" strike="noStrike" spc="-1">
              <a:latin typeface="Arial"/>
            </a:endParaRPr>
          </a:p>
          <a:p>
            <a:pPr>
              <a:lnSpc>
                <a:spcPct val="90000"/>
              </a:lnSpc>
              <a:spcBef>
                <a:spcPts val="1001"/>
              </a:spcBef>
            </a:pPr>
            <a:endParaRPr lang="es-AR" sz="1800" b="0" strike="noStrike" spc="-1">
              <a:latin typeface="Arial"/>
            </a:endParaRPr>
          </a:p>
          <a:p>
            <a:pPr>
              <a:lnSpc>
                <a:spcPct val="115000"/>
              </a:lnSpc>
            </a:pPr>
            <a:endParaRPr lang="es-AR" sz="1800" b="0" strike="noStrike" spc="-1">
              <a:latin typeface="Arial"/>
            </a:endParaRPr>
          </a:p>
          <a:p>
            <a:pPr>
              <a:lnSpc>
                <a:spcPct val="90000"/>
              </a:lnSpc>
              <a:spcBef>
                <a:spcPts val="1001"/>
              </a:spcBef>
            </a:pPr>
            <a:endParaRPr lang="es-AR" sz="1800" b="0" strike="noStrike" spc="-1">
              <a:latin typeface="Arial"/>
            </a:endParaRPr>
          </a:p>
        </p:txBody>
      </p:sp>
      <p:sp>
        <p:nvSpPr>
          <p:cNvPr id="77" name="CustomShape 3"/>
          <p:cNvSpPr/>
          <p:nvPr/>
        </p:nvSpPr>
        <p:spPr>
          <a:xfrm>
            <a:off x="985320" y="1256040"/>
            <a:ext cx="9517680" cy="4741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s-AR" sz="1800" b="0" strike="noStrike" spc="-1">
                <a:solidFill>
                  <a:srgbClr val="000000"/>
                </a:solidFill>
                <a:latin typeface="Arial"/>
                <a:ea typeface="Arial"/>
              </a:rPr>
              <a:t>Ejemplo: reduce (acumulador)</a:t>
            </a:r>
            <a:endParaRPr lang="es-AR" sz="1800" b="0" strike="noStrike" spc="-1">
              <a:latin typeface="Arial"/>
            </a:endParaRPr>
          </a:p>
          <a:p>
            <a:pPr>
              <a:lnSpc>
                <a:spcPct val="115000"/>
              </a:lnSpc>
            </a:pPr>
            <a:r>
              <a:rPr lang="es-AR" sz="1800" b="0" strike="noStrike" spc="-1">
                <a:solidFill>
                  <a:srgbClr val="000000"/>
                </a:solidFill>
                <a:latin typeface="Arial"/>
                <a:ea typeface="Arial"/>
              </a:rPr>
              <a:t>const arr = [95, 5, 25, 10, 25];</a:t>
            </a:r>
            <a:endParaRPr lang="es-AR" sz="1800" b="0" strike="noStrike" spc="-1">
              <a:latin typeface="Arial"/>
            </a:endParaRPr>
          </a:p>
          <a:p>
            <a:pPr>
              <a:lnSpc>
                <a:spcPct val="115000"/>
              </a:lnSpc>
            </a:pPr>
            <a:r>
              <a:rPr lang="es-AR" sz="1800" b="0" strike="noStrike" spc="-1">
                <a:solidFill>
                  <a:srgbClr val="000000"/>
                </a:solidFill>
                <a:latin typeface="Arial"/>
                <a:ea typeface="Arial"/>
              </a:rPr>
              <a:t>arr.reduce((p, e) =&gt; {</a:t>
            </a:r>
            <a:endParaRPr lang="es-AR" sz="1800" b="0" strike="noStrike" spc="-1">
              <a:latin typeface="Arial"/>
            </a:endParaRPr>
          </a:p>
          <a:p>
            <a:pPr>
              <a:lnSpc>
                <a:spcPct val="115000"/>
              </a:lnSpc>
            </a:pPr>
            <a:r>
              <a:rPr lang="es-AR" sz="1800" b="0" strike="noStrike" spc="-1">
                <a:solidFill>
                  <a:srgbClr val="000000"/>
                </a:solidFill>
                <a:latin typeface="Arial"/>
                <a:ea typeface="Arial"/>
              </a:rPr>
              <a:t>  console.log(“P=”+p+” e=”+e);</a:t>
            </a:r>
            <a:endParaRPr lang="es-AR" sz="1800" b="0" strike="noStrike" spc="-1">
              <a:latin typeface="Arial"/>
            </a:endParaRPr>
          </a:p>
          <a:p>
            <a:pPr>
              <a:lnSpc>
                <a:spcPct val="115000"/>
              </a:lnSpc>
            </a:pPr>
            <a:r>
              <a:rPr lang="es-AR" sz="1800" b="0" strike="noStrike" spc="-1">
                <a:solidFill>
                  <a:srgbClr val="000000"/>
                </a:solidFill>
                <a:latin typeface="Arial"/>
                <a:ea typeface="Arial"/>
              </a:rPr>
              <a:t>  return p + e;</a:t>
            </a:r>
            <a:endParaRPr lang="es-AR" sz="1800" b="0" strike="noStrike" spc="-1">
              <a:latin typeface="Arial"/>
            </a:endParaRPr>
          </a:p>
          <a:p>
            <a:pPr>
              <a:lnSpc>
                <a:spcPct val="115000"/>
              </a:lnSpc>
            </a:pPr>
            <a:r>
              <a:rPr lang="es-AR" sz="1800" b="0" strike="noStrike" spc="-1">
                <a:solidFill>
                  <a:srgbClr val="000000"/>
                </a:solidFill>
                <a:latin typeface="Arial"/>
                <a:ea typeface="Arial"/>
              </a:rPr>
              <a:t>});</a:t>
            </a:r>
            <a:endParaRPr lang="es-AR" sz="1800" b="0" strike="noStrike" spc="-1">
              <a:latin typeface="Arial"/>
            </a:endParaRPr>
          </a:p>
          <a:p>
            <a:pPr>
              <a:lnSpc>
                <a:spcPct val="115000"/>
              </a:lnSpc>
            </a:pPr>
            <a:endParaRPr lang="es-AR" sz="1800" b="0" strike="noStrike" spc="-1">
              <a:latin typeface="Arial"/>
            </a:endParaRPr>
          </a:p>
          <a:p>
            <a:pPr>
              <a:lnSpc>
                <a:spcPct val="115000"/>
              </a:lnSpc>
            </a:pPr>
            <a:r>
              <a:rPr lang="es-AR" sz="1800" b="0" strike="noStrike" spc="-1">
                <a:solidFill>
                  <a:srgbClr val="000000"/>
                </a:solidFill>
                <a:latin typeface="Arial"/>
                <a:ea typeface="Arial"/>
              </a:rPr>
              <a:t>// P=95 e=5     (1ª iteración: elemento 1: 95 + elemento 2: 5) = 100</a:t>
            </a:r>
            <a:endParaRPr lang="es-AR" sz="1800" b="0" strike="noStrike" spc="-1">
              <a:latin typeface="Arial"/>
            </a:endParaRPr>
          </a:p>
          <a:p>
            <a:pPr>
              <a:lnSpc>
                <a:spcPct val="115000"/>
              </a:lnSpc>
            </a:pPr>
            <a:r>
              <a:rPr lang="es-AR" sz="1800" b="0" strike="noStrike" spc="-1">
                <a:solidFill>
                  <a:srgbClr val="000000"/>
                </a:solidFill>
                <a:latin typeface="Arial"/>
                <a:ea typeface="Arial"/>
              </a:rPr>
              <a:t>// P=100 e=25   (2ª iteración: 100 + elemento 3: 25) = 125</a:t>
            </a:r>
            <a:endParaRPr lang="es-AR" sz="1800" b="0" strike="noStrike" spc="-1">
              <a:latin typeface="Arial"/>
            </a:endParaRPr>
          </a:p>
          <a:p>
            <a:pPr>
              <a:lnSpc>
                <a:spcPct val="115000"/>
              </a:lnSpc>
            </a:pPr>
            <a:r>
              <a:rPr lang="es-AR" sz="1800" b="0" strike="noStrike" spc="-1">
                <a:solidFill>
                  <a:srgbClr val="000000"/>
                </a:solidFill>
                <a:latin typeface="Arial"/>
                <a:ea typeface="Arial"/>
              </a:rPr>
              <a:t>// P=125 e=10   (3ª iteración: 125 + elemento 4: 10) = 135</a:t>
            </a:r>
            <a:endParaRPr lang="es-AR" sz="1800" b="0" strike="noStrike" spc="-1">
              <a:latin typeface="Arial"/>
            </a:endParaRPr>
          </a:p>
          <a:p>
            <a:pPr>
              <a:lnSpc>
                <a:spcPct val="115000"/>
              </a:lnSpc>
            </a:pPr>
            <a:r>
              <a:rPr lang="es-AR" sz="1800" b="0" strike="noStrike" spc="-1">
                <a:solidFill>
                  <a:srgbClr val="000000"/>
                </a:solidFill>
                <a:latin typeface="Arial"/>
                <a:ea typeface="Arial"/>
              </a:rPr>
              <a:t>// P=135 e=25   (4ª iteración: 135 + elemento 5: 25) = 160</a:t>
            </a:r>
            <a:endParaRPr lang="es-AR" sz="1800" b="0" strike="noStrike" spc="-1">
              <a:latin typeface="Arial"/>
            </a:endParaRPr>
          </a:p>
          <a:p>
            <a:pPr>
              <a:lnSpc>
                <a:spcPct val="115000"/>
              </a:lnSpc>
            </a:pPr>
            <a:endParaRPr lang="es-AR" sz="1800" b="0" strike="noStrike" spc="-1">
              <a:latin typeface="Arial"/>
            </a:endParaRPr>
          </a:p>
          <a:p>
            <a:pPr>
              <a:lnSpc>
                <a:spcPct val="115000"/>
              </a:lnSpc>
            </a:pPr>
            <a:r>
              <a:rPr lang="es-AR" sz="1800" b="0" strike="noStrike" spc="-1">
                <a:solidFill>
                  <a:srgbClr val="000000"/>
                </a:solidFill>
                <a:latin typeface="Arial"/>
                <a:ea typeface="Arial"/>
              </a:rPr>
              <a:t>// Finalmente, devuelve 160</a:t>
            </a:r>
            <a:endParaRPr lang="es-AR" sz="1800" b="0" strike="noStrike" spc="-1">
              <a:latin typeface="Arial"/>
            </a:endParaRPr>
          </a:p>
          <a:p>
            <a:pPr>
              <a:lnSpc>
                <a:spcPct val="115000"/>
              </a:lnSpc>
            </a:pPr>
            <a:endParaRPr lang="es-AR" sz="1800" b="0" strike="noStrike" spc="-1">
              <a:latin typeface="Arial"/>
            </a:endParaRPr>
          </a:p>
          <a:p>
            <a:pPr>
              <a:lnSpc>
                <a:spcPct val="115000"/>
              </a:lnSpc>
            </a:pPr>
            <a:endParaRPr lang="es-AR" sz="1800" b="0" strike="noStrike" spc="-1">
              <a:latin typeface="Arial"/>
            </a:endParaRPr>
          </a:p>
        </p:txBody>
      </p:sp>
      <p:sp>
        <p:nvSpPr>
          <p:cNvPr id="78" name="CustomShape 4"/>
          <p:cNvSpPr/>
          <p:nvPr/>
        </p:nvSpPr>
        <p:spPr>
          <a:xfrm>
            <a:off x="2520000" y="5997600"/>
            <a:ext cx="544392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AR" sz="1800" b="0" strike="noStrike" spc="-1">
                <a:solidFill>
                  <a:srgbClr val="000000"/>
                </a:solidFill>
                <a:latin typeface="Arial"/>
                <a:ea typeface="DejaVu Sans"/>
              </a:rPr>
              <a:t>https://www.w3schools.com/js/js_array_iteration.asp</a:t>
            </a:r>
            <a:endParaRPr lang="es-A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1825</Words>
  <Application>Microsoft Office PowerPoint</Application>
  <PresentationFormat>Personalizado</PresentationFormat>
  <Paragraphs>293</Paragraphs>
  <Slides>14</Slides>
  <Notes>13</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Aylén Romero</dc:creator>
  <cp:lastModifiedBy>Marcelo Limideiro</cp:lastModifiedBy>
  <cp:revision>9</cp:revision>
  <dcterms:created xsi:type="dcterms:W3CDTF">2020-08-07T01:51:21Z</dcterms:created>
  <dcterms:modified xsi:type="dcterms:W3CDTF">2021-05-27T02:50:11Z</dcterms:modified>
  <dc:language>es-AR</dc:language>
</cp:coreProperties>
</file>