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3.png" ContentType="image/png"/>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
        <p:nvSpPr>
          <p:cNvPr id="27" name="PlaceHolder 2"/>
          <p:cNvSpPr>
            <a:spLocks noGrp="1"/>
          </p:cNvSpPr>
          <p:nvPr>
            <p:ph type="body"/>
          </p:nvPr>
        </p:nvSpPr>
        <p:spPr>
          <a:xfrm>
            <a:off x="457200" y="1203480"/>
            <a:ext cx="8229240" cy="1422720"/>
          </a:xfrm>
          <a:prstGeom prst="rect">
            <a:avLst/>
          </a:prstGeom>
        </p:spPr>
        <p:txBody>
          <a:bodyPr lIns="0" rIns="0" tIns="0" bIns="0">
            <a:normAutofit/>
          </a:bodyPr>
          <a:p>
            <a:endParaRPr b="0" lang="es-AR" sz="3200" spc="-1" strike="noStrike">
              <a:latin typeface="Arial"/>
            </a:endParaRPr>
          </a:p>
        </p:txBody>
      </p:sp>
      <p:sp>
        <p:nvSpPr>
          <p:cNvPr id="28" name="PlaceHolder 3"/>
          <p:cNvSpPr>
            <a:spLocks noGrp="1"/>
          </p:cNvSpPr>
          <p:nvPr>
            <p:ph type="body"/>
          </p:nvPr>
        </p:nvSpPr>
        <p:spPr>
          <a:xfrm>
            <a:off x="457200" y="2761920"/>
            <a:ext cx="8229240" cy="1422720"/>
          </a:xfrm>
          <a:prstGeom prst="rect">
            <a:avLst/>
          </a:prstGeom>
        </p:spPr>
        <p:txBody>
          <a:bodyPr lIns="0" rIns="0" tIns="0" bIns="0">
            <a:normAutofit/>
          </a:bodyPr>
          <a:p>
            <a:endParaRPr b="0" lang="es-A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
        <p:nvSpPr>
          <p:cNvPr id="30"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3200" spc="-1" strike="noStrike">
              <a:latin typeface="Arial"/>
            </a:endParaRPr>
          </a:p>
        </p:txBody>
      </p:sp>
      <p:sp>
        <p:nvSpPr>
          <p:cNvPr id="31"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3200" spc="-1" strike="noStrike">
              <a:latin typeface="Arial"/>
            </a:endParaRPr>
          </a:p>
        </p:txBody>
      </p:sp>
      <p:sp>
        <p:nvSpPr>
          <p:cNvPr id="32"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3200" spc="-1" strike="noStrike">
              <a:latin typeface="Arial"/>
            </a:endParaRPr>
          </a:p>
        </p:txBody>
      </p:sp>
      <p:sp>
        <p:nvSpPr>
          <p:cNvPr id="33" name="PlaceHolder 5"/>
          <p:cNvSpPr>
            <a:spLocks noGrp="1"/>
          </p:cNvSpPr>
          <p:nvPr>
            <p:ph type="body"/>
          </p:nvPr>
        </p:nvSpPr>
        <p:spPr>
          <a:xfrm>
            <a:off x="4674240" y="2761920"/>
            <a:ext cx="4015800" cy="1422720"/>
          </a:xfrm>
          <a:prstGeom prst="rect">
            <a:avLst/>
          </a:prstGeom>
        </p:spPr>
        <p:txBody>
          <a:bodyPr lIns="0" rIns="0" tIns="0" bIns="0">
            <a:normAutofit/>
          </a:bodyPr>
          <a:p>
            <a:endParaRPr b="0" lang="es-A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
        <p:nvSpPr>
          <p:cNvPr id="35" name="PlaceHolder 2"/>
          <p:cNvSpPr>
            <a:spLocks noGrp="1"/>
          </p:cNvSpPr>
          <p:nvPr>
            <p:ph type="body"/>
          </p:nvPr>
        </p:nvSpPr>
        <p:spPr>
          <a:xfrm>
            <a:off x="457200" y="1203480"/>
            <a:ext cx="2649600" cy="1422720"/>
          </a:xfrm>
          <a:prstGeom prst="rect">
            <a:avLst/>
          </a:prstGeom>
        </p:spPr>
        <p:txBody>
          <a:bodyPr lIns="0" rIns="0" tIns="0" bIns="0">
            <a:normAutofit/>
          </a:bodyPr>
          <a:p>
            <a:endParaRPr b="0" lang="es-AR" sz="3200" spc="-1" strike="noStrike">
              <a:latin typeface="Arial"/>
            </a:endParaRPr>
          </a:p>
        </p:txBody>
      </p:sp>
      <p:sp>
        <p:nvSpPr>
          <p:cNvPr id="36" name="PlaceHolder 3"/>
          <p:cNvSpPr>
            <a:spLocks noGrp="1"/>
          </p:cNvSpPr>
          <p:nvPr>
            <p:ph type="body"/>
          </p:nvPr>
        </p:nvSpPr>
        <p:spPr>
          <a:xfrm>
            <a:off x="3239640" y="1203480"/>
            <a:ext cx="2649600" cy="1422720"/>
          </a:xfrm>
          <a:prstGeom prst="rect">
            <a:avLst/>
          </a:prstGeom>
        </p:spPr>
        <p:txBody>
          <a:bodyPr lIns="0" rIns="0" tIns="0" bIns="0">
            <a:normAutofit/>
          </a:bodyPr>
          <a:p>
            <a:endParaRPr b="0" lang="es-AR" sz="3200" spc="-1" strike="noStrike">
              <a:latin typeface="Arial"/>
            </a:endParaRPr>
          </a:p>
        </p:txBody>
      </p:sp>
      <p:sp>
        <p:nvSpPr>
          <p:cNvPr id="37" name="PlaceHolder 4"/>
          <p:cNvSpPr>
            <a:spLocks noGrp="1"/>
          </p:cNvSpPr>
          <p:nvPr>
            <p:ph type="body"/>
          </p:nvPr>
        </p:nvSpPr>
        <p:spPr>
          <a:xfrm>
            <a:off x="6022080" y="1203480"/>
            <a:ext cx="2649600" cy="1422720"/>
          </a:xfrm>
          <a:prstGeom prst="rect">
            <a:avLst/>
          </a:prstGeom>
        </p:spPr>
        <p:txBody>
          <a:bodyPr lIns="0" rIns="0" tIns="0" bIns="0">
            <a:normAutofit/>
          </a:bodyPr>
          <a:p>
            <a:endParaRPr b="0" lang="es-AR" sz="3200" spc="-1" strike="noStrike">
              <a:latin typeface="Arial"/>
            </a:endParaRPr>
          </a:p>
        </p:txBody>
      </p:sp>
      <p:sp>
        <p:nvSpPr>
          <p:cNvPr id="38" name="PlaceHolder 5"/>
          <p:cNvSpPr>
            <a:spLocks noGrp="1"/>
          </p:cNvSpPr>
          <p:nvPr>
            <p:ph type="body"/>
          </p:nvPr>
        </p:nvSpPr>
        <p:spPr>
          <a:xfrm>
            <a:off x="457200" y="2761920"/>
            <a:ext cx="2649600" cy="1422720"/>
          </a:xfrm>
          <a:prstGeom prst="rect">
            <a:avLst/>
          </a:prstGeom>
        </p:spPr>
        <p:txBody>
          <a:bodyPr lIns="0" rIns="0" tIns="0" bIns="0">
            <a:normAutofit/>
          </a:bodyPr>
          <a:p>
            <a:endParaRPr b="0" lang="es-AR" sz="3200" spc="-1" strike="noStrike">
              <a:latin typeface="Arial"/>
            </a:endParaRPr>
          </a:p>
        </p:txBody>
      </p:sp>
      <p:sp>
        <p:nvSpPr>
          <p:cNvPr id="39" name="PlaceHolder 6"/>
          <p:cNvSpPr>
            <a:spLocks noGrp="1"/>
          </p:cNvSpPr>
          <p:nvPr>
            <p:ph type="body"/>
          </p:nvPr>
        </p:nvSpPr>
        <p:spPr>
          <a:xfrm>
            <a:off x="3239640" y="2761920"/>
            <a:ext cx="2649600" cy="1422720"/>
          </a:xfrm>
          <a:prstGeom prst="rect">
            <a:avLst/>
          </a:prstGeom>
        </p:spPr>
        <p:txBody>
          <a:bodyPr lIns="0" rIns="0" tIns="0" bIns="0">
            <a:normAutofit/>
          </a:bodyPr>
          <a:p>
            <a:endParaRPr b="0" lang="es-AR" sz="3200" spc="-1" strike="noStrike">
              <a:latin typeface="Arial"/>
            </a:endParaRPr>
          </a:p>
        </p:txBody>
      </p:sp>
      <p:sp>
        <p:nvSpPr>
          <p:cNvPr id="40" name="PlaceHolder 7"/>
          <p:cNvSpPr>
            <a:spLocks noGrp="1"/>
          </p:cNvSpPr>
          <p:nvPr>
            <p:ph type="body"/>
          </p:nvPr>
        </p:nvSpPr>
        <p:spPr>
          <a:xfrm>
            <a:off x="6022080" y="2761920"/>
            <a:ext cx="2649600" cy="1422720"/>
          </a:xfrm>
          <a:prstGeom prst="rect">
            <a:avLst/>
          </a:prstGeom>
        </p:spPr>
        <p:txBody>
          <a:bodyPr lIns="0" rIns="0" tIns="0" bIns="0">
            <a:normAutofit/>
          </a:bodyPr>
          <a:p>
            <a:endParaRPr b="0" lang="es-A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
        <p:nvSpPr>
          <p:cNvPr id="8" name="PlaceHolder 2"/>
          <p:cNvSpPr>
            <a:spLocks noGrp="1"/>
          </p:cNvSpPr>
          <p:nvPr>
            <p:ph type="body"/>
          </p:nvPr>
        </p:nvSpPr>
        <p:spPr>
          <a:xfrm>
            <a:off x="457200" y="1203480"/>
            <a:ext cx="8229240" cy="2982960"/>
          </a:xfrm>
          <a:prstGeom prst="rect">
            <a:avLst/>
          </a:prstGeom>
        </p:spPr>
        <p:txBody>
          <a:bodyPr lIns="0" rIns="0" tIns="0" bIns="0">
            <a:normAutofit/>
          </a:bodyPr>
          <a:p>
            <a:endParaRPr b="0" lang="es-A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
        <p:nvSpPr>
          <p:cNvPr id="10"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3200" spc="-1" strike="noStrike">
              <a:latin typeface="Arial"/>
            </a:endParaRPr>
          </a:p>
        </p:txBody>
      </p:sp>
      <p:sp>
        <p:nvSpPr>
          <p:cNvPr id="11"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
        <p:nvSpPr>
          <p:cNvPr id="15"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3200" spc="-1" strike="noStrike">
              <a:latin typeface="Arial"/>
            </a:endParaRPr>
          </a:p>
        </p:txBody>
      </p:sp>
      <p:sp>
        <p:nvSpPr>
          <p:cNvPr id="16" name="PlaceHolder 3"/>
          <p:cNvSpPr>
            <a:spLocks noGrp="1"/>
          </p:cNvSpPr>
          <p:nvPr>
            <p:ph type="body"/>
          </p:nvPr>
        </p:nvSpPr>
        <p:spPr>
          <a:xfrm>
            <a:off x="4674240" y="1203480"/>
            <a:ext cx="4015800" cy="2982960"/>
          </a:xfrm>
          <a:prstGeom prst="rect">
            <a:avLst/>
          </a:prstGeom>
        </p:spPr>
        <p:txBody>
          <a:bodyPr lIns="0" rIns="0" tIns="0" bIns="0">
            <a:normAutofit/>
          </a:bodyPr>
          <a:p>
            <a:endParaRPr b="0" lang="es-AR" sz="3200" spc="-1" strike="noStrike">
              <a:latin typeface="Arial"/>
            </a:endParaRPr>
          </a:p>
        </p:txBody>
      </p:sp>
      <p:sp>
        <p:nvSpPr>
          <p:cNvPr id="17" name="PlaceHolder 4"/>
          <p:cNvSpPr>
            <a:spLocks noGrp="1"/>
          </p:cNvSpPr>
          <p:nvPr>
            <p:ph type="body"/>
          </p:nvPr>
        </p:nvSpPr>
        <p:spPr>
          <a:xfrm>
            <a:off x="457200" y="2761920"/>
            <a:ext cx="4015800" cy="1422720"/>
          </a:xfrm>
          <a:prstGeom prst="rect">
            <a:avLst/>
          </a:prstGeom>
        </p:spPr>
        <p:txBody>
          <a:bodyPr lIns="0" rIns="0" tIns="0" bIns="0">
            <a:normAutofit/>
          </a:bodyPr>
          <a:p>
            <a:endParaRPr b="0" lang="es-A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
        <p:nvSpPr>
          <p:cNvPr id="19" name="PlaceHolder 2"/>
          <p:cNvSpPr>
            <a:spLocks noGrp="1"/>
          </p:cNvSpPr>
          <p:nvPr>
            <p:ph type="body"/>
          </p:nvPr>
        </p:nvSpPr>
        <p:spPr>
          <a:xfrm>
            <a:off x="457200" y="1203480"/>
            <a:ext cx="4015800" cy="2982960"/>
          </a:xfrm>
          <a:prstGeom prst="rect">
            <a:avLst/>
          </a:prstGeom>
        </p:spPr>
        <p:txBody>
          <a:bodyPr lIns="0" rIns="0" tIns="0" bIns="0">
            <a:normAutofit/>
          </a:bodyPr>
          <a:p>
            <a:endParaRPr b="0" lang="es-AR" sz="3200" spc="-1" strike="noStrike">
              <a:latin typeface="Arial"/>
            </a:endParaRPr>
          </a:p>
        </p:txBody>
      </p:sp>
      <p:sp>
        <p:nvSpPr>
          <p:cNvPr id="20"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3200" spc="-1" strike="noStrike">
              <a:latin typeface="Arial"/>
            </a:endParaRPr>
          </a:p>
        </p:txBody>
      </p:sp>
      <p:sp>
        <p:nvSpPr>
          <p:cNvPr id="21" name="PlaceHolder 4"/>
          <p:cNvSpPr>
            <a:spLocks noGrp="1"/>
          </p:cNvSpPr>
          <p:nvPr>
            <p:ph type="body"/>
          </p:nvPr>
        </p:nvSpPr>
        <p:spPr>
          <a:xfrm>
            <a:off x="4674240" y="2761920"/>
            <a:ext cx="4015800" cy="1422720"/>
          </a:xfrm>
          <a:prstGeom prst="rect">
            <a:avLst/>
          </a:prstGeom>
        </p:spPr>
        <p:txBody>
          <a:bodyPr lIns="0" rIns="0" tIns="0" bIns="0">
            <a:normAutofit/>
          </a:bodyPr>
          <a:p>
            <a:endParaRPr b="0" lang="es-A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p>
            <a:pPr algn="ctr"/>
            <a:endParaRPr b="0" lang="es-AR" sz="4400" spc="-1" strike="noStrike">
              <a:latin typeface="Arial"/>
            </a:endParaRPr>
          </a:p>
        </p:txBody>
      </p:sp>
      <p:sp>
        <p:nvSpPr>
          <p:cNvPr id="23" name="PlaceHolder 2"/>
          <p:cNvSpPr>
            <a:spLocks noGrp="1"/>
          </p:cNvSpPr>
          <p:nvPr>
            <p:ph type="body"/>
          </p:nvPr>
        </p:nvSpPr>
        <p:spPr>
          <a:xfrm>
            <a:off x="457200" y="1203480"/>
            <a:ext cx="4015800" cy="1422720"/>
          </a:xfrm>
          <a:prstGeom prst="rect">
            <a:avLst/>
          </a:prstGeom>
        </p:spPr>
        <p:txBody>
          <a:bodyPr lIns="0" rIns="0" tIns="0" bIns="0">
            <a:normAutofit/>
          </a:bodyPr>
          <a:p>
            <a:endParaRPr b="0" lang="es-AR" sz="3200" spc="-1" strike="noStrike">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s-AR" sz="3200" spc="-1" strike="noStrike">
              <a:latin typeface="Arial"/>
            </a:endParaRPr>
          </a:p>
        </p:txBody>
      </p:sp>
      <p:sp>
        <p:nvSpPr>
          <p:cNvPr id="25" name="PlaceHolder 4"/>
          <p:cNvSpPr>
            <a:spLocks noGrp="1"/>
          </p:cNvSpPr>
          <p:nvPr>
            <p:ph type="body"/>
          </p:nvPr>
        </p:nvSpPr>
        <p:spPr>
          <a:xfrm>
            <a:off x="457200" y="2761920"/>
            <a:ext cx="8229240" cy="1422720"/>
          </a:xfrm>
          <a:prstGeom prst="rect">
            <a:avLst/>
          </a:prstGeom>
        </p:spPr>
        <p:txBody>
          <a:bodyPr lIns="0" rIns="0" tIns="0" bIns="0">
            <a:normAutofit/>
          </a:bodyPr>
          <a:p>
            <a:endParaRPr b="0" lang="es-A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341280" y="847800"/>
            <a:ext cx="6242760" cy="360"/>
          </a:xfrm>
          <a:custGeom>
            <a:avLst/>
            <a:gdLst/>
            <a:ahLst/>
            <a:rect l="l" t="t" r="r" b="b"/>
            <a:pathLst>
              <a:path w="21600" h="21600">
                <a:moveTo>
                  <a:pt x="0" y="0"/>
                </a:moveTo>
                <a:lnTo>
                  <a:pt x="21600" y="21600"/>
                </a:lnTo>
              </a:path>
            </a:pathLst>
          </a:custGeom>
          <a:noFill/>
          <a:ln w="38160">
            <a:solidFill>
              <a:schemeClr val="lt1"/>
            </a:solidFill>
            <a:round/>
          </a:ln>
        </p:spPr>
        <p:style>
          <a:lnRef idx="0"/>
          <a:fillRef idx="0"/>
          <a:effectRef idx="0"/>
          <a:fontRef idx="minor"/>
        </p:style>
      </p:sp>
      <p:sp>
        <p:nvSpPr>
          <p:cNvPr id="1" name="CustomShape 2"/>
          <p:cNvSpPr/>
          <p:nvPr/>
        </p:nvSpPr>
        <p:spPr>
          <a:xfrm>
            <a:off x="2477880" y="4740120"/>
            <a:ext cx="624276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2" name="CustomShape 3"/>
          <p:cNvSpPr/>
          <p:nvPr/>
        </p:nvSpPr>
        <p:spPr>
          <a:xfrm>
            <a:off x="425160" y="1863360"/>
            <a:ext cx="181800" cy="360"/>
          </a:xfrm>
          <a:custGeom>
            <a:avLst/>
            <a:gdLst/>
            <a:ahLst/>
            <a:rect l="l" t="t" r="r" b="b"/>
            <a:pathLst>
              <a:path w="21600" h="21600">
                <a:moveTo>
                  <a:pt x="0" y="0"/>
                </a:moveTo>
                <a:lnTo>
                  <a:pt x="21600" y="21600"/>
                </a:lnTo>
              </a:path>
            </a:pathLst>
          </a:custGeom>
          <a:noFill/>
          <a:ln w="19080">
            <a:solidFill>
              <a:schemeClr val="lt1"/>
            </a:solidFill>
            <a:round/>
          </a:ln>
        </p:spPr>
        <p:style>
          <a:lnRef idx="0"/>
          <a:fillRef idx="0"/>
          <a:effectRef idx="0"/>
          <a:fontRef idx="minor"/>
        </p:style>
      </p:sp>
      <p:sp>
        <p:nvSpPr>
          <p:cNvPr id="3" name="PlaceHolder 4"/>
          <p:cNvSpPr>
            <a:spLocks noGrp="1"/>
          </p:cNvSpPr>
          <p:nvPr>
            <p:ph type="title"/>
          </p:nvPr>
        </p:nvSpPr>
        <p:spPr>
          <a:xfrm>
            <a:off x="457200" y="205200"/>
            <a:ext cx="8229240" cy="858600"/>
          </a:xfrm>
          <a:prstGeom prst="rect">
            <a:avLst/>
          </a:prstGeom>
        </p:spPr>
        <p:txBody>
          <a:bodyPr lIns="0" rIns="0" tIns="0" bIns="0" anchor="ctr"/>
          <a:p>
            <a:pPr algn="ctr"/>
            <a:r>
              <a:rPr b="0" lang="es-AR" sz="4400" spc="-1" strike="noStrike">
                <a:latin typeface="Arial"/>
              </a:rPr>
              <a:t>Pulse para editar el formato del texto de título</a:t>
            </a:r>
            <a:endParaRPr b="0" lang="es-AR" sz="4400" spc="-1" strike="noStrike">
              <a:latin typeface="Arial"/>
            </a:endParaRPr>
          </a:p>
        </p:txBody>
      </p:sp>
      <p:sp>
        <p:nvSpPr>
          <p:cNvPr id="4" name="PlaceHolder 5"/>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3200" spc="-1" strike="noStrike">
                <a:latin typeface="Arial"/>
              </a:rPr>
              <a:t>Pulse para editar el formato de esquema del texto</a:t>
            </a:r>
            <a:endParaRPr b="0" lang="es-AR" sz="3200" spc="-1" strike="noStrike">
              <a:latin typeface="Arial"/>
            </a:endParaRPr>
          </a:p>
          <a:p>
            <a:pPr lvl="1" marL="864000" indent="-324000">
              <a:spcBef>
                <a:spcPts val="1134"/>
              </a:spcBef>
              <a:buClr>
                <a:srgbClr val="000000"/>
              </a:buClr>
              <a:buSzPct val="75000"/>
              <a:buFont typeface="Symbol" charset="2"/>
              <a:buChar char=""/>
            </a:pPr>
            <a:r>
              <a:rPr b="0" lang="es-AR" sz="2800" spc="-1" strike="noStrike">
                <a:latin typeface="Arial"/>
              </a:rPr>
              <a:t>Segundo nivel del esquema</a:t>
            </a:r>
            <a:endParaRPr b="0" lang="es-AR" sz="2800" spc="-1" strike="noStrike">
              <a:latin typeface="Arial"/>
            </a:endParaRPr>
          </a:p>
          <a:p>
            <a:pPr lvl="2" marL="1296000" indent="-288000">
              <a:spcBef>
                <a:spcPts val="850"/>
              </a:spcBef>
              <a:buClr>
                <a:srgbClr val="000000"/>
              </a:buClr>
              <a:buSzPct val="45000"/>
              <a:buFont typeface="Wingdings" charset="2"/>
              <a:buChar char=""/>
            </a:pPr>
            <a:r>
              <a:rPr b="0" lang="es-AR" sz="2400" spc="-1" strike="noStrike">
                <a:latin typeface="Arial"/>
              </a:rPr>
              <a:t>Tercer nivel del esquema</a:t>
            </a:r>
            <a:endParaRPr b="0" lang="es-AR" sz="2400" spc="-1" strike="noStrike">
              <a:latin typeface="Arial"/>
            </a:endParaRPr>
          </a:p>
          <a:p>
            <a:pPr lvl="3" marL="1728000" indent="-216000">
              <a:spcBef>
                <a:spcPts val="567"/>
              </a:spcBef>
              <a:buClr>
                <a:srgbClr val="000000"/>
              </a:buClr>
              <a:buSzPct val="75000"/>
              <a:buFont typeface="Symbol" charset="2"/>
              <a:buChar char=""/>
            </a:pPr>
            <a:r>
              <a:rPr b="0" lang="es-AR" sz="2000" spc="-1" strike="noStrike">
                <a:latin typeface="Arial"/>
              </a:rPr>
              <a:t>Cuarto nivel del esquema</a:t>
            </a:r>
            <a:endParaRPr b="0" lang="es-AR" sz="2000" spc="-1" strike="noStrike">
              <a:latin typeface="Arial"/>
            </a:endParaRPr>
          </a:p>
          <a:p>
            <a:pPr lvl="4" marL="2160000" indent="-216000">
              <a:spcBef>
                <a:spcPts val="283"/>
              </a:spcBef>
              <a:buClr>
                <a:srgbClr val="000000"/>
              </a:buClr>
              <a:buSzPct val="45000"/>
              <a:buFont typeface="Wingdings" charset="2"/>
              <a:buChar char=""/>
            </a:pPr>
            <a:r>
              <a:rPr b="0" lang="es-AR" sz="2000" spc="-1" strike="noStrike">
                <a:latin typeface="Arial"/>
              </a:rPr>
              <a:t>Quinto nivel del esquema</a:t>
            </a:r>
            <a:endParaRPr b="0" lang="es-AR" sz="2000" spc="-1" strike="noStrike">
              <a:latin typeface="Arial"/>
            </a:endParaRPr>
          </a:p>
          <a:p>
            <a:pPr lvl="5" marL="2592000" indent="-216000">
              <a:spcBef>
                <a:spcPts val="283"/>
              </a:spcBef>
              <a:buClr>
                <a:srgbClr val="000000"/>
              </a:buClr>
              <a:buSzPct val="45000"/>
              <a:buFont typeface="Wingdings" charset="2"/>
              <a:buChar char=""/>
            </a:pPr>
            <a:r>
              <a:rPr b="0" lang="es-AR" sz="2000" spc="-1" strike="noStrike">
                <a:latin typeface="Arial"/>
              </a:rPr>
              <a:t>Sexto nivel del esquema</a:t>
            </a:r>
            <a:endParaRPr b="0" lang="es-AR" sz="2000" spc="-1" strike="noStrike">
              <a:latin typeface="Arial"/>
            </a:endParaRPr>
          </a:p>
          <a:p>
            <a:pPr lvl="6" marL="3024000" indent="-216000">
              <a:spcBef>
                <a:spcPts val="283"/>
              </a:spcBef>
              <a:buClr>
                <a:srgbClr val="000000"/>
              </a:buClr>
              <a:buSzPct val="45000"/>
              <a:buFont typeface="Wingdings" charset="2"/>
              <a:buChar char=""/>
            </a:pPr>
            <a:r>
              <a:rPr b="0" lang="es-AR" sz="2000" spc="-1" strike="noStrike">
                <a:latin typeface="Arial"/>
              </a:rPr>
              <a:t>Séptimo nivel del esquema</a:t>
            </a:r>
            <a:endParaRPr b="0" lang="es-A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w3schools.com/" TargetMode="External"/><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hyperlink" Target="https://www.linkedin.com/learning/fundamentos-del-desarrollo-web-full-stack-o-front-end/siguientes-pasos-en-full-stack" TargetMode="External"/><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hyperlink" Target="https://www.w3schools.com/" TargetMode="External"/><Relationship Id="rId2" Type="http://schemas.openxmlformats.org/officeDocument/2006/relationships/hyperlink" Target="https://instintobinario.com/category/hardware/" TargetMode="External"/><Relationship Id="rId3" Type="http://schemas.openxmlformats.org/officeDocument/2006/relationships/hyperlink" Target="https://www.knorr.com/ar/productos/sopas/sopas-quick.html" TargetMode="External"/><Relationship Id="rId4" Type="http://schemas.openxmlformats.org/officeDocument/2006/relationships/hyperlink" Target="https://blog.ida.cl/estrategia-digital/diferencias-aplicacion-web-sitio-web/" TargetMode="External"/><Relationship Id="rId5" Type="http://schemas.openxmlformats.org/officeDocument/2006/relationships/hyperlink" Target="http://arngren.net/" TargetMode="External"/><Relationship Id="rId6"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hyperlink" Target="https://coach2coach.es/estructura-sitio-web/#tipos" TargetMode="External"/><Relationship Id="rId2" Type="http://schemas.openxmlformats.org/officeDocument/2006/relationships/hyperlink" Target="https://coach2coach.es/estructura-sitio-web/#num" TargetMode="External"/><Relationship Id="rId3" Type="http://schemas.openxmlformats.org/officeDocument/2006/relationships/hyperlink" Target="https://coach2coach.es/estructura-sitio-web/#niv" TargetMode="External"/><Relationship Id="rId4" Type="http://schemas.openxmlformats.org/officeDocument/2006/relationships/hyperlink" Target="https://coach2coach.es/estructura-sitio-web/#como" TargetMode="External"/><Relationship Id="rId5" Type="http://schemas.openxmlformats.org/officeDocument/2006/relationships/hyperlink" Target="https://coach2coach.es/estructura-sitio-web/#pasos" TargetMode="External"/><Relationship Id="rId6" Type="http://schemas.openxmlformats.org/officeDocument/2006/relationships/hyperlink" Target="https://coach2coach.es/estructura-sitio-web/#uno" TargetMode="External"/><Relationship Id="rId7" Type="http://schemas.openxmlformats.org/officeDocument/2006/relationships/hyperlink" Target="https://coach2coach.es/estructura-sitio-web/#dos" TargetMode="External"/><Relationship Id="rId8" Type="http://schemas.openxmlformats.org/officeDocument/2006/relationships/hyperlink" Target="https://coach2coach.es/estructura-sitio-web/#tres" TargetMode="External"/><Relationship Id="rId9" Type="http://schemas.openxmlformats.org/officeDocument/2006/relationships/hyperlink" Target="https://coach2coach.es/estructura-sitio-web/#anex" TargetMode="External"/><Relationship Id="rId10"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hyperlink" Target="http://youtube.com" TargetMode="External"/><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code.visualstudio.com/download" TargetMode="External"/><Relationship Id="rId3" Type="http://schemas.openxmlformats.org/officeDocument/2006/relationships/hyperlink" Target="https://download.geany.org/geany-1.36_setup.exe" TargetMode="External"/><Relationship Id="rId4" Type="http://schemas.openxmlformats.org/officeDocument/2006/relationships/hyperlink" Target="http://replit.it" TargetMode="External"/><Relationship Id="rId5" Type="http://schemas.openxmlformats.org/officeDocument/2006/relationships/hyperlink" Target="https://jsbin.com/" TargetMode="External"/><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5501520" y="2741040"/>
            <a:ext cx="1986120" cy="540720"/>
          </a:xfrm>
          <a:prstGeom prst="rect">
            <a:avLst/>
          </a:prstGeom>
          <a:solidFill>
            <a:srgbClr val="ffffff"/>
          </a:solidFill>
          <a:ln>
            <a:noFill/>
          </a:ln>
        </p:spPr>
        <p:style>
          <a:lnRef idx="0"/>
          <a:fillRef idx="0"/>
          <a:effectRef idx="0"/>
          <a:fontRef idx="minor"/>
        </p:style>
        <p:txBody>
          <a:bodyPr lIns="90000" rIns="90000" tIns="91440" bIns="91440" anchor="b"/>
          <a:p>
            <a:pPr>
              <a:lnSpc>
                <a:spcPct val="100000"/>
              </a:lnSpc>
            </a:pPr>
            <a:r>
              <a:rPr b="0" lang="es-AR" sz="1800" spc="-1" strike="noStrike">
                <a:solidFill>
                  <a:srgbClr val="000000"/>
                </a:solidFill>
                <a:latin typeface="Lato"/>
                <a:ea typeface="Lato"/>
              </a:rPr>
              <a:t>Codo a Codo 4.0</a:t>
            </a:r>
            <a:endParaRPr b="0" lang="es-AR" sz="1800" spc="-1" strike="noStrike">
              <a:latin typeface="Arial"/>
            </a:endParaRPr>
          </a:p>
        </p:txBody>
      </p:sp>
      <p:sp>
        <p:nvSpPr>
          <p:cNvPr id="42" name="CustomShape 2"/>
          <p:cNvSpPr/>
          <p:nvPr/>
        </p:nvSpPr>
        <p:spPr>
          <a:xfrm>
            <a:off x="359280" y="2073960"/>
            <a:ext cx="6975720" cy="1722240"/>
          </a:xfrm>
          <a:prstGeom prst="rect">
            <a:avLst/>
          </a:prstGeom>
          <a:noFill/>
          <a:ln>
            <a:noFill/>
          </a:ln>
        </p:spPr>
        <p:style>
          <a:lnRef idx="0"/>
          <a:fillRef idx="0"/>
          <a:effectRef idx="0"/>
          <a:fontRef idx="minor"/>
        </p:style>
        <p:txBody>
          <a:bodyPr lIns="90000" rIns="90000" tIns="91440" bIns="91440"/>
          <a:p>
            <a:pPr algn="r">
              <a:lnSpc>
                <a:spcPct val="100000"/>
              </a:lnSpc>
            </a:pPr>
            <a:r>
              <a:rPr b="1" lang="es-AR" sz="5000" spc="-1" strike="noStrike">
                <a:solidFill>
                  <a:srgbClr val="000000"/>
                </a:solidFill>
                <a:latin typeface="Raleway"/>
                <a:ea typeface="Raleway"/>
              </a:rPr>
              <a:t>Curso FullStack</a:t>
            </a:r>
            <a:br/>
            <a:endParaRPr b="0" lang="es-AR" sz="5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2390400" y="2310840"/>
            <a:ext cx="6330240" cy="2167920"/>
          </a:xfrm>
          <a:prstGeom prst="rect">
            <a:avLst/>
          </a:prstGeom>
          <a:noFill/>
          <a:ln>
            <a:noFill/>
          </a:ln>
        </p:spPr>
        <p:style>
          <a:lnRef idx="0"/>
          <a:fillRef idx="0"/>
          <a:effectRef idx="0"/>
          <a:fontRef idx="minor"/>
        </p:style>
        <p:txBody>
          <a:bodyPr lIns="90000" rIns="90000" tIns="91440" bIns="91440" anchor="b"/>
          <a:p>
            <a:pPr>
              <a:lnSpc>
                <a:spcPct val="100000"/>
              </a:lnSpc>
            </a:pPr>
            <a:endParaRPr b="0" lang="es-AR" sz="1800" spc="-1" strike="noStrike">
              <a:latin typeface="Arial"/>
            </a:endParaRPr>
          </a:p>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62" name="CustomShape 2"/>
          <p:cNvSpPr/>
          <p:nvPr/>
        </p:nvSpPr>
        <p:spPr>
          <a:xfrm>
            <a:off x="50724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Sitios de Consulta</a:t>
            </a:r>
            <a:endParaRPr b="0" lang="es-AR" sz="3000" spc="-1" strike="noStrike">
              <a:latin typeface="Arial"/>
            </a:endParaRPr>
          </a:p>
        </p:txBody>
      </p:sp>
      <p:sp>
        <p:nvSpPr>
          <p:cNvPr id="63" name="CustomShape 3"/>
          <p:cNvSpPr/>
          <p:nvPr/>
        </p:nvSpPr>
        <p:spPr>
          <a:xfrm>
            <a:off x="645480" y="1480320"/>
            <a:ext cx="7132680" cy="2998440"/>
          </a:xfrm>
          <a:prstGeom prst="rect">
            <a:avLst/>
          </a:prstGeom>
          <a:noFill/>
          <a:ln>
            <a:noFill/>
          </a:ln>
        </p:spPr>
        <p:style>
          <a:lnRef idx="0"/>
          <a:fillRef idx="0"/>
          <a:effectRef idx="0"/>
          <a:fontRef idx="minor"/>
        </p:style>
        <p:txBody>
          <a:bodyPr lIns="90000" rIns="90000" tIns="91440" bIns="91440" anchor="ctr"/>
          <a:p>
            <a:pPr marL="457200" indent="-354240">
              <a:lnSpc>
                <a:spcPct val="100000"/>
              </a:lnSpc>
              <a:buClr>
                <a:srgbClr val="000000"/>
              </a:buClr>
              <a:buFont typeface="Arial"/>
              <a:buChar char="●"/>
            </a:pPr>
            <a:r>
              <a:rPr b="1" lang="es-AR" sz="2000" spc="-1" strike="noStrike">
                <a:solidFill>
                  <a:srgbClr val="000000"/>
                </a:solidFill>
                <a:latin typeface="Arial"/>
                <a:ea typeface="Arial"/>
              </a:rPr>
              <a:t>Aula Virtual           </a:t>
            </a:r>
            <a:endParaRPr b="0" lang="es-AR" sz="2000" spc="-1" strike="noStrike">
              <a:latin typeface="Arial"/>
            </a:endParaRPr>
          </a:p>
          <a:p>
            <a:pPr>
              <a:lnSpc>
                <a:spcPct val="100000"/>
              </a:lnSpc>
            </a:pPr>
            <a:r>
              <a:rPr b="1" lang="es-AR" sz="2000" spc="-1" strike="noStrike">
                <a:solidFill>
                  <a:srgbClr val="000000"/>
                </a:solidFill>
                <a:latin typeface="Arial"/>
                <a:ea typeface="Arial"/>
              </a:rPr>
              <a:t>https://aulasvirtuales.bue.edu.ar/</a:t>
            </a:r>
            <a:endParaRPr b="0" lang="es-AR" sz="2000" spc="-1" strike="noStrike">
              <a:latin typeface="Arial"/>
            </a:endParaRPr>
          </a:p>
          <a:p>
            <a:pPr marL="457200">
              <a:lnSpc>
                <a:spcPct val="100000"/>
              </a:lnSpc>
            </a:pPr>
            <a:r>
              <a:rPr b="0" lang="es-AR" sz="2000" spc="-1" strike="noStrike">
                <a:solidFill>
                  <a:srgbClr val="000000"/>
                </a:solidFill>
                <a:latin typeface="Arial"/>
                <a:ea typeface="Arial"/>
              </a:rPr>
              <a:t>Sitio con el material teórico y donde  deberán realizar los ejercicios  y adicionales del curso.</a:t>
            </a:r>
            <a:r>
              <a:rPr b="1" lang="es-AR" sz="2000" spc="-1" strike="noStrike">
                <a:solidFill>
                  <a:srgbClr val="000000"/>
                </a:solidFill>
                <a:latin typeface="Arial"/>
                <a:ea typeface="Arial"/>
              </a:rPr>
              <a:t> </a:t>
            </a:r>
            <a:endParaRPr b="0" lang="es-AR" sz="2000" spc="-1" strike="noStrike">
              <a:latin typeface="Arial"/>
            </a:endParaRPr>
          </a:p>
          <a:p>
            <a:pPr marL="457200">
              <a:lnSpc>
                <a:spcPct val="100000"/>
              </a:lnSpc>
            </a:pPr>
            <a:endParaRPr b="0" lang="es-AR" sz="2000" spc="-1" strike="noStrike">
              <a:latin typeface="Arial"/>
            </a:endParaRPr>
          </a:p>
          <a:p>
            <a:pPr marL="457200" indent="-354240">
              <a:lnSpc>
                <a:spcPct val="100000"/>
              </a:lnSpc>
              <a:buClr>
                <a:srgbClr val="000000"/>
              </a:buClr>
              <a:buFont typeface="Arial"/>
              <a:buChar char="●"/>
            </a:pPr>
            <a:r>
              <a:rPr b="1" lang="es-AR" sz="2000" spc="-1" strike="noStrike">
                <a:solidFill>
                  <a:srgbClr val="000000"/>
                </a:solidFill>
                <a:latin typeface="Arial"/>
                <a:ea typeface="Arial"/>
              </a:rPr>
              <a:t>W3School               </a:t>
            </a:r>
            <a:r>
              <a:rPr b="0" lang="es-AR" sz="2000" spc="-1" strike="noStrike" u="sng">
                <a:solidFill>
                  <a:srgbClr val="0277bd"/>
                </a:solidFill>
                <a:uFillTx/>
                <a:latin typeface="Arial"/>
                <a:ea typeface="Arial"/>
                <a:hlinkClick r:id="rId1"/>
              </a:rPr>
              <a:t>www.w3schools.com</a:t>
            </a:r>
            <a:endParaRPr b="0" lang="es-AR" sz="2000" spc="-1" strike="noStrike">
              <a:latin typeface="Arial"/>
            </a:endParaRPr>
          </a:p>
          <a:p>
            <a:pPr marL="457200">
              <a:lnSpc>
                <a:spcPct val="100000"/>
              </a:lnSpc>
            </a:pPr>
            <a:r>
              <a:rPr b="0" lang="es-AR" sz="2000" spc="-1" strike="noStrike">
                <a:solidFill>
                  <a:srgbClr val="000000"/>
                </a:solidFill>
                <a:latin typeface="Arial"/>
                <a:ea typeface="Arial"/>
              </a:rPr>
              <a:t>Sitio de consulta de HTML, CCS, Bootstrap, etc que vamos a utilizar a lo largo de todo el curso </a:t>
            </a:r>
            <a:endParaRPr b="0" lang="es-AR" sz="20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2371680" y="630360"/>
            <a:ext cx="6330240" cy="1540440"/>
          </a:xfrm>
          <a:prstGeom prst="rect">
            <a:avLst/>
          </a:prstGeom>
          <a:noFill/>
          <a:ln>
            <a:noFill/>
          </a:ln>
        </p:spPr>
        <p:style>
          <a:lnRef idx="0"/>
          <a:fillRef idx="0"/>
          <a:effectRef idx="0"/>
          <a:fontRef idx="minor"/>
        </p:style>
      </p:sp>
      <p:sp>
        <p:nvSpPr>
          <p:cNvPr id="65" name="CustomShape 2"/>
          <p:cNvSpPr/>
          <p:nvPr/>
        </p:nvSpPr>
        <p:spPr>
          <a:xfrm>
            <a:off x="2390400" y="3238560"/>
            <a:ext cx="6330240" cy="1240200"/>
          </a:xfrm>
          <a:prstGeom prst="rect">
            <a:avLst/>
          </a:prstGeom>
          <a:noFill/>
          <a:ln>
            <a:noFill/>
          </a:ln>
        </p:spPr>
        <p:style>
          <a:lnRef idx="0"/>
          <a:fillRef idx="0"/>
          <a:effectRef idx="0"/>
          <a:fontRef idx="minor"/>
        </p:style>
      </p:sp>
      <p:sp>
        <p:nvSpPr>
          <p:cNvPr id="66" name="CustomShape 3"/>
          <p:cNvSpPr/>
          <p:nvPr/>
        </p:nvSpPr>
        <p:spPr>
          <a:xfrm>
            <a:off x="507240" y="1016280"/>
            <a:ext cx="8213040" cy="3097440"/>
          </a:xfrm>
          <a:prstGeom prst="rect">
            <a:avLst/>
          </a:prstGeom>
          <a:noFill/>
          <a:ln>
            <a:noFill/>
          </a:ln>
        </p:spPr>
        <p:style>
          <a:lnRef idx="0"/>
          <a:fillRef idx="0"/>
          <a:effectRef idx="0"/>
          <a:fontRef idx="minor"/>
        </p:style>
        <p:txBody>
          <a:bodyPr lIns="90000" rIns="90000" tIns="91440" bIns="91440"/>
          <a:p>
            <a:pPr>
              <a:lnSpc>
                <a:spcPct val="115000"/>
              </a:lnSpc>
            </a:pPr>
            <a:br/>
            <a:r>
              <a:rPr b="1" lang="es-AR" sz="1900" spc="-1" strike="noStrike">
                <a:solidFill>
                  <a:srgbClr val="000000"/>
                </a:solidFill>
                <a:latin typeface="Arial"/>
                <a:ea typeface="Arial"/>
              </a:rPr>
              <a:t>Microsoft junto a LinkedIn lanzaron un video imperdible: </a:t>
            </a:r>
            <a:br/>
            <a:r>
              <a:rPr b="1" lang="es-AR" sz="1900" spc="-1" strike="noStrike">
                <a:solidFill>
                  <a:srgbClr val="000000"/>
                </a:solidFill>
                <a:latin typeface="Arial"/>
                <a:ea typeface="Arial"/>
              </a:rPr>
              <a:t>“Fundamentos de Desarrollo Web”  </a:t>
            </a:r>
            <a:br/>
            <a:r>
              <a:rPr b="1" lang="es-AR" sz="1900" spc="-1" strike="noStrike">
                <a:solidFill>
                  <a:srgbClr val="000000"/>
                </a:solidFill>
                <a:latin typeface="Arial"/>
                <a:ea typeface="Arial"/>
              </a:rPr>
              <a:t>con Certificación, de 1 hora de duración.</a:t>
            </a:r>
            <a:br/>
            <a:br/>
            <a:r>
              <a:rPr b="0" lang="es-AR" sz="1700" spc="-1" strike="noStrike" u="sng">
                <a:solidFill>
                  <a:srgbClr val="0277bd"/>
                </a:solidFill>
                <a:uFillTx/>
                <a:latin typeface="Arial"/>
                <a:ea typeface="Arial"/>
                <a:hlinkClick r:id="rId1"/>
              </a:rPr>
              <a:t>https://www.linkedin.com/learning/fundamentos-del-desarrollo-web-full-stack-o-front-end/siguientes-pasos-en-full-stack</a:t>
            </a:r>
            <a:endParaRPr b="0" lang="es-AR" sz="17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5231880" y="1000440"/>
            <a:ext cx="368712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Aplicación web</a:t>
            </a:r>
            <a:endParaRPr b="0" lang="es-AR" sz="3000" spc="-1" strike="noStrike">
              <a:latin typeface="Arial"/>
            </a:endParaRPr>
          </a:p>
        </p:txBody>
      </p:sp>
      <p:sp>
        <p:nvSpPr>
          <p:cNvPr id="68" name="CustomShape 2"/>
          <p:cNvSpPr/>
          <p:nvPr/>
        </p:nvSpPr>
        <p:spPr>
          <a:xfrm>
            <a:off x="4826160" y="1755000"/>
            <a:ext cx="3976920" cy="2998440"/>
          </a:xfrm>
          <a:prstGeom prst="rect">
            <a:avLst/>
          </a:prstGeom>
          <a:noFill/>
          <a:ln>
            <a:noFill/>
          </a:ln>
        </p:spPr>
        <p:style>
          <a:lnRef idx="0"/>
          <a:fillRef idx="0"/>
          <a:effectRef idx="0"/>
          <a:fontRef idx="minor"/>
        </p:style>
        <p:txBody>
          <a:bodyPr lIns="90000" rIns="90000" tIns="91440" bIns="91440"/>
          <a:p>
            <a:pPr marL="457200" indent="-341640">
              <a:lnSpc>
                <a:spcPct val="100000"/>
              </a:lnSpc>
              <a:buClr>
                <a:srgbClr val="000000"/>
              </a:buClr>
              <a:buFont typeface="Arial"/>
              <a:buChar char="●"/>
            </a:pPr>
            <a:r>
              <a:rPr b="0" lang="es-AR" sz="1800" spc="-1" strike="noStrike">
                <a:solidFill>
                  <a:srgbClr val="000000"/>
                </a:solidFill>
                <a:latin typeface="Arial"/>
                <a:ea typeface="Arial"/>
              </a:rPr>
              <a:t>Es aquella que está instalada en un servidor</a:t>
            </a:r>
            <a:endParaRPr b="0" lang="es-AR" sz="1800" spc="-1" strike="noStrike">
              <a:latin typeface="Arial"/>
            </a:endParaRPr>
          </a:p>
          <a:p>
            <a:pPr marL="457200" indent="-341640">
              <a:lnSpc>
                <a:spcPct val="100000"/>
              </a:lnSpc>
              <a:buClr>
                <a:srgbClr val="000000"/>
              </a:buClr>
              <a:buFont typeface="Arial"/>
              <a:buChar char="●"/>
            </a:pPr>
            <a:r>
              <a:rPr b="0" lang="es-AR" sz="1800" spc="-1" strike="noStrike">
                <a:solidFill>
                  <a:srgbClr val="000000"/>
                </a:solidFill>
                <a:latin typeface="Arial"/>
                <a:ea typeface="Arial"/>
              </a:rPr>
              <a:t>Su ejecución requiere que el usuario disponga de:</a:t>
            </a:r>
            <a:endParaRPr b="0" lang="es-AR" sz="1800" spc="-1" strike="noStrike">
              <a:latin typeface="Arial"/>
            </a:endParaRPr>
          </a:p>
          <a:p>
            <a:pPr lvl="1" marL="914400" indent="-341640">
              <a:lnSpc>
                <a:spcPct val="100000"/>
              </a:lnSpc>
              <a:buClr>
                <a:srgbClr val="000000"/>
              </a:buClr>
              <a:buFont typeface="Arial"/>
              <a:buChar char="○"/>
            </a:pPr>
            <a:r>
              <a:rPr b="0" lang="es-AR" sz="1800" spc="-1" strike="noStrike">
                <a:solidFill>
                  <a:srgbClr val="000000"/>
                </a:solidFill>
                <a:latin typeface="Arial"/>
                <a:ea typeface="Arial"/>
              </a:rPr>
              <a:t>un dispositivo con conexión a internet </a:t>
            </a:r>
            <a:endParaRPr b="0" lang="es-AR" sz="1800" spc="-1" strike="noStrike">
              <a:latin typeface="Arial"/>
            </a:endParaRPr>
          </a:p>
          <a:p>
            <a:pPr lvl="1" marL="914400" indent="-341640">
              <a:lnSpc>
                <a:spcPct val="100000"/>
              </a:lnSpc>
              <a:buClr>
                <a:srgbClr val="000000"/>
              </a:buClr>
              <a:buFont typeface="Arial"/>
              <a:buChar char="○"/>
            </a:pPr>
            <a:r>
              <a:rPr b="0" lang="es-AR" sz="1800" spc="-1" strike="noStrike">
                <a:solidFill>
                  <a:srgbClr val="000000"/>
                </a:solidFill>
                <a:latin typeface="Arial"/>
                <a:ea typeface="Arial"/>
              </a:rPr>
              <a:t>un navegador (Google Chrome, Internet Explorer, Mozilla Firefox, etc)</a:t>
            </a:r>
            <a:endParaRPr b="0" lang="es-AR" sz="1800" spc="-1" strike="noStrike">
              <a:latin typeface="Arial"/>
            </a:endParaRPr>
          </a:p>
          <a:p>
            <a:pPr marL="914400">
              <a:lnSpc>
                <a:spcPct val="100000"/>
              </a:lnSpc>
            </a:pPr>
            <a:endParaRPr b="0" lang="es-AR" sz="1800" spc="-1" strike="noStrike">
              <a:latin typeface="Arial"/>
            </a:endParaRPr>
          </a:p>
        </p:txBody>
      </p:sp>
      <p:sp>
        <p:nvSpPr>
          <p:cNvPr id="69" name="CustomShape 3"/>
          <p:cNvSpPr/>
          <p:nvPr/>
        </p:nvSpPr>
        <p:spPr>
          <a:xfrm>
            <a:off x="278640" y="1000440"/>
            <a:ext cx="49514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Aplicación Escritorio    </a:t>
            </a:r>
            <a:r>
              <a:rPr b="1" lang="es-AR" sz="3000" spc="-1" strike="noStrike">
                <a:solidFill>
                  <a:srgbClr val="0099e8"/>
                </a:solidFill>
                <a:latin typeface="Raleway"/>
                <a:ea typeface="Raleway"/>
              </a:rPr>
              <a:t>vs.</a:t>
            </a:r>
            <a:endParaRPr b="0" lang="es-AR" sz="3000" spc="-1" strike="noStrike">
              <a:latin typeface="Arial"/>
            </a:endParaRPr>
          </a:p>
        </p:txBody>
      </p:sp>
      <p:sp>
        <p:nvSpPr>
          <p:cNvPr id="70" name="CustomShape 4"/>
          <p:cNvSpPr/>
          <p:nvPr/>
        </p:nvSpPr>
        <p:spPr>
          <a:xfrm>
            <a:off x="139680" y="1755000"/>
            <a:ext cx="4210920" cy="2998440"/>
          </a:xfrm>
          <a:prstGeom prst="rect">
            <a:avLst/>
          </a:prstGeom>
          <a:noFill/>
          <a:ln>
            <a:noFill/>
          </a:ln>
        </p:spPr>
        <p:style>
          <a:lnRef idx="0"/>
          <a:fillRef idx="0"/>
          <a:effectRef idx="0"/>
          <a:fontRef idx="minor"/>
        </p:style>
        <p:txBody>
          <a:bodyPr lIns="90000" rIns="90000" tIns="91440" bIns="91440"/>
          <a:p>
            <a:pPr marL="457200" indent="-341640">
              <a:lnSpc>
                <a:spcPct val="100000"/>
              </a:lnSpc>
              <a:buClr>
                <a:srgbClr val="000000"/>
              </a:buClr>
              <a:buFont typeface="Arial"/>
              <a:buChar char="●"/>
            </a:pPr>
            <a:r>
              <a:rPr b="0" lang="es-AR" sz="1800" spc="-1" strike="noStrike">
                <a:solidFill>
                  <a:srgbClr val="000000"/>
                </a:solidFill>
                <a:latin typeface="Arial"/>
                <a:ea typeface="Arial"/>
              </a:rPr>
              <a:t>Es aquella que está instalada en el ordenador del Usuario.</a:t>
            </a:r>
            <a:endParaRPr b="0" lang="es-AR" sz="1800" spc="-1" strike="noStrike">
              <a:latin typeface="Arial"/>
            </a:endParaRPr>
          </a:p>
          <a:p>
            <a:pPr marL="457200" indent="-341640">
              <a:lnSpc>
                <a:spcPct val="100000"/>
              </a:lnSpc>
              <a:buClr>
                <a:srgbClr val="000000"/>
              </a:buClr>
              <a:buFont typeface="Arial"/>
              <a:buChar char="●"/>
            </a:pPr>
            <a:r>
              <a:rPr b="0" lang="es-AR" sz="1800" spc="-1" strike="noStrike">
                <a:solidFill>
                  <a:srgbClr val="000000"/>
                </a:solidFill>
                <a:latin typeface="Arial"/>
                <a:ea typeface="Arial"/>
              </a:rPr>
              <a:t>Es ejecutada directamente por el sistema operativo, ya sea Microsoft Windows, Mac OS X, Linux, etc</a:t>
            </a:r>
            <a:endParaRPr b="0" lang="es-AR" sz="1800" spc="-1" strike="noStrike">
              <a:latin typeface="Arial"/>
            </a:endParaRPr>
          </a:p>
          <a:p>
            <a:pPr marL="457200" indent="-341640">
              <a:lnSpc>
                <a:spcPct val="100000"/>
              </a:lnSpc>
              <a:buClr>
                <a:srgbClr val="000000"/>
              </a:buClr>
              <a:buFont typeface="Arial"/>
              <a:buChar char="●"/>
            </a:pPr>
            <a:r>
              <a:rPr b="0" lang="es-AR" sz="1800" spc="-1" strike="noStrike">
                <a:solidFill>
                  <a:srgbClr val="000000"/>
                </a:solidFill>
                <a:latin typeface="Arial"/>
                <a:ea typeface="Arial"/>
              </a:rPr>
              <a:t>Su rendimiento depende de diversas configuraciones de hardware como memoria RAM, disco duro, memoria de video, etc.</a:t>
            </a:r>
            <a:endParaRPr b="0" lang="es-AR" sz="1800" spc="-1" strike="noStrike">
              <a:latin typeface="Arial"/>
            </a:endParaRPr>
          </a:p>
          <a:p>
            <a:pPr marL="914400">
              <a:lnSpc>
                <a:spcPct val="100000"/>
              </a:lnSpc>
            </a:pPr>
            <a:endParaRPr b="0" lang="es-AR"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2390400" y="2310840"/>
            <a:ext cx="6330240" cy="2167920"/>
          </a:xfrm>
          <a:prstGeom prst="rect">
            <a:avLst/>
          </a:prstGeom>
          <a:noFill/>
          <a:ln>
            <a:noFill/>
          </a:ln>
        </p:spPr>
        <p:style>
          <a:lnRef idx="0"/>
          <a:fillRef idx="0"/>
          <a:effectRef idx="0"/>
          <a:fontRef idx="minor"/>
        </p:style>
        <p:txBody>
          <a:bodyPr lIns="90000" rIns="90000" tIns="91440" bIns="91440" anchor="b"/>
          <a:p>
            <a:pPr>
              <a:lnSpc>
                <a:spcPct val="100000"/>
              </a:lnSpc>
            </a:pPr>
            <a:endParaRPr b="0" lang="es-AR" sz="1800" spc="-1" strike="noStrike">
              <a:latin typeface="Arial"/>
            </a:endParaRPr>
          </a:p>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72" name="CustomShape 2"/>
          <p:cNvSpPr/>
          <p:nvPr/>
        </p:nvSpPr>
        <p:spPr>
          <a:xfrm>
            <a:off x="292680" y="1152720"/>
            <a:ext cx="8658360" cy="1839240"/>
          </a:xfrm>
          <a:prstGeom prst="rect">
            <a:avLst/>
          </a:prstGeom>
          <a:noFill/>
          <a:ln>
            <a:noFill/>
          </a:ln>
        </p:spPr>
        <p:style>
          <a:lnRef idx="0"/>
          <a:fillRef idx="0"/>
          <a:effectRef idx="0"/>
          <a:fontRef idx="minor"/>
        </p:style>
        <p:txBody>
          <a:bodyPr lIns="90000" rIns="90000" tIns="91440" bIns="91440" anchor="ctr"/>
          <a:p>
            <a:pPr marL="457200" indent="-341640">
              <a:lnSpc>
                <a:spcPct val="100000"/>
              </a:lnSpc>
              <a:buClr>
                <a:srgbClr val="000000"/>
              </a:buClr>
              <a:buFont typeface="Arial"/>
              <a:buAutoNum type="arabicPeriod"/>
            </a:pPr>
            <a:r>
              <a:rPr b="0" lang="es-AR" sz="1800" spc="-1" strike="noStrike">
                <a:solidFill>
                  <a:srgbClr val="000000"/>
                </a:solidFill>
                <a:latin typeface="Arial"/>
                <a:ea typeface="Arial"/>
              </a:rPr>
              <a:t>El usuario carga la aplicación. </a:t>
            </a:r>
            <a:endParaRPr b="0" lang="es-AR" sz="1800" spc="-1" strike="noStrike">
              <a:latin typeface="Arial"/>
            </a:endParaRPr>
          </a:p>
          <a:p>
            <a:pPr marL="457200" indent="-341640">
              <a:lnSpc>
                <a:spcPct val="100000"/>
              </a:lnSpc>
              <a:buClr>
                <a:srgbClr val="000000"/>
              </a:buClr>
              <a:buFont typeface="Arial"/>
              <a:buAutoNum type="arabicPeriod"/>
            </a:pPr>
            <a:r>
              <a:rPr b="0" lang="es-AR" sz="1800" spc="-1" strike="noStrike">
                <a:solidFill>
                  <a:srgbClr val="000000"/>
                </a:solidFill>
                <a:latin typeface="Arial"/>
                <a:ea typeface="Arial"/>
              </a:rPr>
              <a:t>La aplicación se conecta a la base de datos y recupera la información del usuario del servidor. </a:t>
            </a:r>
            <a:endParaRPr b="0" lang="es-AR" sz="1800" spc="-1" strike="noStrike">
              <a:latin typeface="Arial"/>
            </a:endParaRPr>
          </a:p>
          <a:p>
            <a:pPr marL="457200" indent="-341640">
              <a:lnSpc>
                <a:spcPct val="100000"/>
              </a:lnSpc>
              <a:buClr>
                <a:srgbClr val="000000"/>
              </a:buClr>
              <a:buFont typeface="Arial"/>
              <a:buAutoNum type="arabicPeriod"/>
            </a:pPr>
            <a:r>
              <a:rPr b="0" lang="es-AR" sz="1800" spc="-1" strike="noStrike">
                <a:solidFill>
                  <a:srgbClr val="000000"/>
                </a:solidFill>
                <a:latin typeface="Arial"/>
                <a:ea typeface="Arial"/>
              </a:rPr>
              <a:t>La aplicación muestra al usuario la información solicitada.</a:t>
            </a:r>
            <a:endParaRPr b="0" lang="es-AR" sz="1800" spc="-1" strike="noStrike">
              <a:latin typeface="Arial"/>
            </a:endParaRPr>
          </a:p>
        </p:txBody>
      </p:sp>
      <p:sp>
        <p:nvSpPr>
          <p:cNvPr id="73" name="CustomShape 3"/>
          <p:cNvSpPr/>
          <p:nvPr/>
        </p:nvSpPr>
        <p:spPr>
          <a:xfrm>
            <a:off x="20268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Aplicación Escritorio</a:t>
            </a:r>
            <a:endParaRPr b="0" lang="es-AR" sz="3000" spc="-1" strike="noStrike">
              <a:latin typeface="Arial"/>
            </a:endParaRPr>
          </a:p>
        </p:txBody>
      </p:sp>
      <p:pic>
        <p:nvPicPr>
          <p:cNvPr id="74" name="Google Shape;166;p26" descr=""/>
          <p:cNvPicPr/>
          <p:nvPr/>
        </p:nvPicPr>
        <p:blipFill>
          <a:blip r:embed="rId1"/>
          <a:stretch/>
        </p:blipFill>
        <p:spPr>
          <a:xfrm>
            <a:off x="1758600" y="2690640"/>
            <a:ext cx="5514120" cy="216792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2390400" y="2310840"/>
            <a:ext cx="6330240" cy="2167920"/>
          </a:xfrm>
          <a:prstGeom prst="rect">
            <a:avLst/>
          </a:prstGeom>
          <a:noFill/>
          <a:ln>
            <a:noFill/>
          </a:ln>
        </p:spPr>
        <p:style>
          <a:lnRef idx="0"/>
          <a:fillRef idx="0"/>
          <a:effectRef idx="0"/>
          <a:fontRef idx="minor"/>
        </p:style>
        <p:txBody>
          <a:bodyPr lIns="90000" rIns="90000" tIns="91440" bIns="91440" anchor="b"/>
          <a:p>
            <a:pPr>
              <a:lnSpc>
                <a:spcPct val="100000"/>
              </a:lnSpc>
            </a:pPr>
            <a:endParaRPr b="0" lang="es-AR" sz="1800" spc="-1" strike="noStrike">
              <a:latin typeface="Arial"/>
            </a:endParaRPr>
          </a:p>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76" name="CustomShape 2"/>
          <p:cNvSpPr/>
          <p:nvPr/>
        </p:nvSpPr>
        <p:spPr>
          <a:xfrm>
            <a:off x="4455360" y="1152720"/>
            <a:ext cx="4607280" cy="3705840"/>
          </a:xfrm>
          <a:prstGeom prst="rect">
            <a:avLst/>
          </a:prstGeom>
          <a:noFill/>
          <a:ln>
            <a:noFill/>
          </a:ln>
        </p:spPr>
        <p:style>
          <a:lnRef idx="0"/>
          <a:fillRef idx="0"/>
          <a:effectRef idx="0"/>
          <a:fontRef idx="minor"/>
        </p:style>
        <p:txBody>
          <a:bodyPr lIns="90000" rIns="90000" tIns="91440" bIns="91440" anchor="ctr"/>
          <a:p>
            <a:pPr marL="457200" indent="-341640">
              <a:lnSpc>
                <a:spcPct val="100000"/>
              </a:lnSpc>
              <a:buClr>
                <a:srgbClr val="000000"/>
              </a:buClr>
              <a:buFont typeface="Arial"/>
              <a:buAutoNum type="arabicPeriod"/>
            </a:pPr>
            <a:r>
              <a:rPr b="0" lang="es-AR" sz="1800" spc="-1" strike="noStrike">
                <a:solidFill>
                  <a:srgbClr val="000000"/>
                </a:solidFill>
                <a:latin typeface="Arial"/>
                <a:ea typeface="Arial"/>
              </a:rPr>
              <a:t>El usuario ingresa la URL (dirección) en el navegador. </a:t>
            </a:r>
            <a:endParaRPr b="0" lang="es-AR" sz="1800" spc="-1" strike="noStrike">
              <a:latin typeface="Arial"/>
            </a:endParaRPr>
          </a:p>
          <a:p>
            <a:pPr marL="457200" indent="-341640">
              <a:lnSpc>
                <a:spcPct val="100000"/>
              </a:lnSpc>
              <a:buClr>
                <a:srgbClr val="000000"/>
              </a:buClr>
              <a:buFont typeface="Arial"/>
              <a:buAutoNum type="arabicPeriod"/>
            </a:pPr>
            <a:r>
              <a:rPr b="0" lang="es-AR" sz="1800" spc="-1" strike="noStrike">
                <a:solidFill>
                  <a:srgbClr val="000000"/>
                </a:solidFill>
                <a:latin typeface="Arial"/>
                <a:ea typeface="Arial"/>
              </a:rPr>
              <a:t>El servidor web recibe la solicitud y envía la respuesta en html al navegador. </a:t>
            </a:r>
            <a:endParaRPr b="0" lang="es-AR" sz="1800" spc="-1" strike="noStrike">
              <a:latin typeface="Arial"/>
            </a:endParaRPr>
          </a:p>
          <a:p>
            <a:pPr marL="457200" indent="-341640">
              <a:lnSpc>
                <a:spcPct val="100000"/>
              </a:lnSpc>
              <a:buClr>
                <a:srgbClr val="000000"/>
              </a:buClr>
              <a:buFont typeface="Arial"/>
              <a:buAutoNum type="arabicPeriod"/>
            </a:pPr>
            <a:r>
              <a:rPr b="0" lang="es-AR" sz="1800" spc="-1" strike="noStrike">
                <a:solidFill>
                  <a:srgbClr val="000000"/>
                </a:solidFill>
                <a:latin typeface="Arial"/>
                <a:ea typeface="Arial"/>
              </a:rPr>
              <a:t>En el navegador se ingresa la información de usuario y contraseña. </a:t>
            </a:r>
            <a:endParaRPr b="0" lang="es-AR" sz="1800" spc="-1" strike="noStrike">
              <a:latin typeface="Arial"/>
            </a:endParaRPr>
          </a:p>
          <a:p>
            <a:pPr marL="457200" indent="-341640">
              <a:lnSpc>
                <a:spcPct val="100000"/>
              </a:lnSpc>
              <a:buClr>
                <a:srgbClr val="000000"/>
              </a:buClr>
              <a:buFont typeface="Arial"/>
              <a:buAutoNum type="arabicPeriod"/>
            </a:pPr>
            <a:r>
              <a:rPr b="0" lang="es-AR" sz="1800" spc="-1" strike="noStrike">
                <a:solidFill>
                  <a:srgbClr val="000000"/>
                </a:solidFill>
                <a:latin typeface="Arial"/>
                <a:ea typeface="Arial"/>
              </a:rPr>
              <a:t>Dicha información se traduce a html. </a:t>
            </a:r>
            <a:endParaRPr b="0" lang="es-AR" sz="1800" spc="-1" strike="noStrike">
              <a:latin typeface="Arial"/>
            </a:endParaRPr>
          </a:p>
          <a:p>
            <a:pPr marL="457200" indent="-341640">
              <a:lnSpc>
                <a:spcPct val="100000"/>
              </a:lnSpc>
              <a:buClr>
                <a:srgbClr val="000000"/>
              </a:buClr>
              <a:buFont typeface="Arial"/>
              <a:buAutoNum type="arabicPeriod"/>
            </a:pPr>
            <a:r>
              <a:rPr b="0" lang="es-AR" sz="1800" spc="-1" strike="noStrike">
                <a:solidFill>
                  <a:srgbClr val="000000"/>
                </a:solidFill>
                <a:latin typeface="Arial"/>
                <a:ea typeface="Arial"/>
              </a:rPr>
              <a:t>Se verifica que el usuario y la contraseña sean válidos. </a:t>
            </a:r>
            <a:endParaRPr b="0" lang="es-AR" sz="1800" spc="-1" strike="noStrike">
              <a:latin typeface="Arial"/>
            </a:endParaRPr>
          </a:p>
          <a:p>
            <a:pPr marL="457200" indent="-341640">
              <a:lnSpc>
                <a:spcPct val="100000"/>
              </a:lnSpc>
              <a:buClr>
                <a:srgbClr val="000000"/>
              </a:buClr>
              <a:buFont typeface="Arial"/>
              <a:buAutoNum type="arabicPeriod"/>
            </a:pPr>
            <a:r>
              <a:rPr b="0" lang="es-AR" sz="1800" spc="-1" strike="noStrike">
                <a:solidFill>
                  <a:srgbClr val="000000"/>
                </a:solidFill>
                <a:latin typeface="Arial"/>
                <a:ea typeface="Arial"/>
              </a:rPr>
              <a:t>Si estos datos son válidos el usuario es redireccionado a la página que desea ingresar.</a:t>
            </a:r>
            <a:endParaRPr b="0" lang="es-AR" sz="1800" spc="-1" strike="noStrike">
              <a:latin typeface="Arial"/>
            </a:endParaRPr>
          </a:p>
        </p:txBody>
      </p:sp>
      <p:sp>
        <p:nvSpPr>
          <p:cNvPr id="77" name="CustomShape 3"/>
          <p:cNvSpPr/>
          <p:nvPr/>
        </p:nvSpPr>
        <p:spPr>
          <a:xfrm>
            <a:off x="20268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Aplicación web</a:t>
            </a:r>
            <a:endParaRPr b="0" lang="es-AR" sz="3000" spc="-1" strike="noStrike">
              <a:latin typeface="Arial"/>
            </a:endParaRPr>
          </a:p>
        </p:txBody>
      </p:sp>
      <p:pic>
        <p:nvPicPr>
          <p:cNvPr id="78" name="Google Shape;174;p27" descr=""/>
          <p:cNvPicPr/>
          <p:nvPr/>
        </p:nvPicPr>
        <p:blipFill>
          <a:blip r:embed="rId1"/>
          <a:stretch/>
        </p:blipFill>
        <p:spPr>
          <a:xfrm>
            <a:off x="183960" y="1652400"/>
            <a:ext cx="4173120" cy="28494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202680" y="1602360"/>
            <a:ext cx="8859960" cy="3255840"/>
          </a:xfrm>
          <a:prstGeom prst="rect">
            <a:avLst/>
          </a:prstGeom>
          <a:noFill/>
          <a:ln>
            <a:noFill/>
          </a:ln>
        </p:spPr>
        <p:style>
          <a:lnRef idx="0"/>
          <a:fillRef idx="0"/>
          <a:effectRef idx="0"/>
          <a:fontRef idx="minor"/>
        </p:style>
        <p:txBody>
          <a:bodyPr lIns="90000" rIns="90000" tIns="91440" bIns="91440" anchor="ctr"/>
          <a:p>
            <a:pPr marL="457200" indent="-341640">
              <a:lnSpc>
                <a:spcPct val="100000"/>
              </a:lnSpc>
              <a:buClr>
                <a:srgbClr val="000000"/>
              </a:buClr>
              <a:buFont typeface="Arial"/>
              <a:buChar char="●"/>
            </a:pPr>
            <a:r>
              <a:rPr b="0" lang="es-AR" sz="1800" spc="-1" strike="noStrike">
                <a:solidFill>
                  <a:srgbClr val="000000"/>
                </a:solidFill>
                <a:latin typeface="Arial"/>
                <a:ea typeface="Arial"/>
              </a:rPr>
              <a:t>Las páginas web mantienen estructuras similares que permiten al usuario facilitar la experiencia en el uso de las diferentes aplicaciones.</a:t>
            </a:r>
            <a:endParaRPr b="0" lang="es-AR" sz="1800" spc="-1" strike="noStrike">
              <a:latin typeface="Arial"/>
            </a:endParaRPr>
          </a:p>
          <a:p>
            <a:pPr marL="457200" indent="-341640">
              <a:lnSpc>
                <a:spcPct val="100000"/>
              </a:lnSpc>
              <a:spcBef>
                <a:spcPts val="601"/>
              </a:spcBef>
              <a:buClr>
                <a:srgbClr val="000000"/>
              </a:buClr>
              <a:buFont typeface="Arial"/>
              <a:buChar char="●"/>
            </a:pPr>
            <a:r>
              <a:rPr b="0" lang="es-AR" sz="1800" spc="-1" strike="noStrike">
                <a:solidFill>
                  <a:srgbClr val="000000"/>
                </a:solidFill>
                <a:latin typeface="Arial"/>
                <a:ea typeface="Arial"/>
              </a:rPr>
              <a:t>Se puede ejecutar desde cualquier ordenador-dispositivo que cuente con navegador y con conexión a internet</a:t>
            </a:r>
            <a:endParaRPr b="0" lang="es-AR" sz="1800" spc="-1" strike="noStrike">
              <a:latin typeface="Arial"/>
            </a:endParaRPr>
          </a:p>
          <a:p>
            <a:pPr marL="457200" indent="-341640">
              <a:lnSpc>
                <a:spcPct val="100000"/>
              </a:lnSpc>
              <a:spcBef>
                <a:spcPts val="601"/>
              </a:spcBef>
              <a:buClr>
                <a:srgbClr val="000000"/>
              </a:buClr>
              <a:buFont typeface="Arial"/>
              <a:buChar char="●"/>
            </a:pPr>
            <a:r>
              <a:rPr b="0" lang="es-AR" sz="1800" spc="-1" strike="noStrike">
                <a:solidFill>
                  <a:srgbClr val="000000"/>
                </a:solidFill>
                <a:latin typeface="Arial"/>
                <a:ea typeface="Arial"/>
              </a:rPr>
              <a:t>No es necesario instalarlas en el dispositivo, basta con el navegador. </a:t>
            </a:r>
            <a:endParaRPr b="0" lang="es-AR" sz="1800" spc="-1" strike="noStrike">
              <a:latin typeface="Arial"/>
            </a:endParaRPr>
          </a:p>
          <a:p>
            <a:pPr marL="457200" indent="-341640">
              <a:lnSpc>
                <a:spcPct val="100000"/>
              </a:lnSpc>
              <a:spcBef>
                <a:spcPts val="601"/>
              </a:spcBef>
              <a:buClr>
                <a:srgbClr val="000000"/>
              </a:buClr>
              <a:buFont typeface="Arial"/>
              <a:buChar char="●"/>
            </a:pPr>
            <a:r>
              <a:rPr b="0" lang="es-AR" sz="1800" spc="-1" strike="noStrike">
                <a:solidFill>
                  <a:srgbClr val="000000"/>
                </a:solidFill>
                <a:latin typeface="Arial"/>
                <a:ea typeface="Arial"/>
              </a:rPr>
              <a:t>Son fáciles de actualizar y mantener ya que están centralizadas en el servidor. </a:t>
            </a:r>
            <a:endParaRPr b="0" lang="es-AR" sz="1800" spc="-1" strike="noStrike">
              <a:latin typeface="Arial"/>
            </a:endParaRPr>
          </a:p>
          <a:p>
            <a:pPr marL="457200" indent="-341640">
              <a:lnSpc>
                <a:spcPct val="100000"/>
              </a:lnSpc>
              <a:spcBef>
                <a:spcPts val="601"/>
              </a:spcBef>
              <a:buClr>
                <a:srgbClr val="000000"/>
              </a:buClr>
              <a:buFont typeface="Arial"/>
              <a:buChar char="●"/>
            </a:pPr>
            <a:r>
              <a:rPr b="0" lang="es-AR" sz="1800" spc="-1" strike="noStrike">
                <a:solidFill>
                  <a:srgbClr val="000000"/>
                </a:solidFill>
                <a:latin typeface="Arial"/>
                <a:ea typeface="Arial"/>
              </a:rPr>
              <a:t>Su funcionalidad es independiente al Sistema Operativo instalado en PC del usuario. </a:t>
            </a:r>
            <a:endParaRPr b="0" lang="es-AR" sz="1800" spc="-1" strike="noStrike">
              <a:latin typeface="Arial"/>
            </a:endParaRPr>
          </a:p>
          <a:p>
            <a:pPr marL="457200" indent="-341640">
              <a:lnSpc>
                <a:spcPct val="100000"/>
              </a:lnSpc>
              <a:spcBef>
                <a:spcPts val="601"/>
              </a:spcBef>
              <a:buClr>
                <a:srgbClr val="000000"/>
              </a:buClr>
              <a:buFont typeface="Arial"/>
              <a:buChar char="●"/>
            </a:pPr>
            <a:r>
              <a:rPr b="0" lang="es-AR" sz="1800" spc="-1" strike="noStrike">
                <a:solidFill>
                  <a:srgbClr val="000000"/>
                </a:solidFill>
                <a:latin typeface="Arial"/>
                <a:ea typeface="Arial"/>
              </a:rPr>
              <a:t>Permite que las aplicaciones sean multiusuarios.</a:t>
            </a:r>
            <a:endParaRPr b="0" lang="es-AR" sz="1800" spc="-1" strike="noStrike">
              <a:latin typeface="Arial"/>
            </a:endParaRPr>
          </a:p>
          <a:p>
            <a:pPr marL="457200" indent="-341640">
              <a:lnSpc>
                <a:spcPct val="100000"/>
              </a:lnSpc>
              <a:spcBef>
                <a:spcPts val="601"/>
              </a:spcBef>
              <a:spcAft>
                <a:spcPts val="601"/>
              </a:spcAft>
              <a:buClr>
                <a:srgbClr val="000000"/>
              </a:buClr>
              <a:buFont typeface="Arial"/>
              <a:buChar char="●"/>
            </a:pPr>
            <a:r>
              <a:rPr b="0" lang="es-AR" sz="1800" spc="-1" strike="noStrike">
                <a:solidFill>
                  <a:srgbClr val="000000"/>
                </a:solidFill>
                <a:latin typeface="Arial"/>
                <a:ea typeface="Arial"/>
              </a:rPr>
              <a:t>Permite separar los datos almacenados en el servidor de base datos, del front end, donde se muestran al usuario.</a:t>
            </a:r>
            <a:endParaRPr b="0" lang="es-AR" sz="1800" spc="-1" strike="noStrike">
              <a:latin typeface="Arial"/>
            </a:endParaRPr>
          </a:p>
        </p:txBody>
      </p:sp>
      <p:sp>
        <p:nvSpPr>
          <p:cNvPr id="80" name="CustomShape 2"/>
          <p:cNvSpPr/>
          <p:nvPr/>
        </p:nvSpPr>
        <p:spPr>
          <a:xfrm>
            <a:off x="20268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Ventajas de una Aplicación web</a:t>
            </a:r>
            <a:endParaRPr b="0" lang="es-AR" sz="3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390400" y="2310840"/>
            <a:ext cx="6330240" cy="2167920"/>
          </a:xfrm>
          <a:prstGeom prst="rect">
            <a:avLst/>
          </a:prstGeom>
          <a:noFill/>
          <a:ln>
            <a:noFill/>
          </a:ln>
        </p:spPr>
        <p:style>
          <a:lnRef idx="0"/>
          <a:fillRef idx="0"/>
          <a:effectRef idx="0"/>
          <a:fontRef idx="minor"/>
        </p:style>
        <p:txBody>
          <a:bodyPr lIns="90000" rIns="90000" tIns="91440" bIns="91440" anchor="b"/>
          <a:p>
            <a:pPr>
              <a:lnSpc>
                <a:spcPct val="100000"/>
              </a:lnSpc>
            </a:pPr>
            <a:endParaRPr b="0" lang="es-AR" sz="1800" spc="-1" strike="noStrike">
              <a:latin typeface="Arial"/>
            </a:endParaRPr>
          </a:p>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82" name="CustomShape 2"/>
          <p:cNvSpPr/>
          <p:nvPr/>
        </p:nvSpPr>
        <p:spPr>
          <a:xfrm>
            <a:off x="507240" y="100044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Estructura Gral de Página Web</a:t>
            </a:r>
            <a:endParaRPr b="0" lang="es-AR" sz="3000" spc="-1" strike="noStrike">
              <a:latin typeface="Arial"/>
            </a:endParaRPr>
          </a:p>
        </p:txBody>
      </p:sp>
      <p:sp>
        <p:nvSpPr>
          <p:cNvPr id="83" name="CustomShape 3"/>
          <p:cNvSpPr/>
          <p:nvPr/>
        </p:nvSpPr>
        <p:spPr>
          <a:xfrm>
            <a:off x="645480" y="1480320"/>
            <a:ext cx="7132680" cy="2998440"/>
          </a:xfrm>
          <a:prstGeom prst="rect">
            <a:avLst/>
          </a:prstGeom>
          <a:noFill/>
          <a:ln>
            <a:noFill/>
          </a:ln>
        </p:spPr>
        <p:style>
          <a:lnRef idx="0"/>
          <a:fillRef idx="0"/>
          <a:effectRef idx="0"/>
          <a:fontRef idx="minor"/>
        </p:style>
        <p:txBody>
          <a:bodyPr lIns="90000" rIns="90000" tIns="91440" bIns="91440" anchor="ctr"/>
          <a:p>
            <a:pPr marL="457200">
              <a:lnSpc>
                <a:spcPct val="100000"/>
              </a:lnSpc>
            </a:pPr>
            <a:endParaRPr b="0" lang="es-AR" sz="1800" spc="-1" strike="noStrike">
              <a:latin typeface="Arial"/>
            </a:endParaRPr>
          </a:p>
          <a:p>
            <a:pPr marL="457200">
              <a:lnSpc>
                <a:spcPct val="100000"/>
              </a:lnSpc>
            </a:pPr>
            <a:endParaRPr b="0" lang="es-AR" sz="1800" spc="-1" strike="noStrike">
              <a:latin typeface="Arial"/>
            </a:endParaRPr>
          </a:p>
          <a:p>
            <a:pPr marL="457200">
              <a:lnSpc>
                <a:spcPct val="100000"/>
              </a:lnSpc>
            </a:pPr>
            <a:endParaRPr b="0" lang="es-AR" sz="1800" spc="-1" strike="noStrike">
              <a:latin typeface="Arial"/>
            </a:endParaRPr>
          </a:p>
          <a:p>
            <a:pPr marL="457200">
              <a:lnSpc>
                <a:spcPct val="100000"/>
              </a:lnSpc>
            </a:pPr>
            <a:endParaRPr b="0" lang="es-AR" sz="1800" spc="-1" strike="noStrike">
              <a:latin typeface="Arial"/>
            </a:endParaRPr>
          </a:p>
        </p:txBody>
      </p:sp>
      <p:pic>
        <p:nvPicPr>
          <p:cNvPr id="84" name="Google Shape;188;p29" descr=""/>
          <p:cNvPicPr/>
          <p:nvPr/>
        </p:nvPicPr>
        <p:blipFill>
          <a:blip r:embed="rId1"/>
          <a:stretch/>
        </p:blipFill>
        <p:spPr>
          <a:xfrm>
            <a:off x="4457520" y="1755000"/>
            <a:ext cx="3719520" cy="3178440"/>
          </a:xfrm>
          <a:prstGeom prst="rect">
            <a:avLst/>
          </a:prstGeom>
          <a:ln>
            <a:noFill/>
          </a:ln>
        </p:spPr>
      </p:pic>
      <p:pic>
        <p:nvPicPr>
          <p:cNvPr id="85" name="Google Shape;189;p29" descr=""/>
          <p:cNvPicPr/>
          <p:nvPr/>
        </p:nvPicPr>
        <p:blipFill>
          <a:blip r:embed="rId2"/>
          <a:stretch/>
        </p:blipFill>
        <p:spPr>
          <a:xfrm>
            <a:off x="885240" y="1755000"/>
            <a:ext cx="2566440" cy="299844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390400" y="2310840"/>
            <a:ext cx="6330240" cy="2167920"/>
          </a:xfrm>
          <a:prstGeom prst="rect">
            <a:avLst/>
          </a:prstGeom>
          <a:noFill/>
          <a:ln>
            <a:noFill/>
          </a:ln>
        </p:spPr>
        <p:style>
          <a:lnRef idx="0"/>
          <a:fillRef idx="0"/>
          <a:effectRef idx="0"/>
          <a:fontRef idx="minor"/>
        </p:style>
        <p:txBody>
          <a:bodyPr lIns="90000" rIns="90000" tIns="91440" bIns="91440" anchor="b"/>
          <a:p>
            <a:pPr>
              <a:lnSpc>
                <a:spcPct val="100000"/>
              </a:lnSpc>
            </a:pPr>
            <a:endParaRPr b="0" lang="es-AR" sz="1800" spc="-1" strike="noStrike">
              <a:latin typeface="Arial"/>
            </a:endParaRPr>
          </a:p>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87" name="CustomShape 2"/>
          <p:cNvSpPr/>
          <p:nvPr/>
        </p:nvSpPr>
        <p:spPr>
          <a:xfrm>
            <a:off x="507240" y="100044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Ejemplos de Página Web</a:t>
            </a:r>
            <a:endParaRPr b="0" lang="es-AR" sz="3000" spc="-1" strike="noStrike">
              <a:latin typeface="Arial"/>
            </a:endParaRPr>
          </a:p>
        </p:txBody>
      </p:sp>
      <p:sp>
        <p:nvSpPr>
          <p:cNvPr id="88" name="CustomShape 3"/>
          <p:cNvSpPr/>
          <p:nvPr/>
        </p:nvSpPr>
        <p:spPr>
          <a:xfrm>
            <a:off x="645480" y="1480320"/>
            <a:ext cx="7132680" cy="2998440"/>
          </a:xfrm>
          <a:prstGeom prst="rect">
            <a:avLst/>
          </a:prstGeom>
          <a:noFill/>
          <a:ln>
            <a:noFill/>
          </a:ln>
        </p:spPr>
        <p:style>
          <a:lnRef idx="0"/>
          <a:fillRef idx="0"/>
          <a:effectRef idx="0"/>
          <a:fontRef idx="minor"/>
        </p:style>
        <p:txBody>
          <a:bodyPr lIns="90000" rIns="90000" tIns="91440" bIns="91440" anchor="ctr"/>
          <a:p>
            <a:pPr marL="457200">
              <a:lnSpc>
                <a:spcPct val="100000"/>
              </a:lnSpc>
            </a:pPr>
            <a:r>
              <a:rPr b="0" lang="es-AR" sz="2000" spc="-1" strike="noStrike">
                <a:solidFill>
                  <a:srgbClr val="000000"/>
                </a:solidFill>
                <a:latin typeface="Arial"/>
                <a:ea typeface="Arial"/>
              </a:rPr>
              <a:t>Diferentes páginas web:</a:t>
            </a:r>
            <a:endParaRPr b="0" lang="es-AR" sz="2000" spc="-1" strike="noStrike">
              <a:latin typeface="Arial"/>
            </a:endParaRPr>
          </a:p>
          <a:p>
            <a:pPr marL="457200">
              <a:lnSpc>
                <a:spcPct val="100000"/>
              </a:lnSpc>
              <a:spcBef>
                <a:spcPts val="1001"/>
              </a:spcBef>
            </a:pPr>
            <a:r>
              <a:rPr b="0" lang="es-AR" sz="1600" spc="-1" strike="noStrike" u="sng">
                <a:solidFill>
                  <a:srgbClr val="0277bd"/>
                </a:solidFill>
                <a:uFillTx/>
                <a:latin typeface="Arial"/>
                <a:ea typeface="Arial"/>
                <a:hlinkClick r:id="rId1"/>
              </a:rPr>
              <a:t>https://www.w3schools.com/</a:t>
            </a:r>
            <a:endParaRPr b="0" lang="es-AR" sz="1600" spc="-1" strike="noStrike">
              <a:latin typeface="Arial"/>
            </a:endParaRPr>
          </a:p>
          <a:p>
            <a:pPr marL="457200">
              <a:lnSpc>
                <a:spcPct val="100000"/>
              </a:lnSpc>
              <a:spcBef>
                <a:spcPts val="1001"/>
              </a:spcBef>
            </a:pPr>
            <a:r>
              <a:rPr b="0" lang="es-AR" sz="1600" spc="-1" strike="noStrike" u="sng">
                <a:solidFill>
                  <a:srgbClr val="0277bd"/>
                </a:solidFill>
                <a:uFillTx/>
                <a:latin typeface="Arial"/>
                <a:ea typeface="Arial"/>
                <a:hlinkClick r:id="rId2"/>
              </a:rPr>
              <a:t>https://instintobinario.com/category/hardware/</a:t>
            </a:r>
            <a:endParaRPr b="0" lang="es-AR" sz="1600" spc="-1" strike="noStrike">
              <a:latin typeface="Arial"/>
            </a:endParaRPr>
          </a:p>
          <a:p>
            <a:pPr marL="457200">
              <a:lnSpc>
                <a:spcPct val="100000"/>
              </a:lnSpc>
              <a:spcBef>
                <a:spcPts val="1001"/>
              </a:spcBef>
            </a:pPr>
            <a:r>
              <a:rPr b="0" lang="es-AR" sz="1600" spc="-1" strike="noStrike" u="sng">
                <a:solidFill>
                  <a:srgbClr val="0277bd"/>
                </a:solidFill>
                <a:uFillTx/>
                <a:latin typeface="Arial"/>
                <a:ea typeface="Arial"/>
                <a:hlinkClick r:id="rId3"/>
              </a:rPr>
              <a:t>https://www.knorr.com/ar/productos/sopas/sopas-quick.html</a:t>
            </a:r>
            <a:endParaRPr b="0" lang="es-AR" sz="1600" spc="-1" strike="noStrike">
              <a:latin typeface="Arial"/>
            </a:endParaRPr>
          </a:p>
          <a:p>
            <a:pPr marL="457200">
              <a:lnSpc>
                <a:spcPct val="100000"/>
              </a:lnSpc>
              <a:spcBef>
                <a:spcPts val="1001"/>
              </a:spcBef>
            </a:pPr>
            <a:r>
              <a:rPr b="0" lang="es-AR" sz="1600" spc="-1" strike="noStrike" u="sng">
                <a:solidFill>
                  <a:srgbClr val="0277bd"/>
                </a:solidFill>
                <a:uFillTx/>
                <a:latin typeface="Arial"/>
                <a:ea typeface="Arial"/>
                <a:hlinkClick r:id="rId4"/>
              </a:rPr>
              <a:t>https://blog.ida.cl/estrategia-digital/diferencias-aplicacion-web-sitio-web/</a:t>
            </a:r>
            <a:endParaRPr b="0" lang="es-AR" sz="1600" spc="-1" strike="noStrike">
              <a:latin typeface="Arial"/>
            </a:endParaRPr>
          </a:p>
          <a:p>
            <a:pPr marL="457200">
              <a:lnSpc>
                <a:spcPct val="100000"/>
              </a:lnSpc>
            </a:pPr>
            <a:endParaRPr b="0" lang="es-AR" sz="1600" spc="-1" strike="noStrike">
              <a:latin typeface="Arial"/>
            </a:endParaRPr>
          </a:p>
          <a:p>
            <a:pPr marL="457200">
              <a:lnSpc>
                <a:spcPct val="100000"/>
              </a:lnSpc>
            </a:pPr>
            <a:r>
              <a:rPr b="0" lang="es-AR" sz="2000" spc="-1" strike="noStrike">
                <a:solidFill>
                  <a:srgbClr val="000000"/>
                </a:solidFill>
                <a:latin typeface="Arial"/>
                <a:ea typeface="Arial"/>
              </a:rPr>
              <a:t>Lo que no hay que hacer….</a:t>
            </a:r>
            <a:endParaRPr b="0" lang="es-AR" sz="2000" spc="-1" strike="noStrike">
              <a:latin typeface="Arial"/>
            </a:endParaRPr>
          </a:p>
          <a:p>
            <a:pPr marL="457200">
              <a:lnSpc>
                <a:spcPct val="100000"/>
              </a:lnSpc>
              <a:spcBef>
                <a:spcPts val="1001"/>
              </a:spcBef>
            </a:pPr>
            <a:r>
              <a:rPr b="0" lang="es-AR" sz="1600" spc="-1" strike="noStrike" u="sng">
                <a:solidFill>
                  <a:srgbClr val="0277bd"/>
                </a:solidFill>
                <a:uFillTx/>
                <a:latin typeface="Arial"/>
                <a:ea typeface="Arial"/>
                <a:hlinkClick r:id="rId5"/>
              </a:rPr>
              <a:t>http://arngren.net/</a:t>
            </a:r>
            <a:endParaRPr b="0" lang="es-AR" sz="16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2390400" y="2310840"/>
            <a:ext cx="6330240" cy="2167920"/>
          </a:xfrm>
          <a:prstGeom prst="rect">
            <a:avLst/>
          </a:prstGeom>
          <a:noFill/>
          <a:ln>
            <a:noFill/>
          </a:ln>
        </p:spPr>
        <p:style>
          <a:lnRef idx="0"/>
          <a:fillRef idx="0"/>
          <a:effectRef idx="0"/>
          <a:fontRef idx="minor"/>
        </p:style>
        <p:txBody>
          <a:bodyPr lIns="90000" rIns="90000" tIns="91440" bIns="91440" anchor="b"/>
          <a:p>
            <a:pPr>
              <a:lnSpc>
                <a:spcPct val="100000"/>
              </a:lnSpc>
            </a:pPr>
            <a:endParaRPr b="0" lang="es-AR" sz="1800" spc="-1" strike="noStrike">
              <a:latin typeface="Arial"/>
            </a:endParaRPr>
          </a:p>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90" name="CustomShape 2"/>
          <p:cNvSpPr/>
          <p:nvPr/>
        </p:nvSpPr>
        <p:spPr>
          <a:xfrm>
            <a:off x="645480" y="1373760"/>
            <a:ext cx="7839000" cy="3539880"/>
          </a:xfrm>
          <a:prstGeom prst="rect">
            <a:avLst/>
          </a:prstGeom>
          <a:noFill/>
          <a:ln>
            <a:noFill/>
          </a:ln>
        </p:spPr>
        <p:style>
          <a:lnRef idx="0"/>
          <a:fillRef idx="0"/>
          <a:effectRef idx="0"/>
          <a:fontRef idx="minor"/>
        </p:style>
        <p:txBody>
          <a:bodyPr lIns="90000" rIns="90000" tIns="91440" bIns="91440"/>
          <a:p>
            <a:pPr>
              <a:lnSpc>
                <a:spcPct val="115000"/>
              </a:lnSpc>
            </a:pPr>
            <a:r>
              <a:rPr b="0" lang="es-AR" sz="2000" spc="-1" strike="noStrike">
                <a:solidFill>
                  <a:srgbClr val="000000"/>
                </a:solidFill>
                <a:latin typeface="Roboto"/>
                <a:ea typeface="Roboto"/>
              </a:rPr>
              <a:t>Tener </a:t>
            </a:r>
            <a:r>
              <a:rPr b="1" lang="es-AR" sz="2000" spc="-1" strike="noStrike">
                <a:solidFill>
                  <a:srgbClr val="000000"/>
                </a:solidFill>
                <a:latin typeface="Roboto"/>
                <a:ea typeface="Roboto"/>
              </a:rPr>
              <a:t>clara la idea de negocio y sus partes</a:t>
            </a:r>
            <a:r>
              <a:rPr b="0" lang="es-AR" sz="2000" spc="-1" strike="noStrike">
                <a:solidFill>
                  <a:srgbClr val="000000"/>
                </a:solidFill>
                <a:latin typeface="Roboto"/>
                <a:ea typeface="Roboto"/>
              </a:rPr>
              <a:t> (representadas en la web) conceptualmente. Se trata “simplemente” de hacer un ejercicio de análisis y reflexión.</a:t>
            </a:r>
            <a:endParaRPr b="0" lang="es-AR" sz="2000" spc="-1" strike="noStrike">
              <a:latin typeface="Arial"/>
            </a:endParaRPr>
          </a:p>
          <a:p>
            <a:pPr>
              <a:lnSpc>
                <a:spcPct val="150000"/>
              </a:lnSpc>
              <a:spcBef>
                <a:spcPts val="601"/>
              </a:spcBef>
            </a:pPr>
            <a:r>
              <a:rPr b="1" lang="es-AR" sz="2000" spc="-1" strike="noStrike">
                <a:solidFill>
                  <a:srgbClr val="000000"/>
                </a:solidFill>
                <a:latin typeface="Roboto"/>
                <a:ea typeface="Roboto"/>
              </a:rPr>
              <a:t>1º. ¿Cuál es el objetivo que pretendo cumplir con este diseño web?</a:t>
            </a:r>
            <a:endParaRPr b="0" lang="es-AR" sz="2000" spc="-1" strike="noStrike">
              <a:latin typeface="Arial"/>
            </a:endParaRPr>
          </a:p>
          <a:p>
            <a:pPr marL="457200">
              <a:lnSpc>
                <a:spcPct val="115000"/>
              </a:lnSpc>
            </a:pPr>
            <a:r>
              <a:rPr b="0" lang="es-AR" sz="1700" spc="-1" strike="noStrike">
                <a:solidFill>
                  <a:srgbClr val="000000"/>
                </a:solidFill>
                <a:latin typeface="Roboto"/>
                <a:ea typeface="Roboto"/>
              </a:rPr>
              <a:t>en ello está basado todo tu negocio. Si vas a montar una tienda de calzado en la calle, seguro que tienes clarísimo que tu objetivo es vender calzado. Sin embargo, la gente piensa que su objetivo es tener miles de visitas, o posicionarse en el número 1 de Google. Sí, eso está muy bien, pero PARA vender zapatos! </a:t>
            </a:r>
            <a:endParaRPr b="0" lang="es-AR" sz="1700" spc="-1" strike="noStrike">
              <a:latin typeface="Arial"/>
            </a:endParaRPr>
          </a:p>
          <a:p>
            <a:pPr marL="457200">
              <a:lnSpc>
                <a:spcPct val="115000"/>
              </a:lnSpc>
              <a:spcBef>
                <a:spcPts val="601"/>
              </a:spcBef>
              <a:spcAft>
                <a:spcPts val="601"/>
              </a:spcAft>
            </a:pPr>
            <a:endParaRPr b="0" lang="es-AR" sz="1700" spc="-1" strike="noStrike">
              <a:latin typeface="Arial"/>
            </a:endParaRPr>
          </a:p>
        </p:txBody>
      </p:sp>
      <p:sp>
        <p:nvSpPr>
          <p:cNvPr id="91" name="CustomShape 3"/>
          <p:cNvSpPr/>
          <p:nvPr/>
        </p:nvSpPr>
        <p:spPr>
          <a:xfrm>
            <a:off x="354960" y="847800"/>
            <a:ext cx="8213040" cy="753120"/>
          </a:xfrm>
          <a:prstGeom prst="rect">
            <a:avLst/>
          </a:prstGeom>
          <a:noFill/>
          <a:ln>
            <a:noFill/>
          </a:ln>
        </p:spPr>
        <p:style>
          <a:lnRef idx="0"/>
          <a:fillRef idx="0"/>
          <a:effectRef idx="0"/>
          <a:fontRef idx="minor"/>
        </p:style>
        <p:txBody>
          <a:bodyPr lIns="90000" rIns="90000" tIns="91440" bIns="91440"/>
          <a:p>
            <a:pPr>
              <a:lnSpc>
                <a:spcPct val="130000"/>
              </a:lnSpc>
              <a:spcAft>
                <a:spcPts val="1500"/>
              </a:spcAft>
            </a:pPr>
            <a:r>
              <a:rPr b="1" lang="es-AR" sz="2100" spc="-1" strike="noStrike">
                <a:solidFill>
                  <a:srgbClr val="000000"/>
                </a:solidFill>
                <a:latin typeface="Roboto"/>
                <a:ea typeface="Roboto"/>
              </a:rPr>
              <a:t>Cómo pensar la estructura sitio web (conceptual)</a:t>
            </a:r>
            <a:endParaRPr b="0" lang="es-AR" sz="21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390400" y="2310840"/>
            <a:ext cx="6330240" cy="2167920"/>
          </a:xfrm>
          <a:prstGeom prst="rect">
            <a:avLst/>
          </a:prstGeom>
          <a:noFill/>
          <a:ln>
            <a:noFill/>
          </a:ln>
        </p:spPr>
        <p:style>
          <a:lnRef idx="0"/>
          <a:fillRef idx="0"/>
          <a:effectRef idx="0"/>
          <a:fontRef idx="minor"/>
        </p:style>
        <p:txBody>
          <a:bodyPr lIns="90000" rIns="90000" tIns="91440" bIns="91440" anchor="b"/>
          <a:p>
            <a:pPr>
              <a:lnSpc>
                <a:spcPct val="100000"/>
              </a:lnSpc>
            </a:pPr>
            <a:endParaRPr b="0" lang="es-AR" sz="1800" spc="-1" strike="noStrike">
              <a:latin typeface="Arial"/>
            </a:endParaRPr>
          </a:p>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93" name="CustomShape 2"/>
          <p:cNvSpPr/>
          <p:nvPr/>
        </p:nvSpPr>
        <p:spPr>
          <a:xfrm>
            <a:off x="354960" y="847800"/>
            <a:ext cx="8213040" cy="753120"/>
          </a:xfrm>
          <a:prstGeom prst="rect">
            <a:avLst/>
          </a:prstGeom>
          <a:noFill/>
          <a:ln>
            <a:noFill/>
          </a:ln>
        </p:spPr>
        <p:style>
          <a:lnRef idx="0"/>
          <a:fillRef idx="0"/>
          <a:effectRef idx="0"/>
          <a:fontRef idx="minor"/>
        </p:style>
        <p:txBody>
          <a:bodyPr lIns="90000" rIns="90000" tIns="91440" bIns="91440"/>
          <a:p>
            <a:pPr>
              <a:lnSpc>
                <a:spcPct val="130000"/>
              </a:lnSpc>
              <a:spcAft>
                <a:spcPts val="1500"/>
              </a:spcAft>
            </a:pPr>
            <a:r>
              <a:rPr b="1" lang="es-AR" sz="2100" spc="-1" strike="noStrike">
                <a:solidFill>
                  <a:srgbClr val="000000"/>
                </a:solidFill>
                <a:latin typeface="Roboto"/>
                <a:ea typeface="Roboto"/>
              </a:rPr>
              <a:t>Cómo definir la estructura sitio web (conceptual)</a:t>
            </a:r>
            <a:endParaRPr b="0" lang="es-AR" sz="2100" spc="-1" strike="noStrike">
              <a:latin typeface="Arial"/>
            </a:endParaRPr>
          </a:p>
        </p:txBody>
      </p:sp>
      <p:sp>
        <p:nvSpPr>
          <p:cNvPr id="94" name="CustomShape 3"/>
          <p:cNvSpPr/>
          <p:nvPr/>
        </p:nvSpPr>
        <p:spPr>
          <a:xfrm>
            <a:off x="372240" y="1221480"/>
            <a:ext cx="8486280" cy="3539880"/>
          </a:xfrm>
          <a:prstGeom prst="rect">
            <a:avLst/>
          </a:prstGeom>
          <a:noFill/>
          <a:ln>
            <a:noFill/>
          </a:ln>
        </p:spPr>
        <p:style>
          <a:lnRef idx="0"/>
          <a:fillRef idx="0"/>
          <a:effectRef idx="0"/>
          <a:fontRef idx="minor"/>
        </p:style>
        <p:txBody>
          <a:bodyPr lIns="90000" rIns="90000" tIns="91440" bIns="91440"/>
          <a:p>
            <a:pPr>
              <a:lnSpc>
                <a:spcPct val="115000"/>
              </a:lnSpc>
              <a:spcBef>
                <a:spcPts val="1500"/>
              </a:spcBef>
            </a:pPr>
            <a:r>
              <a:rPr b="1" lang="es-AR" sz="2000" spc="-1" strike="noStrike">
                <a:solidFill>
                  <a:srgbClr val="000000"/>
                </a:solidFill>
                <a:latin typeface="Roboto"/>
                <a:ea typeface="Roboto"/>
              </a:rPr>
              <a:t>2º. ¿Quiénes son tus clientes objetivo? </a:t>
            </a:r>
            <a:endParaRPr b="0" lang="es-AR" sz="2000" spc="-1" strike="noStrike">
              <a:latin typeface="Arial"/>
            </a:endParaRPr>
          </a:p>
          <a:p>
            <a:pPr>
              <a:lnSpc>
                <a:spcPct val="115000"/>
              </a:lnSpc>
            </a:pPr>
            <a:r>
              <a:rPr b="1" lang="es-AR" sz="2000" spc="-1" strike="noStrike">
                <a:solidFill>
                  <a:srgbClr val="000000"/>
                </a:solidFill>
                <a:latin typeface="Roboto"/>
                <a:ea typeface="Roboto"/>
              </a:rPr>
              <a:t>Y ¿quién eres tú para merecerlos?</a:t>
            </a:r>
            <a:endParaRPr b="0" lang="es-AR" sz="2000" spc="-1" strike="noStrike">
              <a:latin typeface="Arial"/>
            </a:endParaRPr>
          </a:p>
          <a:p>
            <a:pPr marL="457200">
              <a:lnSpc>
                <a:spcPct val="115000"/>
              </a:lnSpc>
              <a:spcBef>
                <a:spcPts val="1001"/>
              </a:spcBef>
            </a:pPr>
            <a:r>
              <a:rPr b="0" lang="es-AR" sz="1700" spc="-1" strike="noStrike">
                <a:solidFill>
                  <a:srgbClr val="000000"/>
                </a:solidFill>
                <a:latin typeface="Roboto"/>
                <a:ea typeface="Roboto"/>
              </a:rPr>
              <a:t>Es </a:t>
            </a:r>
            <a:r>
              <a:rPr b="1" lang="es-AR" sz="1700" spc="-1" strike="noStrike">
                <a:solidFill>
                  <a:srgbClr val="000000"/>
                </a:solidFill>
                <a:latin typeface="Roboto"/>
                <a:ea typeface="Roboto"/>
              </a:rPr>
              <a:t>clave saber quién es tu audiencia</a:t>
            </a:r>
            <a:r>
              <a:rPr b="0" lang="es-AR" sz="1700" spc="-1" strike="noStrike">
                <a:solidFill>
                  <a:srgbClr val="000000"/>
                </a:solidFill>
                <a:latin typeface="Roboto"/>
                <a:ea typeface="Roboto"/>
              </a:rPr>
              <a:t> para dirigirte a ella. </a:t>
            </a:r>
            <a:r>
              <a:rPr b="1" lang="es-AR" sz="1700" spc="-1" strike="noStrike">
                <a:solidFill>
                  <a:srgbClr val="000000"/>
                </a:solidFill>
                <a:latin typeface="Roboto"/>
                <a:ea typeface="Roboto"/>
              </a:rPr>
              <a:t>Ahí radica la diferencia: recibir tráfico cualificado, interesado realmente en lo que ofreces.  </a:t>
            </a:r>
            <a:r>
              <a:rPr b="0" lang="es-AR" sz="1700" spc="-1" strike="noStrike">
                <a:solidFill>
                  <a:srgbClr val="000000"/>
                </a:solidFill>
                <a:latin typeface="Roboto"/>
                <a:ea typeface="Roboto"/>
              </a:rPr>
              <a:t>De lo contrario, podrás conseguir miles de visitas de paso, pero muy pocos clientes interesados. </a:t>
            </a:r>
            <a:endParaRPr b="0" lang="es-AR" sz="1700" spc="-1" strike="noStrike">
              <a:latin typeface="Arial"/>
            </a:endParaRPr>
          </a:p>
          <a:p>
            <a:pPr marL="457200">
              <a:lnSpc>
                <a:spcPct val="115000"/>
              </a:lnSpc>
              <a:spcBef>
                <a:spcPts val="601"/>
              </a:spcBef>
              <a:spcAft>
                <a:spcPts val="601"/>
              </a:spcAft>
            </a:pPr>
            <a:r>
              <a:rPr b="0" lang="es-AR" sz="1700" spc="-1" strike="noStrike">
                <a:solidFill>
                  <a:srgbClr val="000000"/>
                </a:solidFill>
                <a:latin typeface="Roboto"/>
                <a:ea typeface="Roboto"/>
              </a:rPr>
              <a:t>Es importante reflexionar sobre </a:t>
            </a:r>
            <a:r>
              <a:rPr b="1" lang="es-AR" sz="1700" spc="-1" strike="noStrike">
                <a:solidFill>
                  <a:srgbClr val="000000"/>
                </a:solidFill>
                <a:latin typeface="Roboto"/>
                <a:ea typeface="Roboto"/>
              </a:rPr>
              <a:t>qué tienes tú o tu producto o tu servicio que te haga diferente</a:t>
            </a:r>
            <a:r>
              <a:rPr b="0" lang="es-AR" sz="1700" spc="-1" strike="noStrike">
                <a:solidFill>
                  <a:srgbClr val="000000"/>
                </a:solidFill>
                <a:latin typeface="Roboto"/>
                <a:ea typeface="Roboto"/>
              </a:rPr>
              <a:t> del resto: ¿por qué habría yo de elegirte a ti y no al de al lado? Identificar los </a:t>
            </a:r>
            <a:r>
              <a:rPr b="1" lang="es-AR" sz="1700" spc="-1" strike="noStrike">
                <a:solidFill>
                  <a:srgbClr val="000000"/>
                </a:solidFill>
                <a:latin typeface="Roboto"/>
                <a:ea typeface="Roboto"/>
              </a:rPr>
              <a:t>beneficios</a:t>
            </a:r>
            <a:r>
              <a:rPr b="0" lang="es-AR" sz="1700" spc="-1" strike="noStrike">
                <a:solidFill>
                  <a:srgbClr val="000000"/>
                </a:solidFill>
                <a:latin typeface="Roboto"/>
                <a:ea typeface="Roboto"/>
              </a:rPr>
              <a:t> que obtendrá la persona que te compre, contrate o lo que sea.</a:t>
            </a:r>
            <a:endParaRPr b="0" lang="es-AR" sz="1700" spc="-1" strike="noStrike">
              <a:latin typeface="Arial"/>
            </a:endParaRPr>
          </a:p>
        </p:txBody>
      </p:sp>
      <p:sp>
        <p:nvSpPr>
          <p:cNvPr id="95" name="CustomShape 4"/>
          <p:cNvSpPr/>
          <p:nvPr/>
        </p:nvSpPr>
        <p:spPr>
          <a:xfrm>
            <a:off x="354960" y="847800"/>
            <a:ext cx="8213040" cy="753120"/>
          </a:xfrm>
          <a:prstGeom prst="rect">
            <a:avLst/>
          </a:prstGeom>
          <a:noFill/>
          <a:ln>
            <a:noFill/>
          </a:ln>
        </p:spPr>
        <p:style>
          <a:lnRef idx="0"/>
          <a:fillRef idx="0"/>
          <a:effectRef idx="0"/>
          <a:fontRef idx="minor"/>
        </p:style>
        <p:txBody>
          <a:bodyPr lIns="90000" rIns="90000" tIns="91440" bIns="91440"/>
          <a:p>
            <a:pPr>
              <a:lnSpc>
                <a:spcPct val="130000"/>
              </a:lnSpc>
              <a:spcAft>
                <a:spcPts val="1500"/>
              </a:spcAft>
            </a:pPr>
            <a:r>
              <a:rPr b="1" lang="es-AR" sz="2100" spc="-1" strike="noStrike">
                <a:solidFill>
                  <a:srgbClr val="000000"/>
                </a:solidFill>
                <a:latin typeface="Roboto"/>
                <a:ea typeface="Roboto"/>
              </a:rPr>
              <a:t>Cómo pensar la estructura sitio web (conceptual)</a:t>
            </a:r>
            <a:endParaRPr b="0" lang="es-AR" sz="21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2371680" y="630360"/>
            <a:ext cx="6330240" cy="1540440"/>
          </a:xfrm>
          <a:prstGeom prst="rect">
            <a:avLst/>
          </a:prstGeom>
          <a:noFill/>
          <a:ln>
            <a:noFill/>
          </a:ln>
        </p:spPr>
        <p:style>
          <a:lnRef idx="0"/>
          <a:fillRef idx="0"/>
          <a:effectRef idx="0"/>
          <a:fontRef idx="minor"/>
        </p:style>
        <p:txBody>
          <a:bodyPr lIns="90000" rIns="90000" tIns="91440" bIns="91440"/>
          <a:p>
            <a:pPr>
              <a:lnSpc>
                <a:spcPct val="100000"/>
              </a:lnSpc>
            </a:pPr>
            <a:r>
              <a:rPr b="1" lang="es-AR" sz="4800" spc="-1" strike="noStrike">
                <a:solidFill>
                  <a:srgbClr val="ffffff"/>
                </a:solidFill>
                <a:latin typeface="Raleway"/>
                <a:ea typeface="Raleway"/>
              </a:rPr>
              <a:t> </a:t>
            </a:r>
            <a:r>
              <a:rPr b="1" lang="es-AR" sz="2400" spc="-1" strike="noStrike">
                <a:solidFill>
                  <a:srgbClr val="ffffff"/>
                </a:solidFill>
                <a:latin typeface="Raleway"/>
                <a:ea typeface="Raleway"/>
              </a:rPr>
              <a:t>Algunas de las tecnologías de Full Stack</a:t>
            </a:r>
            <a:endParaRPr b="0" lang="es-AR" sz="2400" spc="-1" strike="noStrike">
              <a:latin typeface="Arial"/>
            </a:endParaRPr>
          </a:p>
        </p:txBody>
      </p:sp>
      <p:sp>
        <p:nvSpPr>
          <p:cNvPr id="44" name="CustomShape 2"/>
          <p:cNvSpPr/>
          <p:nvPr/>
        </p:nvSpPr>
        <p:spPr>
          <a:xfrm>
            <a:off x="2390400" y="3238560"/>
            <a:ext cx="6330240" cy="1240200"/>
          </a:xfrm>
          <a:prstGeom prst="rect">
            <a:avLst/>
          </a:prstGeom>
          <a:noFill/>
          <a:ln>
            <a:noFill/>
          </a:ln>
        </p:spPr>
        <p:style>
          <a:lnRef idx="0"/>
          <a:fillRef idx="0"/>
          <a:effectRef idx="0"/>
          <a:fontRef idx="minor"/>
        </p:style>
        <p:txBody>
          <a:bodyPr lIns="90000" rIns="90000" tIns="91440" bIns="91440" anchor="b"/>
          <a:p>
            <a:pPr>
              <a:lnSpc>
                <a:spcPct val="100000"/>
              </a:lnSpc>
            </a:pPr>
            <a:r>
              <a:rPr b="0" lang="es-AR" sz="1800" spc="-1" strike="noStrike">
                <a:solidFill>
                  <a:srgbClr val="ffffff"/>
                </a:solidFill>
                <a:latin typeface="Lato"/>
                <a:ea typeface="Lato"/>
              </a:rPr>
              <a:t>                </a:t>
            </a:r>
            <a:r>
              <a:rPr b="0" lang="es-AR" sz="1800" spc="-1" strike="noStrike">
                <a:solidFill>
                  <a:srgbClr val="ffffff"/>
                </a:solidFill>
                <a:latin typeface="Lato"/>
                <a:ea typeface="Lato"/>
              </a:rPr>
              <a:t>Estas son algunas de las tecnologías de Full Stack</a:t>
            </a:r>
            <a:endParaRPr b="0" lang="es-AR" sz="1800" spc="-1" strike="noStrike">
              <a:latin typeface="Arial"/>
            </a:endParaRPr>
          </a:p>
        </p:txBody>
      </p:sp>
      <p:pic>
        <p:nvPicPr>
          <p:cNvPr id="45" name="Google Shape;81;p14" descr=""/>
          <p:cNvPicPr/>
          <p:nvPr/>
        </p:nvPicPr>
        <p:blipFill>
          <a:blip r:embed="rId1"/>
          <a:stretch/>
        </p:blipFill>
        <p:spPr>
          <a:xfrm>
            <a:off x="3134520" y="1429560"/>
            <a:ext cx="5861160" cy="3506400"/>
          </a:xfrm>
          <a:prstGeom prst="rect">
            <a:avLst/>
          </a:prstGeom>
          <a:ln>
            <a:noFill/>
          </a:ln>
        </p:spPr>
      </p:pic>
      <p:sp>
        <p:nvSpPr>
          <p:cNvPr id="46" name="CustomShape 3"/>
          <p:cNvSpPr/>
          <p:nvPr/>
        </p:nvSpPr>
        <p:spPr>
          <a:xfrm>
            <a:off x="95040" y="769320"/>
            <a:ext cx="7250400" cy="103968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Lenguajes y Frameworks en </a:t>
            </a:r>
            <a:br/>
            <a:r>
              <a:rPr b="1" lang="es-AR" sz="3000" spc="-1" strike="noStrike">
                <a:solidFill>
                  <a:srgbClr val="000000"/>
                </a:solidFill>
                <a:latin typeface="Raleway"/>
                <a:ea typeface="Raleway"/>
              </a:rPr>
              <a:t>Desarrollo Web</a:t>
            </a:r>
            <a:endParaRPr b="0" lang="es-AR" sz="3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390400" y="2310840"/>
            <a:ext cx="6330240" cy="2167920"/>
          </a:xfrm>
          <a:prstGeom prst="rect">
            <a:avLst/>
          </a:prstGeom>
          <a:noFill/>
          <a:ln>
            <a:noFill/>
          </a:ln>
        </p:spPr>
        <p:style>
          <a:lnRef idx="0"/>
          <a:fillRef idx="0"/>
          <a:effectRef idx="0"/>
          <a:fontRef idx="minor"/>
        </p:style>
        <p:txBody>
          <a:bodyPr lIns="90000" rIns="90000" tIns="91440" bIns="91440" anchor="b"/>
          <a:p>
            <a:pPr>
              <a:lnSpc>
                <a:spcPct val="100000"/>
              </a:lnSpc>
            </a:pPr>
            <a:endParaRPr b="0" lang="es-AR" sz="1800" spc="-1" strike="noStrike">
              <a:latin typeface="Arial"/>
            </a:endParaRPr>
          </a:p>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97" name="CustomShape 2"/>
          <p:cNvSpPr/>
          <p:nvPr/>
        </p:nvSpPr>
        <p:spPr>
          <a:xfrm>
            <a:off x="354960" y="847800"/>
            <a:ext cx="8213040" cy="753120"/>
          </a:xfrm>
          <a:prstGeom prst="rect">
            <a:avLst/>
          </a:prstGeom>
          <a:noFill/>
          <a:ln>
            <a:noFill/>
          </a:ln>
        </p:spPr>
        <p:style>
          <a:lnRef idx="0"/>
          <a:fillRef idx="0"/>
          <a:effectRef idx="0"/>
          <a:fontRef idx="minor"/>
        </p:style>
        <p:txBody>
          <a:bodyPr lIns="90000" rIns="90000" tIns="91440" bIns="91440"/>
          <a:p>
            <a:pPr>
              <a:lnSpc>
                <a:spcPct val="130000"/>
              </a:lnSpc>
              <a:spcAft>
                <a:spcPts val="1500"/>
              </a:spcAft>
            </a:pPr>
            <a:r>
              <a:rPr b="1" lang="es-AR" sz="2100" spc="-1" strike="noStrike">
                <a:solidFill>
                  <a:srgbClr val="000000"/>
                </a:solidFill>
                <a:latin typeface="Roboto"/>
                <a:ea typeface="Roboto"/>
              </a:rPr>
              <a:t>Cómo definir la estructura sitio web (conceptual)</a:t>
            </a:r>
            <a:endParaRPr b="0" lang="es-AR" sz="2100" spc="-1" strike="noStrike">
              <a:latin typeface="Arial"/>
            </a:endParaRPr>
          </a:p>
        </p:txBody>
      </p:sp>
      <p:sp>
        <p:nvSpPr>
          <p:cNvPr id="98" name="CustomShape 3"/>
          <p:cNvSpPr/>
          <p:nvPr/>
        </p:nvSpPr>
        <p:spPr>
          <a:xfrm>
            <a:off x="372240" y="1221480"/>
            <a:ext cx="8486280" cy="3539880"/>
          </a:xfrm>
          <a:prstGeom prst="rect">
            <a:avLst/>
          </a:prstGeom>
          <a:noFill/>
          <a:ln>
            <a:noFill/>
          </a:ln>
        </p:spPr>
        <p:style>
          <a:lnRef idx="0"/>
          <a:fillRef idx="0"/>
          <a:effectRef idx="0"/>
          <a:fontRef idx="minor"/>
        </p:style>
        <p:txBody>
          <a:bodyPr lIns="90000" rIns="90000" tIns="91440" bIns="91440"/>
          <a:p>
            <a:pPr>
              <a:lnSpc>
                <a:spcPct val="115000"/>
              </a:lnSpc>
              <a:spcBef>
                <a:spcPts val="1500"/>
              </a:spcBef>
            </a:pPr>
            <a:r>
              <a:rPr b="1" lang="es-AR" sz="2000" spc="-1" strike="noStrike">
                <a:solidFill>
                  <a:srgbClr val="000000"/>
                </a:solidFill>
                <a:latin typeface="Roboto"/>
                <a:ea typeface="Roboto"/>
              </a:rPr>
              <a:t>3º. ¿Cuáles son, ahora que tienes claro lo anterior, tus palabras clave?</a:t>
            </a:r>
            <a:endParaRPr b="0" lang="es-AR" sz="2000" spc="-1" strike="noStrike">
              <a:latin typeface="Arial"/>
            </a:endParaRPr>
          </a:p>
          <a:p>
            <a:pPr marL="457200">
              <a:lnSpc>
                <a:spcPct val="115000"/>
              </a:lnSpc>
            </a:pPr>
            <a:endParaRPr b="0" lang="es-AR" sz="2000" spc="-1" strike="noStrike">
              <a:latin typeface="Arial"/>
            </a:endParaRPr>
          </a:p>
          <a:p>
            <a:pPr marL="457200">
              <a:lnSpc>
                <a:spcPct val="115000"/>
              </a:lnSpc>
              <a:spcBef>
                <a:spcPts val="601"/>
              </a:spcBef>
              <a:spcAft>
                <a:spcPts val="601"/>
              </a:spcAft>
            </a:pPr>
            <a:r>
              <a:rPr b="0" lang="es-AR" sz="2000" spc="-1" strike="noStrike">
                <a:solidFill>
                  <a:srgbClr val="000000"/>
                </a:solidFill>
                <a:latin typeface="Roboto"/>
                <a:ea typeface="Roboto"/>
              </a:rPr>
              <a:t>Las </a:t>
            </a:r>
            <a:r>
              <a:rPr b="1" lang="es-AR" sz="2000" spc="-1" strike="noStrike">
                <a:solidFill>
                  <a:srgbClr val="000000"/>
                </a:solidFill>
                <a:latin typeface="Roboto"/>
                <a:ea typeface="Roboto"/>
              </a:rPr>
              <a:t>palabras clave son el alimento del que se nutre</a:t>
            </a:r>
            <a:r>
              <a:rPr b="0" lang="es-AR" sz="2000" spc="-1" strike="noStrike">
                <a:solidFill>
                  <a:srgbClr val="000000"/>
                </a:solidFill>
                <a:latin typeface="Roboto"/>
                <a:ea typeface="Roboto"/>
              </a:rPr>
              <a:t> tu blog y tu web. </a:t>
            </a:r>
            <a:r>
              <a:rPr b="1" lang="es-AR" sz="2000" spc="-1" strike="noStrike">
                <a:solidFill>
                  <a:srgbClr val="000000"/>
                </a:solidFill>
                <a:latin typeface="Roboto"/>
                <a:ea typeface="Roboto"/>
              </a:rPr>
              <a:t>Tienes que tenerlas claras. </a:t>
            </a:r>
            <a:r>
              <a:rPr b="0" lang="es-AR" sz="2000" spc="-1" strike="noStrike">
                <a:solidFill>
                  <a:srgbClr val="000000"/>
                </a:solidFill>
                <a:latin typeface="Roboto"/>
                <a:ea typeface="Roboto"/>
              </a:rPr>
              <a:t>Algo que haga referencia, a tu cliente ideal, a tu especialidad o lo que te hace diferente, o a algún beneficio que posea tu producto. Esto último es fruto de identificar beneficios y nicho de mercado.</a:t>
            </a:r>
            <a:endParaRPr b="0" lang="es-AR" sz="2000" spc="-1" strike="noStrike">
              <a:latin typeface="Arial"/>
            </a:endParaRPr>
          </a:p>
        </p:txBody>
      </p:sp>
      <p:sp>
        <p:nvSpPr>
          <p:cNvPr id="99" name="CustomShape 4"/>
          <p:cNvSpPr/>
          <p:nvPr/>
        </p:nvSpPr>
        <p:spPr>
          <a:xfrm>
            <a:off x="354960" y="847800"/>
            <a:ext cx="8213040" cy="753120"/>
          </a:xfrm>
          <a:prstGeom prst="rect">
            <a:avLst/>
          </a:prstGeom>
          <a:noFill/>
          <a:ln>
            <a:noFill/>
          </a:ln>
        </p:spPr>
        <p:style>
          <a:lnRef idx="0"/>
          <a:fillRef idx="0"/>
          <a:effectRef idx="0"/>
          <a:fontRef idx="minor"/>
        </p:style>
        <p:txBody>
          <a:bodyPr lIns="90000" rIns="90000" tIns="91440" bIns="91440"/>
          <a:p>
            <a:pPr>
              <a:lnSpc>
                <a:spcPct val="130000"/>
              </a:lnSpc>
              <a:spcAft>
                <a:spcPts val="1500"/>
              </a:spcAft>
            </a:pPr>
            <a:r>
              <a:rPr b="1" lang="es-AR" sz="2100" spc="-1" strike="noStrike">
                <a:solidFill>
                  <a:srgbClr val="000000"/>
                </a:solidFill>
                <a:latin typeface="Roboto"/>
                <a:ea typeface="Roboto"/>
              </a:rPr>
              <a:t>Cómo pensar la estructura sitio web (conceptual)</a:t>
            </a:r>
            <a:endParaRPr b="0" lang="es-AR" sz="21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390400" y="2310840"/>
            <a:ext cx="6330240" cy="2167920"/>
          </a:xfrm>
          <a:prstGeom prst="rect">
            <a:avLst/>
          </a:prstGeom>
          <a:noFill/>
          <a:ln>
            <a:noFill/>
          </a:ln>
        </p:spPr>
        <p:style>
          <a:lnRef idx="0"/>
          <a:fillRef idx="0"/>
          <a:effectRef idx="0"/>
          <a:fontRef idx="minor"/>
        </p:style>
        <p:txBody>
          <a:bodyPr lIns="90000" rIns="90000" tIns="91440" bIns="91440" anchor="b"/>
          <a:p>
            <a:pPr>
              <a:lnSpc>
                <a:spcPct val="100000"/>
              </a:lnSpc>
            </a:pPr>
            <a:endParaRPr b="0" lang="es-AR" sz="1800" spc="-1" strike="noStrike">
              <a:latin typeface="Arial"/>
            </a:endParaRPr>
          </a:p>
          <a:p>
            <a:pPr>
              <a:lnSpc>
                <a:spcPct val="100000"/>
              </a:lnSpc>
            </a:pPr>
            <a:endParaRPr b="0" lang="es-AR" sz="1800" spc="-1" strike="noStrike">
              <a:latin typeface="Arial"/>
            </a:endParaRPr>
          </a:p>
          <a:p>
            <a:pPr>
              <a:lnSpc>
                <a:spcPct val="100000"/>
              </a:lnSpc>
            </a:pPr>
            <a:endParaRPr b="0" lang="es-AR" sz="1800" spc="-1" strike="noStrike">
              <a:latin typeface="Arial"/>
            </a:endParaRPr>
          </a:p>
        </p:txBody>
      </p:sp>
      <p:sp>
        <p:nvSpPr>
          <p:cNvPr id="101" name="CustomShape 2"/>
          <p:cNvSpPr/>
          <p:nvPr/>
        </p:nvSpPr>
        <p:spPr>
          <a:xfrm>
            <a:off x="507240" y="100044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Cómo pensar un Proyecto Web</a:t>
            </a:r>
            <a:endParaRPr b="0" lang="es-AR" sz="3000" spc="-1" strike="noStrike">
              <a:latin typeface="Arial"/>
            </a:endParaRPr>
          </a:p>
        </p:txBody>
      </p:sp>
      <p:sp>
        <p:nvSpPr>
          <p:cNvPr id="102" name="CustomShape 3"/>
          <p:cNvSpPr/>
          <p:nvPr/>
        </p:nvSpPr>
        <p:spPr>
          <a:xfrm>
            <a:off x="645480" y="1602360"/>
            <a:ext cx="7839000" cy="3046680"/>
          </a:xfrm>
          <a:prstGeom prst="rect">
            <a:avLst/>
          </a:prstGeom>
          <a:noFill/>
          <a:ln>
            <a:noFill/>
          </a:ln>
        </p:spPr>
        <p:style>
          <a:lnRef idx="0"/>
          <a:fillRef idx="0"/>
          <a:effectRef idx="0"/>
          <a:fontRef idx="minor"/>
        </p:style>
        <p:txBody>
          <a:bodyPr lIns="90000" rIns="90000" tIns="91440" bIns="91440"/>
          <a:p>
            <a:pPr marL="457200" indent="-331920">
              <a:lnSpc>
                <a:spcPct val="115000"/>
              </a:lnSpc>
              <a:buClr>
                <a:srgbClr val="000000"/>
              </a:buClr>
              <a:buFont typeface="Roboto"/>
              <a:buAutoNum type="arabicPeriod"/>
            </a:pPr>
            <a:r>
              <a:rPr b="0" lang="es-AR" sz="1650" spc="-1" strike="noStrike" u="sng">
                <a:solidFill>
                  <a:srgbClr val="0277bd"/>
                </a:solidFill>
                <a:uFillTx/>
                <a:latin typeface="Roboto"/>
                <a:ea typeface="Roboto"/>
                <a:hlinkClick r:id="rId1"/>
              </a:rPr>
              <a:t>Tipos de estructura de un sitio web</a:t>
            </a:r>
            <a:endParaRPr b="0" lang="es-AR" sz="1650" spc="-1" strike="noStrike">
              <a:latin typeface="Arial"/>
            </a:endParaRPr>
          </a:p>
          <a:p>
            <a:pPr marL="457200" indent="-331920">
              <a:lnSpc>
                <a:spcPct val="115000"/>
              </a:lnSpc>
              <a:spcBef>
                <a:spcPts val="601"/>
              </a:spcBef>
              <a:buClr>
                <a:srgbClr val="000000"/>
              </a:buClr>
              <a:buFont typeface="Roboto"/>
              <a:buAutoNum type="arabicPeriod"/>
            </a:pPr>
            <a:r>
              <a:rPr b="0" lang="es-AR" sz="1650" spc="-1" strike="noStrike" u="sng">
                <a:solidFill>
                  <a:srgbClr val="0277bd"/>
                </a:solidFill>
                <a:uFillTx/>
                <a:latin typeface="Roboto"/>
                <a:ea typeface="Roboto"/>
                <a:hlinkClick r:id="rId2"/>
              </a:rPr>
              <a:t>Número de páginas en la estructura de un sitio web</a:t>
            </a:r>
            <a:endParaRPr b="0" lang="es-AR" sz="1650" spc="-1" strike="noStrike">
              <a:latin typeface="Arial"/>
            </a:endParaRPr>
          </a:p>
          <a:p>
            <a:pPr marL="457200" indent="-331920">
              <a:lnSpc>
                <a:spcPct val="115000"/>
              </a:lnSpc>
              <a:spcBef>
                <a:spcPts val="601"/>
              </a:spcBef>
              <a:buClr>
                <a:srgbClr val="000000"/>
              </a:buClr>
              <a:buFont typeface="Roboto"/>
              <a:buAutoNum type="arabicPeriod"/>
            </a:pPr>
            <a:r>
              <a:rPr b="0" lang="es-AR" sz="1650" spc="-1" strike="noStrike" u="sng">
                <a:solidFill>
                  <a:srgbClr val="0277bd"/>
                </a:solidFill>
                <a:uFillTx/>
                <a:latin typeface="Roboto"/>
                <a:ea typeface="Roboto"/>
                <a:hlinkClick r:id="rId3"/>
              </a:rPr>
              <a:t>Niveles de estructura de un sitio web</a:t>
            </a:r>
            <a:endParaRPr b="0" lang="es-AR" sz="1650" spc="-1" strike="noStrike">
              <a:latin typeface="Arial"/>
            </a:endParaRPr>
          </a:p>
          <a:p>
            <a:pPr marL="457200" indent="-331920">
              <a:lnSpc>
                <a:spcPct val="115000"/>
              </a:lnSpc>
              <a:spcBef>
                <a:spcPts val="601"/>
              </a:spcBef>
              <a:buClr>
                <a:srgbClr val="000000"/>
              </a:buClr>
              <a:buFont typeface="Roboto"/>
              <a:buAutoNum type="arabicPeriod"/>
            </a:pPr>
            <a:r>
              <a:rPr b="0" lang="es-AR" sz="1650" spc="-1" strike="noStrike" u="sng">
                <a:solidFill>
                  <a:srgbClr val="0277bd"/>
                </a:solidFill>
                <a:uFillTx/>
                <a:latin typeface="Roboto"/>
                <a:ea typeface="Roboto"/>
                <a:hlinkClick r:id="rId4"/>
              </a:rPr>
              <a:t>Cómo definir la estructura de un sitio web casi perfecto (conceptual)</a:t>
            </a:r>
            <a:endParaRPr b="0" lang="es-AR" sz="1650" spc="-1" strike="noStrike">
              <a:latin typeface="Arial"/>
            </a:endParaRPr>
          </a:p>
          <a:p>
            <a:pPr marL="457200" indent="-331920">
              <a:lnSpc>
                <a:spcPct val="115000"/>
              </a:lnSpc>
              <a:spcBef>
                <a:spcPts val="601"/>
              </a:spcBef>
              <a:buClr>
                <a:srgbClr val="000000"/>
              </a:buClr>
              <a:buFont typeface="Roboto"/>
              <a:buAutoNum type="arabicPeriod"/>
            </a:pPr>
            <a:r>
              <a:rPr b="0" lang="es-AR" sz="1650" spc="-1" strike="noStrike" u="sng">
                <a:solidFill>
                  <a:srgbClr val="0277bd"/>
                </a:solidFill>
                <a:uFillTx/>
                <a:latin typeface="Roboto"/>
                <a:ea typeface="Roboto"/>
                <a:hlinkClick r:id="rId5"/>
              </a:rPr>
              <a:t>Pasos para estructurar el sitio (técnico)</a:t>
            </a:r>
            <a:endParaRPr b="0" lang="es-AR" sz="1650" spc="-1" strike="noStrike">
              <a:latin typeface="Arial"/>
            </a:endParaRPr>
          </a:p>
          <a:p>
            <a:pPr lvl="1" marL="914400" indent="-331920">
              <a:lnSpc>
                <a:spcPct val="115000"/>
              </a:lnSpc>
              <a:spcBef>
                <a:spcPts val="601"/>
              </a:spcBef>
              <a:buClr>
                <a:srgbClr val="000000"/>
              </a:buClr>
              <a:buFont typeface="Roboto"/>
              <a:buAutoNum type="arabicPeriod"/>
            </a:pPr>
            <a:r>
              <a:rPr b="0" lang="es-AR" sz="1650" spc="-1" strike="noStrike" u="sng">
                <a:solidFill>
                  <a:srgbClr val="0277bd"/>
                </a:solidFill>
                <a:uFillTx/>
                <a:latin typeface="Roboto"/>
                <a:ea typeface="Roboto"/>
                <a:hlinkClick r:id="rId6"/>
              </a:rPr>
              <a:t>Paso 1: Hacer el árbol de la estructura de un sitio web</a:t>
            </a:r>
            <a:endParaRPr b="0" lang="es-AR" sz="1650" spc="-1" strike="noStrike">
              <a:latin typeface="Arial"/>
            </a:endParaRPr>
          </a:p>
          <a:p>
            <a:pPr lvl="1" marL="914400" indent="-331920">
              <a:lnSpc>
                <a:spcPct val="115000"/>
              </a:lnSpc>
              <a:spcBef>
                <a:spcPts val="601"/>
              </a:spcBef>
              <a:buClr>
                <a:srgbClr val="000000"/>
              </a:buClr>
              <a:buFont typeface="Roboto"/>
              <a:buAutoNum type="arabicPeriod"/>
            </a:pPr>
            <a:r>
              <a:rPr b="0" lang="es-AR" sz="1650" spc="-1" strike="noStrike" u="sng">
                <a:solidFill>
                  <a:srgbClr val="0277bd"/>
                </a:solidFill>
                <a:uFillTx/>
                <a:latin typeface="Roboto"/>
                <a:ea typeface="Roboto"/>
                <a:hlinkClick r:id="rId7"/>
              </a:rPr>
              <a:t>Paso 2: Hacer estructura de un sitio web amigable para SEO</a:t>
            </a:r>
            <a:endParaRPr b="0" lang="es-AR" sz="1650" spc="-1" strike="noStrike">
              <a:latin typeface="Arial"/>
            </a:endParaRPr>
          </a:p>
          <a:p>
            <a:pPr lvl="1" marL="914400" indent="-331920">
              <a:lnSpc>
                <a:spcPct val="115000"/>
              </a:lnSpc>
              <a:spcBef>
                <a:spcPts val="601"/>
              </a:spcBef>
              <a:buClr>
                <a:srgbClr val="000000"/>
              </a:buClr>
              <a:buFont typeface="Roboto"/>
              <a:buAutoNum type="arabicPeriod"/>
            </a:pPr>
            <a:r>
              <a:rPr b="0" lang="es-AR" sz="1650" spc="-1" strike="noStrike" u="sng">
                <a:solidFill>
                  <a:srgbClr val="0277bd"/>
                </a:solidFill>
                <a:uFillTx/>
                <a:latin typeface="Roboto"/>
                <a:ea typeface="Roboto"/>
                <a:hlinkClick r:id="rId8"/>
              </a:rPr>
              <a:t>Paso 3: Enlaces internos para mejorar la estructura de un sitio web</a:t>
            </a:r>
            <a:endParaRPr b="0" lang="es-AR" sz="1650" spc="-1" strike="noStrike">
              <a:latin typeface="Arial"/>
            </a:endParaRPr>
          </a:p>
          <a:p>
            <a:pPr marL="457200" indent="-331920">
              <a:lnSpc>
                <a:spcPct val="115000"/>
              </a:lnSpc>
              <a:spcBef>
                <a:spcPts val="601"/>
              </a:spcBef>
              <a:spcAft>
                <a:spcPts val="601"/>
              </a:spcAft>
              <a:buClr>
                <a:srgbClr val="000000"/>
              </a:buClr>
              <a:buFont typeface="Roboto"/>
              <a:buAutoNum type="arabicPeriod"/>
            </a:pPr>
            <a:r>
              <a:rPr b="0" lang="es-AR" sz="1650" spc="-1" strike="noStrike" u="sng">
                <a:solidFill>
                  <a:srgbClr val="0277bd"/>
                </a:solidFill>
                <a:uFillTx/>
                <a:latin typeface="Roboto"/>
                <a:ea typeface="Roboto"/>
                <a:hlinkClick r:id="rId9"/>
              </a:rPr>
              <a:t>Anexo: Yo he venido a hablar de mi libro, oiga</a:t>
            </a:r>
            <a:endParaRPr b="0" lang="es-AR" sz="165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47" name="CustomShape 1"/>
          <p:cNvSpPr/>
          <p:nvPr/>
        </p:nvSpPr>
        <p:spPr>
          <a:xfrm>
            <a:off x="50724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Desarrollador Full Stack</a:t>
            </a:r>
            <a:br/>
            <a:endParaRPr b="0" lang="es-AR" sz="3000" spc="-1" strike="noStrike">
              <a:latin typeface="Arial"/>
            </a:endParaRPr>
          </a:p>
        </p:txBody>
      </p:sp>
      <p:sp>
        <p:nvSpPr>
          <p:cNvPr id="48" name="CustomShape 2"/>
          <p:cNvSpPr/>
          <p:nvPr/>
        </p:nvSpPr>
        <p:spPr>
          <a:xfrm>
            <a:off x="438480" y="1405080"/>
            <a:ext cx="8213040" cy="3533040"/>
          </a:xfrm>
          <a:prstGeom prst="rect">
            <a:avLst/>
          </a:prstGeom>
          <a:noFill/>
          <a:ln>
            <a:noFill/>
          </a:ln>
        </p:spPr>
        <p:style>
          <a:lnRef idx="0"/>
          <a:fillRef idx="0"/>
          <a:effectRef idx="0"/>
          <a:fontRef idx="minor"/>
        </p:style>
        <p:txBody>
          <a:bodyPr lIns="90000" rIns="90000" tIns="91440" bIns="91440"/>
          <a:p>
            <a:pPr marL="457200" indent="-322560">
              <a:lnSpc>
                <a:spcPct val="115000"/>
              </a:lnSpc>
              <a:spcBef>
                <a:spcPts val="1001"/>
              </a:spcBef>
              <a:buClr>
                <a:srgbClr val="ffffff"/>
              </a:buClr>
              <a:buFont typeface="Arial"/>
              <a:buChar char="●"/>
            </a:pPr>
            <a:r>
              <a:rPr b="1" lang="es-AR" sz="1500" spc="-1" strike="noStrike">
                <a:solidFill>
                  <a:srgbClr val="000000"/>
                </a:solidFill>
                <a:latin typeface="Arial"/>
                <a:ea typeface="Arial"/>
              </a:rPr>
              <a:t>Programador con perfil técnico muy completo.</a:t>
            </a:r>
            <a:endParaRPr b="0" lang="es-AR" sz="1500" spc="-1" strike="noStrike">
              <a:latin typeface="Arial"/>
            </a:endParaRPr>
          </a:p>
          <a:p>
            <a:pPr marL="457200" indent="-322560">
              <a:lnSpc>
                <a:spcPct val="115000"/>
              </a:lnSpc>
              <a:buClr>
                <a:srgbClr val="ffffff"/>
              </a:buClr>
              <a:buFont typeface="Arial"/>
              <a:buChar char="●"/>
            </a:pPr>
            <a:r>
              <a:rPr b="0" lang="es-AR" sz="1500" spc="-1" strike="noStrike">
                <a:solidFill>
                  <a:srgbClr val="000000"/>
                </a:solidFill>
                <a:latin typeface="Arial"/>
                <a:ea typeface="Arial"/>
              </a:rPr>
              <a:t>Encargado de manejar cada uno de los aspectos relacionados con la creación y el mantenimiento de una aplicación web. </a:t>
            </a:r>
            <a:endParaRPr b="0" lang="es-AR" sz="1500" spc="-1" strike="noStrike">
              <a:latin typeface="Arial"/>
            </a:endParaRPr>
          </a:p>
          <a:p>
            <a:pPr marL="457200" indent="-322560">
              <a:lnSpc>
                <a:spcPct val="115000"/>
              </a:lnSpc>
              <a:buClr>
                <a:srgbClr val="ffffff"/>
              </a:buClr>
              <a:buFont typeface="Arial"/>
              <a:buChar char="●"/>
            </a:pPr>
            <a:r>
              <a:rPr b="0" lang="es-AR" sz="1500" spc="-1" strike="noStrike">
                <a:solidFill>
                  <a:srgbClr val="000000"/>
                </a:solidFill>
                <a:latin typeface="Arial"/>
                <a:ea typeface="Arial"/>
              </a:rPr>
              <a:t>Es un </a:t>
            </a:r>
            <a:r>
              <a:rPr b="1" lang="es-AR" sz="1500" spc="-1" strike="noStrike">
                <a:solidFill>
                  <a:srgbClr val="000000"/>
                </a:solidFill>
                <a:latin typeface="Arial"/>
                <a:ea typeface="Arial"/>
              </a:rPr>
              <a:t>programador multiusos </a:t>
            </a:r>
            <a:r>
              <a:rPr b="0" lang="es-AR" sz="1500" spc="-1" strike="noStrike">
                <a:solidFill>
                  <a:srgbClr val="000000"/>
                </a:solidFill>
                <a:latin typeface="Arial"/>
                <a:ea typeface="Arial"/>
              </a:rPr>
              <a:t>y dentro del desarrollo del proyecto es responsable del montaje de los servidores, hasta el diseño con Estilo (CSS).</a:t>
            </a:r>
            <a:endParaRPr b="0" lang="es-AR" sz="1500" spc="-1" strike="noStrike">
              <a:latin typeface="Arial"/>
            </a:endParaRPr>
          </a:p>
          <a:p>
            <a:pPr marL="457200" indent="-322560">
              <a:lnSpc>
                <a:spcPct val="115000"/>
              </a:lnSpc>
              <a:buClr>
                <a:srgbClr val="ffffff"/>
              </a:buClr>
              <a:buFont typeface="Arial"/>
              <a:buChar char="●"/>
            </a:pPr>
            <a:r>
              <a:rPr b="0" lang="es-AR" sz="1500" spc="-1" strike="noStrike">
                <a:solidFill>
                  <a:srgbClr val="000000"/>
                </a:solidFill>
                <a:latin typeface="Arial"/>
                <a:ea typeface="Arial"/>
              </a:rPr>
              <a:t>Es</a:t>
            </a:r>
            <a:r>
              <a:rPr b="1" lang="es-AR" sz="1500" spc="-1" strike="noStrike">
                <a:solidFill>
                  <a:srgbClr val="000000"/>
                </a:solidFill>
                <a:latin typeface="Arial"/>
                <a:ea typeface="Arial"/>
              </a:rPr>
              <a:t> fundamental que tenga conocimientos en desarrollo Front-End y Back-End. </a:t>
            </a:r>
            <a:endParaRPr b="0" lang="es-AR" sz="1500" spc="-1" strike="noStrike">
              <a:latin typeface="Arial"/>
            </a:endParaRPr>
          </a:p>
          <a:p>
            <a:pPr lvl="1" marL="1371600" indent="-322560">
              <a:lnSpc>
                <a:spcPct val="115000"/>
              </a:lnSpc>
              <a:buClr>
                <a:srgbClr val="000000"/>
              </a:buClr>
              <a:buFont typeface="Arial"/>
              <a:buChar char="○"/>
            </a:pPr>
            <a:r>
              <a:rPr b="1" lang="es-AR" sz="1500" spc="-1" strike="noStrike">
                <a:solidFill>
                  <a:srgbClr val="000000"/>
                </a:solidFill>
                <a:latin typeface="Arial"/>
                <a:ea typeface="Arial"/>
              </a:rPr>
              <a:t>Frontend: </a:t>
            </a:r>
            <a:r>
              <a:rPr b="0" lang="es-AR" sz="1500" spc="-1" strike="noStrike">
                <a:solidFill>
                  <a:srgbClr val="000000"/>
                </a:solidFill>
                <a:latin typeface="Arial"/>
                <a:ea typeface="Arial"/>
              </a:rPr>
              <a:t>parte de un sitio web que interactúa con los usuarios. </a:t>
            </a:r>
            <a:endParaRPr b="0" lang="es-AR" sz="1500" spc="-1" strike="noStrike">
              <a:latin typeface="Arial"/>
            </a:endParaRPr>
          </a:p>
          <a:p>
            <a:pPr lvl="1" marL="1371600" indent="-322560">
              <a:lnSpc>
                <a:spcPct val="115000"/>
              </a:lnSpc>
              <a:buClr>
                <a:srgbClr val="000000"/>
              </a:buClr>
              <a:buFont typeface="Arial"/>
              <a:buChar char="○"/>
            </a:pPr>
            <a:r>
              <a:rPr b="1" lang="es-AR" sz="1500" spc="-1" strike="noStrike">
                <a:solidFill>
                  <a:srgbClr val="000000"/>
                </a:solidFill>
                <a:latin typeface="Arial"/>
                <a:ea typeface="Arial"/>
              </a:rPr>
              <a:t>Backend: </a:t>
            </a:r>
            <a:r>
              <a:rPr b="0" lang="es-AR" sz="1500" spc="-1" strike="noStrike">
                <a:solidFill>
                  <a:srgbClr val="000000"/>
                </a:solidFill>
                <a:latin typeface="Arial"/>
                <a:ea typeface="Arial"/>
              </a:rPr>
              <a:t>parte del sitio web que se conecta con la base de datos</a:t>
            </a:r>
            <a:endParaRPr b="0" lang="es-AR" sz="1500" spc="-1" strike="noStrike">
              <a:latin typeface="Arial"/>
            </a:endParaRPr>
          </a:p>
          <a:p>
            <a:pPr marL="457200" indent="-322560">
              <a:lnSpc>
                <a:spcPct val="115000"/>
              </a:lnSpc>
              <a:buClr>
                <a:srgbClr val="000000"/>
              </a:buClr>
              <a:buFont typeface="Arial"/>
              <a:buChar char="●"/>
            </a:pPr>
            <a:r>
              <a:rPr b="1" lang="es-AR" sz="1500" spc="-1" strike="noStrike">
                <a:solidFill>
                  <a:srgbClr val="000000"/>
                </a:solidFill>
                <a:latin typeface="Arial"/>
                <a:ea typeface="Arial"/>
              </a:rPr>
              <a:t>Como desarrollador frontend debe conocer </a:t>
            </a:r>
            <a:r>
              <a:rPr b="0" lang="es-AR" sz="1500" spc="-1" strike="noStrike">
                <a:solidFill>
                  <a:srgbClr val="000000"/>
                </a:solidFill>
                <a:latin typeface="Arial"/>
                <a:ea typeface="Arial"/>
              </a:rPr>
              <a:t>los siguientes lenguajes y framework ( marco de trabajo): </a:t>
            </a:r>
            <a:r>
              <a:rPr b="1" lang="es-AR" sz="1500" spc="-1" strike="noStrike">
                <a:solidFill>
                  <a:srgbClr val="000000"/>
                </a:solidFill>
                <a:latin typeface="Arial"/>
                <a:ea typeface="Arial"/>
              </a:rPr>
              <a:t>HTML, CSS, Bootstrap, JavaScript.  </a:t>
            </a:r>
            <a:endParaRPr b="0" lang="es-AR" sz="1500" spc="-1" strike="noStrike">
              <a:latin typeface="Arial"/>
            </a:endParaRPr>
          </a:p>
          <a:p>
            <a:pPr marL="457200" indent="-322560">
              <a:lnSpc>
                <a:spcPct val="115000"/>
              </a:lnSpc>
              <a:buClr>
                <a:srgbClr val="000000"/>
              </a:buClr>
              <a:buFont typeface="Arial"/>
              <a:buChar char="●"/>
            </a:pPr>
            <a:r>
              <a:rPr b="1" lang="es-AR" sz="1500" spc="-1" strike="noStrike">
                <a:solidFill>
                  <a:srgbClr val="000000"/>
                </a:solidFill>
                <a:latin typeface="Arial"/>
                <a:ea typeface="Arial"/>
              </a:rPr>
              <a:t>Como desarrollador backend</a:t>
            </a:r>
            <a:r>
              <a:rPr b="0" lang="es-AR" sz="1500" spc="-1" strike="noStrike">
                <a:solidFill>
                  <a:srgbClr val="000000"/>
                </a:solidFill>
                <a:latin typeface="Arial"/>
                <a:ea typeface="Arial"/>
              </a:rPr>
              <a:t> debe tener </a:t>
            </a:r>
            <a:r>
              <a:rPr b="1" lang="es-AR" sz="1500" spc="-1" strike="noStrike">
                <a:solidFill>
                  <a:srgbClr val="000000"/>
                </a:solidFill>
                <a:latin typeface="Arial"/>
                <a:ea typeface="Arial"/>
              </a:rPr>
              <a:t>amplios conocimientos: lenguajes de programación: frameworks y base de datos</a:t>
            </a:r>
            <a:endParaRPr b="0" lang="es-AR" sz="1500" spc="-1" strike="noStrike">
              <a:latin typeface="Arial"/>
            </a:endParaRPr>
          </a:p>
          <a:p>
            <a:pPr marL="457200">
              <a:lnSpc>
                <a:spcPct val="115000"/>
              </a:lnSpc>
              <a:spcBef>
                <a:spcPts val="1001"/>
              </a:spcBef>
            </a:pPr>
            <a:endParaRPr b="0" lang="es-AR" sz="1500" spc="-1" strike="noStrike">
              <a:latin typeface="Arial"/>
            </a:endParaRPr>
          </a:p>
          <a:p>
            <a:pPr marL="457200">
              <a:lnSpc>
                <a:spcPct val="115000"/>
              </a:lnSpc>
            </a:pPr>
            <a:endParaRPr b="0" lang="es-AR" sz="15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49" name="CustomShape 1"/>
          <p:cNvSpPr/>
          <p:nvPr/>
        </p:nvSpPr>
        <p:spPr>
          <a:xfrm>
            <a:off x="50724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000" spc="-1" strike="noStrike">
                <a:solidFill>
                  <a:srgbClr val="000000"/>
                </a:solidFill>
                <a:latin typeface="Raleway"/>
                <a:ea typeface="Raleway"/>
              </a:rPr>
              <a:t>Temario del Curso</a:t>
            </a:r>
            <a:br/>
            <a:endParaRPr b="0" lang="es-AR" sz="3000" spc="-1" strike="noStrike">
              <a:latin typeface="Arial"/>
            </a:endParaRPr>
          </a:p>
        </p:txBody>
      </p:sp>
      <p:sp>
        <p:nvSpPr>
          <p:cNvPr id="50" name="CustomShape 2"/>
          <p:cNvSpPr/>
          <p:nvPr/>
        </p:nvSpPr>
        <p:spPr>
          <a:xfrm>
            <a:off x="438480" y="1405080"/>
            <a:ext cx="4495680" cy="3191760"/>
          </a:xfrm>
          <a:prstGeom prst="rect">
            <a:avLst/>
          </a:prstGeom>
          <a:noFill/>
          <a:ln>
            <a:noFill/>
          </a:ln>
        </p:spPr>
        <p:style>
          <a:lnRef idx="0"/>
          <a:fillRef idx="0"/>
          <a:effectRef idx="0"/>
          <a:fontRef idx="minor"/>
        </p:style>
        <p:txBody>
          <a:bodyPr lIns="90000" rIns="90000" tIns="91440" bIns="91440"/>
          <a:p>
            <a:pPr marL="914400" indent="-366840">
              <a:lnSpc>
                <a:spcPct val="115000"/>
              </a:lnSpc>
              <a:spcBef>
                <a:spcPts val="1001"/>
              </a:spcBef>
              <a:buClr>
                <a:srgbClr val="ffffff"/>
              </a:buClr>
              <a:buFont typeface="Arial"/>
              <a:buChar char="●"/>
            </a:pPr>
            <a:r>
              <a:rPr b="0" lang="es-AR" sz="2200" spc="-1" strike="noStrike">
                <a:solidFill>
                  <a:srgbClr val="000000"/>
                </a:solidFill>
                <a:latin typeface="Arial"/>
                <a:ea typeface="Arial"/>
              </a:rPr>
              <a:t>Frontend</a:t>
            </a:r>
            <a:endParaRPr b="0" lang="es-AR" sz="2200" spc="-1" strike="noStrike">
              <a:latin typeface="Arial"/>
            </a:endParaRPr>
          </a:p>
          <a:p>
            <a:pPr marL="1371600" indent="-366840">
              <a:lnSpc>
                <a:spcPct val="115000"/>
              </a:lnSpc>
              <a:buClr>
                <a:srgbClr val="ffffff"/>
              </a:buClr>
              <a:buFont typeface="Arial"/>
              <a:buChar char="●"/>
            </a:pPr>
            <a:r>
              <a:rPr b="0" lang="es-AR" sz="2200" spc="-1" strike="noStrike">
                <a:solidFill>
                  <a:srgbClr val="000000"/>
                </a:solidFill>
                <a:latin typeface="Arial"/>
                <a:ea typeface="Arial"/>
              </a:rPr>
              <a:t>HTML</a:t>
            </a:r>
            <a:endParaRPr b="0" lang="es-AR" sz="2200" spc="-1" strike="noStrike">
              <a:latin typeface="Arial"/>
            </a:endParaRPr>
          </a:p>
          <a:p>
            <a:pPr marL="1371600" indent="-366840">
              <a:lnSpc>
                <a:spcPct val="115000"/>
              </a:lnSpc>
              <a:buClr>
                <a:srgbClr val="ffffff"/>
              </a:buClr>
              <a:buFont typeface="Arial"/>
              <a:buChar char="●"/>
            </a:pPr>
            <a:r>
              <a:rPr b="0" lang="es-AR" sz="2200" spc="-1" strike="noStrike">
                <a:solidFill>
                  <a:srgbClr val="000000"/>
                </a:solidFill>
                <a:latin typeface="Arial"/>
                <a:ea typeface="Arial"/>
              </a:rPr>
              <a:t>CSS</a:t>
            </a:r>
            <a:endParaRPr b="0" lang="es-AR" sz="2200" spc="-1" strike="noStrike">
              <a:latin typeface="Arial"/>
            </a:endParaRPr>
          </a:p>
          <a:p>
            <a:pPr marL="1371600" indent="-366840">
              <a:lnSpc>
                <a:spcPct val="115000"/>
              </a:lnSpc>
              <a:buClr>
                <a:srgbClr val="ffffff"/>
              </a:buClr>
              <a:buFont typeface="Arial"/>
              <a:buChar char="●"/>
            </a:pPr>
            <a:r>
              <a:rPr b="0" lang="es-AR" sz="2200" spc="-1" strike="noStrike">
                <a:solidFill>
                  <a:srgbClr val="000000"/>
                </a:solidFill>
                <a:latin typeface="Arial"/>
                <a:ea typeface="Arial"/>
              </a:rPr>
              <a:t>Bootstrap</a:t>
            </a:r>
            <a:endParaRPr b="0" lang="es-AR" sz="2200" spc="-1" strike="noStrike">
              <a:latin typeface="Arial"/>
            </a:endParaRPr>
          </a:p>
          <a:p>
            <a:pPr marL="1371600" indent="-366840">
              <a:lnSpc>
                <a:spcPct val="115000"/>
              </a:lnSpc>
              <a:buClr>
                <a:srgbClr val="ffffff"/>
              </a:buClr>
              <a:buFont typeface="Arial"/>
              <a:buChar char="●"/>
            </a:pPr>
            <a:r>
              <a:rPr b="0" lang="es-AR" sz="2200" spc="-1" strike="noStrike">
                <a:solidFill>
                  <a:srgbClr val="000000"/>
                </a:solidFill>
                <a:latin typeface="Arial"/>
                <a:ea typeface="Arial"/>
              </a:rPr>
              <a:t>JavaScript</a:t>
            </a:r>
            <a:endParaRPr b="0" lang="es-AR" sz="2200" spc="-1" strike="noStrike">
              <a:latin typeface="Arial"/>
            </a:endParaRPr>
          </a:p>
          <a:p>
            <a:pPr marL="1371600" indent="-366840">
              <a:lnSpc>
                <a:spcPct val="115000"/>
              </a:lnSpc>
              <a:buClr>
                <a:srgbClr val="ffffff"/>
              </a:buClr>
              <a:buFont typeface="Arial"/>
              <a:buChar char="●"/>
            </a:pPr>
            <a:r>
              <a:rPr b="0" lang="es-AR" sz="2200" spc="-1" strike="noStrike">
                <a:solidFill>
                  <a:srgbClr val="000000"/>
                </a:solidFill>
                <a:latin typeface="Arial"/>
                <a:ea typeface="Arial"/>
              </a:rPr>
              <a:t>Git</a:t>
            </a:r>
            <a:endParaRPr b="0" lang="es-AR" sz="2200" spc="-1" strike="noStrike">
              <a:latin typeface="Arial"/>
            </a:endParaRPr>
          </a:p>
          <a:p>
            <a:pPr marL="1371600" indent="-366840">
              <a:lnSpc>
                <a:spcPct val="115000"/>
              </a:lnSpc>
              <a:buClr>
                <a:srgbClr val="ffffff"/>
              </a:buClr>
              <a:buFont typeface="Arial"/>
              <a:buChar char="●"/>
            </a:pPr>
            <a:r>
              <a:rPr b="0" lang="es-AR" sz="2200" spc="-1" strike="noStrike">
                <a:solidFill>
                  <a:srgbClr val="000000"/>
                </a:solidFill>
                <a:latin typeface="Arial"/>
                <a:ea typeface="Arial"/>
              </a:rPr>
              <a:t>Arquitectura</a:t>
            </a:r>
            <a:endParaRPr b="0" lang="es-AR" sz="2200" spc="-1" strike="noStrike">
              <a:latin typeface="Arial"/>
            </a:endParaRPr>
          </a:p>
          <a:p>
            <a:pPr marL="1371600">
              <a:lnSpc>
                <a:spcPct val="115000"/>
              </a:lnSpc>
              <a:spcBef>
                <a:spcPts val="1001"/>
              </a:spcBef>
            </a:pPr>
            <a:endParaRPr b="0" lang="es-AR" sz="2200" spc="-1" strike="noStrike">
              <a:latin typeface="Arial"/>
            </a:endParaRPr>
          </a:p>
          <a:p>
            <a:pPr marL="457200">
              <a:lnSpc>
                <a:spcPct val="115000"/>
              </a:lnSpc>
              <a:spcBef>
                <a:spcPts val="1001"/>
              </a:spcBef>
            </a:pPr>
            <a:endParaRPr b="0" lang="es-AR" sz="2200" spc="-1" strike="noStrike">
              <a:latin typeface="Arial"/>
            </a:endParaRPr>
          </a:p>
          <a:p>
            <a:pPr marL="457200">
              <a:lnSpc>
                <a:spcPct val="115000"/>
              </a:lnSpc>
            </a:pPr>
            <a:endParaRPr b="0" lang="es-AR" sz="2200" spc="-1" strike="noStrike">
              <a:latin typeface="Arial"/>
            </a:endParaRPr>
          </a:p>
        </p:txBody>
      </p:sp>
      <p:sp>
        <p:nvSpPr>
          <p:cNvPr id="51" name="CustomShape 3"/>
          <p:cNvSpPr/>
          <p:nvPr/>
        </p:nvSpPr>
        <p:spPr>
          <a:xfrm>
            <a:off x="4650840" y="1503720"/>
            <a:ext cx="3378960" cy="2994480"/>
          </a:xfrm>
          <a:prstGeom prst="rect">
            <a:avLst/>
          </a:prstGeom>
          <a:noFill/>
          <a:ln>
            <a:noFill/>
          </a:ln>
        </p:spPr>
        <p:style>
          <a:lnRef idx="0"/>
          <a:fillRef idx="0"/>
          <a:effectRef idx="0"/>
          <a:fontRef idx="minor"/>
        </p:style>
        <p:txBody>
          <a:bodyPr lIns="90000" rIns="90000" tIns="91440" bIns="91440"/>
          <a:p>
            <a:pPr marL="457200" indent="-366840">
              <a:lnSpc>
                <a:spcPct val="115000"/>
              </a:lnSpc>
              <a:spcBef>
                <a:spcPts val="1001"/>
              </a:spcBef>
              <a:buClr>
                <a:srgbClr val="ffffff"/>
              </a:buClr>
              <a:buFont typeface="Arial"/>
              <a:buChar char="●"/>
            </a:pPr>
            <a:r>
              <a:rPr b="0" lang="es-AR" sz="2200" spc="-1" strike="noStrike">
                <a:solidFill>
                  <a:srgbClr val="000000"/>
                </a:solidFill>
                <a:latin typeface="Arial"/>
                <a:ea typeface="Arial"/>
              </a:rPr>
              <a:t>Backend</a:t>
            </a:r>
            <a:r>
              <a:rPr b="0" lang="es-AR" sz="2200" spc="-1" strike="noStrike">
                <a:solidFill>
                  <a:srgbClr val="000000"/>
                </a:solidFill>
                <a:latin typeface="Arial"/>
                <a:ea typeface="Arial"/>
              </a:rPr>
              <a:t>	</a:t>
            </a:r>
            <a:endParaRPr b="0" lang="es-AR" sz="2200" spc="-1" strike="noStrike">
              <a:latin typeface="Arial"/>
            </a:endParaRPr>
          </a:p>
          <a:p>
            <a:pPr marL="914400" indent="-366840">
              <a:lnSpc>
                <a:spcPct val="115000"/>
              </a:lnSpc>
              <a:buClr>
                <a:srgbClr val="ffffff"/>
              </a:buClr>
              <a:buFont typeface="Arial"/>
              <a:buChar char="●"/>
            </a:pPr>
            <a:r>
              <a:rPr b="0" lang="es-AR" sz="2200" spc="-1" strike="noStrike">
                <a:solidFill>
                  <a:srgbClr val="000000"/>
                </a:solidFill>
                <a:latin typeface="Arial"/>
                <a:ea typeface="Arial"/>
              </a:rPr>
              <a:t>SCRUM</a:t>
            </a:r>
            <a:endParaRPr b="0" lang="es-AR" sz="2200" spc="-1" strike="noStrike">
              <a:latin typeface="Arial"/>
            </a:endParaRPr>
          </a:p>
          <a:p>
            <a:pPr marL="914400" indent="-366840">
              <a:lnSpc>
                <a:spcPct val="115000"/>
              </a:lnSpc>
              <a:buClr>
                <a:srgbClr val="ffffff"/>
              </a:buClr>
              <a:buFont typeface="Arial"/>
              <a:buChar char="●"/>
            </a:pPr>
            <a:r>
              <a:rPr b="0" lang="es-AR" sz="2200" spc="-1" strike="noStrike">
                <a:solidFill>
                  <a:srgbClr val="000000"/>
                </a:solidFill>
                <a:latin typeface="Arial"/>
                <a:ea typeface="Arial"/>
              </a:rPr>
              <a:t>Base de datos</a:t>
            </a:r>
            <a:endParaRPr b="0" lang="es-AR" sz="2200" spc="-1" strike="noStrike">
              <a:latin typeface="Arial"/>
            </a:endParaRPr>
          </a:p>
          <a:p>
            <a:pPr marL="914400" indent="-366840">
              <a:lnSpc>
                <a:spcPct val="115000"/>
              </a:lnSpc>
              <a:buClr>
                <a:srgbClr val="ffffff"/>
              </a:buClr>
              <a:buFont typeface="Arial"/>
              <a:buChar char="●"/>
            </a:pPr>
            <a:r>
              <a:rPr b="0" lang="es-AR" sz="2200" spc="-1" strike="noStrike">
                <a:solidFill>
                  <a:srgbClr val="000000"/>
                </a:solidFill>
                <a:latin typeface="Arial"/>
                <a:ea typeface="Arial"/>
              </a:rPr>
              <a:t>Lenguaje Prog. </a:t>
            </a:r>
            <a:endParaRPr b="0" lang="es-AR" sz="2200" spc="-1" strike="noStrike">
              <a:latin typeface="Arial"/>
            </a:endParaRPr>
          </a:p>
          <a:p>
            <a:pPr>
              <a:lnSpc>
                <a:spcPct val="115000"/>
              </a:lnSpc>
            </a:pPr>
            <a:r>
              <a:rPr b="0" lang="es-AR" sz="2200" spc="-1" strike="noStrike">
                <a:solidFill>
                  <a:srgbClr val="000000"/>
                </a:solidFill>
                <a:latin typeface="Arial"/>
                <a:ea typeface="Arial"/>
              </a:rPr>
              <a:t>  </a:t>
            </a:r>
            <a:r>
              <a:rPr b="0" lang="es-AR" sz="2200" spc="-1" strike="noStrike">
                <a:solidFill>
                  <a:srgbClr val="000000"/>
                </a:solidFill>
                <a:latin typeface="Arial"/>
                <a:ea typeface="Arial"/>
              </a:rPr>
              <a:t>	</a:t>
            </a:r>
            <a:r>
              <a:rPr b="0" lang="es-AR" sz="2200" spc="-1" strike="noStrike">
                <a:solidFill>
                  <a:srgbClr val="000000"/>
                </a:solidFill>
                <a:latin typeface="Arial"/>
                <a:ea typeface="Arial"/>
              </a:rPr>
              <a:t>	</a:t>
            </a:r>
            <a:r>
              <a:rPr b="0" lang="es-AR" sz="2200" spc="-1" strike="noStrike">
                <a:solidFill>
                  <a:srgbClr val="000000"/>
                </a:solidFill>
                <a:latin typeface="Arial"/>
                <a:ea typeface="Arial"/>
              </a:rPr>
              <a:t>- Python y Django</a:t>
            </a:r>
            <a:endParaRPr b="0" lang="es-AR" sz="2200" spc="-1" strike="noStrike">
              <a:latin typeface="Arial"/>
            </a:endParaRPr>
          </a:p>
          <a:p>
            <a:pPr>
              <a:lnSpc>
                <a:spcPct val="115000"/>
              </a:lnSpc>
            </a:pPr>
            <a:r>
              <a:rPr b="0" lang="es-AR" sz="2200" spc="-1" strike="noStrike">
                <a:solidFill>
                  <a:srgbClr val="000000"/>
                </a:solidFill>
                <a:latin typeface="Arial"/>
                <a:ea typeface="Arial"/>
              </a:rPr>
              <a:t>            </a:t>
            </a:r>
            <a:r>
              <a:rPr b="0" lang="es-AR" sz="2200" spc="-1" strike="noStrike">
                <a:solidFill>
                  <a:srgbClr val="000000"/>
                </a:solidFill>
                <a:latin typeface="Arial"/>
                <a:ea typeface="Arial"/>
              </a:rPr>
              <a:t>- ó  Java y Spring</a:t>
            </a:r>
            <a:endParaRPr b="0" lang="es-AR" sz="2200" spc="-1" strike="noStrike">
              <a:latin typeface="Arial"/>
            </a:endParaRPr>
          </a:p>
          <a:p>
            <a:pPr>
              <a:lnSpc>
                <a:spcPct val="115000"/>
              </a:lnSpc>
            </a:pPr>
            <a:endParaRPr b="0" lang="es-AR" sz="2200" spc="-1" strike="noStrike">
              <a:latin typeface="Arial"/>
            </a:endParaRPr>
          </a:p>
          <a:p>
            <a:pPr>
              <a:lnSpc>
                <a:spcPct val="115000"/>
              </a:lnSpc>
            </a:pPr>
            <a:endParaRPr b="0" lang="es-AR" sz="2200" spc="-1" strike="noStrike">
              <a:latin typeface="Arial"/>
            </a:endParaRPr>
          </a:p>
          <a:p>
            <a:pPr>
              <a:lnSpc>
                <a:spcPct val="115000"/>
              </a:lnSpc>
              <a:spcBef>
                <a:spcPts val="1001"/>
              </a:spcBef>
            </a:pPr>
            <a:endParaRPr b="0" lang="es-AR" sz="2200" spc="-1" strike="noStrike">
              <a:latin typeface="Arial"/>
            </a:endParaRPr>
          </a:p>
          <a:p>
            <a:pPr>
              <a:lnSpc>
                <a:spcPct val="115000"/>
              </a:lnSpc>
              <a:spcBef>
                <a:spcPts val="1001"/>
              </a:spcBef>
            </a:pPr>
            <a:endParaRPr b="0" lang="es-AR" sz="2200" spc="-1" strike="noStrike">
              <a:latin typeface="Arial"/>
            </a:endParaRPr>
          </a:p>
          <a:p>
            <a:pPr>
              <a:lnSpc>
                <a:spcPct val="115000"/>
              </a:lnSpc>
            </a:pPr>
            <a:endParaRPr b="0" lang="es-AR" sz="2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52" name="CustomShape 1"/>
          <p:cNvSpPr/>
          <p:nvPr/>
        </p:nvSpPr>
        <p:spPr>
          <a:xfrm>
            <a:off x="50724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700" spc="-1" strike="noStrike">
                <a:solidFill>
                  <a:srgbClr val="000000"/>
                </a:solidFill>
                <a:latin typeface="Raleway"/>
                <a:ea typeface="Raleway"/>
              </a:rPr>
              <a:t>Comunicación:</a:t>
            </a:r>
            <a:br/>
            <a:endParaRPr b="0" lang="es-AR" sz="3700" spc="-1" strike="noStrike">
              <a:latin typeface="Arial"/>
            </a:endParaRPr>
          </a:p>
        </p:txBody>
      </p:sp>
      <p:sp>
        <p:nvSpPr>
          <p:cNvPr id="53" name="CustomShape 2"/>
          <p:cNvSpPr/>
          <p:nvPr/>
        </p:nvSpPr>
        <p:spPr>
          <a:xfrm>
            <a:off x="570240" y="1800000"/>
            <a:ext cx="7132680" cy="2440440"/>
          </a:xfrm>
          <a:prstGeom prst="rect">
            <a:avLst/>
          </a:prstGeom>
          <a:noFill/>
          <a:ln>
            <a:noFill/>
          </a:ln>
        </p:spPr>
        <p:style>
          <a:lnRef idx="0"/>
          <a:fillRef idx="0"/>
          <a:effectRef idx="0"/>
          <a:fontRef idx="minor"/>
        </p:style>
        <p:txBody>
          <a:bodyPr lIns="90000" rIns="90000" tIns="91440" bIns="91440"/>
          <a:p>
            <a:pPr>
              <a:lnSpc>
                <a:spcPct val="100000"/>
              </a:lnSpc>
            </a:pPr>
            <a:r>
              <a:rPr b="1" lang="es-AR" sz="2000" spc="-1" strike="noStrike">
                <a:solidFill>
                  <a:srgbClr val="000000"/>
                </a:solidFill>
                <a:latin typeface="Arial"/>
                <a:ea typeface="Arial"/>
              </a:rPr>
              <a:t>Aula Virtual               </a:t>
            </a:r>
            <a:r>
              <a:rPr b="0" lang="es-AR" sz="2000" spc="-1" strike="noStrike" u="sng">
                <a:solidFill>
                  <a:srgbClr val="0277bd"/>
                </a:solidFill>
                <a:uFillTx/>
                <a:latin typeface="Arial"/>
                <a:ea typeface="Arial"/>
              </a:rPr>
              <a:t>https://aulasvirtuales.bue.edu.ar/</a:t>
            </a:r>
            <a:endParaRPr b="0" lang="es-AR" sz="2000" spc="-1" strike="noStrike">
              <a:latin typeface="Arial"/>
            </a:endParaRPr>
          </a:p>
          <a:p>
            <a:pPr marL="457200">
              <a:lnSpc>
                <a:spcPct val="100000"/>
              </a:lnSpc>
            </a:pPr>
            <a:r>
              <a:rPr b="0" lang="es-AR" sz="1800" spc="-1" strike="noStrike">
                <a:solidFill>
                  <a:srgbClr val="000000"/>
                </a:solidFill>
                <a:latin typeface="Arial"/>
                <a:ea typeface="Arial"/>
              </a:rPr>
              <a:t>Sitio con el material teórico y donde  deberán realizar las ejercitaciones del curso.</a:t>
            </a:r>
            <a:r>
              <a:rPr b="1" lang="es-AR" sz="1800" spc="-1" strike="noStrike">
                <a:solidFill>
                  <a:srgbClr val="000000"/>
                </a:solidFill>
                <a:latin typeface="Arial"/>
                <a:ea typeface="Arial"/>
              </a:rPr>
              <a:t> </a:t>
            </a:r>
            <a:endParaRPr b="0" lang="es-AR" sz="1800" spc="-1" strike="noStrike">
              <a:latin typeface="Arial"/>
            </a:endParaRPr>
          </a:p>
          <a:p>
            <a:pPr marL="457200">
              <a:lnSpc>
                <a:spcPct val="115000"/>
              </a:lnSpc>
              <a:spcBef>
                <a:spcPts val="1001"/>
              </a:spcBef>
            </a:pPr>
            <a:endParaRPr b="0" lang="es-AR" sz="1800" spc="-1" strike="noStrike">
              <a:latin typeface="Arial"/>
            </a:endParaRPr>
          </a:p>
          <a:p>
            <a:pPr marL="457200">
              <a:lnSpc>
                <a:spcPct val="100000"/>
              </a:lnSpc>
            </a:pPr>
            <a:endParaRPr b="0" lang="es-AR"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54" name="CustomShape 1"/>
          <p:cNvSpPr/>
          <p:nvPr/>
        </p:nvSpPr>
        <p:spPr>
          <a:xfrm>
            <a:off x="50724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700" spc="-1" strike="noStrike">
                <a:solidFill>
                  <a:srgbClr val="000000"/>
                </a:solidFill>
                <a:latin typeface="Raleway"/>
                <a:ea typeface="Raleway"/>
              </a:rPr>
              <a:t>Comunicación:</a:t>
            </a:r>
            <a:br/>
            <a:endParaRPr b="0" lang="es-AR" sz="3700" spc="-1" strike="noStrike">
              <a:latin typeface="Arial"/>
            </a:endParaRPr>
          </a:p>
        </p:txBody>
      </p:sp>
      <p:sp>
        <p:nvSpPr>
          <p:cNvPr id="55" name="CustomShape 2"/>
          <p:cNvSpPr/>
          <p:nvPr/>
        </p:nvSpPr>
        <p:spPr>
          <a:xfrm>
            <a:off x="874080" y="1678680"/>
            <a:ext cx="7132680" cy="3455640"/>
          </a:xfrm>
          <a:prstGeom prst="rect">
            <a:avLst/>
          </a:prstGeom>
          <a:noFill/>
          <a:ln>
            <a:noFill/>
          </a:ln>
        </p:spPr>
        <p:style>
          <a:lnRef idx="0"/>
          <a:fillRef idx="0"/>
          <a:effectRef idx="0"/>
          <a:fontRef idx="minor"/>
        </p:style>
        <p:txBody>
          <a:bodyPr lIns="90000" rIns="90000" tIns="91440" bIns="91440"/>
          <a:p>
            <a:pPr>
              <a:lnSpc>
                <a:spcPct val="100000"/>
              </a:lnSpc>
              <a:spcBef>
                <a:spcPts val="1001"/>
              </a:spcBef>
            </a:pPr>
            <a:r>
              <a:rPr b="1" lang="es-AR" sz="2000" spc="-1" strike="noStrike">
                <a:solidFill>
                  <a:srgbClr val="000000"/>
                </a:solidFill>
                <a:latin typeface="Arial"/>
                <a:ea typeface="Arial"/>
              </a:rPr>
              <a:t>      </a:t>
            </a:r>
            <a:r>
              <a:rPr b="1" lang="es-AR" sz="2000" spc="-1" strike="noStrike">
                <a:solidFill>
                  <a:srgbClr val="000000"/>
                </a:solidFill>
                <a:latin typeface="Arial"/>
                <a:ea typeface="Arial"/>
              </a:rPr>
              <a:t>discord                 https://discord.com/</a:t>
            </a:r>
            <a:endParaRPr b="0" lang="es-AR" sz="2000" spc="-1" strike="noStrike">
              <a:latin typeface="Arial"/>
            </a:endParaRPr>
          </a:p>
          <a:p>
            <a:pPr marL="457200">
              <a:lnSpc>
                <a:spcPct val="100000"/>
              </a:lnSpc>
            </a:pPr>
            <a:r>
              <a:rPr b="0" lang="es-AR" sz="1800" spc="-1" strike="noStrike">
                <a:solidFill>
                  <a:srgbClr val="000000"/>
                </a:solidFill>
                <a:latin typeface="Arial"/>
                <a:ea typeface="Arial"/>
              </a:rPr>
              <a:t>Herramienta para intercambio de mensajes y materiales entre todos los integrantes del curso.</a:t>
            </a:r>
            <a:endParaRPr b="0" lang="es-AR" sz="1800" spc="-1" strike="noStrike">
              <a:latin typeface="Arial"/>
            </a:endParaRPr>
          </a:p>
          <a:p>
            <a:pPr marL="457200">
              <a:lnSpc>
                <a:spcPct val="115000"/>
              </a:lnSpc>
              <a:spcBef>
                <a:spcPts val="1001"/>
              </a:spcBef>
            </a:pPr>
            <a:r>
              <a:rPr b="0" lang="es-AR" sz="1800" spc="-1" strike="noStrike">
                <a:solidFill>
                  <a:srgbClr val="000000"/>
                </a:solidFill>
                <a:latin typeface="Arial"/>
                <a:ea typeface="Arial"/>
              </a:rPr>
              <a:t>Vía correo recibirán:   el enlace para acceder al canal correspondiente de discord.</a:t>
            </a:r>
            <a:endParaRPr b="0" lang="es-AR" sz="1800" spc="-1" strike="noStrike">
              <a:latin typeface="Arial"/>
            </a:endParaRPr>
          </a:p>
          <a:p>
            <a:pPr marL="457200">
              <a:lnSpc>
                <a:spcPct val="115000"/>
              </a:lnSpc>
              <a:spcBef>
                <a:spcPts val="1001"/>
              </a:spcBef>
            </a:pPr>
            <a:r>
              <a:rPr b="0" lang="es-AR" sz="1800" spc="-1" strike="noStrike">
                <a:solidFill>
                  <a:srgbClr val="000000"/>
                </a:solidFill>
                <a:latin typeface="Arial"/>
                <a:ea typeface="Arial"/>
              </a:rPr>
              <a:t>Presentarse</a:t>
            </a:r>
            <a:endParaRPr b="0" lang="es-AR" sz="1800" spc="-1" strike="noStrike">
              <a:latin typeface="Arial"/>
            </a:endParaRPr>
          </a:p>
          <a:p>
            <a:pPr marL="457200">
              <a:lnSpc>
                <a:spcPct val="115000"/>
              </a:lnSpc>
              <a:spcBef>
                <a:spcPts val="1001"/>
              </a:spcBef>
            </a:pPr>
            <a:r>
              <a:rPr b="0" lang="es-AR" sz="1800" spc="-1" strike="noStrike">
                <a:solidFill>
                  <a:srgbClr val="000000"/>
                </a:solidFill>
                <a:latin typeface="Arial"/>
                <a:ea typeface="Arial"/>
              </a:rPr>
              <a:t>quienes son donde viven que hacen hobbies deportes </a:t>
            </a:r>
            <a:endParaRPr b="0" lang="es-AR" sz="1800" spc="-1" strike="noStrike">
              <a:latin typeface="Arial"/>
            </a:endParaRPr>
          </a:p>
          <a:p>
            <a:pPr marL="457200">
              <a:lnSpc>
                <a:spcPct val="100000"/>
              </a:lnSpc>
            </a:pPr>
            <a:endParaRPr b="0" lang="es-AR" sz="1800" spc="-1" strike="noStrike">
              <a:latin typeface="Arial"/>
            </a:endParaRPr>
          </a:p>
          <a:p>
            <a:pPr marL="457200">
              <a:lnSpc>
                <a:spcPct val="100000"/>
              </a:lnSpc>
            </a:pPr>
            <a:endParaRPr b="0" lang="es-AR"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56" name="CustomShape 1"/>
          <p:cNvSpPr/>
          <p:nvPr/>
        </p:nvSpPr>
        <p:spPr>
          <a:xfrm>
            <a:off x="759240" y="945360"/>
            <a:ext cx="7247520" cy="3884040"/>
          </a:xfrm>
          <a:prstGeom prst="rect">
            <a:avLst/>
          </a:prstGeom>
          <a:noFill/>
          <a:ln>
            <a:noFill/>
          </a:ln>
        </p:spPr>
        <p:style>
          <a:lnRef idx="0"/>
          <a:fillRef idx="0"/>
          <a:effectRef idx="0"/>
          <a:fontRef idx="minor"/>
        </p:style>
        <p:txBody>
          <a:bodyPr lIns="90000" rIns="90000" tIns="91440" bIns="91440" anchor="ctr"/>
          <a:p>
            <a:pPr>
              <a:lnSpc>
                <a:spcPct val="100000"/>
              </a:lnSpc>
            </a:pPr>
            <a:endParaRPr b="0" lang="es-AR" sz="1800" spc="-1" strike="noStrike">
              <a:latin typeface="Arial"/>
            </a:endParaRPr>
          </a:p>
          <a:p>
            <a:pPr>
              <a:lnSpc>
                <a:spcPct val="100000"/>
              </a:lnSpc>
            </a:pPr>
            <a:r>
              <a:rPr b="1" lang="es-AR" sz="3700" spc="-1" strike="noStrike">
                <a:solidFill>
                  <a:srgbClr val="000000"/>
                </a:solidFill>
                <a:latin typeface="Raleway"/>
                <a:ea typeface="Raleway"/>
              </a:rPr>
              <a:t>Clases en vivo:</a:t>
            </a:r>
            <a:endParaRPr b="0" lang="es-AR" sz="3700" spc="-1" strike="noStrike">
              <a:latin typeface="Arial"/>
            </a:endParaRPr>
          </a:p>
          <a:p>
            <a:pPr marL="457200" indent="-354240">
              <a:lnSpc>
                <a:spcPct val="100000"/>
              </a:lnSpc>
              <a:buClr>
                <a:srgbClr val="000000"/>
              </a:buClr>
              <a:buFont typeface="Arial"/>
              <a:buChar char="●"/>
            </a:pPr>
            <a:r>
              <a:rPr b="0" lang="es-AR" sz="2000" spc="-1" strike="noStrike">
                <a:solidFill>
                  <a:srgbClr val="000000"/>
                </a:solidFill>
                <a:latin typeface="Arial"/>
                <a:ea typeface="Arial"/>
              </a:rPr>
              <a:t>Google meet </a:t>
            </a:r>
            <a:endParaRPr b="0" lang="es-AR" sz="2000" spc="-1" strike="noStrike">
              <a:latin typeface="Arial"/>
            </a:endParaRPr>
          </a:p>
          <a:p>
            <a:pPr>
              <a:lnSpc>
                <a:spcPct val="100000"/>
              </a:lnSpc>
            </a:pPr>
            <a:r>
              <a:rPr b="0" lang="es-AR" sz="2000" spc="-1" strike="noStrike">
                <a:solidFill>
                  <a:srgbClr val="000000"/>
                </a:solidFill>
                <a:latin typeface="Arial"/>
                <a:ea typeface="Arial"/>
              </a:rPr>
              <a:t>       </a:t>
            </a:r>
            <a:r>
              <a:rPr b="0" lang="es-AR" sz="2000" spc="-1" strike="noStrike">
                <a:solidFill>
                  <a:srgbClr val="000000"/>
                </a:solidFill>
                <a:latin typeface="Arial"/>
                <a:ea typeface="Arial"/>
              </a:rPr>
              <a:t>https://meet.google.com/jjk-pjej-ctz</a:t>
            </a:r>
            <a:endParaRPr b="0" lang="es-AR" sz="2000" spc="-1" strike="noStrike">
              <a:latin typeface="Arial"/>
            </a:endParaRPr>
          </a:p>
          <a:p>
            <a:pPr marL="457200">
              <a:lnSpc>
                <a:spcPct val="100000"/>
              </a:lnSpc>
              <a:spcBef>
                <a:spcPts val="2001"/>
              </a:spcBef>
            </a:pPr>
            <a:r>
              <a:rPr b="1" lang="es-AR" sz="3700" spc="-1" strike="noStrike">
                <a:solidFill>
                  <a:srgbClr val="000000"/>
                </a:solidFill>
                <a:latin typeface="Raleway"/>
                <a:ea typeface="Raleway"/>
              </a:rPr>
              <a:t>Clases grabadas:</a:t>
            </a:r>
            <a:endParaRPr b="0" lang="es-AR" sz="3700" spc="-1" strike="noStrike">
              <a:latin typeface="Arial"/>
            </a:endParaRPr>
          </a:p>
          <a:p>
            <a:pPr marL="457200" indent="-354240">
              <a:lnSpc>
                <a:spcPct val="100000"/>
              </a:lnSpc>
              <a:spcBef>
                <a:spcPts val="1001"/>
              </a:spcBef>
              <a:buClr>
                <a:srgbClr val="000000"/>
              </a:buClr>
              <a:buFont typeface="Arial"/>
              <a:buChar char="●"/>
            </a:pPr>
            <a:r>
              <a:rPr b="1" lang="es-AR" sz="2000" spc="-1" strike="noStrike">
                <a:solidFill>
                  <a:srgbClr val="000000"/>
                </a:solidFill>
                <a:latin typeface="Arial"/>
                <a:ea typeface="Arial"/>
              </a:rPr>
              <a:t>YouTube              </a:t>
            </a:r>
            <a:r>
              <a:rPr b="0" lang="es-AR" sz="2000" spc="-1" strike="noStrike" u="sng">
                <a:solidFill>
                  <a:srgbClr val="0277bd"/>
                </a:solidFill>
                <a:uFillTx/>
                <a:latin typeface="Arial"/>
                <a:ea typeface="Arial"/>
                <a:hlinkClick r:id="rId2"/>
              </a:rPr>
              <a:t>https://youtube.com</a:t>
            </a:r>
            <a:endParaRPr b="0" lang="es-AR" sz="2000" spc="-1" strike="noStrike">
              <a:latin typeface="Arial"/>
            </a:endParaRPr>
          </a:p>
          <a:p>
            <a:pPr marL="457200">
              <a:lnSpc>
                <a:spcPct val="100000"/>
              </a:lnSpc>
            </a:pPr>
            <a:r>
              <a:rPr b="0" lang="es-AR" sz="1800" spc="-1" strike="noStrike">
                <a:solidFill>
                  <a:srgbClr val="000000"/>
                </a:solidFill>
                <a:latin typeface="Arial"/>
                <a:ea typeface="Arial"/>
              </a:rPr>
              <a:t>Encontrarán las clases grabadas </a:t>
            </a:r>
            <a:endParaRPr b="0" lang="es-AR" sz="1800" spc="-1" strike="noStrike">
              <a:latin typeface="Arial"/>
            </a:endParaRPr>
          </a:p>
          <a:p>
            <a:pPr marL="457200">
              <a:lnSpc>
                <a:spcPct val="115000"/>
              </a:lnSpc>
              <a:spcBef>
                <a:spcPts val="1001"/>
              </a:spcBef>
            </a:pPr>
            <a:endParaRPr b="0" lang="es-AR" sz="1800" spc="-1" strike="noStrike">
              <a:latin typeface="Arial"/>
            </a:endParaRPr>
          </a:p>
          <a:p>
            <a:pPr marL="457200">
              <a:lnSpc>
                <a:spcPct val="100000"/>
              </a:lnSpc>
            </a:pPr>
            <a:endParaRPr b="0" lang="es-AR" sz="1800" spc="-1" strike="noStrike">
              <a:latin typeface="Arial"/>
            </a:endParaRPr>
          </a:p>
          <a:p>
            <a:pPr marL="457200">
              <a:lnSpc>
                <a:spcPct val="100000"/>
              </a:lnSpc>
            </a:pPr>
            <a:endParaRPr b="0" lang="es-AR"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57" name="CustomShape 1"/>
          <p:cNvSpPr/>
          <p:nvPr/>
        </p:nvSpPr>
        <p:spPr>
          <a:xfrm>
            <a:off x="50724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700" spc="-1" strike="noStrike">
                <a:solidFill>
                  <a:srgbClr val="000000"/>
                </a:solidFill>
                <a:latin typeface="Raleway"/>
                <a:ea typeface="Raleway"/>
              </a:rPr>
              <a:t>Herramientas de Edición:</a:t>
            </a:r>
            <a:br/>
            <a:endParaRPr b="0" lang="es-AR" sz="3700" spc="-1" strike="noStrike">
              <a:latin typeface="Arial"/>
            </a:endParaRPr>
          </a:p>
        </p:txBody>
      </p:sp>
      <p:sp>
        <p:nvSpPr>
          <p:cNvPr id="58" name="CustomShape 2"/>
          <p:cNvSpPr/>
          <p:nvPr/>
        </p:nvSpPr>
        <p:spPr>
          <a:xfrm>
            <a:off x="1026360" y="1152720"/>
            <a:ext cx="7132680" cy="3600720"/>
          </a:xfrm>
          <a:prstGeom prst="rect">
            <a:avLst/>
          </a:prstGeom>
          <a:noFill/>
          <a:ln>
            <a:noFill/>
          </a:ln>
        </p:spPr>
        <p:style>
          <a:lnRef idx="0"/>
          <a:fillRef idx="0"/>
          <a:effectRef idx="0"/>
          <a:fontRef idx="minor"/>
        </p:style>
        <p:txBody>
          <a:bodyPr lIns="90000" rIns="90000" tIns="91440" bIns="91440" anchor="ctr"/>
          <a:p>
            <a:pPr marL="457200" indent="-354240">
              <a:lnSpc>
                <a:spcPct val="100000"/>
              </a:lnSpc>
              <a:spcBef>
                <a:spcPts val="1001"/>
              </a:spcBef>
              <a:buClr>
                <a:srgbClr val="000000"/>
              </a:buClr>
              <a:buFont typeface="Arial"/>
              <a:buChar char="●"/>
            </a:pPr>
            <a:r>
              <a:rPr b="1" lang="es-AR" sz="2000" spc="-1" strike="noStrike">
                <a:solidFill>
                  <a:srgbClr val="000000"/>
                </a:solidFill>
                <a:latin typeface="Arial"/>
                <a:ea typeface="Arial"/>
              </a:rPr>
              <a:t>Navegador de Internet</a:t>
            </a:r>
            <a:endParaRPr b="0" lang="es-AR" sz="2000" spc="-1" strike="noStrike">
              <a:latin typeface="Arial"/>
            </a:endParaRPr>
          </a:p>
          <a:p>
            <a:pPr lvl="1" marL="914400" indent="-354240">
              <a:lnSpc>
                <a:spcPct val="100000"/>
              </a:lnSpc>
              <a:buClr>
                <a:srgbClr val="000000"/>
              </a:buClr>
              <a:buFont typeface="Arial"/>
              <a:buChar char="○"/>
            </a:pPr>
            <a:r>
              <a:rPr b="0" lang="es-AR" sz="2000" spc="-1" strike="noStrike">
                <a:solidFill>
                  <a:srgbClr val="000000"/>
                </a:solidFill>
                <a:latin typeface="Arial"/>
                <a:ea typeface="Arial"/>
              </a:rPr>
              <a:t>Chrome, </a:t>
            </a:r>
            <a:endParaRPr b="0" lang="es-AR" sz="2000" spc="-1" strike="noStrike">
              <a:latin typeface="Arial"/>
            </a:endParaRPr>
          </a:p>
          <a:p>
            <a:pPr lvl="1" marL="914400" indent="-354240">
              <a:lnSpc>
                <a:spcPct val="100000"/>
              </a:lnSpc>
              <a:buClr>
                <a:srgbClr val="000000"/>
              </a:buClr>
              <a:buFont typeface="Arial"/>
              <a:buChar char="○"/>
            </a:pPr>
            <a:r>
              <a:rPr b="0" lang="es-AR" sz="2000" spc="-1" strike="noStrike">
                <a:solidFill>
                  <a:srgbClr val="000000"/>
                </a:solidFill>
                <a:latin typeface="Arial"/>
                <a:ea typeface="Arial"/>
              </a:rPr>
              <a:t>Mozilla,</a:t>
            </a:r>
            <a:endParaRPr b="0" lang="es-AR" sz="2000" spc="-1" strike="noStrike">
              <a:latin typeface="Arial"/>
            </a:endParaRPr>
          </a:p>
          <a:p>
            <a:pPr lvl="1" marL="914400" indent="-354240">
              <a:lnSpc>
                <a:spcPct val="100000"/>
              </a:lnSpc>
              <a:buClr>
                <a:srgbClr val="000000"/>
              </a:buClr>
              <a:buFont typeface="Arial"/>
              <a:buChar char="○"/>
            </a:pPr>
            <a:r>
              <a:rPr b="0" lang="es-AR" sz="2000" spc="-1" strike="noStrike">
                <a:solidFill>
                  <a:srgbClr val="000000"/>
                </a:solidFill>
                <a:latin typeface="Arial"/>
                <a:ea typeface="Arial"/>
              </a:rPr>
              <a:t>FireFox,</a:t>
            </a:r>
            <a:endParaRPr b="0" lang="es-AR" sz="2000" spc="-1" strike="noStrike">
              <a:latin typeface="Arial"/>
            </a:endParaRPr>
          </a:p>
          <a:p>
            <a:pPr lvl="1" marL="914400" indent="-354240">
              <a:lnSpc>
                <a:spcPct val="100000"/>
              </a:lnSpc>
              <a:buClr>
                <a:srgbClr val="000000"/>
              </a:buClr>
              <a:buFont typeface="Arial"/>
              <a:buChar char="○"/>
            </a:pPr>
            <a:r>
              <a:rPr b="0" lang="es-AR" sz="2000" spc="-1" strike="noStrike">
                <a:solidFill>
                  <a:srgbClr val="000000"/>
                </a:solidFill>
                <a:latin typeface="Arial"/>
                <a:ea typeface="Arial"/>
              </a:rPr>
              <a:t>Internet Explorer, etc</a:t>
            </a:r>
            <a:endParaRPr b="0" lang="es-AR" sz="2000" spc="-1" strike="noStrike">
              <a:latin typeface="Arial"/>
            </a:endParaRPr>
          </a:p>
          <a:p>
            <a:pPr marL="457200" indent="-354240">
              <a:lnSpc>
                <a:spcPct val="100000"/>
              </a:lnSpc>
              <a:spcBef>
                <a:spcPts val="1001"/>
              </a:spcBef>
              <a:buClr>
                <a:srgbClr val="000000"/>
              </a:buClr>
              <a:buFont typeface="Arial"/>
              <a:buChar char="●"/>
            </a:pPr>
            <a:r>
              <a:rPr b="1" lang="es-AR" sz="2000" spc="-1" strike="noStrike">
                <a:solidFill>
                  <a:srgbClr val="000000"/>
                </a:solidFill>
                <a:latin typeface="Arial"/>
                <a:ea typeface="Arial"/>
              </a:rPr>
              <a:t>Editores de Texto Plano (txt):</a:t>
            </a:r>
            <a:endParaRPr b="0" lang="es-AR" sz="2000" spc="-1" strike="noStrike">
              <a:latin typeface="Arial"/>
            </a:endParaRPr>
          </a:p>
          <a:p>
            <a:pPr lvl="1" marL="914400" indent="-354240">
              <a:lnSpc>
                <a:spcPct val="100000"/>
              </a:lnSpc>
              <a:buClr>
                <a:srgbClr val="000000"/>
              </a:buClr>
              <a:buFont typeface="Arial"/>
              <a:buChar char="○"/>
            </a:pPr>
            <a:r>
              <a:rPr b="0" lang="es-AR" sz="2000" spc="-1" strike="noStrike">
                <a:solidFill>
                  <a:srgbClr val="000000"/>
                </a:solidFill>
                <a:latin typeface="Arial"/>
                <a:ea typeface="Arial"/>
              </a:rPr>
              <a:t>Visual Studio  </a:t>
            </a:r>
            <a:endParaRPr b="0" lang="es-AR" sz="2000" spc="-1" strike="noStrike">
              <a:latin typeface="Arial"/>
            </a:endParaRPr>
          </a:p>
          <a:p>
            <a:pPr>
              <a:lnSpc>
                <a:spcPct val="100000"/>
              </a:lnSpc>
            </a:pPr>
            <a:r>
              <a:rPr b="0" lang="es-AR" sz="2000" spc="-1" strike="noStrike">
                <a:solidFill>
                  <a:srgbClr val="000000"/>
                </a:solidFill>
                <a:latin typeface="Arial"/>
                <a:ea typeface="Arial"/>
              </a:rPr>
              <a:t>https://code.visualstudio.com/</a:t>
            </a:r>
            <a:endParaRPr b="0" lang="es-AR" sz="2000" spc="-1" strike="noStrike">
              <a:latin typeface="Arial"/>
            </a:endParaRPr>
          </a:p>
          <a:p>
            <a:pPr lvl="1" marL="914400" indent="-354240">
              <a:lnSpc>
                <a:spcPct val="100000"/>
              </a:lnSpc>
              <a:buClr>
                <a:srgbClr val="000000"/>
              </a:buClr>
              <a:buFont typeface="Arial"/>
              <a:buChar char="○"/>
            </a:pPr>
            <a:r>
              <a:rPr b="0" lang="es-AR" sz="2000" spc="-1" strike="noStrike">
                <a:solidFill>
                  <a:srgbClr val="000000"/>
                </a:solidFill>
                <a:latin typeface="Arial"/>
                <a:ea typeface="Arial"/>
              </a:rPr>
              <a:t>Notepad++</a:t>
            </a:r>
            <a:endParaRPr b="0" lang="es-AR" sz="2000" spc="-1" strike="noStrike">
              <a:latin typeface="Arial"/>
            </a:endParaRPr>
          </a:p>
          <a:p>
            <a:pPr lvl="1" marL="914400" indent="-354240">
              <a:lnSpc>
                <a:spcPct val="100000"/>
              </a:lnSpc>
              <a:buClr>
                <a:srgbClr val="000000"/>
              </a:buClr>
              <a:buFont typeface="Arial"/>
              <a:buChar char="○"/>
            </a:pPr>
            <a:r>
              <a:rPr b="0" lang="es-AR" sz="2000" spc="-1" strike="noStrike">
                <a:solidFill>
                  <a:srgbClr val="000000"/>
                </a:solidFill>
                <a:latin typeface="Arial"/>
                <a:ea typeface="Arial"/>
              </a:rPr>
              <a:t>Sublime text</a:t>
            </a:r>
            <a:endParaRPr b="0" lang="es-AR" sz="2000" spc="-1" strike="noStrike">
              <a:latin typeface="Arial"/>
            </a:endParaRPr>
          </a:p>
          <a:p>
            <a:pPr>
              <a:lnSpc>
                <a:spcPct val="100000"/>
              </a:lnSpc>
            </a:pPr>
            <a:endParaRPr b="0" lang="es-AR"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fillRect/>
          </a:stretch>
        </a:blipFill>
      </p:bgPr>
    </p:bg>
    <p:spTree>
      <p:nvGrpSpPr>
        <p:cNvPr id="1" name=""/>
        <p:cNvGrpSpPr/>
        <p:nvPr/>
      </p:nvGrpSpPr>
      <p:grpSpPr>
        <a:xfrm>
          <a:off x="0" y="0"/>
          <a:ext cx="0" cy="0"/>
          <a:chOff x="0" y="0"/>
          <a:chExt cx="0" cy="0"/>
        </a:xfrm>
      </p:grpSpPr>
      <p:sp>
        <p:nvSpPr>
          <p:cNvPr id="59" name="CustomShape 1"/>
          <p:cNvSpPr/>
          <p:nvPr/>
        </p:nvSpPr>
        <p:spPr>
          <a:xfrm>
            <a:off x="507240" y="847800"/>
            <a:ext cx="8213040" cy="753120"/>
          </a:xfrm>
          <a:prstGeom prst="rect">
            <a:avLst/>
          </a:prstGeom>
          <a:noFill/>
          <a:ln>
            <a:noFill/>
          </a:ln>
        </p:spPr>
        <p:style>
          <a:lnRef idx="0"/>
          <a:fillRef idx="0"/>
          <a:effectRef idx="0"/>
          <a:fontRef idx="minor"/>
        </p:style>
        <p:txBody>
          <a:bodyPr lIns="90000" rIns="90000" tIns="91440" bIns="91440"/>
          <a:p>
            <a:pPr>
              <a:lnSpc>
                <a:spcPct val="100000"/>
              </a:lnSpc>
            </a:pPr>
            <a:r>
              <a:rPr b="1" lang="es-AR" sz="3700" spc="-1" strike="noStrike">
                <a:solidFill>
                  <a:srgbClr val="000000"/>
                </a:solidFill>
                <a:latin typeface="Raleway"/>
                <a:ea typeface="Raleway"/>
              </a:rPr>
              <a:t>Herramientas de Edición:</a:t>
            </a:r>
            <a:br/>
            <a:endParaRPr b="0" lang="es-AR" sz="3700" spc="-1" strike="noStrike">
              <a:latin typeface="Arial"/>
            </a:endParaRPr>
          </a:p>
        </p:txBody>
      </p:sp>
      <p:sp>
        <p:nvSpPr>
          <p:cNvPr id="60" name="CustomShape 2"/>
          <p:cNvSpPr/>
          <p:nvPr/>
        </p:nvSpPr>
        <p:spPr>
          <a:xfrm>
            <a:off x="1026360" y="1152720"/>
            <a:ext cx="7132680" cy="3600720"/>
          </a:xfrm>
          <a:prstGeom prst="rect">
            <a:avLst/>
          </a:prstGeom>
          <a:noFill/>
          <a:ln>
            <a:noFill/>
          </a:ln>
        </p:spPr>
        <p:style>
          <a:lnRef idx="0"/>
          <a:fillRef idx="0"/>
          <a:effectRef idx="0"/>
          <a:fontRef idx="minor"/>
        </p:style>
        <p:txBody>
          <a:bodyPr lIns="90000" rIns="90000" tIns="91440" bIns="91440" anchor="ctr"/>
          <a:p>
            <a:pPr marL="457200" indent="-354240">
              <a:lnSpc>
                <a:spcPct val="100000"/>
              </a:lnSpc>
              <a:spcBef>
                <a:spcPts val="1001"/>
              </a:spcBef>
              <a:buClr>
                <a:srgbClr val="000000"/>
              </a:buClr>
              <a:buFont typeface="Arial"/>
              <a:buChar char="●"/>
            </a:pPr>
            <a:r>
              <a:rPr b="1" lang="es-AR" sz="2000" spc="-1" strike="noStrike">
                <a:solidFill>
                  <a:srgbClr val="000000"/>
                </a:solidFill>
                <a:latin typeface="Arial"/>
                <a:ea typeface="Arial"/>
              </a:rPr>
              <a:t>IDE para editar proyectos:</a:t>
            </a:r>
            <a:endParaRPr b="0" lang="es-AR" sz="2000" spc="-1" strike="noStrike">
              <a:latin typeface="Arial"/>
            </a:endParaRPr>
          </a:p>
          <a:p>
            <a:pPr lvl="1" marL="914400" indent="-354240">
              <a:lnSpc>
                <a:spcPct val="100000"/>
              </a:lnSpc>
              <a:buClr>
                <a:srgbClr val="000000"/>
              </a:buClr>
              <a:buFont typeface="Arial"/>
              <a:buChar char="○"/>
            </a:pPr>
            <a:r>
              <a:rPr b="0" lang="es-AR" sz="2000" spc="-1" strike="noStrike">
                <a:solidFill>
                  <a:srgbClr val="000000"/>
                </a:solidFill>
                <a:latin typeface="Arial"/>
                <a:ea typeface="Arial"/>
              </a:rPr>
              <a:t>Visual Studio Code                </a:t>
            </a:r>
            <a:r>
              <a:rPr b="0" lang="es-AR" sz="1500" spc="-1" strike="noStrike" u="sng">
                <a:solidFill>
                  <a:srgbClr val="0277bd"/>
                </a:solidFill>
                <a:uFillTx/>
                <a:latin typeface="Arial"/>
                <a:ea typeface="Arial"/>
                <a:hlinkClick r:id="rId2"/>
              </a:rPr>
              <a:t>code.visualstudio.com</a:t>
            </a:r>
            <a:endParaRPr b="0" lang="es-AR" sz="1500" spc="-1" strike="noStrike">
              <a:latin typeface="Arial"/>
            </a:endParaRPr>
          </a:p>
          <a:p>
            <a:pPr lvl="1" marL="914400" indent="-354240">
              <a:lnSpc>
                <a:spcPct val="100000"/>
              </a:lnSpc>
              <a:buClr>
                <a:srgbClr val="000000"/>
              </a:buClr>
              <a:buFont typeface="Arial"/>
              <a:buChar char="○"/>
            </a:pPr>
            <a:r>
              <a:rPr b="0" lang="es-AR" sz="2000" spc="-1" strike="noStrike">
                <a:solidFill>
                  <a:srgbClr val="000000"/>
                </a:solidFill>
                <a:latin typeface="Arial"/>
                <a:ea typeface="Arial"/>
              </a:rPr>
              <a:t>Geany  ( IDE Liviano…. 👍🏻)</a:t>
            </a:r>
            <a:r>
              <a:rPr b="0" lang="es-AR" sz="2000" spc="-1" strike="noStrike">
                <a:solidFill>
                  <a:srgbClr val="000000"/>
                </a:solidFill>
                <a:latin typeface="Arial"/>
                <a:ea typeface="Arial"/>
              </a:rPr>
              <a:t>	</a:t>
            </a:r>
            <a:r>
              <a:rPr b="0" lang="es-AR" sz="2000" spc="-1" strike="noStrike">
                <a:solidFill>
                  <a:srgbClr val="000000"/>
                </a:solidFill>
                <a:latin typeface="Arial"/>
                <a:ea typeface="Arial"/>
              </a:rPr>
              <a:t> </a:t>
            </a:r>
            <a:r>
              <a:rPr b="0" lang="es-AR" sz="1500" spc="-1" strike="noStrike" u="sng">
                <a:solidFill>
                  <a:srgbClr val="0277bd"/>
                </a:solidFill>
                <a:uFillTx/>
                <a:latin typeface="Arial"/>
                <a:ea typeface="Arial"/>
                <a:hlinkClick r:id="rId3"/>
              </a:rPr>
              <a:t>download.geany.org/geany-1.36</a:t>
            </a:r>
            <a:endParaRPr b="0" lang="es-AR" sz="1500" spc="-1" strike="noStrike">
              <a:latin typeface="Arial"/>
            </a:endParaRPr>
          </a:p>
          <a:p>
            <a:pPr marL="914400">
              <a:lnSpc>
                <a:spcPct val="100000"/>
              </a:lnSpc>
            </a:pPr>
            <a:endParaRPr b="0" lang="es-AR" sz="1500" spc="-1" strike="noStrike">
              <a:latin typeface="Arial"/>
            </a:endParaRPr>
          </a:p>
          <a:p>
            <a:pPr marL="457200" indent="-354240">
              <a:lnSpc>
                <a:spcPct val="100000"/>
              </a:lnSpc>
              <a:spcBef>
                <a:spcPts val="1001"/>
              </a:spcBef>
              <a:buClr>
                <a:srgbClr val="000000"/>
              </a:buClr>
              <a:buFont typeface="Arial"/>
              <a:buChar char="●"/>
            </a:pPr>
            <a:r>
              <a:rPr b="1" lang="es-AR" sz="2000" spc="-1" strike="noStrike">
                <a:solidFill>
                  <a:srgbClr val="000000"/>
                </a:solidFill>
                <a:latin typeface="Arial"/>
                <a:ea typeface="Arial"/>
              </a:rPr>
              <a:t>Editores Online:</a:t>
            </a:r>
            <a:endParaRPr b="0" lang="es-AR" sz="2000" spc="-1" strike="noStrike">
              <a:latin typeface="Arial"/>
            </a:endParaRPr>
          </a:p>
          <a:p>
            <a:pPr lvl="1" marL="914400" indent="-354240">
              <a:lnSpc>
                <a:spcPct val="100000"/>
              </a:lnSpc>
              <a:spcBef>
                <a:spcPts val="1001"/>
              </a:spcBef>
              <a:buClr>
                <a:srgbClr val="000000"/>
              </a:buClr>
              <a:buFont typeface="Arial"/>
              <a:buChar char="○"/>
            </a:pPr>
            <a:r>
              <a:rPr b="0" lang="es-AR" sz="2000" spc="-1" strike="noStrike" u="sng">
                <a:solidFill>
                  <a:srgbClr val="0277bd"/>
                </a:solidFill>
                <a:uFillTx/>
                <a:latin typeface="Arial"/>
                <a:ea typeface="Arial"/>
                <a:hlinkClick r:id="rId4"/>
              </a:rPr>
              <a:t>replit.it</a:t>
            </a:r>
            <a:r>
              <a:rPr b="0" lang="es-AR" sz="1400" spc="-1" strike="noStrike">
                <a:solidFill>
                  <a:srgbClr val="000000"/>
                </a:solidFill>
                <a:latin typeface="Arial"/>
                <a:ea typeface="Arial"/>
              </a:rPr>
              <a:t> Editar HTML, CSS online.</a:t>
            </a:r>
            <a:endParaRPr b="0" lang="es-AR" sz="1400" spc="-1" strike="noStrike">
              <a:latin typeface="Arial"/>
            </a:endParaRPr>
          </a:p>
          <a:p>
            <a:pPr>
              <a:lnSpc>
                <a:spcPct val="100000"/>
              </a:lnSpc>
              <a:spcBef>
                <a:spcPts val="1001"/>
              </a:spcBef>
            </a:pPr>
            <a:r>
              <a:rPr b="0" lang="es-AR" sz="1400" spc="-1" strike="noStrike">
                <a:solidFill>
                  <a:srgbClr val="000000"/>
                </a:solidFill>
                <a:latin typeface="Arial"/>
                <a:ea typeface="Arial"/>
              </a:rPr>
              <a:t>                  </a:t>
            </a:r>
            <a:r>
              <a:rPr b="0" lang="es-AR" sz="1400" spc="-1" strike="noStrike">
                <a:solidFill>
                  <a:srgbClr val="000000"/>
                </a:solidFill>
                <a:latin typeface="Arial"/>
                <a:ea typeface="Arial"/>
              </a:rPr>
              <a:t>https://replit.com/</a:t>
            </a:r>
            <a:endParaRPr b="0" lang="es-AR" sz="1400" spc="-1" strike="noStrike">
              <a:latin typeface="Arial"/>
            </a:endParaRPr>
          </a:p>
          <a:p>
            <a:pPr lvl="1" marL="914400" indent="-354240">
              <a:lnSpc>
                <a:spcPct val="100000"/>
              </a:lnSpc>
              <a:spcBef>
                <a:spcPts val="1001"/>
              </a:spcBef>
              <a:buClr>
                <a:srgbClr val="000000"/>
              </a:buClr>
              <a:buFont typeface="Arial"/>
              <a:buChar char="○"/>
            </a:pPr>
            <a:r>
              <a:rPr b="0" lang="es-AR" sz="2000" spc="-1" strike="noStrike" u="sng">
                <a:solidFill>
                  <a:srgbClr val="0277bd"/>
                </a:solidFill>
                <a:uFillTx/>
                <a:latin typeface="Arial"/>
                <a:ea typeface="Arial"/>
                <a:hlinkClick r:id="rId5"/>
              </a:rPr>
              <a:t>https://jsbin.com/</a:t>
            </a:r>
            <a:r>
              <a:rPr b="0" lang="es-AR" sz="1400" spc="-1" strike="noStrike">
                <a:solidFill>
                  <a:srgbClr val="000000"/>
                </a:solidFill>
                <a:latin typeface="Arial"/>
                <a:ea typeface="Arial"/>
              </a:rPr>
              <a:t>  </a:t>
            </a:r>
            <a:endParaRPr b="0" lang="es-AR" sz="1400" spc="-1" strike="noStrike">
              <a:latin typeface="Arial"/>
            </a:endParaRPr>
          </a:p>
          <a:p>
            <a:pPr>
              <a:lnSpc>
                <a:spcPct val="100000"/>
              </a:lnSpc>
            </a:pPr>
            <a:endParaRPr b="0" lang="es-AR" sz="1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2021-04-04T23:20:55Z</dcterms:modified>
  <cp:revision>9</cp:revision>
  <dc:subject/>
  <dc:title/>
</cp:coreProperties>
</file>