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p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5D0595A-6980-4A49-A7A3-05D3238950EC}" type="slidenum">
              <a:rPr b="0" lang="es-AR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rmAutofit/>
          </a:bodyPr>
          <a:p>
            <a:r>
              <a:rPr b="0" lang="es-AR" sz="6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8FD0150-26F5-4D35-B7A5-6DCD2F6F5CAA}" type="slidenum">
              <a:rPr b="0" lang="es-AR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s-AR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5AFC2AE-5B5B-4DE0-BA7A-BD231CF56D29}" type="slidenum">
              <a:rPr b="0" lang="es-AR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s-AR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google.com" TargetMode="External"/><Relationship Id="rId2" Type="http://schemas.openxmlformats.org/officeDocument/2006/relationships/hyperlink" Target="https://naturally-fresh.web.app/home1.jpg" TargetMode="External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knorr.com/ar/our-purpose.html" TargetMode="External"/><Relationship Id="rId2" Type="http://schemas.openxmlformats.org/officeDocument/2006/relationships/hyperlink" Target="https://www.eladerezo.com/" TargetMode="External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017600" y="196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s-AR" sz="6000" spc="-1" strike="noStrike">
                <a:solidFill>
                  <a:srgbClr val="000000"/>
                </a:solidFill>
                <a:latin typeface="Arial"/>
                <a:ea typeface="Arial"/>
              </a:rPr>
              <a:t>Clase 2</a:t>
            </a:r>
            <a:endParaRPr b="0" lang="es-A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234320" y="2888280"/>
            <a:ext cx="690696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  <a:ea typeface="Arial"/>
              </a:rPr>
              <a:t>Introd. a HTML</a:t>
            </a:r>
            <a:endParaRPr b="0" lang="es-AR" sz="2800" spc="-1" strike="noStrike">
              <a:latin typeface="Arial"/>
            </a:endParaRPr>
          </a:p>
        </p:txBody>
      </p:sp>
      <p:pic>
        <p:nvPicPr>
          <p:cNvPr id="125" name="Google Shape;86;p21" descr=""/>
          <p:cNvPicPr/>
          <p:nvPr/>
        </p:nvPicPr>
        <p:blipFill>
          <a:blip r:embed="rId1"/>
          <a:stretch/>
        </p:blipFill>
        <p:spPr>
          <a:xfrm>
            <a:off x="4403160" y="3850560"/>
            <a:ext cx="2093400" cy="19627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31200" y="1290240"/>
            <a:ext cx="895824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s-AR" sz="4800" spc="-1" strike="noStrike">
                <a:solidFill>
                  <a:srgbClr val="000000"/>
                </a:solidFill>
                <a:latin typeface="Arial"/>
                <a:ea typeface="Arial"/>
              </a:rPr>
              <a:t>¿</a:t>
            </a:r>
            <a:r>
              <a:rPr b="1" lang="es-AR" sz="4000" spc="-1" strike="noStrike">
                <a:solidFill>
                  <a:srgbClr val="000000"/>
                </a:solidFill>
                <a:latin typeface="Arial"/>
                <a:ea typeface="Arial"/>
              </a:rPr>
              <a:t>Qué</a:t>
            </a:r>
            <a:r>
              <a:rPr b="1" lang="es-AR" sz="4800" spc="-1" strike="noStrike">
                <a:solidFill>
                  <a:srgbClr val="000000"/>
                </a:solidFill>
                <a:latin typeface="Arial"/>
                <a:ea typeface="Arial"/>
              </a:rPr>
              <a:t> es HTML?</a:t>
            </a:r>
            <a:endParaRPr b="0" lang="es-AR" sz="4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31200" y="2423520"/>
            <a:ext cx="10853280" cy="40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s-AR" sz="2500" spc="-1" strike="noStrike">
                <a:solidFill>
                  <a:srgbClr val="000000"/>
                </a:solidFill>
                <a:latin typeface="Arial"/>
                <a:ea typeface="Arial"/>
              </a:rPr>
              <a:t>Es un lenguaje utilizado para definir la estructura y semántica de una página web. </a:t>
            </a:r>
            <a:endParaRPr b="0" lang="es-AR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500" spc="-1" strike="noStrike">
                <a:solidFill>
                  <a:srgbClr val="231f20"/>
                </a:solidFill>
                <a:latin typeface="Arial"/>
                <a:ea typeface="Arial"/>
              </a:rPr>
              <a:t>HTML</a:t>
            </a:r>
            <a:r>
              <a:rPr b="0" lang="es-AR" sz="2500" spc="-1" strike="noStrike">
                <a:solidFill>
                  <a:srgbClr val="202122"/>
                </a:solidFill>
                <a:latin typeface="Arial"/>
                <a:ea typeface="Arial"/>
              </a:rPr>
              <a:t> significa</a:t>
            </a:r>
            <a:r>
              <a:rPr b="1" lang="es-AR" sz="2500" spc="-1" strike="noStrike">
                <a:solidFill>
                  <a:srgbClr val="231f20"/>
                </a:solidFill>
                <a:latin typeface="Arial"/>
                <a:ea typeface="Arial"/>
              </a:rPr>
              <a:t> lenguaje de marcado de hipertexto,</a:t>
            </a:r>
            <a:r>
              <a:rPr b="0" lang="es-AR" sz="2500" spc="-1" strike="noStrike">
                <a:solidFill>
                  <a:srgbClr val="231f20"/>
                </a:solidFill>
                <a:latin typeface="Arial"/>
                <a:ea typeface="Arial"/>
              </a:rPr>
              <a:t> marcado se refiere a que debemos utilizar determinadas etiquetas para indicarle al navegador lo que queremos mostrar y hipertexto porque esas mismas etiquetas contienen metadatos. </a:t>
            </a:r>
            <a:endParaRPr b="0" lang="es-AR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500" spc="-1" strike="noStrike">
                <a:solidFill>
                  <a:srgbClr val="231f20"/>
                </a:solidFill>
                <a:latin typeface="Arial"/>
                <a:ea typeface="Arial"/>
              </a:rPr>
              <a:t>Llamamos HTML semántico a un documento que usa correctamente las etiquetas para que la estructura resultante, quitando la capa de diseño, tenga sentido por sí sola.</a:t>
            </a:r>
            <a:endParaRPr b="0" lang="es-AR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s-AR" sz="25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336920" y="174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s-AR" sz="4000" spc="-1" strike="noStrike">
                <a:solidFill>
                  <a:srgbClr val="000000"/>
                </a:solidFill>
                <a:latin typeface="Arial"/>
                <a:ea typeface="Arial"/>
              </a:rPr>
              <a:t>Estructura</a:t>
            </a:r>
            <a:r>
              <a:rPr b="1" lang="es-AR" sz="4400" spc="-1" strike="noStrike">
                <a:solidFill>
                  <a:srgbClr val="000000"/>
                </a:solidFill>
                <a:latin typeface="Arial"/>
                <a:ea typeface="Arial"/>
              </a:rPr>
              <a:t> básica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437840"/>
            <a:ext cx="10515240" cy="5244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  <a:ea typeface="Arial"/>
              </a:rPr>
              <a:t>&lt;!DOCTYPE html&gt;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AR" sz="2800" spc="-1" strike="noStrike">
                <a:solidFill>
                  <a:srgbClr val="ff3300"/>
                </a:solidFill>
                <a:latin typeface="Arial"/>
                <a:ea typeface="Arial"/>
              </a:rPr>
              <a:t>&lt;html lang= </a:t>
            </a:r>
            <a:r>
              <a:rPr b="1" lang="es-AR" sz="2800" spc="-1" strike="noStrike">
                <a:solidFill>
                  <a:srgbClr val="00b050"/>
                </a:solidFill>
                <a:latin typeface="Arial"/>
                <a:ea typeface="Arial"/>
              </a:rPr>
              <a:t>“es”</a:t>
            </a:r>
            <a:r>
              <a:rPr b="1" lang="es-AR" sz="2800" spc="-1" strike="noStrike">
                <a:solidFill>
                  <a:srgbClr val="ff3300"/>
                </a:solidFill>
                <a:latin typeface="Arial"/>
                <a:ea typeface="Arial"/>
              </a:rPr>
              <a:t>&gt;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AR" sz="2800" spc="-1" strike="noStrike">
                <a:solidFill>
                  <a:srgbClr val="ff3300"/>
                </a:solidFill>
                <a:latin typeface="Arial"/>
                <a:ea typeface="Arial"/>
              </a:rPr>
              <a:t>    </a:t>
            </a:r>
            <a:r>
              <a:rPr b="1" lang="es-AR" sz="2800" spc="-1" strike="noStrike">
                <a:solidFill>
                  <a:srgbClr val="ff3300"/>
                </a:solidFill>
                <a:latin typeface="Arial"/>
                <a:ea typeface="Arial"/>
              </a:rPr>
              <a:t>&lt;head&gt; 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AR" sz="2800" spc="-1" strike="noStrike">
                <a:solidFill>
                  <a:srgbClr val="ff3300"/>
                </a:solidFill>
                <a:latin typeface="Arial"/>
                <a:ea typeface="Arial"/>
              </a:rPr>
              <a:t>        </a:t>
            </a:r>
            <a:r>
              <a:rPr b="1" lang="es-AR" sz="2800" spc="-1" strike="noStrike">
                <a:solidFill>
                  <a:srgbClr val="ff3300"/>
                </a:solidFill>
                <a:latin typeface="Arial"/>
                <a:ea typeface="Arial"/>
              </a:rPr>
              <a:t>&lt;meta charset=</a:t>
            </a:r>
            <a:r>
              <a:rPr b="1" lang="es-AR" sz="2800" spc="-1" strike="noStrike">
                <a:solidFill>
                  <a:srgbClr val="00b050"/>
                </a:solidFill>
                <a:latin typeface="Arial"/>
                <a:ea typeface="Arial"/>
              </a:rPr>
              <a:t>"utf-8“</a:t>
            </a:r>
            <a:r>
              <a:rPr b="1" lang="es-AR" sz="2800" spc="-1" strike="noStrike">
                <a:solidFill>
                  <a:srgbClr val="ff3300"/>
                </a:solidFill>
                <a:latin typeface="Arial"/>
                <a:ea typeface="Arial"/>
              </a:rPr>
              <a:t>/&gt;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AR" sz="2800" spc="-1" strike="noStrike">
                <a:solidFill>
                  <a:srgbClr val="ff3300"/>
                </a:solidFill>
                <a:latin typeface="Arial"/>
                <a:ea typeface="Arial"/>
              </a:rPr>
              <a:t>        </a:t>
            </a:r>
            <a:r>
              <a:rPr b="1" lang="es-AR" sz="2800" spc="-1" strike="noStrike">
                <a:solidFill>
                  <a:srgbClr val="ff3300"/>
                </a:solidFill>
                <a:latin typeface="Arial"/>
                <a:ea typeface="Arial"/>
              </a:rPr>
              <a:t>&lt;title&gt;Título de la Página&lt;/title&gt;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AR" sz="2800" spc="-1" strike="noStrike">
                <a:solidFill>
                  <a:srgbClr val="ff3300"/>
                </a:solidFill>
                <a:latin typeface="Arial"/>
                <a:ea typeface="Arial"/>
              </a:rPr>
              <a:t>   </a:t>
            </a:r>
            <a:r>
              <a:rPr b="1" lang="es-AR" sz="2800" spc="-1" strike="noStrike">
                <a:solidFill>
                  <a:srgbClr val="ff3300"/>
                </a:solidFill>
                <a:latin typeface="Arial"/>
                <a:ea typeface="Arial"/>
              </a:rPr>
              <a:t>&lt;/head&gt;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AR" sz="2800" spc="-1" strike="noStrike">
                <a:solidFill>
                  <a:srgbClr val="ff3300"/>
                </a:solidFill>
                <a:latin typeface="Arial"/>
                <a:ea typeface="Arial"/>
              </a:rPr>
              <a:t> </a:t>
            </a:r>
            <a:r>
              <a:rPr b="1" lang="es-AR" sz="2800" spc="-1" strike="noStrike">
                <a:solidFill>
                  <a:srgbClr val="ff3300"/>
                </a:solidFill>
                <a:latin typeface="Arial"/>
                <a:ea typeface="Arial"/>
              </a:rPr>
              <a:t>	</a:t>
            </a:r>
            <a:r>
              <a:rPr b="1" lang="es-AR" sz="2800" spc="-1" strike="noStrike">
                <a:solidFill>
                  <a:srgbClr val="ff3300"/>
                </a:solidFill>
                <a:latin typeface="Arial"/>
                <a:ea typeface="Arial"/>
              </a:rPr>
              <a:t>	</a:t>
            </a:r>
            <a:r>
              <a:rPr b="1" lang="es-AR" sz="2800" spc="-1" strike="noStrike">
                <a:solidFill>
                  <a:srgbClr val="ff3300"/>
                </a:solidFill>
                <a:latin typeface="Arial"/>
                <a:ea typeface="Arial"/>
              </a:rPr>
              <a:t>&lt;body&gt;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AR" sz="2800" spc="-1" strike="noStrike">
                <a:solidFill>
                  <a:srgbClr val="ff3300"/>
                </a:solidFill>
                <a:latin typeface="Arial"/>
                <a:ea typeface="Arial"/>
              </a:rPr>
              <a:t>	</a:t>
            </a:r>
            <a:r>
              <a:rPr b="1" lang="es-AR" sz="2800" spc="-1" strike="noStrike">
                <a:solidFill>
                  <a:srgbClr val="ff3300"/>
                </a:solidFill>
                <a:latin typeface="Arial"/>
                <a:ea typeface="Arial"/>
              </a:rPr>
              <a:t>	</a:t>
            </a:r>
            <a:r>
              <a:rPr b="1" lang="es-AR" sz="2800" spc="-1" strike="noStrike">
                <a:solidFill>
                  <a:srgbClr val="ff3300"/>
                </a:solidFill>
                <a:latin typeface="Arial"/>
                <a:ea typeface="Arial"/>
              </a:rPr>
              <a:t>	</a:t>
            </a:r>
            <a:r>
              <a:rPr b="1" lang="es-AR" sz="2800" spc="-1" strike="noStrike">
                <a:solidFill>
                  <a:srgbClr val="7f7f7f"/>
                </a:solidFill>
                <a:latin typeface="Arial"/>
                <a:ea typeface="Arial"/>
              </a:rPr>
              <a:t>&lt;!- - Acá va tu código --&gt;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90000"/>
              </a:lnSpc>
              <a:spcBef>
                <a:spcPts val="1001"/>
              </a:spcBef>
            </a:pPr>
            <a:r>
              <a:rPr b="1" lang="es-AR" sz="2800" spc="-1" strike="noStrike">
                <a:solidFill>
                  <a:srgbClr val="ff3300"/>
                </a:solidFill>
                <a:latin typeface="Arial"/>
                <a:ea typeface="Arial"/>
              </a:rPr>
              <a:t>&lt;/body&gt;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AR" sz="2800" spc="-1" strike="noStrike">
                <a:solidFill>
                  <a:srgbClr val="ff3300"/>
                </a:solidFill>
                <a:latin typeface="Arial"/>
                <a:ea typeface="Arial"/>
              </a:rPr>
              <a:t>&lt;/html&gt;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10960" y="1322280"/>
            <a:ext cx="11225520" cy="5535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70000"/>
              </a:lnSpc>
            </a:pPr>
            <a:r>
              <a:rPr b="0" lang="es-AR" sz="2220" spc="-1" strike="noStrike">
                <a:solidFill>
                  <a:srgbClr val="000000"/>
                </a:solidFill>
                <a:latin typeface="Arial"/>
                <a:ea typeface="Arial"/>
              </a:rPr>
              <a:t>Una etiqueta describe la información contenida entre la etiqueta de apertura y la de cierre. </a:t>
            </a:r>
            <a:endParaRPr b="0" lang="es-AR" sz="22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b="1" lang="es-AR" sz="2220" spc="-1" strike="noStrike">
                <a:solidFill>
                  <a:srgbClr val="ff3300"/>
                </a:solidFill>
                <a:latin typeface="Arial"/>
                <a:ea typeface="Arial"/>
              </a:rPr>
              <a:t>&lt;TipoDeEtiqueta&gt;</a:t>
            </a:r>
            <a:r>
              <a:rPr b="1" i="1" lang="es-AR" sz="2220" spc="-1" strike="noStrike">
                <a:solidFill>
                  <a:srgbClr val="ff3300"/>
                </a:solidFill>
                <a:latin typeface="Arial"/>
                <a:ea typeface="Arial"/>
              </a:rPr>
              <a:t> </a:t>
            </a:r>
            <a:r>
              <a:rPr b="0" i="1" lang="es-AR" sz="2220" spc="-1" strike="noStrike">
                <a:solidFill>
                  <a:srgbClr val="000000"/>
                </a:solidFill>
                <a:latin typeface="Arial"/>
                <a:ea typeface="Arial"/>
              </a:rPr>
              <a:t>Contenido </a:t>
            </a:r>
            <a:r>
              <a:rPr b="1" lang="es-AR" sz="2220" spc="-1" strike="noStrike">
                <a:solidFill>
                  <a:srgbClr val="ff3300"/>
                </a:solidFill>
                <a:latin typeface="Arial"/>
                <a:ea typeface="Arial"/>
              </a:rPr>
              <a:t>&lt;/CierreTipoDeEtiqueta&gt;</a:t>
            </a:r>
            <a:endParaRPr b="0" lang="es-AR" sz="22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AR" sz="22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b="1" lang="es-AR" sz="2220" spc="-1" strike="noStrike">
                <a:solidFill>
                  <a:srgbClr val="ff3300"/>
                </a:solidFill>
                <a:latin typeface="Arial"/>
                <a:ea typeface="Arial"/>
              </a:rPr>
              <a:t>&lt;!DOCTYPE html&gt; </a:t>
            </a:r>
            <a:r>
              <a:rPr b="0" lang="es-AR" sz="2220" spc="-1" strike="noStrike">
                <a:solidFill>
                  <a:srgbClr val="000000"/>
                </a:solidFill>
                <a:latin typeface="Arial"/>
                <a:ea typeface="Arial"/>
              </a:rPr>
              <a:t>indica que la versión corresponde a HTML5.</a:t>
            </a:r>
            <a:endParaRPr b="0" lang="es-AR" sz="22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AR" sz="22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b="1" lang="es-AR" sz="2220" spc="-1" strike="noStrike">
                <a:solidFill>
                  <a:srgbClr val="ff3300"/>
                </a:solidFill>
                <a:latin typeface="Arial"/>
                <a:ea typeface="Arial"/>
              </a:rPr>
              <a:t>&lt;html lang= </a:t>
            </a:r>
            <a:r>
              <a:rPr b="1" lang="es-AR" sz="2220" spc="-1" strike="noStrike">
                <a:solidFill>
                  <a:srgbClr val="00b050"/>
                </a:solidFill>
                <a:latin typeface="Arial"/>
                <a:ea typeface="Arial"/>
              </a:rPr>
              <a:t>“es”</a:t>
            </a:r>
            <a:r>
              <a:rPr b="1" lang="es-AR" sz="2220" spc="-1" strike="noStrike">
                <a:solidFill>
                  <a:srgbClr val="ff3300"/>
                </a:solidFill>
                <a:latin typeface="Arial"/>
                <a:ea typeface="Arial"/>
              </a:rPr>
              <a:t>&gt;  </a:t>
            </a:r>
            <a:r>
              <a:rPr b="0" lang="es-AR" sz="2220" spc="-1" strike="noStrike">
                <a:solidFill>
                  <a:srgbClr val="000000"/>
                </a:solidFill>
                <a:latin typeface="Arial"/>
                <a:ea typeface="Arial"/>
              </a:rPr>
              <a:t>es la etiqueta principal que engloba al resto de las etiquetas, el atributo lang define el tipo de lenguaje.</a:t>
            </a:r>
            <a:endParaRPr b="0" lang="es-AR" sz="22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AR" sz="22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b="1" lang="es-AR" sz="2220" spc="-1" strike="noStrike">
                <a:solidFill>
                  <a:srgbClr val="ff3300"/>
                </a:solidFill>
                <a:latin typeface="Arial"/>
                <a:ea typeface="Arial"/>
              </a:rPr>
              <a:t>&lt;head&gt; </a:t>
            </a:r>
            <a:r>
              <a:rPr b="0" lang="es-AR" sz="2220" spc="-1" strike="noStrike">
                <a:solidFill>
                  <a:srgbClr val="000000"/>
                </a:solidFill>
                <a:latin typeface="Arial"/>
                <a:ea typeface="Arial"/>
              </a:rPr>
              <a:t>es la cabeza del documento que contiene los metadatos de la página web.</a:t>
            </a:r>
            <a:endParaRPr b="0" lang="es-AR" sz="22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AR" sz="22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b="1" lang="es-AR" sz="2220" spc="-1" strike="noStrike">
                <a:solidFill>
                  <a:srgbClr val="ff3300"/>
                </a:solidFill>
                <a:latin typeface="Arial"/>
                <a:ea typeface="Arial"/>
              </a:rPr>
              <a:t>&lt;body&gt; </a:t>
            </a:r>
            <a:r>
              <a:rPr b="0" lang="es-AR" sz="2220" spc="-1" strike="noStrike">
                <a:solidFill>
                  <a:srgbClr val="000000"/>
                </a:solidFill>
                <a:latin typeface="Arial"/>
                <a:ea typeface="Arial"/>
              </a:rPr>
              <a:t>es el cuerpo del documento donde va a estar todo el contenido que vamos a mostrar.</a:t>
            </a:r>
            <a:endParaRPr b="0" lang="es-AR" sz="22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AR" sz="22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b="1" lang="es-AR" sz="2220" spc="-1" strike="noStrike">
                <a:solidFill>
                  <a:srgbClr val="ff3300"/>
                </a:solidFill>
                <a:latin typeface="Arial"/>
                <a:ea typeface="Arial"/>
              </a:rPr>
              <a:t>&lt;meta charset=</a:t>
            </a:r>
            <a:r>
              <a:rPr b="1" lang="es-AR" sz="2220" spc="-1" strike="noStrike">
                <a:solidFill>
                  <a:srgbClr val="00b050"/>
                </a:solidFill>
                <a:latin typeface="Arial"/>
                <a:ea typeface="Arial"/>
              </a:rPr>
              <a:t>"utf-8“</a:t>
            </a:r>
            <a:r>
              <a:rPr b="1" lang="es-AR" sz="2220" spc="-1" strike="noStrike">
                <a:solidFill>
                  <a:srgbClr val="ff3300"/>
                </a:solidFill>
                <a:latin typeface="Arial"/>
                <a:ea typeface="Arial"/>
              </a:rPr>
              <a:t>/&gt; </a:t>
            </a:r>
            <a:r>
              <a:rPr b="0" lang="es-AR" sz="2220" spc="-1" strike="noStrike">
                <a:solidFill>
                  <a:srgbClr val="000000"/>
                </a:solidFill>
                <a:latin typeface="Arial"/>
                <a:ea typeface="Arial"/>
              </a:rPr>
              <a:t>indica al navegador qué tipo de caracteres contiene la página, con el atributo charset vamos a indicar el conjunto de caracteres que vamos a usar y con el valor “utf-8” abarcamos a la mayoría de los sistemas escritura. </a:t>
            </a:r>
            <a:endParaRPr b="0" lang="es-AR" sz="22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AR" sz="22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AR" sz="22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AR" sz="222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AR" sz="22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225000" y="1510920"/>
            <a:ext cx="11966760" cy="829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1" lang="es-AR" sz="3100" spc="-1" strike="noStrike">
                <a:solidFill>
                  <a:srgbClr val="ff3300"/>
                </a:solidFill>
                <a:latin typeface="Arial"/>
                <a:ea typeface="Arial"/>
              </a:rPr>
              <a:t>&lt;Etiqueta       </a:t>
            </a:r>
            <a:r>
              <a:rPr b="1" lang="es-AR" sz="3100" spc="-1" strike="noStrike">
                <a:solidFill>
                  <a:srgbClr val="ff0066"/>
                </a:solidFill>
                <a:latin typeface="Arial"/>
                <a:ea typeface="Arial"/>
              </a:rPr>
              <a:t>atributo =      </a:t>
            </a:r>
            <a:r>
              <a:rPr b="1" lang="es-AR" sz="3100" spc="-1" strike="noStrike">
                <a:solidFill>
                  <a:srgbClr val="9933ff"/>
                </a:solidFill>
                <a:latin typeface="Arial"/>
                <a:ea typeface="Arial"/>
              </a:rPr>
              <a:t>“valor”  </a:t>
            </a:r>
            <a:r>
              <a:rPr b="1" lang="es-AR" sz="3100" spc="-1" strike="noStrike">
                <a:solidFill>
                  <a:srgbClr val="ff3300"/>
                </a:solidFill>
                <a:latin typeface="Arial"/>
                <a:ea typeface="Arial"/>
              </a:rPr>
              <a:t>&gt;    </a:t>
            </a:r>
            <a:r>
              <a:rPr b="0" i="1" lang="es-AR" sz="3100" spc="-1" strike="noStrike">
                <a:solidFill>
                  <a:srgbClr val="000000"/>
                </a:solidFill>
                <a:latin typeface="Arial"/>
                <a:ea typeface="Arial"/>
              </a:rPr>
              <a:t>Contenido  </a:t>
            </a:r>
            <a:r>
              <a:rPr b="1" lang="es-AR" sz="3100" spc="-1" strike="noStrike">
                <a:solidFill>
                  <a:srgbClr val="ff3300"/>
                </a:solidFill>
                <a:latin typeface="Arial"/>
                <a:ea typeface="Arial"/>
              </a:rPr>
              <a:t>&lt;/Etiqueta&gt;</a:t>
            </a:r>
            <a:endParaRPr b="0" lang="es-AR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139040" y="2201760"/>
            <a:ext cx="360" cy="105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33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337680" y="3363840"/>
            <a:ext cx="206748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ff3300"/>
                </a:solidFill>
                <a:latin typeface="Arial"/>
                <a:ea typeface="Arial"/>
              </a:rPr>
              <a:t>html. body, img, title, head ..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3638880" y="2201760"/>
            <a:ext cx="360" cy="105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5"/>
          <p:cNvSpPr/>
          <p:nvPr/>
        </p:nvSpPr>
        <p:spPr>
          <a:xfrm>
            <a:off x="2593080" y="3363840"/>
            <a:ext cx="206748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ff0066"/>
                </a:solidFill>
                <a:latin typeface="Arial"/>
                <a:ea typeface="Arial"/>
              </a:rPr>
              <a:t>charset, alt, src, id, class, href, target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6100920" y="2201760"/>
            <a:ext cx="360" cy="105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9933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7"/>
          <p:cNvSpPr/>
          <p:nvPr/>
        </p:nvSpPr>
        <p:spPr>
          <a:xfrm>
            <a:off x="5294160" y="3369240"/>
            <a:ext cx="206748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9933ff"/>
                </a:solidFill>
                <a:latin typeface="Arial"/>
                <a:ea typeface="Arial"/>
              </a:rPr>
              <a:t>utf-8, src, nombre de la clase/id, link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53280" y="6175800"/>
            <a:ext cx="1231020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s-AR" sz="2800" spc="-1" strike="noStrike">
                <a:latin typeface="Arial"/>
                <a:ea typeface="Arial"/>
              </a:rPr>
              <a:t>&lt;a href="https://www.w3schools.com/"&gt;Visit W3Schools.com!&lt;/a&gt;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189720" y="5115600"/>
            <a:ext cx="23630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000000"/>
                </a:solidFill>
                <a:latin typeface="Arial"/>
                <a:ea typeface="Arial"/>
              </a:rPr>
              <a:t>Ejemplo:</a:t>
            </a:r>
            <a:endParaRPr b="0" lang="es-AR" sz="32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21;p5" descr=""/>
          <p:cNvPicPr/>
          <p:nvPr/>
        </p:nvPicPr>
        <p:blipFill>
          <a:blip r:embed="rId1"/>
          <a:stretch/>
        </p:blipFill>
        <p:spPr>
          <a:xfrm>
            <a:off x="491040" y="1204560"/>
            <a:ext cx="3993480" cy="5341320"/>
          </a:xfrm>
          <a:prstGeom prst="rect">
            <a:avLst/>
          </a:prstGeom>
          <a:ln>
            <a:noFill/>
          </a:ln>
        </p:spPr>
      </p:pic>
      <p:sp>
        <p:nvSpPr>
          <p:cNvPr id="141" name="CustomShape 1"/>
          <p:cNvSpPr/>
          <p:nvPr/>
        </p:nvSpPr>
        <p:spPr>
          <a:xfrm>
            <a:off x="5094360" y="3013560"/>
            <a:ext cx="5893920" cy="33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Etiquetas semánticas 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&lt;header&gt; encabezado de un documento o sección.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&lt;nav&gt; define un conjunto de enlaces de navegación. 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&lt;main&gt; representa al contenido principal dentro del body.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&lt;section&gt; define secciones de un documento.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&lt;article&gt; especifica contenido independiente ej: un mensaje en un foro, comentarios, etc. 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&lt;aside&gt; se suele usar para colocar información adicional ej: publicidad.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&lt;footer&gt; pie de página, suele contener información de contacto, mapa del sitio.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42" name="Google Shape;123;p5" descr=""/>
          <p:cNvPicPr/>
          <p:nvPr/>
        </p:nvPicPr>
        <p:blipFill>
          <a:blip r:embed="rId2"/>
          <a:stretch/>
        </p:blipFill>
        <p:spPr>
          <a:xfrm rot="10800000">
            <a:off x="5094360" y="6429960"/>
            <a:ext cx="1460160" cy="300060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413960" y="514080"/>
            <a:ext cx="9763920" cy="60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s-AR" sz="3200" spc="-1" strike="noStrike">
                <a:solidFill>
                  <a:srgbClr val="000000"/>
                </a:solidFill>
                <a:latin typeface="Arial"/>
                <a:ea typeface="Arial"/>
              </a:rPr>
              <a:t>Etiquetas básicas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246600" y="1346760"/>
            <a:ext cx="11494800" cy="5395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70000"/>
              </a:lnSpc>
            </a:pP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&lt;h1&gt;, &lt;h2&gt;, &lt;h3&gt;….&lt;h6&gt;: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encabezados, numerados del 1 al 6 por orden de relevancia.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Es importante respetar ese orden para que el navegador entienda la estructura de la página.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&lt;p&gt;: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representa un párrafo. 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b="1" lang="es-AR" sz="2200" spc="-1" strike="noStrike">
                <a:solidFill>
                  <a:srgbClr val="000000"/>
                </a:solidFill>
                <a:latin typeface="Arial"/>
                <a:ea typeface="Arial"/>
              </a:rPr>
              <a:t>Etiquetas de texto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00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&lt;b&gt;: </a:t>
            </a: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Texto en negrita o bold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&lt;mark&gt;: Texto marcado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&lt;ins&gt;: </a:t>
            </a:r>
            <a:r>
              <a:rPr b="0" lang="es-AR" sz="1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Texto insertado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&lt;small&gt;: </a:t>
            </a:r>
            <a:r>
              <a:rPr b="0" lang="es-AR" sz="1300" spc="-1" strike="noStrike">
                <a:solidFill>
                  <a:srgbClr val="000000"/>
                </a:solidFill>
                <a:latin typeface="Arial"/>
                <a:ea typeface="Arial"/>
              </a:rPr>
              <a:t>Texto más pequeño</a:t>
            </a:r>
            <a:endParaRPr b="0" lang="es-A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&lt;i&gt;: </a:t>
            </a:r>
            <a:r>
              <a:rPr b="0" i="1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Texto en Itálica o cursiva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&lt;del&gt;: -</a:t>
            </a:r>
            <a:r>
              <a:rPr b="0" lang="es-AR" sz="1800" spc="-1" strike="sngStrike">
                <a:solidFill>
                  <a:srgbClr val="000000"/>
                </a:solidFill>
                <a:latin typeface="Arial"/>
                <a:ea typeface="Arial"/>
              </a:rPr>
              <a:t> Texto tachado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&lt;sup&gt;: </a:t>
            </a:r>
            <a:r>
              <a:rPr b="0" lang="es-AR" sz="18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 Texto en superíndice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&lt;sub&gt;:  </a:t>
            </a:r>
            <a:r>
              <a:rPr b="0" lang="es-AR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Texto del subíndice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413960" y="514080"/>
            <a:ext cx="9763920" cy="60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s-AR" sz="3200" spc="-1" strike="noStrike">
                <a:solidFill>
                  <a:srgbClr val="000000"/>
                </a:solidFill>
                <a:latin typeface="Arial"/>
                <a:ea typeface="Arial"/>
              </a:rPr>
              <a:t>Etiquetas básicas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246600" y="1346760"/>
            <a:ext cx="11494800" cy="5064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70000"/>
              </a:lnSpc>
              <a:spcBef>
                <a:spcPts val="1001"/>
              </a:spcBef>
            </a:pP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&lt;!-- comentario --&gt; :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se utiliza para añadir comentarios dentro del código que el usuario no podrá ver.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&lt;a&gt;: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define un hipervínculo, con el atributo href le indicamos el link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s-AR" sz="2000" spc="-1" strike="noStrike">
                <a:solidFill>
                  <a:srgbClr val="333333"/>
                </a:solidFill>
                <a:latin typeface="Arial"/>
                <a:ea typeface="Arial"/>
              </a:rPr>
              <a:t>&lt;a  href=”</a:t>
            </a:r>
            <a:r>
              <a:rPr b="0" lang="es-AR" sz="20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1"/>
              </a:rPr>
              <a:t>https://google.com</a:t>
            </a:r>
            <a:r>
              <a:rPr b="0" lang="es-AR" sz="2000" spc="-1" strike="noStrike">
                <a:solidFill>
                  <a:srgbClr val="333333"/>
                </a:solidFill>
                <a:latin typeface="Arial"/>
                <a:ea typeface="Arial"/>
              </a:rPr>
              <a:t>” &gt;ir a google&lt;/a&gt;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b="1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&lt;img /&gt;: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define una imagen y con el atributo src le indicamos al navegador donde buscarla. 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s-AR" sz="25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s-AR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r>
              <a:rPr b="0" lang="es-AR" sz="1800" spc="-1" strike="noStrike">
                <a:solidFill>
                  <a:srgbClr val="333333"/>
                </a:solidFill>
                <a:latin typeface="Arial"/>
                <a:ea typeface="Arial"/>
              </a:rPr>
              <a:t>&lt;img src=”</a:t>
            </a:r>
            <a:r>
              <a:rPr b="0" lang="es-AR" sz="18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2"/>
              </a:rPr>
              <a:t>https://naturally-fresh.web.app/home1.jpg</a:t>
            </a:r>
            <a:r>
              <a:rPr b="0" lang="es-AR" sz="1800" spc="-1" strike="noStrike">
                <a:solidFill>
                  <a:srgbClr val="333333"/>
                </a:solidFill>
                <a:latin typeface="Arial"/>
                <a:ea typeface="Arial"/>
              </a:rPr>
              <a:t>" alt="Salad" width="100" &gt;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958320" y="1156680"/>
            <a:ext cx="10476720" cy="52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s-AR" sz="2800" spc="-1" strike="noStrike">
                <a:solidFill>
                  <a:srgbClr val="000000"/>
                </a:solidFill>
                <a:latin typeface="Calibri"/>
                <a:ea typeface="Calibri"/>
              </a:rPr>
              <a:t>Investigar las siguientes sitos  web</a:t>
            </a:r>
            <a:endParaRPr b="0" lang="es-A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Calibri"/>
                <a:ea typeface="Calibri"/>
              </a:rPr>
              <a:t>Identificar header, footer, nav, headings, párrafos,  imágenes, link, iconos  etc</a:t>
            </a:r>
            <a:endParaRPr b="0" lang="es-A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24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1"/>
              </a:rPr>
              <a:t>https://www.knorr.com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24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2"/>
              </a:rPr>
              <a:t>https://www.eladerezo.com</a:t>
            </a:r>
            <a:endParaRPr b="0" lang="es-A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2020-08-06T05:22:31Z</dcterms:created>
  <dc:creator>Aylén Romero</dc:creator>
  <dc:description/>
  <dc:language>es-AR</dc:language>
  <cp:lastModifiedBy/>
  <dcterms:modified xsi:type="dcterms:W3CDTF">2020-08-13T19:06:16Z</dcterms:modified>
  <cp:revision>2</cp:revision>
  <dc:subject/>
  <dc:title/>
</cp:coreProperties>
</file>