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s-AR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E833CE-6A7D-4E08-B9E9-B0C1146836C3}" type="slidenum">
              <a:rPr lang="es-A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merutekaco/edit?html,outpu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017600" y="196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3</a:t>
            </a:r>
            <a:endParaRPr lang="es-AR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403160" y="2905920"/>
            <a:ext cx="69069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HTML Parte 2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43" name="Google Shape;90;p1"/>
          <p:cNvPicPr/>
          <p:nvPr/>
        </p:nvPicPr>
        <p:blipFill>
          <a:blip r:embed="rId2"/>
          <a:stretch/>
        </p:blipFill>
        <p:spPr>
          <a:xfrm>
            <a:off x="4403160" y="3850560"/>
            <a:ext cx="2093400" cy="196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235120" y="333360"/>
            <a:ext cx="4385160" cy="707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Listas</a:t>
            </a:r>
            <a:endParaRPr lang="es-A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05720" y="1384200"/>
            <a:ext cx="11380320" cy="547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&lt;ul&gt;: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lista desordenada.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&lt;ol&gt;: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lista ordenada.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&lt;li&gt;: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representa un elemento de la lista y su padre siempre tiene que ser una etiqueta ol o ul.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  Ejemplo: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s-AR" sz="1800" b="1" strike="noStrike" spc="-1">
                <a:solidFill>
                  <a:srgbClr val="FF3300"/>
                </a:solidFill>
                <a:latin typeface="Arial"/>
                <a:ea typeface="Arial"/>
              </a:rPr>
              <a:t>&lt;h3&gt;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Lista desordenada</a:t>
            </a:r>
            <a:r>
              <a:rPr lang="es-AR" sz="1800" b="1" strike="noStrike" spc="-1">
                <a:solidFill>
                  <a:srgbClr val="FF3300"/>
                </a:solidFill>
                <a:latin typeface="Arial"/>
                <a:ea typeface="Arial"/>
              </a:rPr>
              <a:t>&lt;/h3&gt;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</a:t>
            </a:r>
            <a:r>
              <a:rPr lang="es-AR" sz="1800" b="1" strike="noStrike" spc="-1">
                <a:solidFill>
                  <a:srgbClr val="CC00FF"/>
                </a:solidFill>
                <a:latin typeface="Arial"/>
                <a:ea typeface="Arial"/>
              </a:rPr>
              <a:t>&lt;ul&gt;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	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    &lt;li&gt;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Lunes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&lt;/li&gt;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    	    &lt;li&gt;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Martes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&lt;/li&gt;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    	    &lt;li&gt;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Miércoles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&lt;/li&gt;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	</a:t>
            </a:r>
            <a:r>
              <a:rPr lang="es-AR" sz="1800" b="1" strike="noStrike" spc="-1">
                <a:solidFill>
                  <a:srgbClr val="CC00FF"/>
                </a:solidFill>
                <a:latin typeface="Arial"/>
                <a:ea typeface="Arial"/>
              </a:rPr>
              <a:t>&lt;/ul&gt;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lang="es-AR" sz="1800" b="1" strike="noStrike" spc="-1">
                <a:solidFill>
                  <a:srgbClr val="FF3300"/>
                </a:solidFill>
                <a:latin typeface="Arial"/>
                <a:ea typeface="Arial"/>
              </a:rPr>
              <a:t>&lt;h3&gt;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Lista ordenada</a:t>
            </a:r>
            <a:r>
              <a:rPr lang="es-AR" sz="1800" b="1" strike="noStrike" spc="-1">
                <a:solidFill>
                  <a:srgbClr val="FF3300"/>
                </a:solidFill>
                <a:latin typeface="Arial"/>
                <a:ea typeface="Arial"/>
              </a:rPr>
              <a:t>&lt;/h3&gt;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	</a:t>
            </a:r>
            <a:r>
              <a:rPr lang="es-AR" sz="1800" b="1" strike="noStrike" spc="-1">
                <a:solidFill>
                  <a:srgbClr val="00B0F0"/>
                </a:solidFill>
                <a:latin typeface="Arial"/>
                <a:ea typeface="Arial"/>
              </a:rPr>
              <a:t>&lt;ol&gt;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                  &lt;li&gt;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Enero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&lt;/li&gt; 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                  &lt;li&gt;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Febrero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&lt;/li&gt;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                  &lt;li&gt;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Marzo</a:t>
            </a:r>
            <a:r>
              <a:rPr lang="es-AR" sz="1800" b="1" strike="noStrike" spc="-1">
                <a:solidFill>
                  <a:srgbClr val="00B050"/>
                </a:solidFill>
                <a:latin typeface="Arial"/>
                <a:ea typeface="Arial"/>
              </a:rPr>
              <a:t>&lt;/li&gt;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 	</a:t>
            </a:r>
            <a:r>
              <a:rPr lang="es-AR" sz="1800" b="1" strike="noStrike" spc="-1">
                <a:solidFill>
                  <a:srgbClr val="00B0F0"/>
                </a:solidFill>
                <a:latin typeface="Arial"/>
                <a:ea typeface="Arial"/>
              </a:rPr>
              <a:t>&lt;/ol&gt;                                           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Google Shape;97;p2"/>
          <p:cNvPicPr/>
          <p:nvPr/>
        </p:nvPicPr>
        <p:blipFill>
          <a:blip r:embed="rId2"/>
          <a:stretch/>
        </p:blipFill>
        <p:spPr>
          <a:xfrm>
            <a:off x="8759520" y="3099600"/>
            <a:ext cx="2130840" cy="308556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  <p:sp>
        <p:nvSpPr>
          <p:cNvPr id="47" name="CustomShape 3"/>
          <p:cNvSpPr/>
          <p:nvPr/>
        </p:nvSpPr>
        <p:spPr>
          <a:xfrm>
            <a:off x="7888320" y="6393600"/>
            <a:ext cx="4672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800" b="0" u="sng" strike="noStrike" spc="-1">
                <a:solidFill>
                  <a:srgbClr val="2E75B5"/>
                </a:solidFill>
                <a:uFillTx/>
                <a:latin typeface="Calibri"/>
                <a:ea typeface="Calibri"/>
              </a:rPr>
              <a:t>https://jsbin.com/birojac/edit?html,output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6095880" y="6432840"/>
            <a:ext cx="26632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Mira el resultado acá! </a:t>
            </a:r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261400" y="316080"/>
            <a:ext cx="2925720" cy="67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Tablas</a:t>
            </a:r>
            <a:endParaRPr lang="es-A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81520" y="1465200"/>
            <a:ext cx="10515240" cy="5494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Para crear tablas se utiliza la etiqueta table y se indican las filas y columnas utilizando tr (table row) y td (table data).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93840" y="2392560"/>
            <a:ext cx="6513120" cy="43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FF3300"/>
                </a:solidFill>
                <a:latin typeface="Arial"/>
                <a:ea typeface="Arial"/>
              </a:rPr>
              <a:t>&lt;table&gt; </a:t>
            </a: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table: contenedor principal </a:t>
            </a:r>
            <a:endParaRPr lang="es-A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&lt;tr&gt; </a:t>
            </a: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tr: representa una fila de la tabla</a:t>
            </a:r>
            <a:endParaRPr lang="es-A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FF0066"/>
                </a:solidFill>
                <a:latin typeface="Arial"/>
                <a:ea typeface="Arial"/>
              </a:rPr>
              <a:t>    &lt;th&gt;</a:t>
            </a: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Día</a:t>
            </a:r>
            <a:r>
              <a:rPr lang="es-AR" sz="2000" b="1" strike="noStrike" spc="-1">
                <a:solidFill>
                  <a:srgbClr val="FF0066"/>
                </a:solidFill>
                <a:latin typeface="Arial"/>
                <a:ea typeface="Arial"/>
              </a:rPr>
              <a:t>&lt;/th&gt; </a:t>
            </a: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th: representa a una celda de encabezado en una tabla</a:t>
            </a:r>
            <a:r>
              <a:rPr lang="es-AR" sz="2000" b="1" strike="noStrike" spc="-1">
                <a:solidFill>
                  <a:srgbClr val="FF0066"/>
                </a:solidFill>
                <a:latin typeface="Arial"/>
                <a:ea typeface="Arial"/>
              </a:rPr>
              <a:t> 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FF3300"/>
                </a:solidFill>
                <a:latin typeface="Arial"/>
                <a:ea typeface="Arial"/>
              </a:rPr>
              <a:t>    </a:t>
            </a:r>
            <a:r>
              <a:rPr lang="es-AR" sz="2000" b="1" strike="noStrike" spc="-1">
                <a:solidFill>
                  <a:srgbClr val="FF0066"/>
                </a:solidFill>
                <a:latin typeface="Arial"/>
                <a:ea typeface="Arial"/>
              </a:rPr>
              <a:t>&lt;th&gt;</a:t>
            </a: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Mes</a:t>
            </a:r>
            <a:r>
              <a:rPr lang="es-AR" sz="2000" b="1" strike="noStrike" spc="-1">
                <a:solidFill>
                  <a:srgbClr val="FF0066"/>
                </a:solidFill>
                <a:latin typeface="Arial"/>
                <a:ea typeface="Arial"/>
              </a:rPr>
              <a:t>&lt;/th&gt;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&lt;/tr&gt;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&lt;tr&gt;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FF3300"/>
                </a:solidFill>
                <a:latin typeface="Arial"/>
                <a:ea typeface="Arial"/>
              </a:rPr>
              <a:t>    </a:t>
            </a: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&lt;td&gt;</a:t>
            </a: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&lt;/td&gt; </a:t>
            </a: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td: representa a una celda de datos </a:t>
            </a:r>
            <a:endParaRPr lang="es-A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    &lt;td&gt;</a:t>
            </a: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Agosto</a:t>
            </a: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&lt;/td&gt;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&lt;/tr&gt;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&lt;tr&gt;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    &lt;td&gt;</a:t>
            </a: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&lt;/td&gt;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    &lt;td&gt;</a:t>
            </a: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Arial"/>
              </a:rPr>
              <a:t>Septiembre</a:t>
            </a:r>
            <a:r>
              <a:rPr lang="es-AR" sz="2000" b="1" strike="noStrike" spc="-1">
                <a:solidFill>
                  <a:srgbClr val="00B050"/>
                </a:solidFill>
                <a:latin typeface="Arial"/>
                <a:ea typeface="Arial"/>
              </a:rPr>
              <a:t>&lt;/td&gt;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9933FF"/>
                </a:solidFill>
                <a:latin typeface="Arial"/>
                <a:ea typeface="Arial"/>
              </a:rPr>
              <a:t>  &lt;/tr&gt;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FF3300"/>
                </a:solidFill>
                <a:latin typeface="Arial"/>
                <a:ea typeface="Arial"/>
              </a:rPr>
              <a:t>&lt;/table&gt;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52" name="Google Shape;107;p3"/>
          <p:cNvPicPr/>
          <p:nvPr/>
        </p:nvPicPr>
        <p:blipFill>
          <a:blip r:embed="rId2"/>
          <a:stretch/>
        </p:blipFill>
        <p:spPr>
          <a:xfrm>
            <a:off x="8384400" y="2392560"/>
            <a:ext cx="1708920" cy="125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2880" y="1456560"/>
            <a:ext cx="5375880" cy="534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FF3300"/>
                </a:solidFill>
                <a:latin typeface="Arial"/>
                <a:ea typeface="Arial"/>
              </a:rPr>
              <a:t> &lt;</a:t>
            </a:r>
            <a:r>
              <a:rPr lang="es-AR" sz="1500" b="1" strike="noStrike" spc="-1" dirty="0" err="1">
                <a:solidFill>
                  <a:srgbClr val="FF3300"/>
                </a:solidFill>
                <a:latin typeface="Arial"/>
                <a:ea typeface="Arial"/>
              </a:rPr>
              <a:t>table</a:t>
            </a:r>
            <a:r>
              <a:rPr lang="es-AR" sz="1500" b="1" strike="noStrike" spc="-1" dirty="0">
                <a:solidFill>
                  <a:srgbClr val="FF330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</a:t>
            </a:r>
            <a:r>
              <a:rPr lang="es-AR" sz="1500" b="1" strike="noStrike" spc="-1" dirty="0" err="1">
                <a:solidFill>
                  <a:srgbClr val="FF0066"/>
                </a:solidFill>
                <a:latin typeface="Arial"/>
                <a:ea typeface="Arial"/>
              </a:rPr>
              <a:t>rowspan</a:t>
            </a:r>
            <a:r>
              <a:rPr lang="es-AR" sz="1500" b="1" strike="noStrike" spc="-1" dirty="0">
                <a:solidFill>
                  <a:srgbClr val="FF0066"/>
                </a:solidFill>
                <a:latin typeface="Arial"/>
                <a:ea typeface="Arial"/>
              </a:rPr>
              <a:t>=</a:t>
            </a:r>
            <a:r>
              <a:rPr lang="es-AR" sz="1500" b="1" strike="noStrike" spc="-1" dirty="0">
                <a:solidFill>
                  <a:srgbClr val="CC00CC"/>
                </a:solidFill>
                <a:latin typeface="Arial"/>
                <a:ea typeface="Arial"/>
              </a:rPr>
              <a:t>"</a:t>
            </a:r>
            <a:r>
              <a:rPr lang="es-AR" sz="1500" b="1" spc="-1" dirty="0">
                <a:solidFill>
                  <a:srgbClr val="CC00CC"/>
                </a:solidFill>
                <a:ea typeface="Arial"/>
              </a:rPr>
              <a:t>3"</a:t>
            </a:r>
            <a:r>
              <a:rPr lang="es-AR" sz="15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Zona Sur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Avellaneda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Lanús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&lt;/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               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</a:t>
            </a:r>
            <a:r>
              <a:rPr lang="es-AR" sz="1500" b="1" strike="noStrike" spc="-1" dirty="0" err="1">
                <a:solidFill>
                  <a:srgbClr val="FF0066"/>
                </a:solidFill>
                <a:latin typeface="Arial"/>
                <a:ea typeface="Arial"/>
              </a:rPr>
              <a:t>colspan</a:t>
            </a:r>
            <a:r>
              <a:rPr lang="es-AR" sz="1500" b="1" strike="noStrike" spc="-1" dirty="0">
                <a:solidFill>
                  <a:srgbClr val="FF0066"/>
                </a:solidFill>
                <a:latin typeface="Arial"/>
                <a:ea typeface="Arial"/>
              </a:rPr>
              <a:t>=</a:t>
            </a:r>
            <a:r>
              <a:rPr lang="es-AR" sz="1500" b="1" strike="noStrike" spc="-1" dirty="0">
                <a:solidFill>
                  <a:srgbClr val="CC00CC"/>
                </a:solidFill>
                <a:latin typeface="Arial"/>
                <a:ea typeface="Arial"/>
              </a:rPr>
              <a:t>"</a:t>
            </a:r>
            <a:r>
              <a:rPr lang="es-AR" sz="1500" b="1" spc="-1" dirty="0">
                <a:solidFill>
                  <a:srgbClr val="CC00CC"/>
                </a:solidFill>
                <a:ea typeface="Arial"/>
              </a:rPr>
              <a:t>2"</a:t>
            </a:r>
            <a:r>
              <a:rPr lang="es-AR" sz="15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Banfield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&lt;/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Quilmes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               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Berazategui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&lt;/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</a:t>
            </a:r>
            <a:r>
              <a:rPr lang="es-AR" sz="1500" b="1" strike="noStrike" spc="-1" dirty="0" err="1">
                <a:solidFill>
                  <a:srgbClr val="FF0066"/>
                </a:solidFill>
                <a:latin typeface="Arial"/>
                <a:ea typeface="Arial"/>
              </a:rPr>
              <a:t>rowspan</a:t>
            </a:r>
            <a:r>
              <a:rPr lang="es-AR" sz="1500" b="1" strike="noStrike" spc="-1">
                <a:solidFill>
                  <a:srgbClr val="FF0066"/>
                </a:solidFill>
                <a:latin typeface="Arial"/>
                <a:ea typeface="Arial"/>
              </a:rPr>
              <a:t>=</a:t>
            </a:r>
            <a:r>
              <a:rPr lang="es-AR" sz="1500" b="1" strike="noStrike" spc="-1">
                <a:solidFill>
                  <a:srgbClr val="CC00CC"/>
                </a:solidFill>
                <a:latin typeface="Arial"/>
                <a:ea typeface="Arial"/>
              </a:rPr>
              <a:t>"</a:t>
            </a:r>
            <a:r>
              <a:rPr lang="es-AR" sz="1500" b="1" spc="-1">
                <a:solidFill>
                  <a:srgbClr val="CC00CC"/>
                </a:solidFill>
                <a:ea typeface="Arial"/>
              </a:rPr>
              <a:t>2"</a:t>
            </a:r>
            <a:r>
              <a:rPr lang="es-AR" sz="15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Zona 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Oeste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Morón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               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Merlo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&lt;/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               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Moreno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                &lt;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r>
              <a:rPr lang="es-AR" sz="15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Haedo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00B050"/>
                </a:solidFill>
                <a:latin typeface="Arial"/>
                <a:ea typeface="Arial"/>
              </a:rPr>
              <a:t>td</a:t>
            </a:r>
            <a:r>
              <a:rPr lang="es-AR" sz="1500" b="1" strike="noStrike" spc="-1" dirty="0">
                <a:solidFill>
                  <a:srgbClr val="00B05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            &lt;/</a:t>
            </a:r>
            <a:r>
              <a:rPr lang="es-AR" sz="1500" b="1" strike="noStrike" spc="-1" dirty="0" err="1">
                <a:solidFill>
                  <a:srgbClr val="9933FF"/>
                </a:solidFill>
                <a:latin typeface="Arial"/>
                <a:ea typeface="Arial"/>
              </a:rPr>
              <a:t>tr</a:t>
            </a:r>
            <a:r>
              <a:rPr lang="es-AR" sz="1500" b="1" strike="noStrike" spc="-1" dirty="0">
                <a:solidFill>
                  <a:srgbClr val="9933FF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500" b="1" strike="noStrike" spc="-1" dirty="0">
                <a:solidFill>
                  <a:srgbClr val="FF3300"/>
                </a:solidFill>
                <a:latin typeface="Arial"/>
                <a:ea typeface="Arial"/>
              </a:rPr>
              <a:t>&lt;/</a:t>
            </a:r>
            <a:r>
              <a:rPr lang="es-AR" sz="1500" b="1" strike="noStrike" spc="-1" dirty="0" err="1">
                <a:solidFill>
                  <a:srgbClr val="FF3300"/>
                </a:solidFill>
                <a:latin typeface="Arial"/>
                <a:ea typeface="Arial"/>
              </a:rPr>
              <a:t>table</a:t>
            </a:r>
            <a:r>
              <a:rPr lang="es-AR" sz="1500" b="1" strike="noStrike" spc="-1" dirty="0">
                <a:solidFill>
                  <a:srgbClr val="FF3300"/>
                </a:solidFill>
                <a:latin typeface="Arial"/>
                <a:ea typeface="Arial"/>
              </a:rPr>
              <a:t>&gt;</a:t>
            </a:r>
            <a:endParaRPr lang="es-AR" sz="1500" b="0" strike="noStrike" spc="-1" dirty="0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345280" y="1929960"/>
            <a:ext cx="646668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Las columnas (td) siempre van dentro de las filas (tr). Si queremos agrupar celdas de una misma celda o columna hay que agregar los siguientes atributos: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colspan (column span = número de celdas a abarcar)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rowspan (row span = número de celdas a abarcar).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55" name="Google Shape;114;p4"/>
          <p:cNvPicPr/>
          <p:nvPr/>
        </p:nvPicPr>
        <p:blipFill>
          <a:blip r:embed="rId2"/>
          <a:stretch/>
        </p:blipFill>
        <p:spPr>
          <a:xfrm>
            <a:off x="5914440" y="3613680"/>
            <a:ext cx="3921480" cy="219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54800" y="1558800"/>
            <a:ext cx="10515240" cy="370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Se utiliza para incrustar otro documento HTML en la página actual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t/>
            </a:r>
            <a:br/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979880" y="388080"/>
            <a:ext cx="3798000" cy="67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&lt;iframe&gt;</a:t>
            </a:r>
            <a:endParaRPr lang="es-A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oogle Shape;121;g90458c53ba_0_0"/>
          <p:cNvPicPr/>
          <p:nvPr/>
        </p:nvPicPr>
        <p:blipFill>
          <a:blip r:embed="rId2"/>
          <a:stretch/>
        </p:blipFill>
        <p:spPr>
          <a:xfrm>
            <a:off x="0" y="2243880"/>
            <a:ext cx="5872320" cy="461376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6346800" y="2194200"/>
            <a:ext cx="5647320" cy="43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Para incrustar un mapa de google map en nuestra sitioweb, se busca la direccion en Google map, se hace click  en </a:t>
            </a:r>
            <a:r>
              <a:rPr lang="es-AR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Compartir</a:t>
            </a: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, click </a:t>
            </a:r>
            <a:r>
              <a:rPr lang="es-AR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 Insertar mapa</a:t>
            </a: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endParaRPr lang="es-A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400" b="0" strike="noStrike" spc="-1">
              <a:latin typeface="Arial"/>
            </a:endParaRPr>
          </a:p>
        </p:txBody>
      </p:sp>
      <p:pic>
        <p:nvPicPr>
          <p:cNvPr id="60" name="Google Shape;123;g90458c53ba_0_0"/>
          <p:cNvPicPr/>
          <p:nvPr/>
        </p:nvPicPr>
        <p:blipFill>
          <a:blip r:embed="rId3"/>
          <a:stretch/>
        </p:blipFill>
        <p:spPr>
          <a:xfrm>
            <a:off x="7078680" y="3038400"/>
            <a:ext cx="4302360" cy="2587320"/>
          </a:xfrm>
          <a:prstGeom prst="rect">
            <a:avLst/>
          </a:prstGeom>
          <a:ln>
            <a:noFill/>
          </a:ln>
        </p:spPr>
      </p:pic>
      <p:sp>
        <p:nvSpPr>
          <p:cNvPr id="61" name="CustomShape 4"/>
          <p:cNvSpPr/>
          <p:nvPr/>
        </p:nvSpPr>
        <p:spPr>
          <a:xfrm>
            <a:off x="6607080" y="5848920"/>
            <a:ext cx="5237640" cy="67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Click en</a:t>
            </a:r>
            <a:r>
              <a:rPr lang="es-AR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 Copiar HTML</a:t>
            </a: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y lo pegan en el archivo HTML</a:t>
            </a:r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54800" y="2930400"/>
            <a:ext cx="3259440" cy="1513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Asi se veria en el navegador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También podría agregar videos o publicidades.</a:t>
            </a: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979880" y="388080"/>
            <a:ext cx="3798000" cy="67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&lt;iframe&gt;</a:t>
            </a:r>
            <a:endParaRPr lang="es-A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Google Shape;131;p5"/>
          <p:cNvPicPr/>
          <p:nvPr/>
        </p:nvPicPr>
        <p:blipFill>
          <a:blip r:embed="rId2"/>
          <a:srcRect t="9188"/>
          <a:stretch/>
        </p:blipFill>
        <p:spPr>
          <a:xfrm>
            <a:off x="4299840" y="1362240"/>
            <a:ext cx="7391160" cy="461376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6204960" y="6170040"/>
            <a:ext cx="3996000" cy="62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AR" sz="12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https://jsbin.com/merutekaco/edit?html,output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AR" sz="1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39040" y="1378800"/>
            <a:ext cx="12069720" cy="5175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Estas etiquetas nos permiten agregar contenido multimedia. 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&lt;audio&gt;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acepta como atributos: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controls: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muestra los controles estándar para audio en una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página web.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autoplay: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hace que el audio se reproduzca automáticamente.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loop: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hace que el audio se repita automáticamente.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muted: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especifica que la salida de audio debe estar silenciada.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preload: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 usado en el elemento audio para almacenar temporalmente (buffering) archivos de gran tamaño.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src: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puede ser una URL del archivo de audio o la ruta al archivo local.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&lt;video&gt;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acepta como atributos: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controls: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permite activar los controles del player.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poster: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muestra una imagen a modo de presentación.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Arial"/>
              </a:rPr>
              <a:t>autoplay, loop, muted, preload y src 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 la misma función que en audio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t/>
            </a:r>
            <a:br/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412880" y="405000"/>
            <a:ext cx="5353920" cy="67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latin typeface="Arial"/>
                <a:ea typeface="Arial"/>
              </a:rPr>
              <a:t>&lt;audio&gt; y &lt;video&gt;</a:t>
            </a:r>
            <a:endParaRPr lang="es-A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oogle Shape;139;p6"/>
          <p:cNvPicPr/>
          <p:nvPr/>
        </p:nvPicPr>
        <p:blipFill>
          <a:blip r:embed="rId2"/>
          <a:stretch/>
        </p:blipFill>
        <p:spPr>
          <a:xfrm>
            <a:off x="6682320" y="2001960"/>
            <a:ext cx="5509440" cy="971280"/>
          </a:xfrm>
          <a:prstGeom prst="rect">
            <a:avLst/>
          </a:prstGeom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424</Words>
  <Application>Microsoft Office PowerPoint</Application>
  <PresentationFormat>Personalizado</PresentationFormat>
  <Paragraphs>97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Aylén Romero</dc:creator>
  <dc:description/>
  <cp:lastModifiedBy>Usuario de Windows</cp:lastModifiedBy>
  <cp:revision>2</cp:revision>
  <dcterms:created xsi:type="dcterms:W3CDTF">2020-08-07T01:51:21Z</dcterms:created>
  <dcterms:modified xsi:type="dcterms:W3CDTF">2021-04-13T19:45:11Z</dcterms:modified>
  <dc:language>es-AR</dc:language>
</cp:coreProperties>
</file>