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6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iDVaCu4voZ+yiRth0BzBtJ/sE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DD5"/>
    <a:srgbClr val="FA00FA"/>
    <a:srgbClr val="FF0000"/>
    <a:srgbClr val="31078C"/>
    <a:srgbClr val="0000CC"/>
    <a:srgbClr val="FFCC00"/>
    <a:srgbClr val="CC0099"/>
    <a:srgbClr val="FF3300"/>
    <a:srgbClr val="99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>
        <p:scale>
          <a:sx n="86" d="100"/>
          <a:sy n="8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1770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08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382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193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194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235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54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00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118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33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11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84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09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87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015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10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59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b0453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b0453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90b045366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15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aylromero/Jerarquia-CSS#style.c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AR" sz="6000" b="1" dirty="0">
                <a:latin typeface="Arial"/>
                <a:ea typeface="Arial"/>
                <a:cs typeface="Arial"/>
                <a:sym typeface="Arial"/>
              </a:rPr>
              <a:t>Clase 5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0" y="2905780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Parte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7E6DDD-0063-487B-B7F6-3A2A4AE4F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596" t="18527"/>
          <a:stretch/>
        </p:blipFill>
        <p:spPr>
          <a:xfrm>
            <a:off x="5215271" y="3429000"/>
            <a:ext cx="1761457" cy="244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color:red!important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Font typeface="Arial"/>
              <a:buNone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color:pink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;”&gt;Esto es un párrafo&lt;/p&gt;</a:t>
            </a:r>
          </a:p>
          <a:p>
            <a:pPr marL="0" indent="0">
              <a:buFont typeface="Arial"/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#id: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#párrafo {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color:blue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Font typeface="Arial"/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pseudoclases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.párrafo {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color:green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Font typeface="Arial"/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&lt;etiquetas&gt; – 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pseudoelementos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{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color:orange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 </a:t>
            </a:r>
          </a:p>
          <a:p>
            <a:pPr marL="0" indent="0">
              <a:buFont typeface="Arial"/>
              <a:buNone/>
            </a:pPr>
            <a:endParaRPr lang="es-AR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s-AR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https://repl.it/@aylromero/Jerarquia-CSS#style.css</a:t>
            </a:r>
            <a:endParaRPr lang="es-AR" sz="3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Jerarquía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74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159026" y="1364566"/>
            <a:ext cx="11900452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A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pseudoclase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selector que marca los elementos que están en un estado específico. Todas las </a:t>
            </a:r>
            <a:r>
              <a:rPr lang="es-A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pseudoclases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una palabra procedida por dos puntos y todas se comportan del mismo modo. Seleccionan un fragmento del documento que está en un estado determinado y se comportan como si se hubiera añadido una clase a su HTML.</a:t>
            </a:r>
          </a:p>
          <a:p>
            <a:pPr marL="0" indent="0">
              <a:buFont typeface="Arial"/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s-AR" sz="20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es-AR" sz="2000" b="1" dirty="0" err="1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first-child</a:t>
            </a:r>
            <a:r>
              <a:rPr lang="es-AR" sz="20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es-A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representar al primer elemento entre un grupo de elementos hermanos.</a:t>
            </a:r>
          </a:p>
          <a:p>
            <a:pPr marL="114300" indent="0">
              <a:buNone/>
            </a:pPr>
            <a:r>
              <a:rPr lang="pt-BR" sz="2000" b="1" dirty="0">
                <a:solidFill>
                  <a:srgbClr val="CC0099"/>
                </a:solidFill>
              </a:rPr>
              <a:t> </a:t>
            </a:r>
            <a:r>
              <a:rPr lang="pt-BR" sz="2300" b="1" dirty="0">
                <a:solidFill>
                  <a:srgbClr val="CC0099"/>
                </a:solidFill>
              </a:rPr>
              <a:t>&lt;</a:t>
            </a:r>
            <a:r>
              <a:rPr lang="pt-BR" sz="2300" b="1" dirty="0" err="1">
                <a:solidFill>
                  <a:srgbClr val="CC0099"/>
                </a:solidFill>
              </a:rPr>
              <a:t>div</a:t>
            </a:r>
            <a:r>
              <a:rPr lang="pt-BR" sz="2300" b="1" dirty="0">
                <a:solidFill>
                  <a:srgbClr val="CC0099"/>
                </a:solidFill>
              </a:rPr>
              <a:t>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chemeClr val="tx1"/>
                </a:solidFill>
              </a:rPr>
              <a:t>        </a:t>
            </a:r>
            <a:r>
              <a:rPr lang="pt-BR" sz="2300" b="1" dirty="0">
                <a:solidFill>
                  <a:srgbClr val="CC0099"/>
                </a:solidFill>
              </a:rPr>
              <a:t>&lt;p&gt;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	</a:t>
            </a:r>
            <a:r>
              <a:rPr lang="da-DK" sz="2300" i="1" dirty="0">
                <a:solidFill>
                  <a:schemeClr val="tx1"/>
                </a:solidFill>
              </a:rPr>
              <a:t>Lorem ipsum dolor sit amet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&lt;/p&gt;</a:t>
            </a:r>
            <a:endParaRPr lang="es-AR" sz="2300" b="1" dirty="0">
              <a:solidFill>
                <a:srgbClr val="CC0099"/>
              </a:solidFill>
            </a:endParaRP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&lt;p&gt;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	</a:t>
            </a:r>
            <a:r>
              <a:rPr lang="da-DK" sz="2300" i="1" dirty="0">
                <a:solidFill>
                  <a:schemeClr val="tx1"/>
                </a:solidFill>
              </a:rPr>
              <a:t>Lorem ipsum dolor sit amet</a:t>
            </a:r>
            <a:endParaRPr lang="pt-BR" sz="2300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&lt;/p&gt;</a:t>
            </a:r>
            <a:endParaRPr lang="es-AR" sz="2300" b="1" dirty="0">
              <a:solidFill>
                <a:srgbClr val="CC0099"/>
              </a:solidFill>
            </a:endParaRP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&lt;p&gt;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	</a:t>
            </a:r>
            <a:r>
              <a:rPr lang="da-DK" sz="2300" i="1" dirty="0">
                <a:solidFill>
                  <a:schemeClr val="tx1"/>
                </a:solidFill>
              </a:rPr>
              <a:t>Lorem ipsum dolor sit amet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&lt;/p&gt;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&lt;/</a:t>
            </a:r>
            <a:r>
              <a:rPr lang="pt-BR" sz="2300" b="1" dirty="0" err="1">
                <a:solidFill>
                  <a:srgbClr val="CC0099"/>
                </a:solidFill>
              </a:rPr>
              <a:t>div</a:t>
            </a:r>
            <a:r>
              <a:rPr lang="pt-BR" sz="2300" b="1" dirty="0">
                <a:solidFill>
                  <a:srgbClr val="CC0099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6E7200-D950-4069-8272-7E736D9E080A}"/>
              </a:ext>
            </a:extLst>
          </p:cNvPr>
          <p:cNvSpPr txBox="1"/>
          <p:nvPr/>
        </p:nvSpPr>
        <p:spPr>
          <a:xfrm>
            <a:off x="5636454" y="3429000"/>
            <a:ext cx="628825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p:first-child {</a:t>
            </a:r>
          </a:p>
          <a:p>
            <a:r>
              <a:rPr lang="es-AR" sz="2400" b="1" dirty="0">
                <a:latin typeface="Arial Black" panose="020B0A04020102020204" pitchFamily="34" charset="0"/>
              </a:rPr>
              <a:t>  </a:t>
            </a:r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color: </a:t>
            </a:r>
            <a:r>
              <a:rPr lang="es-A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red</a:t>
            </a:r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}</a:t>
            </a:r>
          </a:p>
          <a:p>
            <a:r>
              <a:rPr lang="es-A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--------------------------------------------------------------------------------------------------------------------------------</a:t>
            </a:r>
            <a:endParaRPr lang="es-AR" sz="900" b="1" dirty="0">
              <a:solidFill>
                <a:srgbClr val="CC0099"/>
              </a:solidFill>
              <a:latin typeface="+mj-lt"/>
            </a:endParaRPr>
          </a:p>
          <a:p>
            <a:endParaRPr lang="es-AR" sz="1800" dirty="0"/>
          </a:p>
          <a:p>
            <a:r>
              <a:rPr lang="es-A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s-A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1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230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7" y="1364566"/>
            <a:ext cx="11924713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0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es-AR" sz="2000" b="1" dirty="0" err="1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last-child</a:t>
            </a:r>
            <a:r>
              <a:rPr lang="es-AR" sz="20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es-A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representar al último elemento entre un grupo de elementos hermanos.</a:t>
            </a:r>
          </a:p>
          <a:p>
            <a:pPr marL="114300" indent="0">
              <a:buNone/>
            </a:pPr>
            <a:r>
              <a:rPr lang="pt-BR" sz="2000" b="1" dirty="0">
                <a:solidFill>
                  <a:srgbClr val="CC0099"/>
                </a:solidFill>
              </a:rPr>
              <a:t> </a:t>
            </a:r>
            <a:r>
              <a:rPr lang="pt-BR" sz="2300" b="1" dirty="0">
                <a:solidFill>
                  <a:srgbClr val="CC0099"/>
                </a:solidFill>
              </a:rPr>
              <a:t>&lt;</a:t>
            </a:r>
            <a:r>
              <a:rPr lang="pt-BR" sz="2300" b="1" dirty="0" err="1">
                <a:solidFill>
                  <a:srgbClr val="CC0099"/>
                </a:solidFill>
              </a:rPr>
              <a:t>div</a:t>
            </a:r>
            <a:r>
              <a:rPr lang="pt-BR" sz="2300" b="1" dirty="0">
                <a:solidFill>
                  <a:srgbClr val="CC0099"/>
                </a:solidFill>
              </a:rPr>
              <a:t>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chemeClr val="tx1"/>
                </a:solidFill>
              </a:rPr>
              <a:t>        </a:t>
            </a:r>
            <a:r>
              <a:rPr lang="pt-BR" sz="2300" b="1" dirty="0">
                <a:solidFill>
                  <a:srgbClr val="CC0099"/>
                </a:solidFill>
              </a:rPr>
              <a:t>&lt;p&gt;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	</a:t>
            </a:r>
            <a:r>
              <a:rPr lang="da-DK" sz="2300" i="1" dirty="0">
                <a:solidFill>
                  <a:schemeClr val="tx1"/>
                </a:solidFill>
              </a:rPr>
              <a:t>Lorem ipsum dolor sit amet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&lt;/p&gt;</a:t>
            </a:r>
            <a:endParaRPr lang="es-AR" sz="2300" b="1" dirty="0">
              <a:solidFill>
                <a:srgbClr val="CC0099"/>
              </a:solidFill>
            </a:endParaRP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&lt;p&gt;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	</a:t>
            </a:r>
            <a:r>
              <a:rPr lang="da-DK" sz="2300" i="1" dirty="0">
                <a:solidFill>
                  <a:schemeClr val="tx1"/>
                </a:solidFill>
              </a:rPr>
              <a:t>Lorem ipsum dolor sit amet</a:t>
            </a:r>
            <a:endParaRPr lang="pt-BR" sz="2300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&lt;/p&gt;</a:t>
            </a:r>
            <a:endParaRPr lang="es-AR" sz="2300" b="1" dirty="0">
              <a:solidFill>
                <a:srgbClr val="CC0099"/>
              </a:solidFill>
            </a:endParaRP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&lt;p&gt;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	</a:t>
            </a:r>
            <a:r>
              <a:rPr lang="da-DK" sz="2300" i="1" dirty="0">
                <a:solidFill>
                  <a:schemeClr val="tx1"/>
                </a:solidFill>
              </a:rPr>
              <a:t>Lorem ipsum dolor sit amet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        &lt;/p&gt;</a:t>
            </a:r>
          </a:p>
          <a:p>
            <a:pPr marL="114300" indent="0">
              <a:buNone/>
            </a:pPr>
            <a:r>
              <a:rPr lang="pt-BR" sz="2300" b="1" dirty="0">
                <a:solidFill>
                  <a:srgbClr val="CC0099"/>
                </a:solidFill>
              </a:rPr>
              <a:t>&lt;/</a:t>
            </a:r>
            <a:r>
              <a:rPr lang="pt-BR" sz="2300" b="1" dirty="0" err="1">
                <a:solidFill>
                  <a:srgbClr val="CC0099"/>
                </a:solidFill>
              </a:rPr>
              <a:t>div</a:t>
            </a:r>
            <a:r>
              <a:rPr lang="pt-BR" sz="2300" b="1" dirty="0">
                <a:solidFill>
                  <a:srgbClr val="CC0099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6E7200-D950-4069-8272-7E736D9E080A}"/>
              </a:ext>
            </a:extLst>
          </p:cNvPr>
          <p:cNvSpPr txBox="1"/>
          <p:nvPr/>
        </p:nvSpPr>
        <p:spPr>
          <a:xfrm>
            <a:off x="5636454" y="3429000"/>
            <a:ext cx="628825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p:last-child {</a:t>
            </a:r>
          </a:p>
          <a:p>
            <a:r>
              <a:rPr lang="es-AR" sz="2400" b="1" dirty="0">
                <a:latin typeface="Arial Black" panose="020B0A04020102020204" pitchFamily="34" charset="0"/>
              </a:rPr>
              <a:t>  </a:t>
            </a:r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color: </a:t>
            </a:r>
            <a:r>
              <a:rPr lang="es-A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red</a:t>
            </a:r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}</a:t>
            </a:r>
          </a:p>
          <a:p>
            <a:r>
              <a:rPr lang="es-A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--------------------------------------------------------------------------------------------------------------------------------</a:t>
            </a:r>
            <a:endParaRPr lang="es-AR" sz="900" b="1" dirty="0">
              <a:solidFill>
                <a:srgbClr val="CC0099"/>
              </a:solidFill>
              <a:latin typeface="+mj-lt"/>
            </a:endParaRPr>
          </a:p>
          <a:p>
            <a:endParaRPr lang="es-AR" sz="1800" dirty="0"/>
          </a:p>
          <a:p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1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A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s-A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3428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7" y="1364566"/>
            <a:ext cx="11924713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1700" b="1" dirty="0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es-AR" sz="1700" b="1" dirty="0" err="1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nth:child</a:t>
            </a:r>
            <a:r>
              <a:rPr lang="es-AR" sz="1700" b="1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representar al último elemento entre un grupo de elementos hermanos, podemos poner cualquier número entero siempre y cuando tenga un caso de uso. </a:t>
            </a:r>
          </a:p>
          <a:p>
            <a:pPr marL="0" indent="0">
              <a:buFont typeface="Arial"/>
              <a:buNone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siguiente ej. </a:t>
            </a:r>
            <a:r>
              <a:rPr lang="es-AR" sz="1700" dirty="0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es-AR" sz="1700" dirty="0" err="1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nth-child</a:t>
            </a:r>
            <a:r>
              <a:rPr lang="es-AR" sz="1700" dirty="0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(3)</a:t>
            </a:r>
            <a:r>
              <a:rPr lang="es-AR" sz="17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representaría al tercer elemento.</a:t>
            </a:r>
          </a:p>
          <a:p>
            <a:pPr marL="0" indent="0">
              <a:buFont typeface="Arial"/>
              <a:buNone/>
            </a:pPr>
            <a:r>
              <a:rPr lang="es-AR" sz="1700" dirty="0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es-AR" sz="1700" dirty="0" err="1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nth-child</a:t>
            </a:r>
            <a:r>
              <a:rPr lang="es-AR" sz="1700" dirty="0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(3n)</a:t>
            </a:r>
            <a:r>
              <a:rPr lang="es-AR" sz="17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representaría a los elementos 3, 6 y 9.</a:t>
            </a:r>
          </a:p>
          <a:p>
            <a:pPr marL="0" indent="0">
              <a:buNone/>
            </a:pPr>
            <a:r>
              <a:rPr lang="es-AR" sz="1700" dirty="0" err="1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nth-child</a:t>
            </a:r>
            <a:r>
              <a:rPr lang="es-AR" sz="1700" dirty="0">
                <a:solidFill>
                  <a:schemeClr val="tx1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(3n+6)</a:t>
            </a:r>
            <a:r>
              <a:rPr lang="es-AR" sz="17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representaría a los elementos 6 y 9.</a:t>
            </a:r>
          </a:p>
          <a:p>
            <a:pPr marL="0" indent="0">
              <a:buNone/>
            </a:pP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acepta como valor (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y (</a:t>
            </a:r>
            <a:r>
              <a:rPr lang="es-AR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r>
              <a:rPr lang="es-A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para seleccionar pares e impares.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rgbClr val="CC0099"/>
                </a:solidFill>
              </a:rPr>
              <a:t> &lt;</a:t>
            </a:r>
            <a:r>
              <a:rPr lang="pt-BR" sz="1700" b="1" dirty="0" err="1">
                <a:solidFill>
                  <a:srgbClr val="CC0099"/>
                </a:solidFill>
              </a:rPr>
              <a:t>ol</a:t>
            </a:r>
            <a:r>
              <a:rPr lang="pt-BR" sz="1700" b="1" dirty="0">
                <a:solidFill>
                  <a:srgbClr val="CC0099"/>
                </a:solidFill>
              </a:rPr>
              <a:t>&gt;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  <a:endParaRPr lang="pt-BR" sz="1700" b="1" dirty="0">
              <a:solidFill>
                <a:srgbClr val="CC0099"/>
              </a:solidFill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  <a:endParaRPr lang="pt-BR" sz="1700" b="1" dirty="0">
              <a:solidFill>
                <a:srgbClr val="CC0099"/>
              </a:solidFill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  <a:endParaRPr lang="pt-BR" sz="1700" b="1" dirty="0">
              <a:solidFill>
                <a:srgbClr val="CC0099"/>
              </a:solidFill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chemeClr val="tx1"/>
                </a:solidFill>
              </a:rPr>
              <a:t> </a:t>
            </a:r>
            <a:r>
              <a:rPr lang="pt-BR" sz="1700" b="1" dirty="0">
                <a:solidFill>
                  <a:srgbClr val="CC0099"/>
                </a:solidFill>
              </a:rPr>
              <a:t>&lt;li&gt; </a:t>
            </a:r>
            <a:r>
              <a:rPr lang="da-DK" sz="1700" i="1" dirty="0">
                <a:solidFill>
                  <a:schemeClr val="tx1"/>
                </a:solidFill>
              </a:rPr>
              <a:t>Lorem ipsum dolor sit amet </a:t>
            </a:r>
            <a:r>
              <a:rPr lang="pt-BR" sz="1700" b="1" dirty="0">
                <a:solidFill>
                  <a:srgbClr val="CC0099"/>
                </a:solidFill>
              </a:rPr>
              <a:t>&lt;</a:t>
            </a:r>
            <a:r>
              <a:rPr lang="es-AR" sz="1700" b="1" dirty="0">
                <a:solidFill>
                  <a:srgbClr val="CC0099"/>
                </a:solidFill>
              </a:rPr>
              <a:t>/</a:t>
            </a:r>
            <a:r>
              <a:rPr lang="es-AR" sz="1700" b="1" dirty="0" err="1">
                <a:solidFill>
                  <a:srgbClr val="CC0099"/>
                </a:solidFill>
              </a:rPr>
              <a:t>li</a:t>
            </a:r>
            <a:r>
              <a:rPr lang="es-AR" sz="1700" b="1" dirty="0">
                <a:solidFill>
                  <a:srgbClr val="CC0099"/>
                </a:solidFill>
              </a:rPr>
              <a:t>&gt;</a:t>
            </a:r>
            <a:endParaRPr lang="pt-BR" sz="1700" b="1" dirty="0">
              <a:solidFill>
                <a:srgbClr val="CC0099"/>
              </a:solidFill>
            </a:endParaRPr>
          </a:p>
          <a:p>
            <a:pPr marL="114300" indent="0">
              <a:buNone/>
            </a:pPr>
            <a:r>
              <a:rPr lang="pt-BR" sz="1700" b="1" dirty="0">
                <a:solidFill>
                  <a:srgbClr val="CC0099"/>
                </a:solidFill>
              </a:rPr>
              <a:t>&lt;/</a:t>
            </a:r>
            <a:r>
              <a:rPr lang="pt-BR" sz="1700" b="1" dirty="0" err="1">
                <a:solidFill>
                  <a:srgbClr val="CC0099"/>
                </a:solidFill>
              </a:rPr>
              <a:t>ol</a:t>
            </a:r>
            <a:r>
              <a:rPr lang="pt-BR" sz="1700" b="1" dirty="0">
                <a:solidFill>
                  <a:srgbClr val="CC0099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6E7200-D950-4069-8272-7E736D9E080A}"/>
              </a:ext>
            </a:extLst>
          </p:cNvPr>
          <p:cNvSpPr txBox="1"/>
          <p:nvPr/>
        </p:nvSpPr>
        <p:spPr>
          <a:xfrm>
            <a:off x="7452002" y="2441406"/>
            <a:ext cx="44727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err="1">
                <a:solidFill>
                  <a:srgbClr val="CC0099"/>
                </a:solidFill>
                <a:latin typeface="Arial Black" panose="020B0A04020102020204" pitchFamily="34" charset="0"/>
              </a:rPr>
              <a:t>li:nth-child</a:t>
            </a:r>
            <a:r>
              <a:rPr lang="es-AR" sz="2000" b="1" dirty="0">
                <a:solidFill>
                  <a:srgbClr val="CC0099"/>
                </a:solidFill>
                <a:latin typeface="Arial Black" panose="020B0A04020102020204" pitchFamily="34" charset="0"/>
              </a:rPr>
              <a:t>(3n+1){</a:t>
            </a:r>
          </a:p>
          <a:p>
            <a:r>
              <a:rPr lang="es-AR" sz="2000" b="1" dirty="0">
                <a:latin typeface="Arial Black" panose="020B0A04020102020204" pitchFamily="34" charset="0"/>
              </a:rPr>
              <a:t>  </a:t>
            </a:r>
            <a:r>
              <a:rPr lang="es-AR" sz="2000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background</a:t>
            </a:r>
            <a:r>
              <a:rPr lang="es-AR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-color: </a:t>
            </a:r>
            <a:r>
              <a:rPr lang="es-AR" sz="2000" b="1" dirty="0" err="1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black</a:t>
            </a:r>
            <a:r>
              <a:rPr lang="es-AR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  color: </a:t>
            </a:r>
            <a:r>
              <a:rPr lang="es-AR" sz="2000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white</a:t>
            </a:r>
            <a:r>
              <a:rPr lang="es-AR" sz="2000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sz="2000" b="1" dirty="0">
                <a:solidFill>
                  <a:srgbClr val="CC0099"/>
                </a:solidFill>
                <a:latin typeface="Arial Black" panose="020B0A04020102020204" pitchFamily="34" charset="0"/>
              </a:rPr>
              <a:t>}</a:t>
            </a:r>
          </a:p>
          <a:p>
            <a:r>
              <a:rPr lang="es-AR" sz="11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---------------------------------------------------------------------------------------------</a:t>
            </a:r>
            <a:endParaRPr lang="es-AR" sz="1800" dirty="0"/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Lorem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ipsum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dolor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sit</a:t>
            </a:r>
            <a:r>
              <a:rPr lang="es-AR" sz="1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endParaRPr lang="es-AR" sz="18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1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0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8" y="1364566"/>
            <a:ext cx="11924713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0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:link</a:t>
            </a:r>
            <a:r>
              <a:rPr lang="es-A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refiere a un enlace que todavía no ha sido visitado.</a:t>
            </a:r>
          </a:p>
          <a:p>
            <a:pPr marL="0" indent="0">
              <a:buFont typeface="Arial"/>
              <a:buNone/>
            </a:pPr>
            <a:r>
              <a:rPr lang="es-AR" sz="20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es-AR" sz="2000" b="1" dirty="0" err="1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hover</a:t>
            </a:r>
            <a:r>
              <a:rPr lang="es-A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refiere a un elemento sobre el que se coloca el puntero del mouse. </a:t>
            </a:r>
          </a:p>
          <a:p>
            <a:pPr marL="0" indent="0">
              <a:buFont typeface="Arial"/>
              <a:buNone/>
            </a:pPr>
            <a:r>
              <a:rPr lang="es-AR" sz="20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r>
              <a:rPr lang="es-AR" sz="2000" b="1" dirty="0" err="1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visited</a:t>
            </a:r>
            <a:r>
              <a:rPr lang="es-A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refiere a un enlace que ya ha sido visitado.</a:t>
            </a:r>
          </a:p>
          <a:p>
            <a:pPr marL="0" indent="0">
              <a:buFont typeface="Arial"/>
              <a:buNone/>
            </a:pPr>
            <a:r>
              <a:rPr lang="es-AR" sz="20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:active</a:t>
            </a:r>
            <a:r>
              <a:rPr lang="es-AR" sz="20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refiere a cualquier elemento que ha sido activado por el usuario.</a:t>
            </a:r>
          </a:p>
          <a:p>
            <a:pPr marL="0" indent="0">
              <a:buFont typeface="Arial"/>
              <a:buNone/>
            </a:pPr>
            <a:r>
              <a:rPr lang="pt-BR" sz="23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pt-BR" sz="23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pt-BR" sz="23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2300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“#Contacto”&gt;</a:t>
            </a:r>
            <a:r>
              <a:rPr lang="pt-BR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Contacto</a:t>
            </a:r>
            <a:r>
              <a:rPr lang="pt-BR" sz="23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&lt;/a&gt;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609601" y="38201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pseudoclases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6E7200-D950-4069-8272-7E736D9E080A}"/>
              </a:ext>
            </a:extLst>
          </p:cNvPr>
          <p:cNvSpPr txBox="1"/>
          <p:nvPr/>
        </p:nvSpPr>
        <p:spPr>
          <a:xfrm>
            <a:off x="267288" y="3595112"/>
            <a:ext cx="3456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CC0099"/>
                </a:solidFill>
                <a:latin typeface="Arial Black" panose="020B0A04020102020204" pitchFamily="34" charset="0"/>
              </a:rPr>
              <a:t>a:link {</a:t>
            </a:r>
          </a:p>
          <a:p>
            <a:r>
              <a:rPr lang="es-AR" b="1" dirty="0">
                <a:latin typeface="Arial Black" panose="020B0A04020102020204" pitchFamily="34" charset="0"/>
              </a:rPr>
              <a:t>  </a:t>
            </a:r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color: </a:t>
            </a:r>
            <a:r>
              <a:rPr lang="es-AR" b="1" dirty="0">
                <a:solidFill>
                  <a:srgbClr val="FF0000"/>
                </a:solidFill>
                <a:latin typeface="Arial Black" panose="020B0A04020102020204" pitchFamily="34" charset="0"/>
              </a:rPr>
              <a:t>red</a:t>
            </a:r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b="1" dirty="0">
                <a:solidFill>
                  <a:srgbClr val="CC0099"/>
                </a:solidFill>
                <a:latin typeface="Arial Black" panose="020B0A04020102020204" pitchFamily="34" charset="0"/>
              </a:rPr>
              <a:t>}</a:t>
            </a:r>
          </a:p>
          <a:p>
            <a:r>
              <a:rPr lang="es-AR" b="1" dirty="0">
                <a:solidFill>
                  <a:srgbClr val="CC0099"/>
                </a:solidFill>
                <a:latin typeface="Arial Black" panose="020B0A04020102020204" pitchFamily="34" charset="0"/>
              </a:rPr>
              <a:t>a:hover {</a:t>
            </a:r>
          </a:p>
          <a:p>
            <a:r>
              <a:rPr lang="es-AR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background</a:t>
            </a:r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-color: </a:t>
            </a:r>
            <a:r>
              <a:rPr lang="es-AR" b="1" dirty="0" err="1">
                <a:solidFill>
                  <a:srgbClr val="FFCC00"/>
                </a:solidFill>
                <a:latin typeface="Arial Black" panose="020B0A04020102020204" pitchFamily="34" charset="0"/>
              </a:rPr>
              <a:t>yellow</a:t>
            </a:r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b="1" dirty="0">
                <a:solidFill>
                  <a:srgbClr val="CC0099"/>
                </a:solidFill>
                <a:latin typeface="Arial Black" panose="020B0A04020102020204" pitchFamily="34" charset="0"/>
              </a:rPr>
              <a:t>}</a:t>
            </a:r>
          </a:p>
          <a:p>
            <a:r>
              <a:rPr lang="es-AR" b="1" dirty="0">
                <a:solidFill>
                  <a:srgbClr val="CC0099"/>
                </a:solidFill>
                <a:latin typeface="Arial Black" panose="020B0A04020102020204" pitchFamily="34" charset="0"/>
              </a:rPr>
              <a:t>a:visited {</a:t>
            </a:r>
          </a:p>
          <a:p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color: </a:t>
            </a:r>
            <a:r>
              <a:rPr lang="es-AR" b="1" dirty="0">
                <a:solidFill>
                  <a:srgbClr val="0000CC"/>
                </a:solidFill>
                <a:latin typeface="Arial Black" panose="020B0A04020102020204" pitchFamily="34" charset="0"/>
              </a:rPr>
              <a:t>blue</a:t>
            </a:r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b="1" dirty="0">
                <a:solidFill>
                  <a:srgbClr val="CC0099"/>
                </a:solidFill>
                <a:latin typeface="Arial Black" panose="020B0A04020102020204" pitchFamily="34" charset="0"/>
              </a:rPr>
              <a:t>}</a:t>
            </a:r>
          </a:p>
          <a:p>
            <a:r>
              <a:rPr lang="es-AR" b="1" dirty="0">
                <a:solidFill>
                  <a:srgbClr val="CC0099"/>
                </a:solidFill>
                <a:latin typeface="Arial Black" panose="020B0A04020102020204" pitchFamily="34" charset="0"/>
              </a:rPr>
              <a:t>a:active {</a:t>
            </a:r>
          </a:p>
          <a:p>
            <a:r>
              <a:rPr lang="es-AR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background</a:t>
            </a:r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-color: </a:t>
            </a:r>
            <a:r>
              <a:rPr lang="es-AR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green</a:t>
            </a:r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color: </a:t>
            </a:r>
            <a:r>
              <a:rPr lang="es-AR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white</a:t>
            </a:r>
            <a:r>
              <a:rPr lang="es-AR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b="1" dirty="0">
                <a:solidFill>
                  <a:srgbClr val="CC0099"/>
                </a:solidFill>
                <a:latin typeface="Arial Black" panose="020B0A04020102020204" pitchFamily="34" charset="0"/>
              </a:rPr>
              <a:t>}</a:t>
            </a:r>
          </a:p>
          <a:p>
            <a:endParaRPr lang="es-AR" sz="20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endParaRPr lang="es-AR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B53E258-8FA3-4C75-BAF6-5C74E56DC4A3}"/>
              </a:ext>
            </a:extLst>
          </p:cNvPr>
          <p:cNvSpPr/>
          <p:nvPr/>
        </p:nvSpPr>
        <p:spPr>
          <a:xfrm>
            <a:off x="1995575" y="3690986"/>
            <a:ext cx="2014331" cy="47330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u="sng" dirty="0">
                <a:solidFill>
                  <a:srgbClr val="FF0000"/>
                </a:solidFill>
              </a:rPr>
              <a:t>Contacto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CCDAFCD-7FCC-4171-A937-4AB014C4920F}"/>
              </a:ext>
            </a:extLst>
          </p:cNvPr>
          <p:cNvSpPr/>
          <p:nvPr/>
        </p:nvSpPr>
        <p:spPr>
          <a:xfrm>
            <a:off x="3115384" y="4445176"/>
            <a:ext cx="2014331" cy="47330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  <a:highlight>
                  <a:srgbClr val="FFFF00"/>
                </a:highlight>
              </a:rPr>
              <a:t>Contacto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0F9B6F7-FE77-4010-95EA-7BDEDA8AB210}"/>
              </a:ext>
            </a:extLst>
          </p:cNvPr>
          <p:cNvSpPr/>
          <p:nvPr/>
        </p:nvSpPr>
        <p:spPr>
          <a:xfrm>
            <a:off x="1709531" y="5037840"/>
            <a:ext cx="2014331" cy="47330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0000CC"/>
                </a:solidFill>
              </a:rPr>
              <a:t>Contacto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926569E-EE51-4AE7-BDEA-7FE9EB988265}"/>
              </a:ext>
            </a:extLst>
          </p:cNvPr>
          <p:cNvSpPr/>
          <p:nvPr/>
        </p:nvSpPr>
        <p:spPr>
          <a:xfrm>
            <a:off x="3115384" y="5711267"/>
            <a:ext cx="2014331" cy="47330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  <a:highlight>
                  <a:srgbClr val="00FF00"/>
                </a:highlight>
              </a:rPr>
              <a:t>Contacto</a:t>
            </a:r>
          </a:p>
        </p:txBody>
      </p:sp>
      <p:pic>
        <p:nvPicPr>
          <p:cNvPr id="6150" name="Picture 6" descr="Click Icon Cursors PNG Transparent Background, Free Download ...">
            <a:extLst>
              <a:ext uri="{FF2B5EF4-FFF2-40B4-BE49-F238E27FC236}">
                <a16:creationId xmlns:a16="http://schemas.microsoft.com/office/drawing/2014/main" id="{F1A86FA6-EE63-420E-93A6-0E155BE1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079" y="5806399"/>
            <a:ext cx="378173" cy="3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lick Icon Cursors PNG Transparent Background, Free Download ...">
            <a:extLst>
              <a:ext uri="{FF2B5EF4-FFF2-40B4-BE49-F238E27FC236}">
                <a16:creationId xmlns:a16="http://schemas.microsoft.com/office/drawing/2014/main" id="{6AE799A7-9D21-4E40-94EE-EF0F7AA06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8" t="33900"/>
          <a:stretch/>
        </p:blipFill>
        <p:spPr bwMode="auto">
          <a:xfrm>
            <a:off x="4321912" y="4743830"/>
            <a:ext cx="263340" cy="26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3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7" y="1364566"/>
            <a:ext cx="11924713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utilizan para darle estilos a partes específicas de un elemento.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18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first-letter</a:t>
            </a:r>
            <a:r>
              <a:rPr lang="es-AR" sz="18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darle estilo a la primer letra de un texto.</a:t>
            </a:r>
          </a:p>
          <a:p>
            <a:pPr marL="0" indent="0">
              <a:buNone/>
            </a:pP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p:: </a:t>
            </a:r>
            <a:r>
              <a:rPr lang="es-A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first-letter</a:t>
            </a: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A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color:blue</a:t>
            </a: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  | </a:t>
            </a:r>
            <a:r>
              <a:rPr lang="es-AR" sz="1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 es un párrafo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18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es-AR" sz="18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-line:</a:t>
            </a:r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darle estilo a la primer línea de un párrafo.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p:: </a:t>
            </a:r>
            <a:r>
              <a:rPr lang="es-A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first-letter</a:t>
            </a: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s-A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background-color:yellow</a:t>
            </a: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  |   </a:t>
            </a:r>
            <a:r>
              <a:rPr lang="es-AR" sz="14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Esto es una línea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	  Esto otra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            y otra.</a:t>
            </a:r>
            <a:endParaRPr lang="es-AR" sz="18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18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s-AR" sz="18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utilizarse para agregar algo antes del contenido de un elemento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a::before{ </a:t>
            </a:r>
            <a:r>
              <a:rPr lang="es-A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:“✨";}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18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::after:</a:t>
            </a:r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 contenido después de un elemento </a:t>
            </a:r>
          </a:p>
          <a:p>
            <a:pPr marL="0" indent="0">
              <a:buNone/>
            </a:pP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a::before{ </a:t>
            </a:r>
            <a:r>
              <a:rPr lang="es-A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:“🙉";}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18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s-A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s-AR" sz="18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 estilos a una parte del documento que ha sido resaltada por el usuario</a:t>
            </a:r>
          </a:p>
          <a:p>
            <a:pPr marL="0" indent="0">
              <a:buNone/>
            </a:pPr>
            <a:r>
              <a:rPr lang="es-A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p::selection{background-color:pink;}</a:t>
            </a:r>
            <a:endParaRPr lang="pt-BR" sz="1400" dirty="0">
              <a:solidFill>
                <a:srgbClr val="CC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609601" y="38201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Pseudoelementos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DD02CD-3EFA-4BB7-A0F5-9416B6F5F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093" y="5790187"/>
            <a:ext cx="5971930" cy="9684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C07AF7-6DDF-47E4-8224-0806537E3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280" y="4501841"/>
            <a:ext cx="2930773" cy="60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ninguno. </a:t>
            </a:r>
          </a:p>
          <a:p>
            <a:pPr marL="0" indent="0">
              <a:buNone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inherit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valor de la propiedad del elemento será heredado del elemento padre.</a:t>
            </a:r>
          </a:p>
          <a:p>
            <a:pPr marL="0" indent="0">
              <a:buFont typeface="Arial"/>
              <a:buNone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restablece el valor inicial de la propiedad.</a:t>
            </a:r>
          </a:p>
          <a:p>
            <a:pPr marL="0" indent="0">
              <a:buFont typeface="Arial"/>
              <a:buNone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unset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es que el elemento heredo un valor diferente al suyo, lo restablece a ese valor heredado del padre.</a:t>
            </a:r>
          </a:p>
          <a:p>
            <a:pPr marL="0" indent="0">
              <a:buFont typeface="Arial"/>
              <a:buNone/>
            </a:pPr>
            <a:endParaRPr lang="es-AR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62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Absolutas (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unidades absolutas son medidas fijas, en pixeles, que deberían verse igual en todos los dispositivos. </a:t>
            </a:r>
          </a:p>
          <a:p>
            <a:pPr marL="0" indent="0"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Relativas (em y rem):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llaman así porque son unidades relativas al dispositivo sobre el que se está viendo la página web, que dependiendo de cada usuario puede ser distinto, tales como computadoras o celulares. </a:t>
            </a:r>
          </a:p>
          <a:p>
            <a:pPr marL="0" indent="0">
              <a:buFont typeface="Arial"/>
              <a:buNone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Flexibles (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vh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vmin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vmax</a:t>
            </a: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A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relativas al tamaño del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viewport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/>
              <a:buNone/>
            </a:pPr>
            <a:endParaRPr lang="es-AR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43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s-AR" sz="32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permite especificar el tamaño de la fuente (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em, rem).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s-AR" sz="32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permite darle estilo a la fuente (normal,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italic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oblique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s-AR" sz="32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establece una lista de fuentes (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sans-serif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3200" b="1" dirty="0" err="1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s-AR" sz="32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permite especificar el ancho de la fuente (</a:t>
            </a:r>
            <a:r>
              <a:rPr lang="es-A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es-A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400, 600, 800).</a:t>
            </a:r>
          </a:p>
          <a:p>
            <a:pPr marL="0" indent="0">
              <a:buFont typeface="Arial"/>
              <a:buNone/>
            </a:pPr>
            <a:endParaRPr lang="es-A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47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38539" y="1364566"/>
            <a:ext cx="11953461" cy="549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s-AR" sz="3200" b="1" dirty="0">
              <a:solidFill>
                <a:schemeClr val="tx1"/>
              </a:solidFill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s-A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Colores</a:t>
            </a: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FD474A8-0326-4E23-A9CF-43E5245691C7}"/>
              </a:ext>
            </a:extLst>
          </p:cNvPr>
          <p:cNvSpPr txBox="1">
            <a:spLocks/>
          </p:cNvSpPr>
          <p:nvPr/>
        </p:nvSpPr>
        <p:spPr>
          <a:xfrm>
            <a:off x="238539" y="1672046"/>
            <a:ext cx="11714922" cy="476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La propiedad color se puede usar en cualquier elemento, aunque principalmente se usa para modificar el color del texto, Existen diferentes formas de especificar el color: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Valor hexadecimal: </a:t>
            </a:r>
            <a:r>
              <a:rPr lang="es-AR" sz="2600" b="1" dirty="0">
                <a:solidFill>
                  <a:srgbClr val="310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#31078C </a:t>
            </a:r>
            <a:r>
              <a:rPr lang="es-A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AR" sz="2600" dirty="0">
                <a:solidFill>
                  <a:srgbClr val="310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#FF0000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Valor RGB (Red, Green, Blue): </a:t>
            </a:r>
            <a:r>
              <a:rPr lang="es-AR" sz="2600" b="1" dirty="0" err="1">
                <a:solidFill>
                  <a:srgbClr val="FA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s-AR" sz="2600" b="1" dirty="0">
                <a:solidFill>
                  <a:srgbClr val="FA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(250, 0, 250)</a:t>
            </a:r>
            <a:r>
              <a:rPr lang="es-A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AR" sz="2600" b="1" dirty="0">
                <a:solidFill>
                  <a:srgbClr val="FA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(0, 0, 0) 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es el color negro y por el contrario, 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(255, 255, 255) es blanco.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Valor RGBA (RGB + Alpha): </a:t>
            </a:r>
            <a:r>
              <a:rPr lang="es-AR" sz="2600" b="1" dirty="0" err="1">
                <a:solidFill>
                  <a:srgbClr val="05AD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lang="es-AR" sz="2600" b="1" dirty="0">
                <a:solidFill>
                  <a:srgbClr val="05AD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(5, 173, 213, 1)</a:t>
            </a:r>
            <a:r>
              <a:rPr lang="es-AR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600" dirty="0" err="1"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lang="es-AR" sz="2600" dirty="0">
                <a:latin typeface="Arial" panose="020B0604020202020204" pitchFamily="34" charset="0"/>
                <a:cs typeface="Arial" panose="020B0604020202020204" pitchFamily="34" charset="0"/>
              </a:rPr>
              <a:t>(100%, 62.5%, 100%, 1). El valor Alpha tiene que estar comprendido entre [0-1] y hace referencia a la transparencia del elemento, siendo 1 = opaco y 0 = transparente.</a:t>
            </a:r>
          </a:p>
        </p:txBody>
      </p:sp>
    </p:spTree>
    <p:extLst>
      <p:ext uri="{BB962C8B-B14F-4D97-AF65-F5344CB8AC3E}">
        <p14:creationId xmlns:p14="http://schemas.microsoft.com/office/powerpoint/2010/main" val="7944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309489" y="1702191"/>
            <a:ext cx="11690253" cy="496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Es un lenguaje de diseño que nos permite darle estilos a un lenguaje de marcado.</a:t>
            </a:r>
          </a:p>
          <a:p>
            <a:pPr marL="0" indent="0">
              <a:buFont typeface="Arial"/>
              <a:buNone/>
            </a:pP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La palabra </a:t>
            </a:r>
            <a:r>
              <a:rPr lang="es-AR" sz="32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 viene de </a:t>
            </a:r>
            <a:r>
              <a:rPr lang="es-A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3200" dirty="0" err="1">
                <a:latin typeface="Arial" panose="020B0604020202020204" pitchFamily="34" charset="0"/>
                <a:cs typeface="Arial" panose="020B0604020202020204" pitchFamily="34" charset="0"/>
              </a:rPr>
              <a:t>ascading</a:t>
            </a: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AR" sz="3200" dirty="0" err="1">
                <a:latin typeface="Arial" panose="020B0604020202020204" pitchFamily="34" charset="0"/>
                <a:cs typeface="Arial" panose="020B0604020202020204" pitchFamily="34" charset="0"/>
              </a:rPr>
              <a:t>tyle</a:t>
            </a:r>
            <a:r>
              <a:rPr lang="es-A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AR" sz="3200" dirty="0" err="1">
                <a:latin typeface="Arial" panose="020B0604020202020204" pitchFamily="34" charset="0"/>
                <a:cs typeface="Arial" panose="020B0604020202020204" pitchFamily="34" charset="0"/>
              </a:rPr>
              <a:t>heets</a:t>
            </a:r>
            <a:r>
              <a:rPr lang="es-AR" sz="3200" dirty="0">
                <a:latin typeface="Arial" panose="020B0604020202020204" pitchFamily="34" charset="0"/>
                <a:cs typeface="Arial" panose="020B0604020202020204" pitchFamily="34" charset="0"/>
              </a:rPr>
              <a:t>, esto quiere decir: Hojas de Estilo en Cascada. La palabra cascada hace referencia a una propiedad muy importante de css, y es la forma en que se comparta cuando entran en conflicto dos o más reglas de estilo.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15ABDE0-4EED-4BE4-8AED-A5F470FD1ED7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es?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24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309489" y="1702191"/>
            <a:ext cx="11690253" cy="496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Hasta ahora, vimos los estilos predeterminados que otorga el navegador. Por ejemplo:</a:t>
            </a:r>
          </a:p>
          <a:p>
            <a:pPr marL="0" indent="0">
              <a:buFont typeface="Arial"/>
              <a:buNone/>
            </a:pPr>
            <a:endParaRPr lang="es-A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AR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b="1" dirty="0" err="1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  <a:r>
              <a:rPr lang="es-AR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hace que el texto se muestre resaltado.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AR" b="1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&gt; hace que aparezca un punto o un número a modo de ítem, a la izquierda del texto.</a:t>
            </a:r>
          </a:p>
          <a:p>
            <a:pPr marL="0" indent="0">
              <a:buFont typeface="Arial"/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Esto pasa en todos los navegadores, el problema es que </a:t>
            </a:r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no todos definen los estilos exactamente de la misma manera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37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6" y="1744393"/>
            <a:ext cx="12065391" cy="496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Hay 3 formas de utilizar una hoja de estilo: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CSS Externo: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 el documento HTML tenemos que incluir una referencia al archivo .css dentro del elemento &lt;link&gt;.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AR" sz="24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&lt;link </a:t>
            </a:r>
            <a:r>
              <a:rPr lang="es-AR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s-A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AR" sz="2400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AR" sz="2400" b="1" dirty="0" err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es-AR" sz="2400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AR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s-A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AR" sz="2400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“css/styles.css“</a:t>
            </a:r>
            <a:r>
              <a:rPr lang="es-AR" sz="24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CSS Interno: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Incluimos la etiqueta &lt;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&gt; dentro del &lt;head&gt; en nuestro documento.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AR" sz="2400" b="1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CSS en Línea: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Dentro del atributo </a:t>
            </a:r>
            <a:r>
              <a:rPr lang="es-AR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s-A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incorporamos los estilos que se van a aplicar solo en esa misma etiqueta. </a:t>
            </a:r>
          </a:p>
        </p:txBody>
      </p:sp>
    </p:spTree>
    <p:extLst>
      <p:ext uri="{BB962C8B-B14F-4D97-AF65-F5344CB8AC3E}">
        <p14:creationId xmlns:p14="http://schemas.microsoft.com/office/powerpoint/2010/main" val="377429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95423" y="1744393"/>
            <a:ext cx="2590799" cy="189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00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h1 {</a:t>
            </a:r>
          </a:p>
          <a:p>
            <a:pPr marL="0" indent="0">
              <a:buFont typeface="Arial"/>
              <a:buNone/>
            </a:pPr>
            <a:r>
              <a:rPr lang="es-AR" sz="80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	</a:t>
            </a:r>
            <a:endParaRPr lang="es-AR" sz="2000" dirty="0">
              <a:solidFill>
                <a:srgbClr val="CC009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636F5C-FADD-4DA4-A570-577F71EAB71E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BDE189-ED92-486D-A700-439AC71BD3F1}"/>
              </a:ext>
            </a:extLst>
          </p:cNvPr>
          <p:cNvSpPr txBox="1"/>
          <p:nvPr/>
        </p:nvSpPr>
        <p:spPr>
          <a:xfrm>
            <a:off x="295422" y="1436616"/>
            <a:ext cx="1308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Selector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A4BABC-84EB-4EDC-8BD9-20692E73B96B}"/>
              </a:ext>
            </a:extLst>
          </p:cNvPr>
          <p:cNvSpPr txBox="1"/>
          <p:nvPr/>
        </p:nvSpPr>
        <p:spPr>
          <a:xfrm>
            <a:off x="295421" y="2812905"/>
            <a:ext cx="1927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Indica a que elemento vamos a darle estilos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3B79AF-7A43-4E46-B03C-DE856D249AD6}"/>
              </a:ext>
            </a:extLst>
          </p:cNvPr>
          <p:cNvSpPr txBox="1"/>
          <p:nvPr/>
        </p:nvSpPr>
        <p:spPr>
          <a:xfrm>
            <a:off x="3134751" y="2488715"/>
            <a:ext cx="320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propiedad                              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8075851-5935-4D4D-A1E9-3589BB4DF549}"/>
              </a:ext>
            </a:extLst>
          </p:cNvPr>
          <p:cNvSpPr txBox="1"/>
          <p:nvPr/>
        </p:nvSpPr>
        <p:spPr>
          <a:xfrm>
            <a:off x="6593058" y="2483392"/>
            <a:ext cx="320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valor                              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28B9421-3054-40C9-B02B-E44ED1685917}"/>
              </a:ext>
            </a:extLst>
          </p:cNvPr>
          <p:cNvSpPr txBox="1"/>
          <p:nvPr/>
        </p:nvSpPr>
        <p:spPr>
          <a:xfrm>
            <a:off x="3134751" y="5131226"/>
            <a:ext cx="832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 bloque de declaración                                                                                                   </a:t>
            </a:r>
            <a:r>
              <a:rPr lang="es-AR" b="1" dirty="0">
                <a:solidFill>
                  <a:schemeClr val="tx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474420-303F-4EBD-8789-7308593FFB00}"/>
              </a:ext>
            </a:extLst>
          </p:cNvPr>
          <p:cNvSpPr txBox="1"/>
          <p:nvPr/>
        </p:nvSpPr>
        <p:spPr>
          <a:xfrm>
            <a:off x="3154731" y="2896707"/>
            <a:ext cx="8566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/>
              <a:buNone/>
            </a:pPr>
            <a:r>
              <a:rPr lang="es-AR" sz="7200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color:</a:t>
            </a:r>
            <a:r>
              <a:rPr lang="es-AR" sz="72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7200" dirty="0">
                <a:solidFill>
                  <a:srgbClr val="0000CC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blue</a:t>
            </a:r>
            <a:r>
              <a:rPr lang="es-AR" sz="7200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s-AR" sz="7200" dirty="0" err="1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font-size</a:t>
            </a:r>
            <a:r>
              <a:rPr lang="es-AR" sz="7200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s-AR" sz="7200" dirty="0">
                <a:solidFill>
                  <a:srgbClr val="9900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24</a:t>
            </a:r>
            <a:r>
              <a:rPr lang="es-AR" sz="72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px</a:t>
            </a:r>
            <a:r>
              <a:rPr lang="es-AR" sz="7200" dirty="0">
                <a:solidFill>
                  <a:srgbClr val="00B0F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;</a:t>
            </a:r>
            <a:endParaRPr lang="es-AR" sz="7200" dirty="0">
              <a:solidFill>
                <a:srgbClr val="CC009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C571DE9-5D8C-4BF4-B6CF-CE2A00701991}"/>
              </a:ext>
            </a:extLst>
          </p:cNvPr>
          <p:cNvSpPr txBox="1">
            <a:spLocks/>
          </p:cNvSpPr>
          <p:nvPr/>
        </p:nvSpPr>
        <p:spPr>
          <a:xfrm>
            <a:off x="2222694" y="5392899"/>
            <a:ext cx="1252942" cy="117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320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s-AR" sz="8000" dirty="0">
                <a:solidFill>
                  <a:srgbClr val="CC009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	</a:t>
            </a:r>
            <a:endParaRPr lang="es-AR" sz="2000" dirty="0">
              <a:solidFill>
                <a:srgbClr val="CC009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0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7" y="1522827"/>
            <a:ext cx="4815811" cy="381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La declaración indica "qué hay que hacer" y el selector indica "a quién hay que aplicarlo". 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universal: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 todos los elementos de HTML.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de etiqueta: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seleccionar una etiqueta especifica. </a:t>
            </a: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7423C9-5C2B-4198-B349-00809897D798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reglas g">
            <a:extLst>
              <a:ext uri="{FF2B5EF4-FFF2-40B4-BE49-F238E27FC236}">
                <a16:creationId xmlns:a16="http://schemas.microsoft.com/office/drawing/2014/main" id="{AE689794-2CD3-41E7-B1D9-A6A80127B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98" y="1603717"/>
            <a:ext cx="7002903" cy="49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6" y="1603717"/>
            <a:ext cx="4815811" cy="510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de clase: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agregando el atributo </a:t>
            </a:r>
            <a:r>
              <a:rPr lang="es-A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los elementos que queramos aplicarles estilos. 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de ID: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 igual que .</a:t>
            </a:r>
            <a:r>
              <a:rPr lang="es-AR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pero solo puede utilizarse en un elemento HTML.</a:t>
            </a:r>
          </a:p>
          <a:p>
            <a:pPr marL="342900">
              <a:buFont typeface="Wingdings" panose="05000000000000000000" pitchFamily="2" charset="2"/>
              <a:buChar char="q"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7423C9-5C2B-4198-B349-00809897D798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reglas g">
            <a:extLst>
              <a:ext uri="{FF2B5EF4-FFF2-40B4-BE49-F238E27FC236}">
                <a16:creationId xmlns:a16="http://schemas.microsoft.com/office/drawing/2014/main" id="{AE689794-2CD3-41E7-B1D9-A6A80127B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98" y="1603717"/>
            <a:ext cx="7002903" cy="49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57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6" y="1603717"/>
            <a:ext cx="4815811" cy="510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descendiente: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aplican en los elementos que tienen una relación padre-hijo, es decir las etiquetas que están dentro de otras etiquetas. En el siguiente ejemplo es más fácil agregar un selector descendiente que aplicar un clase a cada elemento &lt;p&gt;</a:t>
            </a:r>
          </a:p>
          <a:p>
            <a:pPr marL="342900">
              <a:buFont typeface="Wingdings" panose="05000000000000000000" pitchFamily="2" charset="2"/>
              <a:buChar char="q"/>
            </a:pPr>
            <a:endParaRPr lang="es-A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>
              <a:buFont typeface="Wingdings" panose="05000000000000000000" pitchFamily="2" charset="2"/>
              <a:buChar char="q"/>
            </a:pPr>
            <a:endParaRPr lang="es-A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7423C9-5C2B-4198-B349-00809897D798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0B06C0-A87E-46AF-A185-96A66EC6CDFC}"/>
              </a:ext>
            </a:extLst>
          </p:cNvPr>
          <p:cNvSpPr txBox="1"/>
          <p:nvPr/>
        </p:nvSpPr>
        <p:spPr>
          <a:xfrm>
            <a:off x="5083097" y="1642402"/>
            <a:ext cx="698698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rgbClr val="CC0099"/>
                </a:solidFill>
              </a:rPr>
              <a:t>&lt;</a:t>
            </a:r>
            <a:r>
              <a:rPr lang="es-AR" sz="1600" b="1" dirty="0" err="1">
                <a:solidFill>
                  <a:srgbClr val="CC0099"/>
                </a:solidFill>
              </a:rPr>
              <a:t>div</a:t>
            </a:r>
            <a:r>
              <a:rPr lang="es-AR" sz="1600" b="1" dirty="0">
                <a:solidFill>
                  <a:srgbClr val="CC0099"/>
                </a:solidFill>
              </a:rPr>
              <a:t>&gt;</a:t>
            </a:r>
          </a:p>
          <a:p>
            <a:r>
              <a:rPr lang="es-AR" sz="1600" dirty="0"/>
              <a:t>             </a:t>
            </a:r>
            <a:r>
              <a:rPr lang="es-AR" sz="1600" b="1" dirty="0">
                <a:solidFill>
                  <a:srgbClr val="CC0099"/>
                </a:solidFill>
              </a:rPr>
              <a:t>&lt;p&gt; </a:t>
            </a:r>
            <a:r>
              <a:rPr lang="es-AR" sz="1600" i="1" dirty="0" err="1"/>
              <a:t>Lorem</a:t>
            </a:r>
            <a:r>
              <a:rPr lang="es-AR" sz="1600" i="1" dirty="0"/>
              <a:t> </a:t>
            </a:r>
            <a:r>
              <a:rPr lang="es-AR" sz="1600" i="1" dirty="0" err="1"/>
              <a:t>ipsum</a:t>
            </a:r>
            <a:r>
              <a:rPr lang="es-AR" sz="1600" i="1" dirty="0"/>
              <a:t> dolor </a:t>
            </a:r>
            <a:r>
              <a:rPr lang="es-AR" sz="1600" i="1" dirty="0" err="1"/>
              <a:t>sit</a:t>
            </a:r>
            <a:r>
              <a:rPr lang="es-AR" sz="1600" i="1" dirty="0"/>
              <a:t> </a:t>
            </a:r>
            <a:r>
              <a:rPr lang="es-AR" sz="1600" i="1" dirty="0" err="1"/>
              <a:t>amet</a:t>
            </a:r>
            <a:r>
              <a:rPr lang="es-AR" sz="1600" i="1" dirty="0"/>
              <a:t>, </a:t>
            </a:r>
            <a:r>
              <a:rPr lang="es-AR" sz="1600" i="1" dirty="0" err="1"/>
              <a:t>consectetur</a:t>
            </a:r>
            <a:r>
              <a:rPr lang="es-AR" sz="1600" i="1" dirty="0"/>
              <a:t> </a:t>
            </a:r>
            <a:r>
              <a:rPr lang="es-AR" sz="1600" i="1" dirty="0" err="1"/>
              <a:t>adipisicing</a:t>
            </a:r>
            <a:r>
              <a:rPr lang="es-AR" sz="1600" i="1" dirty="0"/>
              <a:t> </a:t>
            </a:r>
            <a:r>
              <a:rPr lang="es-AR" sz="1600" i="1" dirty="0" err="1"/>
              <a:t>elit</a:t>
            </a:r>
            <a:r>
              <a:rPr lang="es-AR" sz="1600" i="1" dirty="0"/>
              <a:t>, sed do </a:t>
            </a:r>
            <a:r>
              <a:rPr lang="es-AR" sz="1600" i="1" dirty="0" err="1"/>
              <a:t>eiusmod</a:t>
            </a:r>
            <a:endParaRPr lang="es-AR" sz="1600" i="1" dirty="0"/>
          </a:p>
          <a:p>
            <a:r>
              <a:rPr lang="es-AR" sz="1600" i="1" dirty="0"/>
              <a:t>    </a:t>
            </a:r>
            <a:r>
              <a:rPr lang="es-AR" sz="1600" i="1" dirty="0" err="1"/>
              <a:t>tempor</a:t>
            </a:r>
            <a:r>
              <a:rPr lang="es-AR" sz="1600" i="1" dirty="0"/>
              <a:t> </a:t>
            </a:r>
            <a:r>
              <a:rPr lang="es-AR" sz="1600" i="1" dirty="0" err="1"/>
              <a:t>incididunt</a:t>
            </a:r>
            <a:r>
              <a:rPr lang="es-AR" sz="1600" i="1" dirty="0"/>
              <a:t> ut labore et </a:t>
            </a:r>
            <a:r>
              <a:rPr lang="es-AR" sz="1600" i="1" dirty="0" err="1"/>
              <a:t>dolore</a:t>
            </a:r>
            <a:r>
              <a:rPr lang="es-AR" sz="1600" i="1" dirty="0"/>
              <a:t> magna </a:t>
            </a:r>
            <a:r>
              <a:rPr lang="es-AR" sz="1600" i="1" dirty="0" err="1"/>
              <a:t>aliqua</a:t>
            </a:r>
            <a:r>
              <a:rPr lang="es-AR" sz="1600" i="1" dirty="0"/>
              <a:t>. </a:t>
            </a:r>
            <a:r>
              <a:rPr lang="es-AR" sz="1600" b="1" dirty="0">
                <a:solidFill>
                  <a:srgbClr val="CC0099"/>
                </a:solidFill>
              </a:rPr>
              <a:t>&lt;/p&gt;</a:t>
            </a:r>
          </a:p>
          <a:p>
            <a:r>
              <a:rPr lang="es-AR" sz="1600" dirty="0"/>
              <a:t> </a:t>
            </a:r>
            <a:r>
              <a:rPr lang="es-AR" sz="1600" b="1" dirty="0">
                <a:solidFill>
                  <a:srgbClr val="CC0099"/>
                </a:solidFill>
              </a:rPr>
              <a:t>&lt;p&gt; </a:t>
            </a:r>
            <a:r>
              <a:rPr lang="es-AR" sz="1600" i="1" dirty="0" err="1"/>
              <a:t>Lorem</a:t>
            </a:r>
            <a:r>
              <a:rPr lang="es-AR" sz="1600" i="1" dirty="0"/>
              <a:t> </a:t>
            </a:r>
            <a:r>
              <a:rPr lang="es-AR" sz="1600" i="1" dirty="0" err="1"/>
              <a:t>ipsum</a:t>
            </a:r>
            <a:r>
              <a:rPr lang="es-AR" sz="1600" i="1" dirty="0"/>
              <a:t> dolor </a:t>
            </a:r>
            <a:r>
              <a:rPr lang="es-AR" sz="1600" i="1" dirty="0" err="1"/>
              <a:t>sit</a:t>
            </a:r>
            <a:r>
              <a:rPr lang="es-AR" sz="1600" i="1" dirty="0"/>
              <a:t> </a:t>
            </a:r>
            <a:r>
              <a:rPr lang="es-AR" sz="1600" i="1" dirty="0" err="1"/>
              <a:t>amet</a:t>
            </a:r>
            <a:r>
              <a:rPr lang="es-AR" sz="1600" i="1" dirty="0"/>
              <a:t>, </a:t>
            </a:r>
            <a:r>
              <a:rPr lang="es-AR" sz="1600" i="1" dirty="0" err="1"/>
              <a:t>consectetur</a:t>
            </a:r>
            <a:r>
              <a:rPr lang="es-AR" sz="1600" i="1" dirty="0"/>
              <a:t> </a:t>
            </a:r>
            <a:r>
              <a:rPr lang="es-AR" sz="1600" i="1" dirty="0" err="1"/>
              <a:t>adipisicing</a:t>
            </a:r>
            <a:r>
              <a:rPr lang="es-AR" sz="1600" i="1" dirty="0"/>
              <a:t> </a:t>
            </a:r>
            <a:r>
              <a:rPr lang="es-AR" sz="1600" i="1" dirty="0" err="1"/>
              <a:t>elit</a:t>
            </a:r>
            <a:r>
              <a:rPr lang="es-AR" sz="1600" i="1" dirty="0"/>
              <a:t>, sed do </a:t>
            </a:r>
            <a:r>
              <a:rPr lang="es-AR" sz="1600" i="1" dirty="0" err="1"/>
              <a:t>eiusmod</a:t>
            </a:r>
            <a:endParaRPr lang="es-AR" sz="1600" i="1" dirty="0"/>
          </a:p>
          <a:p>
            <a:r>
              <a:rPr lang="es-AR" sz="1600" i="1" dirty="0"/>
              <a:t>    </a:t>
            </a:r>
            <a:r>
              <a:rPr lang="es-AR" sz="1600" i="1" dirty="0" err="1"/>
              <a:t>tempor</a:t>
            </a:r>
            <a:r>
              <a:rPr lang="es-AR" sz="1600" i="1" dirty="0"/>
              <a:t> </a:t>
            </a:r>
            <a:r>
              <a:rPr lang="es-AR" sz="1600" i="1" dirty="0" err="1"/>
              <a:t>incididunt</a:t>
            </a:r>
            <a:r>
              <a:rPr lang="es-AR" sz="1600" i="1" dirty="0"/>
              <a:t> ut labore et </a:t>
            </a:r>
            <a:r>
              <a:rPr lang="es-AR" sz="1600" i="1" dirty="0" err="1"/>
              <a:t>dolore</a:t>
            </a:r>
            <a:r>
              <a:rPr lang="es-AR" sz="1600" i="1" dirty="0"/>
              <a:t> magna </a:t>
            </a:r>
            <a:r>
              <a:rPr lang="es-AR" sz="1600" i="1" dirty="0" err="1"/>
              <a:t>aliqua</a:t>
            </a:r>
            <a:r>
              <a:rPr lang="es-AR" sz="1600" i="1" dirty="0"/>
              <a:t>. </a:t>
            </a:r>
            <a:r>
              <a:rPr lang="es-AR" sz="1600" b="1" dirty="0">
                <a:solidFill>
                  <a:srgbClr val="CC0099"/>
                </a:solidFill>
              </a:rPr>
              <a:t>&lt;/p&gt;</a:t>
            </a:r>
          </a:p>
          <a:p>
            <a:r>
              <a:rPr lang="es-AR" sz="1600" dirty="0"/>
              <a:t> </a:t>
            </a:r>
            <a:r>
              <a:rPr lang="es-AR" sz="1600" b="1" dirty="0">
                <a:solidFill>
                  <a:srgbClr val="CC0099"/>
                </a:solidFill>
              </a:rPr>
              <a:t>&lt;p&gt; </a:t>
            </a:r>
            <a:r>
              <a:rPr lang="es-AR" sz="1600" i="1" dirty="0" err="1"/>
              <a:t>Lorem</a:t>
            </a:r>
            <a:r>
              <a:rPr lang="es-AR" sz="1600" i="1" dirty="0"/>
              <a:t> </a:t>
            </a:r>
            <a:r>
              <a:rPr lang="es-AR" sz="1600" i="1" dirty="0" err="1"/>
              <a:t>ipsum</a:t>
            </a:r>
            <a:r>
              <a:rPr lang="es-AR" sz="1600" i="1" dirty="0"/>
              <a:t> dolor </a:t>
            </a:r>
            <a:r>
              <a:rPr lang="es-AR" sz="1600" i="1" dirty="0" err="1"/>
              <a:t>sit</a:t>
            </a:r>
            <a:r>
              <a:rPr lang="es-AR" sz="1600" i="1" dirty="0"/>
              <a:t> </a:t>
            </a:r>
            <a:r>
              <a:rPr lang="es-AR" sz="1600" i="1" dirty="0" err="1"/>
              <a:t>amet</a:t>
            </a:r>
            <a:r>
              <a:rPr lang="es-AR" sz="1600" i="1" dirty="0"/>
              <a:t>, </a:t>
            </a:r>
            <a:r>
              <a:rPr lang="es-AR" sz="1600" i="1" dirty="0" err="1"/>
              <a:t>consectetur</a:t>
            </a:r>
            <a:r>
              <a:rPr lang="es-AR" sz="1600" i="1" dirty="0"/>
              <a:t> </a:t>
            </a:r>
            <a:r>
              <a:rPr lang="es-AR" sz="1600" i="1" dirty="0" err="1"/>
              <a:t>adipisicing</a:t>
            </a:r>
            <a:r>
              <a:rPr lang="es-AR" sz="1600" i="1" dirty="0"/>
              <a:t> </a:t>
            </a:r>
            <a:r>
              <a:rPr lang="es-AR" sz="1600" i="1" dirty="0" err="1"/>
              <a:t>elit</a:t>
            </a:r>
            <a:r>
              <a:rPr lang="es-AR" sz="1600" i="1" dirty="0"/>
              <a:t>, sed do </a:t>
            </a:r>
            <a:r>
              <a:rPr lang="es-AR" sz="1600" i="1" dirty="0" err="1"/>
              <a:t>eiusmod</a:t>
            </a:r>
            <a:endParaRPr lang="es-AR" sz="1600" i="1" dirty="0"/>
          </a:p>
          <a:p>
            <a:r>
              <a:rPr lang="es-AR" sz="1600" i="1" dirty="0"/>
              <a:t>    </a:t>
            </a:r>
            <a:r>
              <a:rPr lang="es-AR" sz="1600" i="1" dirty="0" err="1"/>
              <a:t>tempor</a:t>
            </a:r>
            <a:r>
              <a:rPr lang="es-AR" sz="1600" i="1" dirty="0"/>
              <a:t> </a:t>
            </a:r>
            <a:r>
              <a:rPr lang="es-AR" sz="1600" i="1" dirty="0" err="1"/>
              <a:t>incididunt</a:t>
            </a:r>
            <a:r>
              <a:rPr lang="es-AR" sz="1600" i="1" dirty="0"/>
              <a:t> ut labore et </a:t>
            </a:r>
            <a:r>
              <a:rPr lang="es-AR" sz="1600" i="1" dirty="0" err="1"/>
              <a:t>dolore</a:t>
            </a:r>
            <a:r>
              <a:rPr lang="es-AR" sz="1600" i="1" dirty="0"/>
              <a:t> magna </a:t>
            </a:r>
            <a:r>
              <a:rPr lang="es-AR" sz="1600" i="1" dirty="0" err="1"/>
              <a:t>aliqua</a:t>
            </a:r>
            <a:r>
              <a:rPr lang="es-AR" sz="1600" i="1" dirty="0"/>
              <a:t>. </a:t>
            </a:r>
            <a:r>
              <a:rPr lang="es-AR" sz="1600" b="1" dirty="0">
                <a:solidFill>
                  <a:srgbClr val="CC0099"/>
                </a:solidFill>
              </a:rPr>
              <a:t>&lt;/p&gt;</a:t>
            </a:r>
          </a:p>
          <a:p>
            <a:r>
              <a:rPr lang="es-AR" sz="1600" b="1" dirty="0">
                <a:solidFill>
                  <a:srgbClr val="CC0099"/>
                </a:solidFill>
              </a:rPr>
              <a:t>&lt;/</a:t>
            </a:r>
            <a:r>
              <a:rPr lang="es-AR" sz="1600" b="1" dirty="0" err="1">
                <a:solidFill>
                  <a:srgbClr val="CC0099"/>
                </a:solidFill>
              </a:rPr>
              <a:t>div</a:t>
            </a:r>
            <a:r>
              <a:rPr lang="es-AR" sz="1600" b="1" dirty="0">
                <a:solidFill>
                  <a:srgbClr val="CC0099"/>
                </a:solidFill>
              </a:rPr>
              <a:t>&gt;</a:t>
            </a:r>
          </a:p>
          <a:p>
            <a:endParaRPr lang="es-AR" b="1" dirty="0">
              <a:solidFill>
                <a:srgbClr val="CC0099"/>
              </a:solidFill>
            </a:endParaRP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---------------------------------------------------------------------------------------------------------------</a:t>
            </a:r>
          </a:p>
          <a:p>
            <a:endParaRPr lang="es-AR" b="1" dirty="0">
              <a:solidFill>
                <a:srgbClr val="CC0099"/>
              </a:solidFill>
            </a:endParaRPr>
          </a:p>
          <a:p>
            <a:r>
              <a:rPr lang="es-AR" sz="2400" b="1" dirty="0" err="1">
                <a:solidFill>
                  <a:srgbClr val="CC0099"/>
                </a:solidFill>
                <a:latin typeface="Arial Black" panose="020B0A04020102020204" pitchFamily="34" charset="0"/>
              </a:rPr>
              <a:t>div</a:t>
            </a:r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 p {</a:t>
            </a:r>
          </a:p>
          <a:p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	</a:t>
            </a:r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color: </a:t>
            </a:r>
            <a:r>
              <a:rPr lang="es-AR" sz="24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green</a:t>
            </a:r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	font-size: </a:t>
            </a:r>
            <a:r>
              <a:rPr lang="es-AR" sz="2400" b="1" dirty="0">
                <a:solidFill>
                  <a:srgbClr val="9900FF"/>
                </a:solidFill>
                <a:latin typeface="Arial Black" panose="020B0A04020102020204" pitchFamily="34" charset="0"/>
              </a:rPr>
              <a:t>20</a:t>
            </a:r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px</a:t>
            </a:r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	</a:t>
            </a:r>
            <a:r>
              <a:rPr lang="es-AR" sz="2400" b="1" i="0" dirty="0" err="1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font-weight</a:t>
            </a:r>
            <a:r>
              <a:rPr lang="es-AR" sz="2400" b="1" i="0" dirty="0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lang="es-AR" sz="2400" b="1" i="0" dirty="0" err="1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bold</a:t>
            </a:r>
            <a:r>
              <a:rPr lang="es-AR" sz="2400" b="1" i="0" dirty="0"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;</a:t>
            </a:r>
          </a:p>
          <a:p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37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A67B40A-CEF3-45CA-B7BD-94889C1DE596}"/>
              </a:ext>
            </a:extLst>
          </p:cNvPr>
          <p:cNvSpPr txBox="1">
            <a:spLocks/>
          </p:cNvSpPr>
          <p:nvPr/>
        </p:nvSpPr>
        <p:spPr>
          <a:xfrm>
            <a:off x="267286" y="1642402"/>
            <a:ext cx="4815811" cy="510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selector de hijos:</a:t>
            </a:r>
            <a:r>
              <a:rPr lang="es-AR" sz="24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no queremos seleccionar todos los elementos descendientes pero si a los hijos directos podemos utilizar el símbolo &gt;.</a:t>
            </a:r>
          </a:p>
          <a:p>
            <a:pPr marL="342900">
              <a:buFont typeface="Wingdings" panose="05000000000000000000" pitchFamily="2" charset="2"/>
              <a:buChar char="q"/>
            </a:pPr>
            <a:r>
              <a:rPr lang="es-AR" sz="2400" b="1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  <a:cs typeface="Arial" panose="020B0604020202020204" pitchFamily="34" charset="0"/>
              </a:rPr>
              <a:t>otros selectores:</a:t>
            </a:r>
            <a:endParaRPr lang="es-AR" sz="2400" dirty="0">
              <a:solidFill>
                <a:schemeClr val="bg1"/>
              </a:solidFill>
              <a:highlight>
                <a:srgbClr val="000000"/>
              </a:highligh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7423C9-5C2B-4198-B349-00809897D798}"/>
              </a:ext>
            </a:extLst>
          </p:cNvPr>
          <p:cNvSpPr txBox="1"/>
          <p:nvPr/>
        </p:nvSpPr>
        <p:spPr>
          <a:xfrm>
            <a:off x="1" y="4220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0B06C0-A87E-46AF-A185-96A66EC6CDFC}"/>
              </a:ext>
            </a:extLst>
          </p:cNvPr>
          <p:cNvSpPr txBox="1"/>
          <p:nvPr/>
        </p:nvSpPr>
        <p:spPr>
          <a:xfrm>
            <a:off x="5083097" y="1642402"/>
            <a:ext cx="69869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CC0099"/>
                </a:solidFill>
              </a:rPr>
              <a:t> &lt;p&gt;</a:t>
            </a:r>
          </a:p>
          <a:p>
            <a:r>
              <a:rPr lang="pt-BR" sz="1600" b="1" dirty="0">
                <a:solidFill>
                  <a:schemeClr val="tx1"/>
                </a:solidFill>
              </a:rPr>
              <a:t>          </a:t>
            </a:r>
            <a:r>
              <a:rPr lang="pt-BR" sz="1600" dirty="0" err="1">
                <a:solidFill>
                  <a:schemeClr val="tx1"/>
                </a:solidFill>
              </a:rPr>
              <a:t>Esto</a:t>
            </a:r>
            <a:r>
              <a:rPr lang="pt-BR" sz="1600" dirty="0">
                <a:solidFill>
                  <a:schemeClr val="tx1"/>
                </a:solidFill>
              </a:rPr>
              <a:t> es </a:t>
            </a:r>
            <a:r>
              <a:rPr lang="pt-BR" sz="1600" b="1" dirty="0">
                <a:solidFill>
                  <a:srgbClr val="CC0099"/>
                </a:solidFill>
              </a:rPr>
              <a:t>&lt;</a:t>
            </a:r>
            <a:r>
              <a:rPr lang="pt-BR" sz="1600" b="1" dirty="0" err="1">
                <a:solidFill>
                  <a:srgbClr val="CC0099"/>
                </a:solidFill>
              </a:rPr>
              <a:t>strong</a:t>
            </a:r>
            <a:r>
              <a:rPr lang="pt-BR" sz="1600" b="1" dirty="0">
                <a:solidFill>
                  <a:srgbClr val="CC0099"/>
                </a:solidFill>
              </a:rPr>
              <a:t>&gt; </a:t>
            </a:r>
            <a:r>
              <a:rPr lang="pt-BR" sz="1600" b="1" dirty="0" err="1">
                <a:solidFill>
                  <a:schemeClr val="tx1"/>
                </a:solidFill>
              </a:rPr>
              <a:t>muy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rgbClr val="CC0099"/>
                </a:solidFill>
              </a:rPr>
              <a:t>&lt;/</a:t>
            </a:r>
            <a:r>
              <a:rPr lang="pt-BR" sz="1600" b="1" dirty="0" err="1">
                <a:solidFill>
                  <a:srgbClr val="CC0099"/>
                </a:solidFill>
              </a:rPr>
              <a:t>strong</a:t>
            </a:r>
            <a:r>
              <a:rPr lang="pt-BR" sz="1600" b="1" dirty="0">
                <a:solidFill>
                  <a:srgbClr val="CC0099"/>
                </a:solidFill>
              </a:rPr>
              <a:t>&gt; </a:t>
            </a:r>
            <a:r>
              <a:rPr lang="pt-BR" sz="1600" dirty="0">
                <a:solidFill>
                  <a:schemeClr val="tx1"/>
                </a:solidFill>
              </a:rPr>
              <a:t>importante.</a:t>
            </a:r>
          </a:p>
          <a:p>
            <a:r>
              <a:rPr lang="pt-BR" sz="1600" b="1" dirty="0">
                <a:solidFill>
                  <a:srgbClr val="CC0099"/>
                </a:solidFill>
              </a:rPr>
              <a:t> &lt;/p&gt;</a:t>
            </a:r>
          </a:p>
          <a:p>
            <a:r>
              <a:rPr lang="pt-BR" sz="1600" b="1" dirty="0">
                <a:solidFill>
                  <a:srgbClr val="CC0099"/>
                </a:solidFill>
              </a:rPr>
              <a:t>&lt;p&gt; </a:t>
            </a:r>
            <a:r>
              <a:rPr lang="pt-BR" sz="1600" dirty="0" err="1">
                <a:solidFill>
                  <a:schemeClr val="tx1"/>
                </a:solidFill>
              </a:rPr>
              <a:t>Esto</a:t>
            </a:r>
            <a:r>
              <a:rPr lang="pt-BR" sz="1600" dirty="0">
                <a:solidFill>
                  <a:schemeClr val="tx1"/>
                </a:solidFill>
              </a:rPr>
              <a:t> es </a:t>
            </a:r>
            <a:r>
              <a:rPr lang="pt-BR" sz="1600" b="1" dirty="0">
                <a:solidFill>
                  <a:srgbClr val="CC0099"/>
                </a:solidFill>
              </a:rPr>
              <a:t>&lt;i&gt; </a:t>
            </a:r>
            <a:r>
              <a:rPr lang="pt-BR" sz="1600" i="1" dirty="0">
                <a:solidFill>
                  <a:schemeClr val="tx1"/>
                </a:solidFill>
              </a:rPr>
              <a:t>realmente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rgbClr val="CC0099"/>
                </a:solidFill>
              </a:rPr>
              <a:t>&lt;</a:t>
            </a:r>
            <a:r>
              <a:rPr lang="pt-BR" sz="1600" b="1" dirty="0" err="1">
                <a:solidFill>
                  <a:srgbClr val="CC0099"/>
                </a:solidFill>
              </a:rPr>
              <a:t>strong</a:t>
            </a:r>
            <a:r>
              <a:rPr lang="pt-BR" sz="1600" b="1" dirty="0">
                <a:solidFill>
                  <a:srgbClr val="CC0099"/>
                </a:solidFill>
              </a:rPr>
              <a:t>&gt; </a:t>
            </a:r>
            <a:r>
              <a:rPr lang="pt-BR" sz="1600" b="1" i="1" dirty="0" err="1">
                <a:solidFill>
                  <a:schemeClr val="tx1"/>
                </a:solidFill>
              </a:rPr>
              <a:t>muy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rgbClr val="CC0099"/>
                </a:solidFill>
              </a:rPr>
              <a:t>&lt;/</a:t>
            </a:r>
            <a:r>
              <a:rPr lang="pt-BR" sz="1600" b="1" dirty="0" err="1">
                <a:solidFill>
                  <a:srgbClr val="CC0099"/>
                </a:solidFill>
              </a:rPr>
              <a:t>strong</a:t>
            </a:r>
            <a:r>
              <a:rPr lang="pt-BR" sz="1600" b="1" dirty="0">
                <a:solidFill>
                  <a:srgbClr val="CC0099"/>
                </a:solidFill>
              </a:rPr>
              <a:t>&gt; &lt;/i&gt; </a:t>
            </a:r>
            <a:r>
              <a:rPr lang="pt-BR" sz="1600" dirty="0">
                <a:solidFill>
                  <a:schemeClr val="tx1"/>
                </a:solidFill>
              </a:rPr>
              <a:t>importante.</a:t>
            </a:r>
          </a:p>
          <a:p>
            <a:r>
              <a:rPr lang="pt-BR" sz="1600" b="1" dirty="0">
                <a:solidFill>
                  <a:srgbClr val="CC0099"/>
                </a:solidFill>
              </a:rPr>
              <a:t>&lt;/p&gt;</a:t>
            </a:r>
            <a:endParaRPr lang="es-AR" b="1" dirty="0">
              <a:solidFill>
                <a:srgbClr val="CC0099"/>
              </a:solidFill>
            </a:endParaRPr>
          </a:p>
          <a:p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---------------------------------------------------------------------------------------------------------------</a:t>
            </a:r>
          </a:p>
          <a:p>
            <a:endParaRPr lang="es-AR" b="1" dirty="0">
              <a:solidFill>
                <a:srgbClr val="CC0099"/>
              </a:solidFill>
            </a:endParaRPr>
          </a:p>
          <a:p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p &gt; </a:t>
            </a:r>
            <a:r>
              <a:rPr lang="es-AR" sz="2400" b="1" dirty="0" err="1">
                <a:solidFill>
                  <a:srgbClr val="CC0099"/>
                </a:solidFill>
                <a:latin typeface="Arial Black" panose="020B0A04020102020204" pitchFamily="34" charset="0"/>
              </a:rPr>
              <a:t>strong</a:t>
            </a:r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 {</a:t>
            </a:r>
          </a:p>
          <a:p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  color: </a:t>
            </a:r>
            <a:r>
              <a:rPr lang="es-AR" sz="2400" b="1" dirty="0" err="1">
                <a:solidFill>
                  <a:srgbClr val="FF3300"/>
                </a:solidFill>
                <a:latin typeface="Arial Black" panose="020B0A04020102020204" pitchFamily="34" charset="0"/>
              </a:rPr>
              <a:t>orange</a:t>
            </a:r>
            <a:r>
              <a:rPr lang="es-AR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s-AR" sz="2400" b="1" dirty="0">
                <a:solidFill>
                  <a:srgbClr val="CC0099"/>
                </a:solidFill>
                <a:latin typeface="Arial Black" panose="020B0A04020102020204" pitchFamily="34" charset="0"/>
              </a:rPr>
              <a:t>}</a:t>
            </a:r>
          </a:p>
          <a:p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---------------------------------------------------------------------------------------------------------------</a:t>
            </a:r>
          </a:p>
          <a:p>
            <a:endParaRPr lang="es-AR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s-A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 es </a:t>
            </a:r>
            <a:r>
              <a:rPr lang="es-AR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s-A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importante.</a:t>
            </a:r>
          </a:p>
          <a:p>
            <a:r>
              <a:rPr lang="es-A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 es </a:t>
            </a:r>
            <a:r>
              <a:rPr lang="es-AR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realmente</a:t>
            </a:r>
            <a:r>
              <a:rPr lang="es-A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s-A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importante.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5C2B09-3779-45B6-ABD1-2CCD2A2E68CC}"/>
              </a:ext>
            </a:extLst>
          </p:cNvPr>
          <p:cNvSpPr txBox="1"/>
          <p:nvPr/>
        </p:nvSpPr>
        <p:spPr>
          <a:xfrm>
            <a:off x="590844" y="4037427"/>
            <a:ext cx="4379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https://www.w3schools.com/cssref/css_selectors.asp</a:t>
            </a:r>
            <a:endParaRPr lang="es-AR" sz="240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0547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1901</Words>
  <Application>Microsoft Office PowerPoint</Application>
  <PresentationFormat>Panorámica</PresentationFormat>
  <Paragraphs>233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Times New Roman</vt:lpstr>
      <vt:lpstr>Wingdings</vt:lpstr>
      <vt:lpstr>Tema de Office</vt:lpstr>
      <vt:lpstr>Clase 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4</dc:title>
  <dc:creator>Aylén Romero</dc:creator>
  <cp:lastModifiedBy>Aylén Romero</cp:lastModifiedBy>
  <cp:revision>68</cp:revision>
  <dcterms:created xsi:type="dcterms:W3CDTF">2020-08-07T01:51:21Z</dcterms:created>
  <dcterms:modified xsi:type="dcterms:W3CDTF">2020-08-23T22:37:06Z</dcterms:modified>
</cp:coreProperties>
</file>