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82" r:id="rId3"/>
    <p:sldId id="281" r:id="rId4"/>
    <p:sldId id="283" r:id="rId5"/>
    <p:sldId id="269" r:id="rId6"/>
    <p:sldId id="284" r:id="rId7"/>
    <p:sldId id="285" r:id="rId8"/>
    <p:sldId id="286" r:id="rId9"/>
    <p:sldId id="287" r:id="rId10"/>
    <p:sldId id="292" r:id="rId11"/>
    <p:sldId id="289" r:id="rId12"/>
    <p:sldId id="290" r:id="rId13"/>
    <p:sldId id="291"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hiDVaCu4voZ+yiRth0BzBtJ/sE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078C"/>
    <a:srgbClr val="CC0099"/>
    <a:srgbClr val="05ADD5"/>
    <a:srgbClr val="FFCC00"/>
    <a:srgbClr val="FA00FA"/>
    <a:srgbClr val="FF0000"/>
    <a:srgbClr val="0000CC"/>
    <a:srgbClr val="FF3300"/>
    <a:srgbClr val="99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269D01E-BC32-4049-B463-5C60D7B0CCD2}" styleName="Estilo temático 2 - Énfasis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1" autoAdjust="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10</a:t>
            </a:fld>
            <a:endParaRPr/>
          </a:p>
        </p:txBody>
      </p:sp>
    </p:spTree>
    <p:extLst>
      <p:ext uri="{BB962C8B-B14F-4D97-AF65-F5344CB8AC3E}">
        <p14:creationId xmlns:p14="http://schemas.microsoft.com/office/powerpoint/2010/main" val="2751682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11</a:t>
            </a:fld>
            <a:endParaRPr/>
          </a:p>
        </p:txBody>
      </p:sp>
    </p:spTree>
    <p:extLst>
      <p:ext uri="{BB962C8B-B14F-4D97-AF65-F5344CB8AC3E}">
        <p14:creationId xmlns:p14="http://schemas.microsoft.com/office/powerpoint/2010/main" val="4279302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12</a:t>
            </a:fld>
            <a:endParaRPr/>
          </a:p>
        </p:txBody>
      </p:sp>
    </p:spTree>
    <p:extLst>
      <p:ext uri="{BB962C8B-B14F-4D97-AF65-F5344CB8AC3E}">
        <p14:creationId xmlns:p14="http://schemas.microsoft.com/office/powerpoint/2010/main" val="644884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13</a:t>
            </a:fld>
            <a:endParaRPr/>
          </a:p>
        </p:txBody>
      </p:sp>
    </p:spTree>
    <p:extLst>
      <p:ext uri="{BB962C8B-B14F-4D97-AF65-F5344CB8AC3E}">
        <p14:creationId xmlns:p14="http://schemas.microsoft.com/office/powerpoint/2010/main" val="328225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2</a:t>
            </a:fld>
            <a:endParaRPr/>
          </a:p>
        </p:txBody>
      </p:sp>
    </p:spTree>
    <p:extLst>
      <p:ext uri="{BB962C8B-B14F-4D97-AF65-F5344CB8AC3E}">
        <p14:creationId xmlns:p14="http://schemas.microsoft.com/office/powerpoint/2010/main" val="116358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3</a:t>
            </a:fld>
            <a:endParaRPr/>
          </a:p>
        </p:txBody>
      </p:sp>
    </p:spTree>
    <p:extLst>
      <p:ext uri="{BB962C8B-B14F-4D97-AF65-F5344CB8AC3E}">
        <p14:creationId xmlns:p14="http://schemas.microsoft.com/office/powerpoint/2010/main" val="2568110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4</a:t>
            </a:fld>
            <a:endParaRPr/>
          </a:p>
        </p:txBody>
      </p:sp>
    </p:spTree>
    <p:extLst>
      <p:ext uri="{BB962C8B-B14F-4D97-AF65-F5344CB8AC3E}">
        <p14:creationId xmlns:p14="http://schemas.microsoft.com/office/powerpoint/2010/main" val="3788635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5</a:t>
            </a:fld>
            <a:endParaRPr/>
          </a:p>
        </p:txBody>
      </p:sp>
    </p:spTree>
    <p:extLst>
      <p:ext uri="{BB962C8B-B14F-4D97-AF65-F5344CB8AC3E}">
        <p14:creationId xmlns:p14="http://schemas.microsoft.com/office/powerpoint/2010/main" val="3419659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6</a:t>
            </a:fld>
            <a:endParaRPr/>
          </a:p>
        </p:txBody>
      </p:sp>
    </p:spTree>
    <p:extLst>
      <p:ext uri="{BB962C8B-B14F-4D97-AF65-F5344CB8AC3E}">
        <p14:creationId xmlns:p14="http://schemas.microsoft.com/office/powerpoint/2010/main" val="3977495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7</a:t>
            </a:fld>
            <a:endParaRPr/>
          </a:p>
        </p:txBody>
      </p:sp>
    </p:spTree>
    <p:extLst>
      <p:ext uri="{BB962C8B-B14F-4D97-AF65-F5344CB8AC3E}">
        <p14:creationId xmlns:p14="http://schemas.microsoft.com/office/powerpoint/2010/main" val="69739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8</a:t>
            </a:fld>
            <a:endParaRPr/>
          </a:p>
        </p:txBody>
      </p:sp>
    </p:spTree>
    <p:extLst>
      <p:ext uri="{BB962C8B-B14F-4D97-AF65-F5344CB8AC3E}">
        <p14:creationId xmlns:p14="http://schemas.microsoft.com/office/powerpoint/2010/main" val="515577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0b045366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0b045366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g90b045366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AR"/>
              <a:t>9</a:t>
            </a:fld>
            <a:endParaRPr/>
          </a:p>
        </p:txBody>
      </p:sp>
    </p:spTree>
    <p:extLst>
      <p:ext uri="{BB962C8B-B14F-4D97-AF65-F5344CB8AC3E}">
        <p14:creationId xmlns:p14="http://schemas.microsoft.com/office/powerpoint/2010/main" val="40949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5"/>
        <p:cNvGrpSpPr/>
        <p:nvPr/>
      </p:nvGrpSpPr>
      <p:grpSpPr>
        <a:xfrm>
          <a:off x="0" y="0"/>
          <a:ext cx="0" cy="0"/>
          <a:chOff x="0" y="0"/>
          <a:chExt cx="0" cy="0"/>
        </a:xfrm>
      </p:grpSpPr>
      <p:sp>
        <p:nvSpPr>
          <p:cNvPr id="16" name="Google Shape;1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flexboxfroggy.com/#es"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mastery.games/flexboxzombie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repl.it/@aylromero/Jerarquia-CSS#style.cs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1" y="1968843"/>
            <a:ext cx="121920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Arial"/>
              <a:buNone/>
            </a:pPr>
            <a:r>
              <a:rPr lang="es-AR" sz="6000" b="1">
                <a:latin typeface="Arial"/>
                <a:ea typeface="Arial"/>
                <a:cs typeface="Arial"/>
                <a:sym typeface="Arial"/>
              </a:rPr>
              <a:t>Clase 7</a:t>
            </a:r>
            <a:endParaRPr dirty="0"/>
          </a:p>
        </p:txBody>
      </p:sp>
      <p:sp>
        <p:nvSpPr>
          <p:cNvPr id="89" name="Google Shape;89;p1"/>
          <p:cNvSpPr txBox="1"/>
          <p:nvPr/>
        </p:nvSpPr>
        <p:spPr>
          <a:xfrm>
            <a:off x="0" y="2905780"/>
            <a:ext cx="1219200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s-AR" sz="2800" b="0" i="0" u="none" strike="noStrike" cap="none" dirty="0">
                <a:solidFill>
                  <a:schemeClr val="dk1"/>
                </a:solidFill>
                <a:latin typeface="Calibri"/>
                <a:ea typeface="Calibri"/>
                <a:cs typeface="Calibri"/>
                <a:sym typeface="Calibri"/>
              </a:rPr>
              <a:t>CSS Parte 3</a:t>
            </a:r>
            <a:endParaRPr sz="1400" b="0" i="0" u="none" strike="noStrike" cap="none" dirty="0">
              <a:solidFill>
                <a:srgbClr val="000000"/>
              </a:solidFill>
              <a:latin typeface="Arial"/>
              <a:ea typeface="Arial"/>
              <a:cs typeface="Arial"/>
              <a:sym typeface="Arial"/>
            </a:endParaRPr>
          </a:p>
        </p:txBody>
      </p:sp>
      <p:pic>
        <p:nvPicPr>
          <p:cNvPr id="3" name="Imagen 2">
            <a:extLst>
              <a:ext uri="{FF2B5EF4-FFF2-40B4-BE49-F238E27FC236}">
                <a16:creationId xmlns:a16="http://schemas.microsoft.com/office/drawing/2014/main" id="{D57E6DDD-0063-487B-B7F6-3A2A4AE4F656}"/>
              </a:ext>
            </a:extLst>
          </p:cNvPr>
          <p:cNvPicPr>
            <a:picLocks noChangeAspect="1"/>
          </p:cNvPicPr>
          <p:nvPr/>
        </p:nvPicPr>
        <p:blipFill rotWithShape="1">
          <a:blip r:embed="rId3"/>
          <a:srcRect l="65596" t="18527"/>
          <a:stretch/>
        </p:blipFill>
        <p:spPr>
          <a:xfrm>
            <a:off x="5215271" y="3429000"/>
            <a:ext cx="1761457" cy="24404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362498" y="1191472"/>
            <a:ext cx="11690253" cy="566652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endParaRPr lang="es-AR" sz="3600" b="1" dirty="0">
              <a:solidFill>
                <a:schemeClr val="tx1"/>
              </a:solidFill>
              <a:latin typeface="Arial" panose="020B0604020202020204" pitchFamily="34" charset="0"/>
              <a:cs typeface="Arial" panose="020B0604020202020204" pitchFamily="34" charset="0"/>
            </a:endParaRPr>
          </a:p>
          <a:p>
            <a:pPr marL="0" indent="0">
              <a:buFont typeface="Arial"/>
              <a:buNone/>
            </a:pPr>
            <a:r>
              <a:rPr lang="es-AR" sz="3600" b="1" dirty="0" err="1">
                <a:solidFill>
                  <a:schemeClr val="tx1"/>
                </a:solidFill>
                <a:latin typeface="Arial" panose="020B0604020202020204" pitchFamily="34" charset="0"/>
                <a:cs typeface="Arial" panose="020B0604020202020204" pitchFamily="34" charset="0"/>
              </a:rPr>
              <a:t>padding</a:t>
            </a:r>
            <a:r>
              <a:rPr lang="es-AR" sz="3600" b="1" dirty="0">
                <a:solidFill>
                  <a:schemeClr val="tx1"/>
                </a:solidFill>
                <a:latin typeface="Arial" panose="020B0604020202020204" pitchFamily="34" charset="0"/>
                <a:cs typeface="Arial" panose="020B0604020202020204" pitchFamily="34" charset="0"/>
              </a:rPr>
              <a:t>: 10px 20px 10px 20px;</a:t>
            </a:r>
          </a:p>
          <a:p>
            <a:pPr marL="0" indent="0">
              <a:buFont typeface="Arial"/>
              <a:buNone/>
            </a:pPr>
            <a:endParaRPr lang="es-AR" sz="3600" b="1" dirty="0">
              <a:solidFill>
                <a:schemeClr val="tx1"/>
              </a:solidFill>
              <a:latin typeface="Arial" panose="020B0604020202020204" pitchFamily="34" charset="0"/>
              <a:cs typeface="Arial" panose="020B0604020202020204" pitchFamily="34" charset="0"/>
            </a:endParaRPr>
          </a:p>
          <a:p>
            <a:pPr marL="0" indent="0">
              <a:buNone/>
            </a:pPr>
            <a:r>
              <a:rPr lang="es-AR" sz="3600" b="1" dirty="0" err="1">
                <a:solidFill>
                  <a:schemeClr val="tx1"/>
                </a:solidFill>
                <a:latin typeface="Arial" panose="020B0604020202020204" pitchFamily="34" charset="0"/>
                <a:cs typeface="Arial" panose="020B0604020202020204" pitchFamily="34" charset="0"/>
              </a:rPr>
              <a:t>padding</a:t>
            </a:r>
            <a:r>
              <a:rPr lang="es-AR" sz="3600" b="1" dirty="0">
                <a:solidFill>
                  <a:schemeClr val="tx1"/>
                </a:solidFill>
                <a:latin typeface="Arial" panose="020B0604020202020204" pitchFamily="34" charset="0"/>
                <a:cs typeface="Arial" panose="020B0604020202020204" pitchFamily="34" charset="0"/>
              </a:rPr>
              <a:t>: 10px 20px 10px;</a:t>
            </a:r>
          </a:p>
          <a:p>
            <a:pPr marL="0" indent="0">
              <a:buNone/>
            </a:pPr>
            <a:endParaRPr lang="es-AR" sz="3600" b="1" dirty="0">
              <a:solidFill>
                <a:schemeClr val="tx1"/>
              </a:solidFill>
              <a:latin typeface="Arial" panose="020B0604020202020204" pitchFamily="34" charset="0"/>
              <a:cs typeface="Arial" panose="020B0604020202020204" pitchFamily="34" charset="0"/>
            </a:endParaRPr>
          </a:p>
          <a:p>
            <a:pPr marL="0" indent="0">
              <a:buNone/>
            </a:pPr>
            <a:r>
              <a:rPr lang="es-AR" sz="3600" b="1" dirty="0" err="1">
                <a:solidFill>
                  <a:schemeClr val="tx1"/>
                </a:solidFill>
                <a:latin typeface="Arial" panose="020B0604020202020204" pitchFamily="34" charset="0"/>
                <a:cs typeface="Arial" panose="020B0604020202020204" pitchFamily="34" charset="0"/>
              </a:rPr>
              <a:t>padding</a:t>
            </a:r>
            <a:r>
              <a:rPr lang="es-AR" sz="3600" b="1" dirty="0">
                <a:solidFill>
                  <a:schemeClr val="tx1"/>
                </a:solidFill>
                <a:latin typeface="Arial" panose="020B0604020202020204" pitchFamily="34" charset="0"/>
                <a:cs typeface="Arial" panose="020B0604020202020204" pitchFamily="34" charset="0"/>
              </a:rPr>
              <a:t>: 10px 20px;</a:t>
            </a:r>
          </a:p>
          <a:p>
            <a:pPr marL="0" indent="0">
              <a:buNone/>
            </a:pPr>
            <a:endParaRPr lang="es-AR" sz="3600" b="1" dirty="0">
              <a:solidFill>
                <a:schemeClr val="tx1"/>
              </a:solidFill>
              <a:latin typeface="Arial" panose="020B0604020202020204" pitchFamily="34" charset="0"/>
              <a:cs typeface="Arial" panose="020B0604020202020204" pitchFamily="34" charset="0"/>
            </a:endParaRPr>
          </a:p>
          <a:p>
            <a:pPr marL="0" indent="0">
              <a:buNone/>
            </a:pPr>
            <a:r>
              <a:rPr lang="es-AR" sz="3600" b="1" dirty="0" err="1">
                <a:solidFill>
                  <a:schemeClr val="tx1"/>
                </a:solidFill>
                <a:latin typeface="Arial" panose="020B0604020202020204" pitchFamily="34" charset="0"/>
                <a:cs typeface="Arial" panose="020B0604020202020204" pitchFamily="34" charset="0"/>
              </a:rPr>
              <a:t>padding</a:t>
            </a:r>
            <a:r>
              <a:rPr lang="es-AR" sz="3600" b="1" dirty="0">
                <a:solidFill>
                  <a:schemeClr val="tx1"/>
                </a:solidFill>
                <a:latin typeface="Arial" panose="020B0604020202020204" pitchFamily="34" charset="0"/>
                <a:cs typeface="Arial" panose="020B0604020202020204" pitchFamily="34" charset="0"/>
              </a:rPr>
              <a:t>: 10px; </a:t>
            </a:r>
            <a:r>
              <a:rPr lang="es-AR" sz="2000" b="1" dirty="0">
                <a:solidFill>
                  <a:srgbClr val="05ADD5"/>
                </a:solidFill>
                <a:latin typeface="Arial" panose="020B0604020202020204" pitchFamily="34" charset="0"/>
                <a:cs typeface="Arial" panose="020B0604020202020204" pitchFamily="34" charset="0"/>
              </a:rPr>
              <a:t>top</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CC0099"/>
                </a:solidFill>
                <a:latin typeface="Arial" panose="020B0604020202020204" pitchFamily="34" charset="0"/>
                <a:cs typeface="Arial" panose="020B0604020202020204" pitchFamily="34" charset="0"/>
              </a:rPr>
              <a:t>right</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002060"/>
                </a:solidFill>
                <a:latin typeface="Arial" panose="020B0604020202020204" pitchFamily="34" charset="0"/>
                <a:cs typeface="Arial" panose="020B0604020202020204" pitchFamily="34" charset="0"/>
              </a:rPr>
              <a:t>botton</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31078C"/>
                </a:solidFill>
                <a:latin typeface="Arial" panose="020B0604020202020204" pitchFamily="34" charset="0"/>
                <a:cs typeface="Arial" panose="020B0604020202020204" pitchFamily="34" charset="0"/>
              </a:rPr>
              <a:t>left</a:t>
            </a:r>
            <a:endParaRPr lang="es-AR" sz="2000" b="1" dirty="0">
              <a:solidFill>
                <a:srgbClr val="31078C"/>
              </a:solidFill>
              <a:latin typeface="Arial" panose="020B0604020202020204" pitchFamily="34" charset="0"/>
              <a:cs typeface="Arial" panose="020B0604020202020204" pitchFamily="34" charset="0"/>
            </a:endParaRPr>
          </a:p>
          <a:p>
            <a:pPr marL="0" indent="0">
              <a:buFont typeface="Arial"/>
              <a:buNone/>
            </a:pPr>
            <a:endParaRPr lang="es-AR" sz="3600" b="1"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015ABDE0-4EED-4BE4-8AED-A5F470FD1ED7}"/>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Padding</a:t>
            </a:r>
            <a:endParaRPr lang="es-AR" sz="1600" b="1" dirty="0">
              <a:effectLst>
                <a:outerShdw blurRad="38100" dist="38100" dir="2700000" algn="tl">
                  <a:srgbClr val="000000">
                    <a:alpha val="43137"/>
                  </a:srgbClr>
                </a:outerShdw>
              </a:effectLst>
            </a:endParaRPr>
          </a:p>
        </p:txBody>
      </p:sp>
      <p:sp>
        <p:nvSpPr>
          <p:cNvPr id="9" name="CuadroTexto 8">
            <a:extLst>
              <a:ext uri="{FF2B5EF4-FFF2-40B4-BE49-F238E27FC236}">
                <a16:creationId xmlns:a16="http://schemas.microsoft.com/office/drawing/2014/main" id="{ABBEE763-451B-402D-9AFF-21232C2540A0}"/>
              </a:ext>
            </a:extLst>
          </p:cNvPr>
          <p:cNvSpPr txBox="1"/>
          <p:nvPr/>
        </p:nvSpPr>
        <p:spPr>
          <a:xfrm>
            <a:off x="2166871" y="1592185"/>
            <a:ext cx="4843529" cy="615553"/>
          </a:xfrm>
          <a:prstGeom prst="rect">
            <a:avLst/>
          </a:prstGeom>
          <a:noFill/>
        </p:spPr>
        <p:txBody>
          <a:bodyPr wrap="square" rtlCol="0">
            <a:spAutoFit/>
          </a:bodyPr>
          <a:lstStyle/>
          <a:p>
            <a:r>
              <a:rPr lang="es-AR" sz="2000" b="1" dirty="0">
                <a:solidFill>
                  <a:srgbClr val="05ADD5"/>
                </a:solidFill>
                <a:latin typeface="Arial" panose="020B0604020202020204" pitchFamily="34" charset="0"/>
                <a:cs typeface="Arial" panose="020B0604020202020204" pitchFamily="34" charset="0"/>
              </a:rPr>
              <a:t>       top	</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CC0099"/>
                </a:solidFill>
                <a:latin typeface="Arial" panose="020B0604020202020204" pitchFamily="34" charset="0"/>
                <a:cs typeface="Arial" panose="020B0604020202020204" pitchFamily="34" charset="0"/>
              </a:rPr>
              <a:t>right</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002060"/>
                </a:solidFill>
                <a:latin typeface="Arial" panose="020B0604020202020204" pitchFamily="34" charset="0"/>
                <a:cs typeface="Arial" panose="020B0604020202020204" pitchFamily="34" charset="0"/>
              </a:rPr>
              <a:t>botton</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31078C"/>
                </a:solidFill>
                <a:latin typeface="Arial" panose="020B0604020202020204" pitchFamily="34" charset="0"/>
                <a:cs typeface="Arial" panose="020B0604020202020204" pitchFamily="34" charset="0"/>
              </a:rPr>
              <a:t>left</a:t>
            </a:r>
            <a:endParaRPr lang="es-AR" sz="2000" b="1" dirty="0">
              <a:solidFill>
                <a:srgbClr val="31078C"/>
              </a:solidFill>
              <a:latin typeface="Arial" panose="020B0604020202020204" pitchFamily="34" charset="0"/>
              <a:cs typeface="Arial" panose="020B0604020202020204" pitchFamily="34" charset="0"/>
            </a:endParaRPr>
          </a:p>
          <a:p>
            <a:endParaRPr lang="es-AR" dirty="0"/>
          </a:p>
        </p:txBody>
      </p:sp>
      <p:sp>
        <p:nvSpPr>
          <p:cNvPr id="10" name="CuadroTexto 9">
            <a:extLst>
              <a:ext uri="{FF2B5EF4-FFF2-40B4-BE49-F238E27FC236}">
                <a16:creationId xmlns:a16="http://schemas.microsoft.com/office/drawing/2014/main" id="{268646EA-F9D0-4D02-BDBF-09B1D49E405D}"/>
              </a:ext>
            </a:extLst>
          </p:cNvPr>
          <p:cNvSpPr txBox="1"/>
          <p:nvPr/>
        </p:nvSpPr>
        <p:spPr>
          <a:xfrm>
            <a:off x="2040835" y="2832569"/>
            <a:ext cx="3803375" cy="615553"/>
          </a:xfrm>
          <a:prstGeom prst="rect">
            <a:avLst/>
          </a:prstGeom>
          <a:noFill/>
        </p:spPr>
        <p:txBody>
          <a:bodyPr wrap="square" rtlCol="0">
            <a:spAutoFit/>
          </a:bodyPr>
          <a:lstStyle/>
          <a:p>
            <a:r>
              <a:rPr lang="es-AR" sz="2000" b="1" dirty="0">
                <a:solidFill>
                  <a:srgbClr val="05ADD5"/>
                </a:solidFill>
                <a:latin typeface="Arial" panose="020B0604020202020204" pitchFamily="34" charset="0"/>
                <a:cs typeface="Arial" panose="020B0604020202020204" pitchFamily="34" charset="0"/>
              </a:rPr>
              <a:t>       top	</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CC0099"/>
                </a:solidFill>
                <a:latin typeface="Arial" panose="020B0604020202020204" pitchFamily="34" charset="0"/>
                <a:cs typeface="Arial" panose="020B0604020202020204" pitchFamily="34" charset="0"/>
              </a:rPr>
              <a:t>right</a:t>
            </a:r>
            <a:r>
              <a:rPr lang="es-AR" sz="2000" b="1" dirty="0" err="1">
                <a:solidFill>
                  <a:schemeClr val="tx1"/>
                </a:solidFill>
                <a:latin typeface="Arial" panose="020B0604020202020204" pitchFamily="34" charset="0"/>
                <a:cs typeface="Arial" panose="020B0604020202020204" pitchFamily="34" charset="0"/>
              </a:rPr>
              <a:t>|</a:t>
            </a:r>
            <a:r>
              <a:rPr lang="es-AR" sz="2000" b="1" dirty="0" err="1">
                <a:solidFill>
                  <a:srgbClr val="31078C"/>
                </a:solidFill>
                <a:latin typeface="Arial" panose="020B0604020202020204" pitchFamily="34" charset="0"/>
                <a:cs typeface="Arial" panose="020B0604020202020204" pitchFamily="34" charset="0"/>
              </a:rPr>
              <a:t>left</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002060"/>
                </a:solidFill>
                <a:latin typeface="Arial" panose="020B0604020202020204" pitchFamily="34" charset="0"/>
                <a:cs typeface="Arial" panose="020B0604020202020204" pitchFamily="34" charset="0"/>
              </a:rPr>
              <a:t>botton</a:t>
            </a:r>
            <a:endParaRPr lang="es-AR" sz="2000" b="1" dirty="0">
              <a:solidFill>
                <a:srgbClr val="31078C"/>
              </a:solidFill>
              <a:latin typeface="Arial" panose="020B0604020202020204" pitchFamily="34" charset="0"/>
              <a:cs typeface="Arial" panose="020B0604020202020204" pitchFamily="34" charset="0"/>
            </a:endParaRPr>
          </a:p>
          <a:p>
            <a:endParaRPr lang="es-AR" dirty="0"/>
          </a:p>
        </p:txBody>
      </p:sp>
      <p:sp>
        <p:nvSpPr>
          <p:cNvPr id="12" name="CuadroTexto 11">
            <a:extLst>
              <a:ext uri="{FF2B5EF4-FFF2-40B4-BE49-F238E27FC236}">
                <a16:creationId xmlns:a16="http://schemas.microsoft.com/office/drawing/2014/main" id="{BB3835C1-2912-447A-9436-9A8641D438B4}"/>
              </a:ext>
            </a:extLst>
          </p:cNvPr>
          <p:cNvSpPr txBox="1"/>
          <p:nvPr/>
        </p:nvSpPr>
        <p:spPr>
          <a:xfrm>
            <a:off x="2017594" y="4107572"/>
            <a:ext cx="2978475" cy="615553"/>
          </a:xfrm>
          <a:prstGeom prst="rect">
            <a:avLst/>
          </a:prstGeom>
          <a:noFill/>
        </p:spPr>
        <p:txBody>
          <a:bodyPr wrap="square" rtlCol="0">
            <a:spAutoFit/>
          </a:bodyPr>
          <a:lstStyle/>
          <a:p>
            <a:r>
              <a:rPr lang="es-AR" sz="2000" b="1" dirty="0">
                <a:solidFill>
                  <a:srgbClr val="05ADD5"/>
                </a:solidFill>
                <a:latin typeface="Arial" panose="020B0604020202020204" pitchFamily="34" charset="0"/>
                <a:cs typeface="Arial" panose="020B0604020202020204" pitchFamily="34" charset="0"/>
              </a:rPr>
              <a:t>    </a:t>
            </a:r>
            <a:r>
              <a:rPr lang="es-AR" sz="2000" b="1" dirty="0" err="1">
                <a:solidFill>
                  <a:srgbClr val="05ADD5"/>
                </a:solidFill>
                <a:latin typeface="Arial" panose="020B0604020202020204" pitchFamily="34" charset="0"/>
                <a:cs typeface="Arial" panose="020B0604020202020204" pitchFamily="34" charset="0"/>
              </a:rPr>
              <a:t>top</a:t>
            </a:r>
            <a:r>
              <a:rPr lang="es-AR" sz="2000" b="1" dirty="0" err="1">
                <a:solidFill>
                  <a:schemeClr val="tx1"/>
                </a:solidFill>
                <a:latin typeface="Arial" panose="020B0604020202020204" pitchFamily="34" charset="0"/>
                <a:cs typeface="Arial" panose="020B0604020202020204" pitchFamily="34" charset="0"/>
              </a:rPr>
              <a:t>|</a:t>
            </a:r>
            <a:r>
              <a:rPr lang="es-AR" sz="2000" b="1" dirty="0" err="1">
                <a:solidFill>
                  <a:srgbClr val="002060"/>
                </a:solidFill>
                <a:latin typeface="Arial" panose="020B0604020202020204" pitchFamily="34" charset="0"/>
                <a:cs typeface="Arial" panose="020B0604020202020204" pitchFamily="34" charset="0"/>
              </a:rPr>
              <a:t>botton</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CC0099"/>
                </a:solidFill>
                <a:latin typeface="Arial" panose="020B0604020202020204" pitchFamily="34" charset="0"/>
                <a:cs typeface="Arial" panose="020B0604020202020204" pitchFamily="34" charset="0"/>
              </a:rPr>
              <a:t>right</a:t>
            </a:r>
            <a:r>
              <a:rPr lang="es-AR" sz="2000" b="1" dirty="0" err="1">
                <a:solidFill>
                  <a:schemeClr val="tx1"/>
                </a:solidFill>
                <a:latin typeface="Arial" panose="020B0604020202020204" pitchFamily="34" charset="0"/>
                <a:cs typeface="Arial" panose="020B0604020202020204" pitchFamily="34" charset="0"/>
              </a:rPr>
              <a:t>|</a:t>
            </a:r>
            <a:r>
              <a:rPr lang="es-AR" sz="2000" b="1" dirty="0" err="1">
                <a:solidFill>
                  <a:srgbClr val="31078C"/>
                </a:solidFill>
                <a:latin typeface="Arial" panose="020B0604020202020204" pitchFamily="34" charset="0"/>
                <a:cs typeface="Arial" panose="020B0604020202020204" pitchFamily="34" charset="0"/>
              </a:rPr>
              <a:t>left</a:t>
            </a:r>
            <a:endParaRPr lang="es-AR" sz="2000" b="1" dirty="0">
              <a:solidFill>
                <a:srgbClr val="31078C"/>
              </a:solidFill>
              <a:latin typeface="Arial" panose="020B0604020202020204" pitchFamily="34" charset="0"/>
              <a:cs typeface="Arial" panose="020B0604020202020204" pitchFamily="34" charset="0"/>
            </a:endParaRPr>
          </a:p>
          <a:p>
            <a:endParaRPr lang="es-AR" dirty="0"/>
          </a:p>
        </p:txBody>
      </p:sp>
    </p:spTree>
    <p:extLst>
      <p:ext uri="{BB962C8B-B14F-4D97-AF65-F5344CB8AC3E}">
        <p14:creationId xmlns:p14="http://schemas.microsoft.com/office/powerpoint/2010/main" val="388762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362498" y="1304626"/>
            <a:ext cx="11690253" cy="555337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dirty="0">
                <a:solidFill>
                  <a:schemeClr val="tx1"/>
                </a:solidFill>
                <a:latin typeface="Arial" panose="020B0604020202020204" pitchFamily="34" charset="0"/>
              </a:rPr>
              <a:t>Permiten especificar el estilo, el ancho y el color del borde de un elemento.</a:t>
            </a:r>
            <a:endParaRPr lang="es-AR" sz="3600"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015ABDE0-4EED-4BE4-8AED-A5F470FD1ED7}"/>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Border</a:t>
            </a:r>
            <a:endParaRPr lang="es-AR" sz="1600" b="1" dirty="0">
              <a:effectLst>
                <a:outerShdw blurRad="38100" dist="38100" dir="2700000" algn="tl">
                  <a:srgbClr val="000000">
                    <a:alpha val="43137"/>
                  </a:srgbClr>
                </a:outerShdw>
              </a:effectLst>
            </a:endParaRPr>
          </a:p>
        </p:txBody>
      </p:sp>
      <p:sp>
        <p:nvSpPr>
          <p:cNvPr id="9" name="CuadroTexto 8">
            <a:extLst>
              <a:ext uri="{FF2B5EF4-FFF2-40B4-BE49-F238E27FC236}">
                <a16:creationId xmlns:a16="http://schemas.microsoft.com/office/drawing/2014/main" id="{F8B1E587-88AF-4B71-94A2-D6427450E227}"/>
              </a:ext>
            </a:extLst>
          </p:cNvPr>
          <p:cNvSpPr txBox="1"/>
          <p:nvPr/>
        </p:nvSpPr>
        <p:spPr>
          <a:xfrm>
            <a:off x="6679097" y="2584174"/>
            <a:ext cx="2478156" cy="1538883"/>
          </a:xfrm>
          <a:prstGeom prst="rect">
            <a:avLst/>
          </a:prstGeom>
          <a:noFill/>
        </p:spPr>
        <p:txBody>
          <a:bodyPr wrap="square" rtlCol="0">
            <a:spAutoFit/>
          </a:bodyPr>
          <a:lstStyle/>
          <a:p>
            <a:pPr marL="285750" indent="-285750">
              <a:buFont typeface="Wingdings" panose="05000000000000000000" pitchFamily="2" charset="2"/>
              <a:buChar char="v"/>
            </a:pPr>
            <a:r>
              <a:rPr lang="es-AR" sz="2000" b="1" dirty="0" err="1"/>
              <a:t>border</a:t>
            </a:r>
            <a:r>
              <a:rPr lang="es-AR" sz="2000" b="1" dirty="0"/>
              <a:t>-top</a:t>
            </a:r>
          </a:p>
          <a:p>
            <a:pPr marL="285750" indent="-285750">
              <a:buFont typeface="Wingdings" panose="05000000000000000000" pitchFamily="2" charset="2"/>
              <a:buChar char="v"/>
            </a:pPr>
            <a:r>
              <a:rPr lang="es-AR" sz="2000" b="1" dirty="0" err="1"/>
              <a:t>border-right</a:t>
            </a:r>
            <a:endParaRPr lang="es-AR" sz="2000" b="1" dirty="0"/>
          </a:p>
          <a:p>
            <a:pPr marL="285750" indent="-285750">
              <a:buFont typeface="Wingdings" panose="05000000000000000000" pitchFamily="2" charset="2"/>
              <a:buChar char="v"/>
            </a:pPr>
            <a:r>
              <a:rPr lang="es-AR" sz="2000" b="1" dirty="0" err="1"/>
              <a:t>border-bottom</a:t>
            </a:r>
            <a:endParaRPr lang="es-AR" sz="2000" b="1" dirty="0"/>
          </a:p>
          <a:p>
            <a:pPr marL="285750" indent="-285750">
              <a:buFont typeface="Wingdings" panose="05000000000000000000" pitchFamily="2" charset="2"/>
              <a:buChar char="v"/>
            </a:pPr>
            <a:r>
              <a:rPr lang="es-AR" sz="2000" b="1" dirty="0" err="1"/>
              <a:t>border-left</a:t>
            </a:r>
            <a:endParaRPr lang="es-AR" sz="2000" b="1" dirty="0"/>
          </a:p>
          <a:p>
            <a:endParaRPr lang="es-AR" dirty="0"/>
          </a:p>
        </p:txBody>
      </p:sp>
      <p:sp>
        <p:nvSpPr>
          <p:cNvPr id="10" name="Cerrar llave 9">
            <a:extLst>
              <a:ext uri="{FF2B5EF4-FFF2-40B4-BE49-F238E27FC236}">
                <a16:creationId xmlns:a16="http://schemas.microsoft.com/office/drawing/2014/main" id="{B59C0956-F74E-42CE-9882-E7D3D3F56906}"/>
              </a:ext>
            </a:extLst>
          </p:cNvPr>
          <p:cNvSpPr/>
          <p:nvPr/>
        </p:nvSpPr>
        <p:spPr>
          <a:xfrm>
            <a:off x="8825948" y="2584174"/>
            <a:ext cx="331304" cy="1338469"/>
          </a:xfrm>
          <a:prstGeom prst="rightBrac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s-AR"/>
          </a:p>
        </p:txBody>
      </p:sp>
      <p:sp>
        <p:nvSpPr>
          <p:cNvPr id="12" name="CuadroTexto 11">
            <a:extLst>
              <a:ext uri="{FF2B5EF4-FFF2-40B4-BE49-F238E27FC236}">
                <a16:creationId xmlns:a16="http://schemas.microsoft.com/office/drawing/2014/main" id="{9D7FBFF1-F903-477D-9F9E-81A7010A5DE5}"/>
              </a:ext>
            </a:extLst>
          </p:cNvPr>
          <p:cNvSpPr txBox="1"/>
          <p:nvPr/>
        </p:nvSpPr>
        <p:spPr>
          <a:xfrm>
            <a:off x="9365924" y="2584174"/>
            <a:ext cx="2478156" cy="1538883"/>
          </a:xfrm>
          <a:prstGeom prst="rect">
            <a:avLst/>
          </a:prstGeom>
          <a:noFill/>
        </p:spPr>
        <p:txBody>
          <a:bodyPr wrap="square" rtlCol="0">
            <a:spAutoFit/>
          </a:bodyPr>
          <a:lstStyle/>
          <a:p>
            <a:pPr marL="285750" indent="-285750">
              <a:buFont typeface="Wingdings" panose="05000000000000000000" pitchFamily="2" charset="2"/>
              <a:buChar char="v"/>
            </a:pPr>
            <a:r>
              <a:rPr lang="es-AR" sz="2000" b="1" dirty="0" err="1"/>
              <a:t>border</a:t>
            </a:r>
            <a:r>
              <a:rPr lang="es-AR" sz="2000" b="1" dirty="0"/>
              <a:t>-color </a:t>
            </a:r>
          </a:p>
          <a:p>
            <a:pPr marL="285750" indent="-285750">
              <a:buFont typeface="Wingdings" panose="05000000000000000000" pitchFamily="2" charset="2"/>
              <a:buChar char="v"/>
            </a:pPr>
            <a:r>
              <a:rPr lang="es-AR" sz="2000" b="1" dirty="0" err="1"/>
              <a:t>border-style</a:t>
            </a:r>
            <a:endParaRPr lang="es-AR" sz="2000" b="1" dirty="0"/>
          </a:p>
          <a:p>
            <a:pPr marL="285750" indent="-285750">
              <a:buFont typeface="Wingdings" panose="05000000000000000000" pitchFamily="2" charset="2"/>
              <a:buChar char="v"/>
            </a:pPr>
            <a:r>
              <a:rPr lang="es-AR" sz="2000" b="1" dirty="0" err="1"/>
              <a:t>border-width</a:t>
            </a:r>
            <a:endParaRPr lang="es-AR" sz="2000" b="1" dirty="0"/>
          </a:p>
          <a:p>
            <a:pPr marL="285750" indent="-285750">
              <a:buFont typeface="Wingdings" panose="05000000000000000000" pitchFamily="2" charset="2"/>
              <a:buChar char="v"/>
            </a:pPr>
            <a:endParaRPr lang="es-AR" sz="2000" b="1" dirty="0"/>
          </a:p>
          <a:p>
            <a:endParaRPr lang="es-AR" dirty="0"/>
          </a:p>
        </p:txBody>
      </p:sp>
      <p:pic>
        <p:nvPicPr>
          <p:cNvPr id="6" name="Imagen 5">
            <a:extLst>
              <a:ext uri="{FF2B5EF4-FFF2-40B4-BE49-F238E27FC236}">
                <a16:creationId xmlns:a16="http://schemas.microsoft.com/office/drawing/2014/main" id="{018EC587-EB12-413B-851E-ECB4E41C3512}"/>
              </a:ext>
            </a:extLst>
          </p:cNvPr>
          <p:cNvPicPr>
            <a:picLocks noChangeAspect="1"/>
          </p:cNvPicPr>
          <p:nvPr/>
        </p:nvPicPr>
        <p:blipFill rotWithShape="1">
          <a:blip r:embed="rId3"/>
          <a:srcRect l="5177" t="9369" r="5825" b="8048"/>
          <a:stretch/>
        </p:blipFill>
        <p:spPr>
          <a:xfrm>
            <a:off x="428164" y="2490073"/>
            <a:ext cx="6042262" cy="4028659"/>
          </a:xfrm>
          <a:prstGeom prst="rect">
            <a:avLst/>
          </a:prstGeom>
        </p:spPr>
      </p:pic>
    </p:spTree>
    <p:extLst>
      <p:ext uri="{BB962C8B-B14F-4D97-AF65-F5344CB8AC3E}">
        <p14:creationId xmlns:p14="http://schemas.microsoft.com/office/powerpoint/2010/main" val="3054709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362498" y="1304626"/>
            <a:ext cx="11690253" cy="555337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dirty="0">
                <a:solidFill>
                  <a:schemeClr val="tx1"/>
                </a:solidFill>
                <a:latin typeface="+mn-lt"/>
              </a:rPr>
              <a:t>Indica como se debe calcular el ancho y el alto total de un elemento.</a:t>
            </a:r>
          </a:p>
          <a:p>
            <a:pPr marL="0" indent="0">
              <a:buFont typeface="Arial"/>
              <a:buNone/>
            </a:pPr>
            <a:r>
              <a:rPr lang="es-AR" b="0" i="0" dirty="0">
                <a:solidFill>
                  <a:schemeClr val="tx1"/>
                </a:solidFill>
                <a:effectLst/>
                <a:latin typeface="+mn-lt"/>
              </a:rPr>
              <a:t>Esta </a:t>
            </a:r>
            <a:r>
              <a:rPr lang="es-AR" dirty="0">
                <a:solidFill>
                  <a:schemeClr val="tx1"/>
                </a:solidFill>
                <a:latin typeface="+mn-lt"/>
              </a:rPr>
              <a:t>propiedad </a:t>
            </a:r>
            <a:r>
              <a:rPr lang="es-AR" b="0" i="0" dirty="0">
                <a:solidFill>
                  <a:schemeClr val="tx1"/>
                </a:solidFill>
                <a:effectLst/>
                <a:latin typeface="+mn-lt"/>
              </a:rPr>
              <a:t>ayuda a crear diseños de cajas más fácil y mucho más intuitivos.</a:t>
            </a:r>
          </a:p>
          <a:p>
            <a:pPr marL="0" indent="0">
              <a:buFont typeface="Arial"/>
              <a:buNone/>
            </a:pPr>
            <a:r>
              <a:rPr lang="es-AR" dirty="0">
                <a:solidFill>
                  <a:schemeClr val="tx1"/>
                </a:solidFill>
                <a:latin typeface="+mn-lt"/>
                <a:cs typeface="Arial" panose="020B0604020202020204" pitchFamily="34" charset="0"/>
              </a:rPr>
              <a:t>Acepta los valores:</a:t>
            </a:r>
          </a:p>
          <a:p>
            <a:pPr marL="342900">
              <a:buFont typeface="Wingdings" panose="05000000000000000000" pitchFamily="2" charset="2"/>
              <a:buChar char="v"/>
            </a:pPr>
            <a:r>
              <a:rPr lang="es-AR" b="1" dirty="0">
                <a:solidFill>
                  <a:schemeClr val="tx1"/>
                </a:solidFill>
                <a:latin typeface="+mn-lt"/>
                <a:cs typeface="Arial" panose="020B0604020202020204" pitchFamily="34" charset="0"/>
              </a:rPr>
              <a:t>box-</a:t>
            </a:r>
            <a:r>
              <a:rPr lang="es-AR" b="1" dirty="0" err="1">
                <a:solidFill>
                  <a:schemeClr val="tx1"/>
                </a:solidFill>
                <a:latin typeface="+mn-lt"/>
                <a:cs typeface="Arial" panose="020B0604020202020204" pitchFamily="34" charset="0"/>
              </a:rPr>
              <a:t>sizing</a:t>
            </a:r>
            <a:r>
              <a:rPr lang="es-AR" b="1" dirty="0">
                <a:solidFill>
                  <a:schemeClr val="tx1"/>
                </a:solidFill>
                <a:latin typeface="+mn-lt"/>
                <a:cs typeface="Arial" panose="020B0604020202020204" pitchFamily="34" charset="0"/>
              </a:rPr>
              <a:t>: </a:t>
            </a:r>
            <a:r>
              <a:rPr lang="es-AR" b="1" dirty="0" err="1">
                <a:solidFill>
                  <a:schemeClr val="tx1"/>
                </a:solidFill>
                <a:latin typeface="+mn-lt"/>
                <a:cs typeface="Arial" panose="020B0604020202020204" pitchFamily="34" charset="0"/>
              </a:rPr>
              <a:t>content</a:t>
            </a:r>
            <a:r>
              <a:rPr lang="es-AR" b="1" dirty="0">
                <a:solidFill>
                  <a:schemeClr val="tx1"/>
                </a:solidFill>
                <a:latin typeface="+mn-lt"/>
                <a:cs typeface="Arial" panose="020B0604020202020204" pitchFamily="34" charset="0"/>
              </a:rPr>
              <a:t>-box: </a:t>
            </a:r>
            <a:r>
              <a:rPr lang="es-AR" dirty="0">
                <a:solidFill>
                  <a:schemeClr val="tx1"/>
                </a:solidFill>
                <a:latin typeface="+mn-lt"/>
                <a:cs typeface="Arial" panose="020B0604020202020204" pitchFamily="34" charset="0"/>
              </a:rPr>
              <a:t>Es el valor que cualquier caja tiene asignada por defecto. Las 	propiedades </a:t>
            </a:r>
            <a:r>
              <a:rPr lang="es-AR" dirty="0" err="1">
                <a:solidFill>
                  <a:schemeClr val="tx1"/>
                </a:solidFill>
                <a:latin typeface="+mn-lt"/>
                <a:cs typeface="Arial" panose="020B0604020202020204" pitchFamily="34" charset="0"/>
              </a:rPr>
              <a:t>width</a:t>
            </a:r>
            <a:r>
              <a:rPr lang="es-AR" dirty="0">
                <a:solidFill>
                  <a:schemeClr val="tx1"/>
                </a:solidFill>
                <a:latin typeface="+mn-lt"/>
                <a:cs typeface="Arial" panose="020B0604020202020204" pitchFamily="34" charset="0"/>
              </a:rPr>
              <a:t> y </a:t>
            </a:r>
            <a:r>
              <a:rPr lang="es-AR" dirty="0" err="1">
                <a:solidFill>
                  <a:schemeClr val="tx1"/>
                </a:solidFill>
                <a:latin typeface="+mn-lt"/>
                <a:cs typeface="Arial" panose="020B0604020202020204" pitchFamily="34" charset="0"/>
              </a:rPr>
              <a:t>height</a:t>
            </a:r>
            <a:r>
              <a:rPr lang="es-AR" dirty="0">
                <a:solidFill>
                  <a:schemeClr val="tx1"/>
                </a:solidFill>
                <a:latin typeface="+mn-lt"/>
                <a:cs typeface="Arial" panose="020B0604020202020204" pitchFamily="34" charset="0"/>
              </a:rPr>
              <a:t> no incluyen el borde, </a:t>
            </a:r>
            <a:r>
              <a:rPr lang="es-AR" dirty="0" err="1">
                <a:solidFill>
                  <a:schemeClr val="tx1"/>
                </a:solidFill>
                <a:latin typeface="+mn-lt"/>
                <a:cs typeface="Arial" panose="020B0604020202020204" pitchFamily="34" charset="0"/>
              </a:rPr>
              <a:t>padding</a:t>
            </a:r>
            <a:r>
              <a:rPr lang="es-AR" dirty="0">
                <a:solidFill>
                  <a:schemeClr val="tx1"/>
                </a:solidFill>
                <a:latin typeface="+mn-lt"/>
                <a:cs typeface="Arial" panose="020B0604020202020204" pitchFamily="34" charset="0"/>
              </a:rPr>
              <a:t> o </a:t>
            </a:r>
            <a:r>
              <a:rPr lang="es-AR" dirty="0" err="1">
                <a:solidFill>
                  <a:schemeClr val="tx1"/>
                </a:solidFill>
                <a:latin typeface="+mn-lt"/>
                <a:cs typeface="Arial" panose="020B0604020202020204" pitchFamily="34" charset="0"/>
              </a:rPr>
              <a:t>margin</a:t>
            </a:r>
            <a:r>
              <a:rPr lang="es-AR" dirty="0">
                <a:solidFill>
                  <a:schemeClr val="tx1"/>
                </a:solidFill>
                <a:latin typeface="+mn-lt"/>
                <a:cs typeface="Arial" panose="020B0604020202020204" pitchFamily="34" charset="0"/>
              </a:rPr>
              <a:t>.</a:t>
            </a:r>
            <a:endParaRPr lang="es-AR" sz="1600" dirty="0">
              <a:solidFill>
                <a:schemeClr val="tx1"/>
              </a:solidFill>
              <a:latin typeface="+mn-lt"/>
              <a:cs typeface="Arial" panose="020B0604020202020204" pitchFamily="34" charset="0"/>
            </a:endParaRPr>
          </a:p>
          <a:p>
            <a:pPr marL="342900">
              <a:buFont typeface="Wingdings" panose="05000000000000000000" pitchFamily="2" charset="2"/>
              <a:buChar char="v"/>
            </a:pPr>
            <a:r>
              <a:rPr lang="es-AR" b="1" dirty="0">
                <a:solidFill>
                  <a:schemeClr val="tx1"/>
                </a:solidFill>
                <a:latin typeface="+mn-lt"/>
                <a:cs typeface="Arial" panose="020B0604020202020204" pitchFamily="34" charset="0"/>
              </a:rPr>
              <a:t>box-</a:t>
            </a:r>
            <a:r>
              <a:rPr lang="es-AR" b="1" dirty="0" err="1">
                <a:solidFill>
                  <a:schemeClr val="tx1"/>
                </a:solidFill>
                <a:latin typeface="+mn-lt"/>
                <a:cs typeface="Arial" panose="020B0604020202020204" pitchFamily="34" charset="0"/>
              </a:rPr>
              <a:t>sizing</a:t>
            </a:r>
            <a:r>
              <a:rPr lang="es-AR" b="1" dirty="0">
                <a:solidFill>
                  <a:schemeClr val="tx1"/>
                </a:solidFill>
                <a:latin typeface="+mn-lt"/>
                <a:cs typeface="Arial" panose="020B0604020202020204" pitchFamily="34" charset="0"/>
              </a:rPr>
              <a:t>: </a:t>
            </a:r>
            <a:r>
              <a:rPr lang="es-AR" b="1" dirty="0" err="1">
                <a:solidFill>
                  <a:schemeClr val="tx1"/>
                </a:solidFill>
                <a:latin typeface="+mn-lt"/>
                <a:cs typeface="Arial" panose="020B0604020202020204" pitchFamily="34" charset="0"/>
              </a:rPr>
              <a:t>border</a:t>
            </a:r>
            <a:r>
              <a:rPr lang="es-AR" b="1" dirty="0">
                <a:solidFill>
                  <a:schemeClr val="tx1"/>
                </a:solidFill>
                <a:latin typeface="+mn-lt"/>
                <a:cs typeface="Arial" panose="020B0604020202020204" pitchFamily="34" charset="0"/>
              </a:rPr>
              <a:t>-box: </a:t>
            </a:r>
            <a:r>
              <a:rPr lang="es-AR" sz="2800" dirty="0">
                <a:solidFill>
                  <a:schemeClr val="tx1"/>
                </a:solidFill>
                <a:latin typeface="+mn-lt"/>
                <a:cs typeface="Arial" panose="020B0604020202020204" pitchFamily="34" charset="0"/>
              </a:rPr>
              <a:t>Las propiedades </a:t>
            </a:r>
            <a:r>
              <a:rPr lang="es-AR" sz="2800" dirty="0" err="1">
                <a:solidFill>
                  <a:schemeClr val="tx1"/>
                </a:solidFill>
                <a:latin typeface="+mn-lt"/>
                <a:cs typeface="Arial" panose="020B0604020202020204" pitchFamily="34" charset="0"/>
              </a:rPr>
              <a:t>width</a:t>
            </a:r>
            <a:r>
              <a:rPr lang="es-AR" sz="2800" dirty="0">
                <a:solidFill>
                  <a:schemeClr val="tx1"/>
                </a:solidFill>
                <a:latin typeface="+mn-lt"/>
                <a:cs typeface="Arial" panose="020B0604020202020204" pitchFamily="34" charset="0"/>
              </a:rPr>
              <a:t> y </a:t>
            </a:r>
            <a:r>
              <a:rPr lang="es-AR" sz="2800" dirty="0" err="1">
                <a:solidFill>
                  <a:schemeClr val="tx1"/>
                </a:solidFill>
                <a:latin typeface="+mn-lt"/>
                <a:cs typeface="Arial" panose="020B0604020202020204" pitchFamily="34" charset="0"/>
              </a:rPr>
              <a:t>height</a:t>
            </a:r>
            <a:r>
              <a:rPr lang="es-AR" sz="2800" dirty="0">
                <a:solidFill>
                  <a:schemeClr val="tx1"/>
                </a:solidFill>
                <a:latin typeface="+mn-lt"/>
                <a:cs typeface="Arial" panose="020B0604020202020204" pitchFamily="34" charset="0"/>
              </a:rPr>
              <a:t> incluyen el contenido, </a:t>
            </a:r>
            <a:r>
              <a:rPr lang="es-AR" sz="2800" dirty="0" err="1">
                <a:solidFill>
                  <a:schemeClr val="tx1"/>
                </a:solidFill>
                <a:latin typeface="+mn-lt"/>
                <a:cs typeface="Arial" panose="020B0604020202020204" pitchFamily="34" charset="0"/>
              </a:rPr>
              <a:t>padding</a:t>
            </a:r>
            <a:r>
              <a:rPr lang="es-AR" sz="2800" dirty="0">
                <a:solidFill>
                  <a:schemeClr val="tx1"/>
                </a:solidFill>
                <a:latin typeface="+mn-lt"/>
                <a:cs typeface="Arial" panose="020B0604020202020204" pitchFamily="34" charset="0"/>
              </a:rPr>
              <a:t> y borde pero no el </a:t>
            </a:r>
            <a:r>
              <a:rPr lang="es-AR" sz="2800" dirty="0" err="1">
                <a:solidFill>
                  <a:schemeClr val="tx1"/>
                </a:solidFill>
                <a:latin typeface="+mn-lt"/>
                <a:cs typeface="Arial" panose="020B0604020202020204" pitchFamily="34" charset="0"/>
              </a:rPr>
              <a:t>margin</a:t>
            </a:r>
            <a:r>
              <a:rPr lang="es-AR" sz="2800" dirty="0">
                <a:solidFill>
                  <a:schemeClr val="tx1"/>
                </a:solidFill>
                <a:latin typeface="+mn-lt"/>
                <a:cs typeface="Arial" panose="020B0604020202020204" pitchFamily="34" charset="0"/>
              </a:rPr>
              <a:t>.</a:t>
            </a:r>
          </a:p>
        </p:txBody>
      </p:sp>
      <p:sp>
        <p:nvSpPr>
          <p:cNvPr id="2" name="CuadroTexto 1">
            <a:extLst>
              <a:ext uri="{FF2B5EF4-FFF2-40B4-BE49-F238E27FC236}">
                <a16:creationId xmlns:a16="http://schemas.microsoft.com/office/drawing/2014/main" id="{015ABDE0-4EED-4BE4-8AED-A5F470FD1ED7}"/>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Box-</a:t>
            </a:r>
            <a:r>
              <a:rPr lang="es-AR" sz="4400" b="1" dirty="0" err="1">
                <a:effectLst>
                  <a:outerShdw blurRad="38100" dist="38100" dir="2700000" algn="tl">
                    <a:srgbClr val="000000">
                      <a:alpha val="43137"/>
                    </a:srgbClr>
                  </a:outerShdw>
                </a:effectLst>
              </a:rPr>
              <a:t>sizing</a:t>
            </a:r>
            <a:r>
              <a:rPr lang="es-AR" sz="4400" b="1" dirty="0">
                <a:effectLst>
                  <a:outerShdw blurRad="38100" dist="38100" dir="2700000" algn="tl">
                    <a:srgbClr val="000000">
                      <a:alpha val="43137"/>
                    </a:srgbClr>
                  </a:outerShdw>
                </a:effectLst>
              </a:rPr>
              <a:t> </a:t>
            </a:r>
            <a:endParaRPr lang="es-AR" sz="1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76049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375750" y="2288809"/>
            <a:ext cx="11690253" cy="511253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457200">
              <a:buFont typeface="Wingdings" panose="05000000000000000000" pitchFamily="2" charset="2"/>
              <a:buChar char="ü"/>
            </a:pPr>
            <a:r>
              <a:rPr lang="es-AR" sz="4000" b="1" u="sng" dirty="0">
                <a:solidFill>
                  <a:schemeClr val="accent5">
                    <a:lumMod val="75000"/>
                  </a:schemeClr>
                </a:solidFill>
                <a:hlinkClick r:id="rId3">
                  <a:extLst>
                    <a:ext uri="{A12FA001-AC4F-418D-AE19-62706E023703}">
                      <ahyp:hlinkClr xmlns:ahyp="http://schemas.microsoft.com/office/drawing/2018/hyperlinkcolor" val="tx"/>
                    </a:ext>
                  </a:extLst>
                </a:hlinkClick>
              </a:rPr>
              <a:t>https://flukeout.github.io</a:t>
            </a:r>
          </a:p>
          <a:p>
            <a:pPr indent="-457200">
              <a:buFont typeface="Wingdings" panose="05000000000000000000" pitchFamily="2" charset="2"/>
              <a:buChar char="ü"/>
            </a:pPr>
            <a:r>
              <a:rPr lang="es-AR" sz="4000" b="1" u="sng" dirty="0">
                <a:solidFill>
                  <a:schemeClr val="accent5">
                    <a:lumMod val="75000"/>
                  </a:schemeClr>
                </a:solidFill>
              </a:rPr>
              <a:t>http://cssgridgarden.com</a:t>
            </a:r>
            <a:endParaRPr lang="es-AR" sz="4000" b="1" u="sng" dirty="0">
              <a:solidFill>
                <a:schemeClr val="accent5">
                  <a:lumMod val="75000"/>
                </a:schemeClr>
              </a:solidFill>
              <a:hlinkClick r:id="rId3">
                <a:extLst>
                  <a:ext uri="{A12FA001-AC4F-418D-AE19-62706E023703}">
                    <ahyp:hlinkClr xmlns:ahyp="http://schemas.microsoft.com/office/drawing/2018/hyperlinkcolor" val="tx"/>
                  </a:ext>
                </a:extLst>
              </a:hlinkClick>
            </a:endParaRPr>
          </a:p>
          <a:p>
            <a:pPr indent="-457200">
              <a:buFont typeface="Wingdings" panose="05000000000000000000" pitchFamily="2" charset="2"/>
              <a:buChar char="ü"/>
            </a:pPr>
            <a:r>
              <a:rPr lang="es-AR" sz="4000" b="1" u="sng" dirty="0">
                <a:solidFill>
                  <a:schemeClr val="accent5">
                    <a:lumMod val="75000"/>
                  </a:schemeClr>
                </a:solidFill>
              </a:rPr>
              <a:t>http://www.flexboxdefense.com</a:t>
            </a:r>
          </a:p>
          <a:p>
            <a:pPr indent="-457200">
              <a:buFont typeface="Wingdings" panose="05000000000000000000" pitchFamily="2" charset="2"/>
              <a:buChar char="ü"/>
            </a:pPr>
            <a:r>
              <a:rPr lang="es-AR" sz="4000" b="1" u="sng" dirty="0">
                <a:solidFill>
                  <a:schemeClr val="accent5">
                    <a:lumMod val="75000"/>
                  </a:schemeClr>
                </a:solidFill>
              </a:rPr>
              <a:t>https://flexboxfroggy.com</a:t>
            </a:r>
          </a:p>
          <a:p>
            <a:pPr indent="-457200">
              <a:buFont typeface="Wingdings" panose="05000000000000000000" pitchFamily="2" charset="2"/>
              <a:buChar char="ü"/>
            </a:pPr>
            <a:r>
              <a:rPr lang="es-AR" sz="4000" b="1" u="sng" dirty="0">
                <a:solidFill>
                  <a:schemeClr val="accent5">
                    <a:lumMod val="75000"/>
                  </a:schemeClr>
                </a:solidFill>
                <a:hlinkClick r:id="rId4">
                  <a:extLst>
                    <a:ext uri="{A12FA001-AC4F-418D-AE19-62706E023703}">
                      <ahyp:hlinkClr xmlns:ahyp="http://schemas.microsoft.com/office/drawing/2018/hyperlinkcolor" val="tx"/>
                    </a:ext>
                  </a:extLst>
                </a:hlinkClick>
              </a:rPr>
              <a:t>https://mastery.games/flexboxzombies</a:t>
            </a:r>
            <a:endParaRPr lang="es-AR" sz="4000" b="1" u="sng" dirty="0">
              <a:solidFill>
                <a:schemeClr val="accent5">
                  <a:lumMod val="75000"/>
                </a:schemeClr>
              </a:solidFill>
            </a:endParaRPr>
          </a:p>
          <a:p>
            <a:pPr indent="-457200">
              <a:buFont typeface="Wingdings" panose="05000000000000000000" pitchFamily="2" charset="2"/>
              <a:buChar char="ü"/>
            </a:pPr>
            <a:r>
              <a:rPr lang="es-AR" sz="4000" b="1" u="sng" dirty="0">
                <a:solidFill>
                  <a:schemeClr val="accent5">
                    <a:lumMod val="75000"/>
                  </a:schemeClr>
                </a:solidFill>
              </a:rPr>
              <a:t>https://cssbattle.dev</a:t>
            </a:r>
          </a:p>
          <a:p>
            <a:pPr indent="-457200">
              <a:buFont typeface="Wingdings" panose="05000000000000000000" pitchFamily="2" charset="2"/>
              <a:buChar char="ü"/>
            </a:pPr>
            <a:endParaRPr lang="es-AR" sz="2800" dirty="0">
              <a:solidFill>
                <a:schemeClr val="tx1"/>
              </a:solidFill>
              <a:latin typeface="Arial "/>
              <a:cs typeface="Arial" panose="020B0604020202020204" pitchFamily="34" charset="0"/>
            </a:endParaRPr>
          </a:p>
        </p:txBody>
      </p:sp>
      <p:sp>
        <p:nvSpPr>
          <p:cNvPr id="2" name="CuadroTexto 1">
            <a:extLst>
              <a:ext uri="{FF2B5EF4-FFF2-40B4-BE49-F238E27FC236}">
                <a16:creationId xmlns:a16="http://schemas.microsoft.com/office/drawing/2014/main" id="{015ABDE0-4EED-4BE4-8AED-A5F470FD1ED7}"/>
              </a:ext>
            </a:extLst>
          </p:cNvPr>
          <p:cNvSpPr txBox="1"/>
          <p:nvPr/>
        </p:nvSpPr>
        <p:spPr>
          <a:xfrm>
            <a:off x="0" y="435284"/>
            <a:ext cx="12192000" cy="1323439"/>
          </a:xfrm>
          <a:prstGeom prst="rect">
            <a:avLst/>
          </a:prstGeom>
          <a:noFill/>
        </p:spPr>
        <p:txBody>
          <a:bodyPr wrap="square" rtlCol="0">
            <a:spAutoFit/>
          </a:bodyPr>
          <a:lstStyle/>
          <a:p>
            <a:pPr algn="ctr"/>
            <a:r>
              <a:rPr lang="es-AR" sz="4000" b="1" dirty="0">
                <a:effectLst>
                  <a:outerShdw blurRad="38100" dist="38100" dir="2700000" algn="tl">
                    <a:srgbClr val="000000">
                      <a:alpha val="43137"/>
                    </a:srgbClr>
                  </a:outerShdw>
                </a:effectLst>
              </a:rPr>
              <a:t>     Juegos para aprender</a:t>
            </a:r>
          </a:p>
          <a:p>
            <a:pPr algn="ctr"/>
            <a:r>
              <a:rPr lang="es-AR" sz="4000" b="1" dirty="0">
                <a:effectLst>
                  <a:outerShdw blurRad="38100" dist="38100" dir="2700000" algn="tl">
                    <a:srgbClr val="000000">
                      <a:alpha val="43137"/>
                    </a:srgbClr>
                  </a:outerShdw>
                </a:effectLst>
              </a:rPr>
              <a:t>  CSS </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04600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362498" y="1304626"/>
            <a:ext cx="11690253" cy="555337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endParaRPr lang="es-AR" sz="3600" b="0" i="0" dirty="0">
              <a:solidFill>
                <a:schemeClr val="tx1"/>
              </a:solidFill>
              <a:effectLst/>
              <a:latin typeface="Arial" panose="020B0604020202020204" pitchFamily="34" charset="0"/>
            </a:endParaRPr>
          </a:p>
          <a:p>
            <a:pPr marL="0" indent="0">
              <a:buFont typeface="Arial"/>
              <a:buNone/>
            </a:pPr>
            <a:r>
              <a:rPr lang="es-AR" sz="3600" b="0" i="0" dirty="0">
                <a:solidFill>
                  <a:schemeClr val="tx1"/>
                </a:solidFill>
                <a:effectLst/>
                <a:latin typeface="Arial" panose="020B0604020202020204" pitchFamily="34" charset="0"/>
              </a:rPr>
              <a:t>La especificidad hace referencia a la relevancia que tiene un estilo sobre un elemento de la página al cual le están afectando varios estilos de CSS al mismo tiempo. Es decir, hace referencia al grado de importancia de un estilo sobre otro.</a:t>
            </a:r>
          </a:p>
          <a:p>
            <a:pPr marL="0" indent="0">
              <a:buFont typeface="Arial"/>
              <a:buNone/>
            </a:pPr>
            <a:endParaRPr lang="es-AR" sz="3600" b="0" i="0" dirty="0">
              <a:solidFill>
                <a:schemeClr val="tx1"/>
              </a:solidFill>
              <a:effectLst/>
              <a:latin typeface="Arial" panose="020B0604020202020204" pitchFamily="34" charset="0"/>
            </a:endParaRPr>
          </a:p>
          <a:p>
            <a:pPr marL="0" indent="0">
              <a:buFont typeface="Arial"/>
              <a:buNone/>
            </a:pPr>
            <a:endParaRPr lang="es-AR" sz="3600" dirty="0">
              <a:solidFill>
                <a:schemeClr val="tx1"/>
              </a:solidFill>
              <a:latin typeface="Arial" panose="020B0604020202020204" pitchFamily="34" charset="0"/>
              <a:cs typeface="Arial" panose="020B0604020202020204" pitchFamily="34" charset="0"/>
            </a:endParaRPr>
          </a:p>
          <a:p>
            <a:pPr marL="0" indent="0">
              <a:buNone/>
            </a:pPr>
            <a:r>
              <a:rPr lang="es-AR" i="1" dirty="0">
                <a:solidFill>
                  <a:schemeClr val="tx1"/>
                </a:solidFill>
                <a:latin typeface="Arial" panose="020B0604020202020204" pitchFamily="34" charset="0"/>
                <a:cs typeface="Arial" panose="020B0604020202020204" pitchFamily="34" charset="0"/>
              </a:rPr>
              <a:t>Ejemplo: </a:t>
            </a:r>
            <a:r>
              <a:rPr lang="es-AR" dirty="0">
                <a:latin typeface="Arial" panose="020B0604020202020204" pitchFamily="34" charset="0"/>
                <a:cs typeface="Arial" panose="020B0604020202020204" pitchFamily="34" charset="0"/>
                <a:hlinkClick r:id="rId3"/>
              </a:rPr>
              <a:t>https://repl.it/@aylromero/Jerarquia-CSS#style.css</a:t>
            </a:r>
            <a:endParaRPr lang="es-AR" dirty="0">
              <a:solidFill>
                <a:schemeClr val="tx1">
                  <a:lumMod val="85000"/>
                  <a:lumOff val="15000"/>
                </a:schemeClr>
              </a:solidFill>
              <a:latin typeface="Arial" panose="020B0604020202020204" pitchFamily="34" charset="0"/>
              <a:cs typeface="Arial" panose="020B0604020202020204" pitchFamily="34" charset="0"/>
            </a:endParaRPr>
          </a:p>
          <a:p>
            <a:pPr marL="0" indent="0">
              <a:buFont typeface="Arial"/>
              <a:buNone/>
            </a:pPr>
            <a:endParaRPr lang="es-AR" sz="4800"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015ABDE0-4EED-4BE4-8AED-A5F470FD1ED7}"/>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Especificidad</a:t>
            </a:r>
            <a:endParaRPr lang="es-AR" sz="1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05008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2" name="CuadroTexto 1">
            <a:extLst>
              <a:ext uri="{FF2B5EF4-FFF2-40B4-BE49-F238E27FC236}">
                <a16:creationId xmlns:a16="http://schemas.microsoft.com/office/drawing/2014/main" id="{015ABDE0-4EED-4BE4-8AED-A5F470FD1ED7}"/>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Especificidad</a:t>
            </a:r>
            <a:endParaRPr lang="es-AR" sz="1600" b="1" dirty="0">
              <a:effectLst>
                <a:outerShdw blurRad="38100" dist="38100" dir="2700000" algn="tl">
                  <a:srgbClr val="000000">
                    <a:alpha val="43137"/>
                  </a:srgbClr>
                </a:outerShdw>
              </a:effectLst>
            </a:endParaRPr>
          </a:p>
        </p:txBody>
      </p:sp>
      <p:graphicFrame>
        <p:nvGraphicFramePr>
          <p:cNvPr id="3" name="Tabla 4">
            <a:extLst>
              <a:ext uri="{FF2B5EF4-FFF2-40B4-BE49-F238E27FC236}">
                <a16:creationId xmlns:a16="http://schemas.microsoft.com/office/drawing/2014/main" id="{6AD7BFE6-48BA-4C70-98A4-59B8DA589C8C}"/>
              </a:ext>
            </a:extLst>
          </p:cNvPr>
          <p:cNvGraphicFramePr>
            <a:graphicFrameLocks noGrp="1"/>
          </p:cNvGraphicFramePr>
          <p:nvPr>
            <p:extLst>
              <p:ext uri="{D42A27DB-BD31-4B8C-83A1-F6EECF244321}">
                <p14:modId xmlns:p14="http://schemas.microsoft.com/office/powerpoint/2010/main" val="1553092515"/>
              </p:ext>
            </p:extLst>
          </p:nvPr>
        </p:nvGraphicFramePr>
        <p:xfrm>
          <a:off x="1470991" y="2040835"/>
          <a:ext cx="9753600" cy="4395134"/>
        </p:xfrm>
        <a:graphic>
          <a:graphicData uri="http://schemas.openxmlformats.org/drawingml/2006/table">
            <a:tbl>
              <a:tblPr firstRow="1" bandRow="1">
                <a:tableStyleId>{D113A9D2-9D6B-4929-AA2D-F23B5EE8CBE7}</a:tableStyleId>
              </a:tblPr>
              <a:tblGrid>
                <a:gridCol w="5444323">
                  <a:extLst>
                    <a:ext uri="{9D8B030D-6E8A-4147-A177-3AD203B41FA5}">
                      <a16:colId xmlns:a16="http://schemas.microsoft.com/office/drawing/2014/main" val="2697510485"/>
                    </a:ext>
                  </a:extLst>
                </a:gridCol>
                <a:gridCol w="4309277">
                  <a:extLst>
                    <a:ext uri="{9D8B030D-6E8A-4147-A177-3AD203B41FA5}">
                      <a16:colId xmlns:a16="http://schemas.microsoft.com/office/drawing/2014/main" val="1960537529"/>
                    </a:ext>
                  </a:extLst>
                </a:gridCol>
              </a:tblGrid>
              <a:tr h="864754">
                <a:tc>
                  <a:txBody>
                    <a:bodyPr/>
                    <a:lstStyle/>
                    <a:p>
                      <a:pPr algn="ctr"/>
                      <a:r>
                        <a:rPr lang="es-AR" sz="2400" b="0" dirty="0">
                          <a:effectLst/>
                          <a:latin typeface="Arial Black" panose="020B0A04020102020204" pitchFamily="34" charset="0"/>
                        </a:rPr>
                        <a:t>!</a:t>
                      </a:r>
                      <a:r>
                        <a:rPr lang="es-AR" sz="2400" b="0" dirty="0" err="1">
                          <a:effectLst/>
                          <a:latin typeface="Arial Black" panose="020B0A04020102020204" pitchFamily="34" charset="0"/>
                        </a:rPr>
                        <a:t>important</a:t>
                      </a:r>
                      <a:endParaRPr lang="es-AR" sz="2400" b="0" dirty="0">
                        <a:effectLst/>
                        <a:latin typeface="Arial Black" panose="020B0A04020102020204" pitchFamily="34" charset="0"/>
                      </a:endParaRPr>
                    </a:p>
                  </a:txBody>
                  <a:tcPr/>
                </a:tc>
                <a:tc>
                  <a:txBody>
                    <a:bodyPr/>
                    <a:lstStyle/>
                    <a:p>
                      <a:pPr algn="ctr"/>
                      <a:r>
                        <a:rPr lang="es-AR" sz="2400" b="0" dirty="0">
                          <a:solidFill>
                            <a:schemeClr val="bg2"/>
                          </a:solidFill>
                          <a:effectLst/>
                          <a:latin typeface="Arial Black" panose="020B0A04020102020204" pitchFamily="34" charset="0"/>
                        </a:rPr>
                        <a:t>1</a:t>
                      </a:r>
                      <a:r>
                        <a:rPr lang="es-AR" sz="2400" b="0" dirty="0">
                          <a:effectLst/>
                          <a:latin typeface="Arial Black" panose="020B0A04020102020204" pitchFamily="34" charset="0"/>
                        </a:rPr>
                        <a:t>, 0, 0, 0, 0</a:t>
                      </a:r>
                    </a:p>
                  </a:txBody>
                  <a:tcPr/>
                </a:tc>
                <a:extLst>
                  <a:ext uri="{0D108BD9-81ED-4DB2-BD59-A6C34878D82A}">
                    <a16:rowId xmlns:a16="http://schemas.microsoft.com/office/drawing/2014/main" val="1212890632"/>
                  </a:ext>
                </a:extLst>
              </a:tr>
              <a:tr h="882595">
                <a:tc>
                  <a:txBody>
                    <a:bodyPr/>
                    <a:lstStyle/>
                    <a:p>
                      <a:pPr algn="ctr"/>
                      <a:r>
                        <a:rPr lang="es-AR" sz="2400" b="0" dirty="0">
                          <a:effectLst/>
                          <a:latin typeface="Arial Black" panose="020B0A04020102020204" pitchFamily="34" charset="0"/>
                        </a:rPr>
                        <a:t>Estilos </a:t>
                      </a:r>
                      <a:r>
                        <a:rPr lang="es-AR" sz="2400" b="0" dirty="0" err="1">
                          <a:effectLst/>
                          <a:latin typeface="Arial Black" panose="020B0A04020102020204" pitchFamily="34" charset="0"/>
                        </a:rPr>
                        <a:t>inline</a:t>
                      </a:r>
                      <a:r>
                        <a:rPr lang="es-AR" sz="2400" b="0" dirty="0">
                          <a:effectLst/>
                          <a:latin typeface="Arial Black" panose="020B0A04020102020204" pitchFamily="34" charset="0"/>
                        </a:rPr>
                        <a:t> </a:t>
                      </a:r>
                    </a:p>
                  </a:txBody>
                  <a:tcPr/>
                </a:tc>
                <a:tc>
                  <a:txBody>
                    <a:bodyPr/>
                    <a:lstStyle/>
                    <a:p>
                      <a:pPr algn="ctr"/>
                      <a:r>
                        <a:rPr lang="es-AR" sz="2400" b="0" dirty="0">
                          <a:effectLst/>
                          <a:latin typeface="Arial Black" panose="020B0A04020102020204" pitchFamily="34" charset="0"/>
                        </a:rPr>
                        <a:t>0, </a:t>
                      </a:r>
                      <a:r>
                        <a:rPr lang="es-AR" sz="2400" b="0" dirty="0">
                          <a:solidFill>
                            <a:schemeClr val="bg2"/>
                          </a:solidFill>
                          <a:effectLst/>
                          <a:latin typeface="Arial Black" panose="020B0A04020102020204" pitchFamily="34" charset="0"/>
                        </a:rPr>
                        <a:t>1</a:t>
                      </a:r>
                      <a:r>
                        <a:rPr lang="es-AR" sz="2400" b="0" dirty="0">
                          <a:effectLst/>
                          <a:latin typeface="Arial Black" panose="020B0A04020102020204" pitchFamily="34" charset="0"/>
                        </a:rPr>
                        <a:t>, 0, 0, 0</a:t>
                      </a:r>
                    </a:p>
                  </a:txBody>
                  <a:tcPr/>
                </a:tc>
                <a:extLst>
                  <a:ext uri="{0D108BD9-81ED-4DB2-BD59-A6C34878D82A}">
                    <a16:rowId xmlns:a16="http://schemas.microsoft.com/office/drawing/2014/main" val="2314819771"/>
                  </a:ext>
                </a:extLst>
              </a:tr>
              <a:tr h="882595">
                <a:tc>
                  <a:txBody>
                    <a:bodyPr/>
                    <a:lstStyle/>
                    <a:p>
                      <a:pPr algn="ctr"/>
                      <a:r>
                        <a:rPr lang="es-AR" sz="2400" b="0" dirty="0">
                          <a:effectLst/>
                          <a:latin typeface="Arial Black" panose="020B0A04020102020204" pitchFamily="34" charset="0"/>
                        </a:rPr>
                        <a:t>ID</a:t>
                      </a:r>
                    </a:p>
                  </a:txBody>
                  <a:tcPr/>
                </a:tc>
                <a:tc>
                  <a:txBody>
                    <a:bodyPr/>
                    <a:lstStyle/>
                    <a:p>
                      <a:pPr algn="ctr"/>
                      <a:r>
                        <a:rPr lang="es-AR" sz="2400" b="0" dirty="0">
                          <a:effectLst/>
                          <a:latin typeface="Arial Black" panose="020B0A04020102020204" pitchFamily="34" charset="0"/>
                        </a:rPr>
                        <a:t>0, 0, </a:t>
                      </a:r>
                      <a:r>
                        <a:rPr lang="es-AR" sz="2400" b="0" dirty="0">
                          <a:solidFill>
                            <a:schemeClr val="bg2"/>
                          </a:solidFill>
                          <a:effectLst/>
                          <a:latin typeface="Arial Black" panose="020B0A04020102020204" pitchFamily="34" charset="0"/>
                        </a:rPr>
                        <a:t>1</a:t>
                      </a:r>
                      <a:r>
                        <a:rPr lang="es-AR" sz="2400" b="0" dirty="0">
                          <a:effectLst/>
                          <a:latin typeface="Arial Black" panose="020B0A04020102020204" pitchFamily="34" charset="0"/>
                        </a:rPr>
                        <a:t>, 0, 0</a:t>
                      </a:r>
                    </a:p>
                  </a:txBody>
                  <a:tcPr/>
                </a:tc>
                <a:extLst>
                  <a:ext uri="{0D108BD9-81ED-4DB2-BD59-A6C34878D82A}">
                    <a16:rowId xmlns:a16="http://schemas.microsoft.com/office/drawing/2014/main" val="1158483291"/>
                  </a:ext>
                </a:extLst>
              </a:tr>
              <a:tr h="882595">
                <a:tc>
                  <a:txBody>
                    <a:bodyPr/>
                    <a:lstStyle/>
                    <a:p>
                      <a:pPr algn="ctr"/>
                      <a:r>
                        <a:rPr lang="es-AR" sz="2400" b="0" dirty="0">
                          <a:effectLst/>
                          <a:latin typeface="Arial Black" panose="020B0A04020102020204" pitchFamily="34" charset="0"/>
                        </a:rPr>
                        <a:t>Clases y </a:t>
                      </a:r>
                      <a:r>
                        <a:rPr lang="es-AR" sz="2400" b="0" dirty="0" err="1">
                          <a:effectLst/>
                          <a:latin typeface="Arial Black" panose="020B0A04020102020204" pitchFamily="34" charset="0"/>
                        </a:rPr>
                        <a:t>pseudoclases</a:t>
                      </a:r>
                      <a:r>
                        <a:rPr lang="es-AR" sz="2400" b="0" dirty="0">
                          <a:effectLst/>
                          <a:latin typeface="Arial Black" panose="020B0A04020102020204" pitchFamily="34" charset="0"/>
                        </a:rPr>
                        <a:t> </a:t>
                      </a:r>
                    </a:p>
                  </a:txBody>
                  <a:tcPr/>
                </a:tc>
                <a:tc>
                  <a:txBody>
                    <a:bodyPr/>
                    <a:lstStyle/>
                    <a:p>
                      <a:pPr algn="ctr"/>
                      <a:r>
                        <a:rPr lang="es-AR" sz="2400" b="0" dirty="0">
                          <a:effectLst/>
                          <a:latin typeface="Arial Black" panose="020B0A04020102020204" pitchFamily="34" charset="0"/>
                        </a:rPr>
                        <a:t>0, 0, 0, </a:t>
                      </a:r>
                      <a:r>
                        <a:rPr lang="es-AR" sz="2400" b="0" dirty="0">
                          <a:solidFill>
                            <a:schemeClr val="bg2"/>
                          </a:solidFill>
                          <a:effectLst/>
                          <a:latin typeface="Arial Black" panose="020B0A04020102020204" pitchFamily="34" charset="0"/>
                        </a:rPr>
                        <a:t>1</a:t>
                      </a:r>
                      <a:r>
                        <a:rPr lang="es-AR" sz="2400" b="0" dirty="0">
                          <a:effectLst/>
                          <a:latin typeface="Arial Black" panose="020B0A04020102020204" pitchFamily="34" charset="0"/>
                        </a:rPr>
                        <a:t>, 0</a:t>
                      </a:r>
                    </a:p>
                  </a:txBody>
                  <a:tcPr/>
                </a:tc>
                <a:extLst>
                  <a:ext uri="{0D108BD9-81ED-4DB2-BD59-A6C34878D82A}">
                    <a16:rowId xmlns:a16="http://schemas.microsoft.com/office/drawing/2014/main" val="1435712628"/>
                  </a:ext>
                </a:extLst>
              </a:tr>
              <a:tr h="882595">
                <a:tc>
                  <a:txBody>
                    <a:bodyPr/>
                    <a:lstStyle/>
                    <a:p>
                      <a:pPr algn="ctr"/>
                      <a:r>
                        <a:rPr lang="es-AR" sz="2400" b="0" dirty="0">
                          <a:effectLst/>
                          <a:latin typeface="Arial Black" panose="020B0A04020102020204" pitchFamily="34" charset="0"/>
                        </a:rPr>
                        <a:t>Etiquetas y </a:t>
                      </a:r>
                      <a:r>
                        <a:rPr lang="es-AR" sz="2400" b="0" dirty="0" err="1">
                          <a:effectLst/>
                          <a:latin typeface="Arial Black" panose="020B0A04020102020204" pitchFamily="34" charset="0"/>
                        </a:rPr>
                        <a:t>pseudoelementos</a:t>
                      </a:r>
                      <a:r>
                        <a:rPr lang="es-AR" sz="2400" b="0" dirty="0">
                          <a:effectLst/>
                          <a:latin typeface="Arial Black" panose="020B0A04020102020204" pitchFamily="34" charset="0"/>
                        </a:rPr>
                        <a:t> </a:t>
                      </a:r>
                    </a:p>
                  </a:txBody>
                  <a:tcPr/>
                </a:tc>
                <a:tc>
                  <a:txBody>
                    <a:bodyPr/>
                    <a:lstStyle/>
                    <a:p>
                      <a:pPr algn="ctr"/>
                      <a:r>
                        <a:rPr lang="es-AR" sz="2400" b="0" dirty="0">
                          <a:effectLst/>
                          <a:latin typeface="Arial Black" panose="020B0A04020102020204" pitchFamily="34" charset="0"/>
                        </a:rPr>
                        <a:t>0, 0, 0, 0, </a:t>
                      </a:r>
                      <a:r>
                        <a:rPr lang="es-AR" sz="2400" b="0" dirty="0">
                          <a:solidFill>
                            <a:schemeClr val="bg2"/>
                          </a:solidFill>
                          <a:effectLst/>
                          <a:latin typeface="Arial Black" panose="020B0A04020102020204" pitchFamily="34" charset="0"/>
                        </a:rPr>
                        <a:t>1</a:t>
                      </a:r>
                    </a:p>
                  </a:txBody>
                  <a:tcPr/>
                </a:tc>
                <a:extLst>
                  <a:ext uri="{0D108BD9-81ED-4DB2-BD59-A6C34878D82A}">
                    <a16:rowId xmlns:a16="http://schemas.microsoft.com/office/drawing/2014/main" val="3125407160"/>
                  </a:ext>
                </a:extLst>
              </a:tr>
            </a:tbl>
          </a:graphicData>
        </a:graphic>
      </p:graphicFrame>
    </p:spTree>
    <p:extLst>
      <p:ext uri="{BB962C8B-B14F-4D97-AF65-F5344CB8AC3E}">
        <p14:creationId xmlns:p14="http://schemas.microsoft.com/office/powerpoint/2010/main" val="1318246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2" name="CuadroTexto 1">
            <a:extLst>
              <a:ext uri="{FF2B5EF4-FFF2-40B4-BE49-F238E27FC236}">
                <a16:creationId xmlns:a16="http://schemas.microsoft.com/office/drawing/2014/main" id="{015ABDE0-4EED-4BE4-8AED-A5F470FD1ED7}"/>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Especificidad</a:t>
            </a:r>
            <a:endParaRPr lang="es-AR" sz="1600" b="1" dirty="0">
              <a:effectLst>
                <a:outerShdw blurRad="38100" dist="38100" dir="2700000" algn="tl">
                  <a:srgbClr val="000000">
                    <a:alpha val="43137"/>
                  </a:srgbClr>
                </a:outerShdw>
              </a:effectLst>
            </a:endParaRPr>
          </a:p>
        </p:txBody>
      </p:sp>
      <p:graphicFrame>
        <p:nvGraphicFramePr>
          <p:cNvPr id="3" name="Tabla 4">
            <a:extLst>
              <a:ext uri="{FF2B5EF4-FFF2-40B4-BE49-F238E27FC236}">
                <a16:creationId xmlns:a16="http://schemas.microsoft.com/office/drawing/2014/main" id="{6AD7BFE6-48BA-4C70-98A4-59B8DA589C8C}"/>
              </a:ext>
            </a:extLst>
          </p:cNvPr>
          <p:cNvGraphicFramePr>
            <a:graphicFrameLocks noGrp="1"/>
          </p:cNvGraphicFramePr>
          <p:nvPr>
            <p:extLst>
              <p:ext uri="{D42A27DB-BD31-4B8C-83A1-F6EECF244321}">
                <p14:modId xmlns:p14="http://schemas.microsoft.com/office/powerpoint/2010/main" val="2860082748"/>
              </p:ext>
            </p:extLst>
          </p:nvPr>
        </p:nvGraphicFramePr>
        <p:xfrm>
          <a:off x="1484242" y="2054087"/>
          <a:ext cx="9713845" cy="4395134"/>
        </p:xfrm>
        <a:graphic>
          <a:graphicData uri="http://schemas.openxmlformats.org/drawingml/2006/table">
            <a:tbl>
              <a:tblPr firstRow="1" bandRow="1">
                <a:tableStyleId>{327F97BB-C833-4FB7-BDE5-3F7075034690}</a:tableStyleId>
              </a:tblPr>
              <a:tblGrid>
                <a:gridCol w="5422133">
                  <a:extLst>
                    <a:ext uri="{9D8B030D-6E8A-4147-A177-3AD203B41FA5}">
                      <a16:colId xmlns:a16="http://schemas.microsoft.com/office/drawing/2014/main" val="2697510485"/>
                    </a:ext>
                  </a:extLst>
                </a:gridCol>
                <a:gridCol w="4291712">
                  <a:extLst>
                    <a:ext uri="{9D8B030D-6E8A-4147-A177-3AD203B41FA5}">
                      <a16:colId xmlns:a16="http://schemas.microsoft.com/office/drawing/2014/main" val="1960537529"/>
                    </a:ext>
                  </a:extLst>
                </a:gridCol>
              </a:tblGrid>
              <a:tr h="864754">
                <a:tc>
                  <a:txBody>
                    <a:bodyPr/>
                    <a:lstStyle/>
                    <a:p>
                      <a:pPr algn="l"/>
                      <a:r>
                        <a:rPr lang="es-AR" sz="2000" b="0" dirty="0">
                          <a:effectLst/>
                          <a:latin typeface="Arial Black" panose="020B0A04020102020204" pitchFamily="34" charset="0"/>
                        </a:rPr>
                        <a:t>cualquier-selector { color: #FF0000!important; }</a:t>
                      </a:r>
                    </a:p>
                  </a:txBody>
                  <a:tcPr/>
                </a:tc>
                <a:tc>
                  <a:txBody>
                    <a:bodyPr/>
                    <a:lstStyle/>
                    <a:p>
                      <a:pPr algn="ctr"/>
                      <a:r>
                        <a:rPr lang="es-AR" sz="2400" b="0" dirty="0">
                          <a:solidFill>
                            <a:schemeClr val="bg2"/>
                          </a:solidFill>
                          <a:effectLst/>
                          <a:latin typeface="Arial Black" panose="020B0A04020102020204" pitchFamily="34" charset="0"/>
                        </a:rPr>
                        <a:t>1</a:t>
                      </a:r>
                      <a:r>
                        <a:rPr lang="es-AR" sz="2400" b="0" dirty="0">
                          <a:effectLst/>
                          <a:latin typeface="Arial Black" panose="020B0A04020102020204" pitchFamily="34" charset="0"/>
                        </a:rPr>
                        <a:t>, 0, 0, 0, 0</a:t>
                      </a:r>
                    </a:p>
                  </a:txBody>
                  <a:tcPr/>
                </a:tc>
                <a:extLst>
                  <a:ext uri="{0D108BD9-81ED-4DB2-BD59-A6C34878D82A}">
                    <a16:rowId xmlns:a16="http://schemas.microsoft.com/office/drawing/2014/main" val="1212890632"/>
                  </a:ext>
                </a:extLst>
              </a:tr>
              <a:tr h="882595">
                <a:tc>
                  <a:txBody>
                    <a:bodyPr/>
                    <a:lstStyle/>
                    <a:p>
                      <a:pPr algn="l"/>
                      <a:r>
                        <a:rPr lang="es-AR" sz="2000" b="0" dirty="0">
                          <a:effectLst/>
                          <a:latin typeface="Arial Black" panose="020B0A04020102020204" pitchFamily="34" charset="0"/>
                        </a:rPr>
                        <a:t>&lt;p </a:t>
                      </a:r>
                      <a:r>
                        <a:rPr lang="es-AR" sz="2000" b="0" dirty="0" err="1">
                          <a:effectLst/>
                          <a:latin typeface="Arial Black" panose="020B0A04020102020204" pitchFamily="34" charset="0"/>
                        </a:rPr>
                        <a:t>style</a:t>
                      </a:r>
                      <a:r>
                        <a:rPr lang="es-AR" sz="2000" b="0" dirty="0">
                          <a:effectLst/>
                          <a:latin typeface="Arial Black" panose="020B0A04020102020204" pitchFamily="34" charset="0"/>
                        </a:rPr>
                        <a:t>=“color:#FF0000;”&gt;</a:t>
                      </a:r>
                      <a:r>
                        <a:rPr lang="es-AR" sz="2000" b="0" dirty="0" err="1">
                          <a:effectLst/>
                          <a:latin typeface="Arial Black" panose="020B0A04020102020204" pitchFamily="34" charset="0"/>
                        </a:rPr>
                        <a:t>Lorem</a:t>
                      </a:r>
                      <a:r>
                        <a:rPr lang="es-AR" sz="2000" b="0" dirty="0">
                          <a:effectLst/>
                          <a:latin typeface="Arial Black" panose="020B0A04020102020204" pitchFamily="34" charset="0"/>
                        </a:rPr>
                        <a:t> </a:t>
                      </a:r>
                      <a:r>
                        <a:rPr lang="es-AR" sz="2000" b="0" dirty="0" err="1">
                          <a:effectLst/>
                          <a:latin typeface="Arial Black" panose="020B0A04020102020204" pitchFamily="34" charset="0"/>
                        </a:rPr>
                        <a:t>Ipsum</a:t>
                      </a:r>
                      <a:r>
                        <a:rPr lang="es-AR" sz="2000" b="0" dirty="0">
                          <a:effectLst/>
                          <a:latin typeface="Arial Black" panose="020B0A04020102020204" pitchFamily="34" charset="0"/>
                        </a:rPr>
                        <a:t>&lt;/p&gt;</a:t>
                      </a:r>
                    </a:p>
                  </a:txBody>
                  <a:tcPr/>
                </a:tc>
                <a:tc>
                  <a:txBody>
                    <a:bodyPr/>
                    <a:lstStyle/>
                    <a:p>
                      <a:pPr algn="ctr"/>
                      <a:r>
                        <a:rPr lang="es-AR" sz="2400" b="0" dirty="0">
                          <a:effectLst/>
                          <a:latin typeface="Arial Black" panose="020B0A04020102020204" pitchFamily="34" charset="0"/>
                        </a:rPr>
                        <a:t>0, </a:t>
                      </a:r>
                      <a:r>
                        <a:rPr lang="es-AR" sz="2400" b="0" dirty="0">
                          <a:solidFill>
                            <a:schemeClr val="bg2"/>
                          </a:solidFill>
                          <a:effectLst/>
                          <a:latin typeface="Arial Black" panose="020B0A04020102020204" pitchFamily="34" charset="0"/>
                        </a:rPr>
                        <a:t>1</a:t>
                      </a:r>
                      <a:r>
                        <a:rPr lang="es-AR" sz="2400" b="0" dirty="0">
                          <a:effectLst/>
                          <a:latin typeface="Arial Black" panose="020B0A04020102020204" pitchFamily="34" charset="0"/>
                        </a:rPr>
                        <a:t>, 0, 0, 0</a:t>
                      </a:r>
                    </a:p>
                  </a:txBody>
                  <a:tcPr/>
                </a:tc>
                <a:extLst>
                  <a:ext uri="{0D108BD9-81ED-4DB2-BD59-A6C34878D82A}">
                    <a16:rowId xmlns:a16="http://schemas.microsoft.com/office/drawing/2014/main" val="2314819771"/>
                  </a:ext>
                </a:extLst>
              </a:tr>
              <a:tr h="882595">
                <a:tc>
                  <a:txBody>
                    <a:bodyPr/>
                    <a:lstStyle/>
                    <a:p>
                      <a:pPr algn="l"/>
                      <a:r>
                        <a:rPr lang="es-AR" sz="2000" b="0" dirty="0">
                          <a:effectLst/>
                          <a:latin typeface="Arial Black" panose="020B0A04020102020204" pitchFamily="34" charset="0"/>
                        </a:rPr>
                        <a:t>#parrafo { color: #FF0000; }</a:t>
                      </a:r>
                    </a:p>
                  </a:txBody>
                  <a:tcPr/>
                </a:tc>
                <a:tc>
                  <a:txBody>
                    <a:bodyPr/>
                    <a:lstStyle/>
                    <a:p>
                      <a:pPr algn="ctr"/>
                      <a:r>
                        <a:rPr lang="es-AR" sz="2400" b="0" dirty="0">
                          <a:effectLst/>
                          <a:latin typeface="Arial Black" panose="020B0A04020102020204" pitchFamily="34" charset="0"/>
                        </a:rPr>
                        <a:t>0, 0, </a:t>
                      </a:r>
                      <a:r>
                        <a:rPr lang="es-AR" sz="2400" b="0" dirty="0">
                          <a:solidFill>
                            <a:schemeClr val="bg2"/>
                          </a:solidFill>
                          <a:effectLst/>
                          <a:latin typeface="Arial Black" panose="020B0A04020102020204" pitchFamily="34" charset="0"/>
                        </a:rPr>
                        <a:t>1</a:t>
                      </a:r>
                      <a:r>
                        <a:rPr lang="es-AR" sz="2400" b="0" dirty="0">
                          <a:effectLst/>
                          <a:latin typeface="Arial Black" panose="020B0A04020102020204" pitchFamily="34" charset="0"/>
                        </a:rPr>
                        <a:t>, 0, 0</a:t>
                      </a:r>
                    </a:p>
                  </a:txBody>
                  <a:tcPr/>
                </a:tc>
                <a:extLst>
                  <a:ext uri="{0D108BD9-81ED-4DB2-BD59-A6C34878D82A}">
                    <a16:rowId xmlns:a16="http://schemas.microsoft.com/office/drawing/2014/main" val="1158483291"/>
                  </a:ext>
                </a:extLst>
              </a:tr>
              <a:tr h="882595">
                <a:tc>
                  <a:txBody>
                    <a:bodyPr/>
                    <a:lstStyle/>
                    <a:p>
                      <a:pPr algn="l"/>
                      <a:r>
                        <a:rPr lang="es-AR" sz="2000" b="0" dirty="0">
                          <a:effectLst/>
                          <a:latin typeface="Arial Black" panose="020B0A04020102020204" pitchFamily="34" charset="0"/>
                        </a:rPr>
                        <a:t>.</a:t>
                      </a:r>
                      <a:r>
                        <a:rPr lang="es-AR" sz="2000" b="0" dirty="0" err="1">
                          <a:effectLst/>
                          <a:latin typeface="Arial Black" panose="020B0A04020102020204" pitchFamily="34" charset="0"/>
                        </a:rPr>
                        <a:t>parrafo</a:t>
                      </a:r>
                      <a:r>
                        <a:rPr lang="es-AR" sz="2000" b="0" dirty="0">
                          <a:effectLst/>
                          <a:latin typeface="Arial Black" panose="020B0A04020102020204" pitchFamily="34" charset="0"/>
                        </a:rPr>
                        <a:t> { color: #FF0000; }</a:t>
                      </a:r>
                    </a:p>
                  </a:txBody>
                  <a:tcPr/>
                </a:tc>
                <a:tc>
                  <a:txBody>
                    <a:bodyPr/>
                    <a:lstStyle/>
                    <a:p>
                      <a:pPr algn="ctr"/>
                      <a:r>
                        <a:rPr lang="es-AR" sz="2400" b="0" dirty="0">
                          <a:effectLst/>
                          <a:latin typeface="Arial Black" panose="020B0A04020102020204" pitchFamily="34" charset="0"/>
                        </a:rPr>
                        <a:t>0, 0, 0, </a:t>
                      </a:r>
                      <a:r>
                        <a:rPr lang="es-AR" sz="2400" b="0" dirty="0">
                          <a:solidFill>
                            <a:schemeClr val="bg2"/>
                          </a:solidFill>
                          <a:effectLst/>
                          <a:latin typeface="Arial Black" panose="020B0A04020102020204" pitchFamily="34" charset="0"/>
                        </a:rPr>
                        <a:t>1</a:t>
                      </a:r>
                      <a:r>
                        <a:rPr lang="es-AR" sz="2400" b="0" dirty="0">
                          <a:effectLst/>
                          <a:latin typeface="Arial Black" panose="020B0A04020102020204" pitchFamily="34" charset="0"/>
                        </a:rPr>
                        <a:t>, 0</a:t>
                      </a:r>
                    </a:p>
                  </a:txBody>
                  <a:tcPr/>
                </a:tc>
                <a:extLst>
                  <a:ext uri="{0D108BD9-81ED-4DB2-BD59-A6C34878D82A}">
                    <a16:rowId xmlns:a16="http://schemas.microsoft.com/office/drawing/2014/main" val="1435712628"/>
                  </a:ext>
                </a:extLst>
              </a:tr>
              <a:tr h="882595">
                <a:tc>
                  <a:txBody>
                    <a:bodyPr/>
                    <a:lstStyle/>
                    <a:p>
                      <a:pPr algn="l"/>
                      <a:r>
                        <a:rPr lang="es-AR" sz="2000" b="0" dirty="0">
                          <a:effectLst/>
                          <a:latin typeface="Arial Black" panose="020B0A04020102020204" pitchFamily="34" charset="0"/>
                        </a:rPr>
                        <a:t>p { color: #FF0000; }</a:t>
                      </a:r>
                    </a:p>
                  </a:txBody>
                  <a:tcPr/>
                </a:tc>
                <a:tc>
                  <a:txBody>
                    <a:bodyPr/>
                    <a:lstStyle/>
                    <a:p>
                      <a:pPr algn="ctr"/>
                      <a:r>
                        <a:rPr lang="es-AR" sz="2400" b="0" dirty="0">
                          <a:effectLst/>
                          <a:latin typeface="Arial Black" panose="020B0A04020102020204" pitchFamily="34" charset="0"/>
                        </a:rPr>
                        <a:t>0, 0, 0, 0, </a:t>
                      </a:r>
                      <a:r>
                        <a:rPr lang="es-AR" sz="2400" b="0" dirty="0">
                          <a:solidFill>
                            <a:schemeClr val="bg2"/>
                          </a:solidFill>
                          <a:effectLst/>
                          <a:latin typeface="Arial Black" panose="020B0A04020102020204" pitchFamily="34" charset="0"/>
                        </a:rPr>
                        <a:t>1</a:t>
                      </a:r>
                    </a:p>
                  </a:txBody>
                  <a:tcPr/>
                </a:tc>
                <a:extLst>
                  <a:ext uri="{0D108BD9-81ED-4DB2-BD59-A6C34878D82A}">
                    <a16:rowId xmlns:a16="http://schemas.microsoft.com/office/drawing/2014/main" val="3125407160"/>
                  </a:ext>
                </a:extLst>
              </a:tr>
            </a:tbl>
          </a:graphicData>
        </a:graphic>
      </p:graphicFrame>
    </p:spTree>
    <p:extLst>
      <p:ext uri="{BB962C8B-B14F-4D97-AF65-F5344CB8AC3E}">
        <p14:creationId xmlns:p14="http://schemas.microsoft.com/office/powerpoint/2010/main" val="3472053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267286" y="1603717"/>
            <a:ext cx="4815811" cy="510657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a:buFont typeface="Wingdings" panose="05000000000000000000" pitchFamily="2" charset="2"/>
              <a:buChar char="q"/>
            </a:pPr>
            <a:r>
              <a:rPr lang="es-AR" sz="2400" b="1" dirty="0">
                <a:solidFill>
                  <a:schemeClr val="bg1"/>
                </a:solidFill>
                <a:highlight>
                  <a:srgbClr val="000000"/>
                </a:highlight>
                <a:latin typeface="Arial Black" panose="020B0A04020102020204" pitchFamily="34" charset="0"/>
                <a:cs typeface="Arial" panose="020B0604020202020204" pitchFamily="34" charset="0"/>
              </a:rPr>
              <a:t>selector descendiente:</a:t>
            </a:r>
            <a:r>
              <a:rPr lang="es-AR" sz="2400" b="1" dirty="0">
                <a:solidFill>
                  <a:schemeClr val="bg1"/>
                </a:solidFill>
                <a:latin typeface="Arial Black" panose="020B0A04020102020204" pitchFamily="34" charset="0"/>
                <a:cs typeface="Arial" panose="020B0604020202020204" pitchFamily="34" charset="0"/>
              </a:rPr>
              <a:t> </a:t>
            </a:r>
            <a:r>
              <a:rPr lang="es-AR" sz="2400" dirty="0">
                <a:solidFill>
                  <a:schemeClr val="tx1"/>
                </a:solidFill>
                <a:latin typeface="Arial" panose="020B0604020202020204" pitchFamily="34" charset="0"/>
                <a:cs typeface="Arial" panose="020B0604020202020204" pitchFamily="34" charset="0"/>
              </a:rPr>
              <a:t>Se aplican en los elementos que tienen una relación padre-hijo, es decir las etiquetas que están dentro de otras etiquetas. En el siguiente ejemplo es más fácil agregar un selector descendiente que aplicar un clase a cada elemento &lt;p&gt;</a:t>
            </a:r>
          </a:p>
          <a:p>
            <a:pPr marL="342900">
              <a:buFont typeface="Wingdings" panose="05000000000000000000" pitchFamily="2" charset="2"/>
              <a:buChar char="q"/>
            </a:pPr>
            <a:endParaRPr lang="es-AR" sz="2400" dirty="0">
              <a:solidFill>
                <a:schemeClr val="tx1"/>
              </a:solidFill>
              <a:latin typeface="Arial" panose="020B0604020202020204" pitchFamily="34" charset="0"/>
              <a:cs typeface="Arial" panose="020B0604020202020204" pitchFamily="34" charset="0"/>
            </a:endParaRPr>
          </a:p>
          <a:p>
            <a:pPr marL="342900">
              <a:buFont typeface="Wingdings" panose="05000000000000000000" pitchFamily="2" charset="2"/>
              <a:buChar char="q"/>
            </a:pPr>
            <a:endParaRPr lang="es-AR" sz="2000"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187423C9-5C2B-4198-B349-00809897D798}"/>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Selectores</a:t>
            </a:r>
            <a:endParaRPr lang="es-AR" b="1" dirty="0">
              <a:effectLst>
                <a:outerShdw blurRad="38100" dist="38100" dir="2700000" algn="tl">
                  <a:srgbClr val="000000">
                    <a:alpha val="43137"/>
                  </a:srgbClr>
                </a:outerShdw>
              </a:effectLst>
            </a:endParaRPr>
          </a:p>
        </p:txBody>
      </p:sp>
      <p:sp>
        <p:nvSpPr>
          <p:cNvPr id="3" name="CuadroTexto 2">
            <a:extLst>
              <a:ext uri="{FF2B5EF4-FFF2-40B4-BE49-F238E27FC236}">
                <a16:creationId xmlns:a16="http://schemas.microsoft.com/office/drawing/2014/main" id="{D30B06C0-A87E-46AF-A185-96A66EC6CDFC}"/>
              </a:ext>
            </a:extLst>
          </p:cNvPr>
          <p:cNvSpPr txBox="1"/>
          <p:nvPr/>
        </p:nvSpPr>
        <p:spPr>
          <a:xfrm>
            <a:off x="5083097" y="1642402"/>
            <a:ext cx="6986983" cy="5293757"/>
          </a:xfrm>
          <a:prstGeom prst="rect">
            <a:avLst/>
          </a:prstGeom>
          <a:noFill/>
        </p:spPr>
        <p:txBody>
          <a:bodyPr wrap="square" rtlCol="0">
            <a:spAutoFit/>
          </a:bodyPr>
          <a:lstStyle/>
          <a:p>
            <a:r>
              <a:rPr lang="es-AR" sz="1600" b="1" dirty="0">
                <a:solidFill>
                  <a:srgbClr val="CC0099"/>
                </a:solidFill>
              </a:rPr>
              <a:t>&lt;</a:t>
            </a:r>
            <a:r>
              <a:rPr lang="es-AR" sz="1600" b="1" dirty="0" err="1">
                <a:solidFill>
                  <a:srgbClr val="CC0099"/>
                </a:solidFill>
              </a:rPr>
              <a:t>div</a:t>
            </a:r>
            <a:r>
              <a:rPr lang="es-AR" sz="1600" b="1" dirty="0">
                <a:solidFill>
                  <a:srgbClr val="CC0099"/>
                </a:solidFill>
              </a:rPr>
              <a:t>&gt;</a:t>
            </a:r>
          </a:p>
          <a:p>
            <a:r>
              <a:rPr lang="es-AR" sz="1600" dirty="0"/>
              <a:t>             </a:t>
            </a:r>
            <a:r>
              <a:rPr lang="es-AR" sz="1600" b="1" dirty="0">
                <a:solidFill>
                  <a:srgbClr val="CC0099"/>
                </a:solidFill>
              </a:rPr>
              <a:t>&lt;p&gt; </a:t>
            </a:r>
            <a:r>
              <a:rPr lang="es-AR" sz="1600" i="1" dirty="0" err="1"/>
              <a:t>Lorem</a:t>
            </a:r>
            <a:r>
              <a:rPr lang="es-AR" sz="1600" i="1" dirty="0"/>
              <a:t> </a:t>
            </a:r>
            <a:r>
              <a:rPr lang="es-AR" sz="1600" i="1" dirty="0" err="1"/>
              <a:t>ipsum</a:t>
            </a:r>
            <a:r>
              <a:rPr lang="es-AR" sz="1600" i="1" dirty="0"/>
              <a:t> dolor </a:t>
            </a:r>
            <a:r>
              <a:rPr lang="es-AR" sz="1600" i="1" dirty="0" err="1"/>
              <a:t>sit</a:t>
            </a:r>
            <a:r>
              <a:rPr lang="es-AR" sz="1600" i="1" dirty="0"/>
              <a:t> </a:t>
            </a:r>
            <a:r>
              <a:rPr lang="es-AR" sz="1600" i="1" dirty="0" err="1"/>
              <a:t>amet</a:t>
            </a:r>
            <a:r>
              <a:rPr lang="es-AR" sz="1600" i="1" dirty="0"/>
              <a:t>, </a:t>
            </a:r>
            <a:r>
              <a:rPr lang="es-AR" sz="1600" i="1" dirty="0" err="1"/>
              <a:t>consectetur</a:t>
            </a:r>
            <a:r>
              <a:rPr lang="es-AR" sz="1600" i="1" dirty="0"/>
              <a:t> </a:t>
            </a:r>
            <a:r>
              <a:rPr lang="es-AR" sz="1600" i="1" dirty="0" err="1"/>
              <a:t>adipisicing</a:t>
            </a:r>
            <a:r>
              <a:rPr lang="es-AR" sz="1600" i="1" dirty="0"/>
              <a:t> </a:t>
            </a:r>
            <a:r>
              <a:rPr lang="es-AR" sz="1600" i="1" dirty="0" err="1"/>
              <a:t>elit</a:t>
            </a:r>
            <a:r>
              <a:rPr lang="es-AR" sz="1600" i="1" dirty="0"/>
              <a:t>, sed do </a:t>
            </a:r>
            <a:r>
              <a:rPr lang="es-AR" sz="1600" i="1" dirty="0" err="1"/>
              <a:t>eiusmod</a:t>
            </a:r>
            <a:endParaRPr lang="es-AR" sz="1600" i="1" dirty="0"/>
          </a:p>
          <a:p>
            <a:r>
              <a:rPr lang="es-AR" sz="1600" i="1" dirty="0"/>
              <a:t>    </a:t>
            </a:r>
            <a:r>
              <a:rPr lang="es-AR" sz="1600" i="1" dirty="0" err="1"/>
              <a:t>tempor</a:t>
            </a:r>
            <a:r>
              <a:rPr lang="es-AR" sz="1600" i="1" dirty="0"/>
              <a:t> </a:t>
            </a:r>
            <a:r>
              <a:rPr lang="es-AR" sz="1600" i="1" dirty="0" err="1"/>
              <a:t>incididunt</a:t>
            </a:r>
            <a:r>
              <a:rPr lang="es-AR" sz="1600" i="1" dirty="0"/>
              <a:t> ut labore et </a:t>
            </a:r>
            <a:r>
              <a:rPr lang="es-AR" sz="1600" i="1" dirty="0" err="1"/>
              <a:t>dolore</a:t>
            </a:r>
            <a:r>
              <a:rPr lang="es-AR" sz="1600" i="1" dirty="0"/>
              <a:t> magna </a:t>
            </a:r>
            <a:r>
              <a:rPr lang="es-AR" sz="1600" i="1" dirty="0" err="1"/>
              <a:t>aliqua</a:t>
            </a:r>
            <a:r>
              <a:rPr lang="es-AR" sz="1600" i="1" dirty="0"/>
              <a:t>. </a:t>
            </a:r>
            <a:r>
              <a:rPr lang="es-AR" sz="1600" b="1" dirty="0">
                <a:solidFill>
                  <a:srgbClr val="CC0099"/>
                </a:solidFill>
              </a:rPr>
              <a:t>&lt;/p&gt;</a:t>
            </a:r>
          </a:p>
          <a:p>
            <a:r>
              <a:rPr lang="es-AR" sz="1600" dirty="0"/>
              <a:t> </a:t>
            </a:r>
            <a:r>
              <a:rPr lang="es-AR" sz="1600" b="1" dirty="0">
                <a:solidFill>
                  <a:srgbClr val="CC0099"/>
                </a:solidFill>
              </a:rPr>
              <a:t>&lt;p&gt; </a:t>
            </a:r>
            <a:r>
              <a:rPr lang="es-AR" sz="1600" i="1" dirty="0" err="1"/>
              <a:t>Lorem</a:t>
            </a:r>
            <a:r>
              <a:rPr lang="es-AR" sz="1600" i="1" dirty="0"/>
              <a:t> </a:t>
            </a:r>
            <a:r>
              <a:rPr lang="es-AR" sz="1600" i="1" dirty="0" err="1"/>
              <a:t>ipsum</a:t>
            </a:r>
            <a:r>
              <a:rPr lang="es-AR" sz="1600" i="1" dirty="0"/>
              <a:t> dolor </a:t>
            </a:r>
            <a:r>
              <a:rPr lang="es-AR" sz="1600" i="1" dirty="0" err="1"/>
              <a:t>sit</a:t>
            </a:r>
            <a:r>
              <a:rPr lang="es-AR" sz="1600" i="1" dirty="0"/>
              <a:t> </a:t>
            </a:r>
            <a:r>
              <a:rPr lang="es-AR" sz="1600" i="1" dirty="0" err="1"/>
              <a:t>amet</a:t>
            </a:r>
            <a:r>
              <a:rPr lang="es-AR" sz="1600" i="1" dirty="0"/>
              <a:t>, </a:t>
            </a:r>
            <a:r>
              <a:rPr lang="es-AR" sz="1600" i="1" dirty="0" err="1"/>
              <a:t>consectetur</a:t>
            </a:r>
            <a:r>
              <a:rPr lang="es-AR" sz="1600" i="1" dirty="0"/>
              <a:t> </a:t>
            </a:r>
            <a:r>
              <a:rPr lang="es-AR" sz="1600" i="1" dirty="0" err="1"/>
              <a:t>adipisicing</a:t>
            </a:r>
            <a:r>
              <a:rPr lang="es-AR" sz="1600" i="1" dirty="0"/>
              <a:t> </a:t>
            </a:r>
            <a:r>
              <a:rPr lang="es-AR" sz="1600" i="1" dirty="0" err="1"/>
              <a:t>elit</a:t>
            </a:r>
            <a:r>
              <a:rPr lang="es-AR" sz="1600" i="1" dirty="0"/>
              <a:t>, sed do </a:t>
            </a:r>
            <a:r>
              <a:rPr lang="es-AR" sz="1600" i="1" dirty="0" err="1"/>
              <a:t>eiusmod</a:t>
            </a:r>
            <a:endParaRPr lang="es-AR" sz="1600" i="1" dirty="0"/>
          </a:p>
          <a:p>
            <a:r>
              <a:rPr lang="es-AR" sz="1600" i="1" dirty="0"/>
              <a:t>    </a:t>
            </a:r>
            <a:r>
              <a:rPr lang="es-AR" sz="1600" i="1" dirty="0" err="1"/>
              <a:t>tempor</a:t>
            </a:r>
            <a:r>
              <a:rPr lang="es-AR" sz="1600" i="1" dirty="0"/>
              <a:t> </a:t>
            </a:r>
            <a:r>
              <a:rPr lang="es-AR" sz="1600" i="1" dirty="0" err="1"/>
              <a:t>incididunt</a:t>
            </a:r>
            <a:r>
              <a:rPr lang="es-AR" sz="1600" i="1" dirty="0"/>
              <a:t> ut labore et </a:t>
            </a:r>
            <a:r>
              <a:rPr lang="es-AR" sz="1600" i="1" dirty="0" err="1"/>
              <a:t>dolore</a:t>
            </a:r>
            <a:r>
              <a:rPr lang="es-AR" sz="1600" i="1" dirty="0"/>
              <a:t> magna </a:t>
            </a:r>
            <a:r>
              <a:rPr lang="es-AR" sz="1600" i="1" dirty="0" err="1"/>
              <a:t>aliqua</a:t>
            </a:r>
            <a:r>
              <a:rPr lang="es-AR" sz="1600" i="1" dirty="0"/>
              <a:t>. </a:t>
            </a:r>
            <a:r>
              <a:rPr lang="es-AR" sz="1600" b="1" dirty="0">
                <a:solidFill>
                  <a:srgbClr val="CC0099"/>
                </a:solidFill>
              </a:rPr>
              <a:t>&lt;/p&gt;</a:t>
            </a:r>
          </a:p>
          <a:p>
            <a:r>
              <a:rPr lang="es-AR" sz="1600" dirty="0"/>
              <a:t> </a:t>
            </a:r>
            <a:r>
              <a:rPr lang="es-AR" sz="1600" b="1" dirty="0">
                <a:solidFill>
                  <a:srgbClr val="CC0099"/>
                </a:solidFill>
              </a:rPr>
              <a:t>&lt;p&gt; </a:t>
            </a:r>
            <a:r>
              <a:rPr lang="es-AR" sz="1600" i="1" dirty="0" err="1"/>
              <a:t>Lorem</a:t>
            </a:r>
            <a:r>
              <a:rPr lang="es-AR" sz="1600" i="1" dirty="0"/>
              <a:t> </a:t>
            </a:r>
            <a:r>
              <a:rPr lang="es-AR" sz="1600" i="1" dirty="0" err="1"/>
              <a:t>ipsum</a:t>
            </a:r>
            <a:r>
              <a:rPr lang="es-AR" sz="1600" i="1" dirty="0"/>
              <a:t> dolor </a:t>
            </a:r>
            <a:r>
              <a:rPr lang="es-AR" sz="1600" i="1" dirty="0" err="1"/>
              <a:t>sit</a:t>
            </a:r>
            <a:r>
              <a:rPr lang="es-AR" sz="1600" i="1" dirty="0"/>
              <a:t> </a:t>
            </a:r>
            <a:r>
              <a:rPr lang="es-AR" sz="1600" i="1" dirty="0" err="1"/>
              <a:t>amet</a:t>
            </a:r>
            <a:r>
              <a:rPr lang="es-AR" sz="1600" i="1" dirty="0"/>
              <a:t>, </a:t>
            </a:r>
            <a:r>
              <a:rPr lang="es-AR" sz="1600" i="1" dirty="0" err="1"/>
              <a:t>consectetur</a:t>
            </a:r>
            <a:r>
              <a:rPr lang="es-AR" sz="1600" i="1" dirty="0"/>
              <a:t> </a:t>
            </a:r>
            <a:r>
              <a:rPr lang="es-AR" sz="1600" i="1" dirty="0" err="1"/>
              <a:t>adipisicing</a:t>
            </a:r>
            <a:r>
              <a:rPr lang="es-AR" sz="1600" i="1" dirty="0"/>
              <a:t> </a:t>
            </a:r>
            <a:r>
              <a:rPr lang="es-AR" sz="1600" i="1" dirty="0" err="1"/>
              <a:t>elit</a:t>
            </a:r>
            <a:r>
              <a:rPr lang="es-AR" sz="1600" i="1" dirty="0"/>
              <a:t>, sed do </a:t>
            </a:r>
            <a:r>
              <a:rPr lang="es-AR" sz="1600" i="1" dirty="0" err="1"/>
              <a:t>eiusmod</a:t>
            </a:r>
            <a:endParaRPr lang="es-AR" sz="1600" i="1" dirty="0"/>
          </a:p>
          <a:p>
            <a:r>
              <a:rPr lang="es-AR" sz="1600" i="1" dirty="0"/>
              <a:t>    </a:t>
            </a:r>
            <a:r>
              <a:rPr lang="es-AR" sz="1600" i="1" dirty="0" err="1"/>
              <a:t>tempor</a:t>
            </a:r>
            <a:r>
              <a:rPr lang="es-AR" sz="1600" i="1" dirty="0"/>
              <a:t> </a:t>
            </a:r>
            <a:r>
              <a:rPr lang="es-AR" sz="1600" i="1" dirty="0" err="1"/>
              <a:t>incididunt</a:t>
            </a:r>
            <a:r>
              <a:rPr lang="es-AR" sz="1600" i="1" dirty="0"/>
              <a:t> ut labore et </a:t>
            </a:r>
            <a:r>
              <a:rPr lang="es-AR" sz="1600" i="1" dirty="0" err="1"/>
              <a:t>dolore</a:t>
            </a:r>
            <a:r>
              <a:rPr lang="es-AR" sz="1600" i="1" dirty="0"/>
              <a:t> magna </a:t>
            </a:r>
            <a:r>
              <a:rPr lang="es-AR" sz="1600" i="1" dirty="0" err="1"/>
              <a:t>aliqua</a:t>
            </a:r>
            <a:r>
              <a:rPr lang="es-AR" sz="1600" i="1" dirty="0"/>
              <a:t>. </a:t>
            </a:r>
            <a:r>
              <a:rPr lang="es-AR" sz="1600" b="1" dirty="0">
                <a:solidFill>
                  <a:srgbClr val="CC0099"/>
                </a:solidFill>
              </a:rPr>
              <a:t>&lt;/p&gt;</a:t>
            </a:r>
          </a:p>
          <a:p>
            <a:r>
              <a:rPr lang="es-AR" sz="1600" b="1" dirty="0">
                <a:solidFill>
                  <a:srgbClr val="CC0099"/>
                </a:solidFill>
              </a:rPr>
              <a:t>&lt;/</a:t>
            </a:r>
            <a:r>
              <a:rPr lang="es-AR" sz="1600" b="1" dirty="0" err="1">
                <a:solidFill>
                  <a:srgbClr val="CC0099"/>
                </a:solidFill>
              </a:rPr>
              <a:t>div</a:t>
            </a:r>
            <a:r>
              <a:rPr lang="es-AR" sz="1600" b="1" dirty="0">
                <a:solidFill>
                  <a:srgbClr val="CC0099"/>
                </a:solidFill>
              </a:rPr>
              <a:t>&gt;</a:t>
            </a:r>
          </a:p>
          <a:p>
            <a:endParaRPr lang="es-AR" b="1" dirty="0">
              <a:solidFill>
                <a:srgbClr val="CC0099"/>
              </a:solidFill>
            </a:endParaRPr>
          </a:p>
          <a:p>
            <a:r>
              <a:rPr lang="es-AR" b="1" dirty="0">
                <a:solidFill>
                  <a:schemeClr val="tx2">
                    <a:lumMod val="75000"/>
                  </a:schemeClr>
                </a:solidFill>
              </a:rPr>
              <a:t>---------------------------------------------------------------------------------------------------------------</a:t>
            </a:r>
          </a:p>
          <a:p>
            <a:endParaRPr lang="es-AR" b="1" dirty="0">
              <a:solidFill>
                <a:srgbClr val="CC0099"/>
              </a:solidFill>
            </a:endParaRPr>
          </a:p>
          <a:p>
            <a:r>
              <a:rPr lang="es-AR" sz="2400" b="1" dirty="0" err="1">
                <a:solidFill>
                  <a:srgbClr val="CC0099"/>
                </a:solidFill>
                <a:latin typeface="Arial Black" panose="020B0A04020102020204" pitchFamily="34" charset="0"/>
              </a:rPr>
              <a:t>div</a:t>
            </a:r>
            <a:r>
              <a:rPr lang="es-AR" sz="2400" b="1" dirty="0">
                <a:solidFill>
                  <a:srgbClr val="CC0099"/>
                </a:solidFill>
                <a:latin typeface="Arial Black" panose="020B0A04020102020204" pitchFamily="34" charset="0"/>
              </a:rPr>
              <a:t> p {</a:t>
            </a:r>
          </a:p>
          <a:p>
            <a:r>
              <a:rPr lang="es-AR" sz="2400" b="1" dirty="0">
                <a:solidFill>
                  <a:srgbClr val="CC0099"/>
                </a:solidFill>
                <a:latin typeface="Arial Black" panose="020B0A04020102020204" pitchFamily="34" charset="0"/>
              </a:rPr>
              <a:t>	</a:t>
            </a:r>
            <a:r>
              <a:rPr lang="es-AR" sz="2400" b="1" dirty="0">
                <a:solidFill>
                  <a:srgbClr val="00B0F0"/>
                </a:solidFill>
                <a:latin typeface="Arial Black" panose="020B0A04020102020204" pitchFamily="34" charset="0"/>
              </a:rPr>
              <a:t>color: </a:t>
            </a:r>
            <a:r>
              <a:rPr lang="es-AR" sz="2400" b="1" dirty="0" err="1">
                <a:solidFill>
                  <a:srgbClr val="00B050"/>
                </a:solidFill>
                <a:latin typeface="Arial Black" panose="020B0A04020102020204" pitchFamily="34" charset="0"/>
              </a:rPr>
              <a:t>green</a:t>
            </a:r>
            <a:r>
              <a:rPr lang="es-AR" sz="2400" b="1" dirty="0">
                <a:solidFill>
                  <a:srgbClr val="00B0F0"/>
                </a:solidFill>
                <a:latin typeface="Arial Black" panose="020B0A04020102020204" pitchFamily="34" charset="0"/>
              </a:rPr>
              <a:t>;</a:t>
            </a:r>
          </a:p>
          <a:p>
            <a:r>
              <a:rPr lang="es-AR" sz="2400" b="1" dirty="0">
                <a:solidFill>
                  <a:srgbClr val="00B0F0"/>
                </a:solidFill>
                <a:latin typeface="Arial Black" panose="020B0A04020102020204" pitchFamily="34" charset="0"/>
              </a:rPr>
              <a:t>	font-size: </a:t>
            </a:r>
            <a:r>
              <a:rPr lang="es-AR" sz="2400" b="1" dirty="0">
                <a:solidFill>
                  <a:srgbClr val="9900FF"/>
                </a:solidFill>
                <a:latin typeface="Arial Black" panose="020B0A04020102020204" pitchFamily="34" charset="0"/>
              </a:rPr>
              <a:t>20</a:t>
            </a:r>
            <a:r>
              <a:rPr lang="es-AR" sz="2400" b="1" dirty="0">
                <a:solidFill>
                  <a:srgbClr val="CC0099"/>
                </a:solidFill>
                <a:latin typeface="Arial Black" panose="020B0A04020102020204" pitchFamily="34" charset="0"/>
              </a:rPr>
              <a:t>px</a:t>
            </a:r>
            <a:r>
              <a:rPr lang="es-AR" sz="2400" b="1" dirty="0">
                <a:solidFill>
                  <a:srgbClr val="00B0F0"/>
                </a:solidFill>
                <a:latin typeface="Arial Black" panose="020B0A04020102020204" pitchFamily="34" charset="0"/>
              </a:rPr>
              <a:t>;</a:t>
            </a:r>
          </a:p>
          <a:p>
            <a:r>
              <a:rPr lang="es-AR" sz="2400" b="1" dirty="0">
                <a:solidFill>
                  <a:srgbClr val="00B0F0"/>
                </a:solidFill>
                <a:latin typeface="Arial Black" panose="020B0A04020102020204" pitchFamily="34" charset="0"/>
              </a:rPr>
              <a:t>	</a:t>
            </a:r>
            <a:r>
              <a:rPr lang="es-AR" sz="2400" b="1" i="0" dirty="0" err="1">
                <a:solidFill>
                  <a:srgbClr val="00B0F0"/>
                </a:solidFill>
                <a:effectLst/>
                <a:latin typeface="Arial Black" panose="020B0A04020102020204" pitchFamily="34" charset="0"/>
              </a:rPr>
              <a:t>font-weight</a:t>
            </a:r>
            <a:r>
              <a:rPr lang="es-AR" sz="2400" b="1" i="0" dirty="0">
                <a:solidFill>
                  <a:srgbClr val="00B0F0"/>
                </a:solidFill>
                <a:effectLst/>
                <a:latin typeface="Arial Black" panose="020B0A04020102020204" pitchFamily="34" charset="0"/>
              </a:rPr>
              <a:t>: </a:t>
            </a:r>
            <a:r>
              <a:rPr lang="es-AR" sz="2400" b="1" i="0" dirty="0" err="1">
                <a:solidFill>
                  <a:srgbClr val="00B0F0"/>
                </a:solidFill>
                <a:effectLst/>
                <a:latin typeface="Arial Black" panose="020B0A04020102020204" pitchFamily="34" charset="0"/>
              </a:rPr>
              <a:t>bold</a:t>
            </a:r>
            <a:r>
              <a:rPr lang="es-AR" sz="2400" b="1" i="0" dirty="0">
                <a:solidFill>
                  <a:srgbClr val="00B0F0"/>
                </a:solidFill>
                <a:effectLst/>
                <a:latin typeface="Arial Black" panose="020B0A04020102020204" pitchFamily="34" charset="0"/>
              </a:rPr>
              <a:t>;</a:t>
            </a:r>
          </a:p>
          <a:p>
            <a:r>
              <a:rPr lang="es-AR" sz="2400" b="1" dirty="0">
                <a:solidFill>
                  <a:srgbClr val="CC0099"/>
                </a:solidFill>
                <a:latin typeface="Arial Black" panose="020B0A04020102020204" pitchFamily="34" charset="0"/>
              </a:rPr>
              <a:t>}</a:t>
            </a:r>
          </a:p>
        </p:txBody>
      </p:sp>
    </p:spTree>
    <p:extLst>
      <p:ext uri="{BB962C8B-B14F-4D97-AF65-F5344CB8AC3E}">
        <p14:creationId xmlns:p14="http://schemas.microsoft.com/office/powerpoint/2010/main" val="1305378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2" name="CuadroTexto 1">
            <a:extLst>
              <a:ext uri="{FF2B5EF4-FFF2-40B4-BE49-F238E27FC236}">
                <a16:creationId xmlns:a16="http://schemas.microsoft.com/office/drawing/2014/main" id="{015ABDE0-4EED-4BE4-8AED-A5F470FD1ED7}"/>
              </a:ext>
            </a:extLst>
          </p:cNvPr>
          <p:cNvSpPr txBox="1"/>
          <p:nvPr/>
        </p:nvSpPr>
        <p:spPr>
          <a:xfrm>
            <a:off x="1" y="422031"/>
            <a:ext cx="12192000" cy="769441"/>
          </a:xfrm>
          <a:prstGeom prst="rect">
            <a:avLst/>
          </a:prstGeom>
          <a:noFill/>
        </p:spPr>
        <p:txBody>
          <a:bodyPr wrap="square" rtlCol="0">
            <a:spAutoFit/>
          </a:bodyPr>
          <a:lstStyle/>
          <a:p>
            <a:pPr algn="ctr"/>
            <a:r>
              <a:rPr lang="es-AR" sz="4400" b="1" dirty="0">
                <a:effectLst>
                  <a:outerShdw blurRad="38100" dist="38100" dir="2700000" algn="tl">
                    <a:srgbClr val="000000">
                      <a:alpha val="43137"/>
                    </a:srgbClr>
                  </a:outerShdw>
                </a:effectLst>
              </a:rPr>
              <a:t>Modelo de Caja</a:t>
            </a:r>
            <a:endParaRPr lang="es-AR" sz="1600" b="1" dirty="0">
              <a:effectLst>
                <a:outerShdw blurRad="38100" dist="38100" dir="2700000" algn="tl">
                  <a:srgbClr val="000000">
                    <a:alpha val="43137"/>
                  </a:srgbClr>
                </a:outerShdw>
              </a:effectLst>
            </a:endParaRPr>
          </a:p>
        </p:txBody>
      </p:sp>
      <p:pic>
        <p:nvPicPr>
          <p:cNvPr id="5" name="Imagen 4">
            <a:extLst>
              <a:ext uri="{FF2B5EF4-FFF2-40B4-BE49-F238E27FC236}">
                <a16:creationId xmlns:a16="http://schemas.microsoft.com/office/drawing/2014/main" id="{13082E3C-AB35-4FDA-8D71-5A2001E2F16D}"/>
              </a:ext>
            </a:extLst>
          </p:cNvPr>
          <p:cNvPicPr>
            <a:picLocks noChangeAspect="1"/>
          </p:cNvPicPr>
          <p:nvPr/>
        </p:nvPicPr>
        <p:blipFill rotWithShape="1">
          <a:blip r:embed="rId3"/>
          <a:srcRect l="4344" t="8274" r="4796" b="6694"/>
          <a:stretch/>
        </p:blipFill>
        <p:spPr>
          <a:xfrm>
            <a:off x="1225685" y="1191472"/>
            <a:ext cx="9521365" cy="5666528"/>
          </a:xfrm>
          <a:prstGeom prst="rect">
            <a:avLst/>
          </a:prstGeom>
        </p:spPr>
      </p:pic>
    </p:spTree>
    <p:extLst>
      <p:ext uri="{BB962C8B-B14F-4D97-AF65-F5344CB8AC3E}">
        <p14:creationId xmlns:p14="http://schemas.microsoft.com/office/powerpoint/2010/main" val="1897707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362498" y="1304626"/>
            <a:ext cx="11690253" cy="555337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dirty="0">
                <a:solidFill>
                  <a:schemeClr val="tx1"/>
                </a:solidFill>
                <a:latin typeface="Arial" panose="020B0604020202020204" pitchFamily="34" charset="0"/>
              </a:rPr>
              <a:t>Se utilizan para crear espacio alrededor de los elementos, fuera de los bordes definidos. </a:t>
            </a:r>
            <a:endParaRPr lang="es-AR" b="0" i="0" dirty="0">
              <a:solidFill>
                <a:schemeClr val="tx1"/>
              </a:solidFill>
              <a:effectLst/>
              <a:latin typeface="Arial" panose="020B0604020202020204" pitchFamily="34" charset="0"/>
            </a:endParaRPr>
          </a:p>
          <a:p>
            <a:pPr marL="0" indent="0">
              <a:buFont typeface="Arial"/>
              <a:buNone/>
            </a:pPr>
            <a:endParaRPr lang="es-AR" sz="3600"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015ABDE0-4EED-4BE4-8AED-A5F470FD1ED7}"/>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Margin</a:t>
            </a:r>
            <a:endParaRPr lang="es-AR" sz="1600" b="1" dirty="0">
              <a:effectLst>
                <a:outerShdw blurRad="38100" dist="38100" dir="2700000" algn="tl">
                  <a:srgbClr val="000000">
                    <a:alpha val="43137"/>
                  </a:srgbClr>
                </a:outerShdw>
              </a:effectLst>
            </a:endParaRPr>
          </a:p>
        </p:txBody>
      </p:sp>
      <p:pic>
        <p:nvPicPr>
          <p:cNvPr id="5" name="Imagen 4">
            <a:extLst>
              <a:ext uri="{FF2B5EF4-FFF2-40B4-BE49-F238E27FC236}">
                <a16:creationId xmlns:a16="http://schemas.microsoft.com/office/drawing/2014/main" id="{658ACAAC-2049-4C07-A848-981BB88D36B9}"/>
              </a:ext>
            </a:extLst>
          </p:cNvPr>
          <p:cNvPicPr>
            <a:picLocks noChangeAspect="1"/>
          </p:cNvPicPr>
          <p:nvPr/>
        </p:nvPicPr>
        <p:blipFill rotWithShape="1">
          <a:blip r:embed="rId3"/>
          <a:srcRect l="4574" t="7949" r="5215" b="6812"/>
          <a:stretch/>
        </p:blipFill>
        <p:spPr>
          <a:xfrm>
            <a:off x="458209" y="2451651"/>
            <a:ext cx="6101618" cy="4161183"/>
          </a:xfrm>
          <a:prstGeom prst="rect">
            <a:avLst/>
          </a:prstGeom>
        </p:spPr>
      </p:pic>
      <p:sp>
        <p:nvSpPr>
          <p:cNvPr id="9" name="CuadroTexto 8">
            <a:extLst>
              <a:ext uri="{FF2B5EF4-FFF2-40B4-BE49-F238E27FC236}">
                <a16:creationId xmlns:a16="http://schemas.microsoft.com/office/drawing/2014/main" id="{F8B1E587-88AF-4B71-94A2-D6427450E227}"/>
              </a:ext>
            </a:extLst>
          </p:cNvPr>
          <p:cNvSpPr txBox="1"/>
          <p:nvPr/>
        </p:nvSpPr>
        <p:spPr>
          <a:xfrm>
            <a:off x="6679097" y="2584174"/>
            <a:ext cx="2478156" cy="1538883"/>
          </a:xfrm>
          <a:prstGeom prst="rect">
            <a:avLst/>
          </a:prstGeom>
          <a:noFill/>
        </p:spPr>
        <p:txBody>
          <a:bodyPr wrap="square" rtlCol="0">
            <a:spAutoFit/>
          </a:bodyPr>
          <a:lstStyle/>
          <a:p>
            <a:pPr marL="285750" indent="-285750">
              <a:buFont typeface="Wingdings" panose="05000000000000000000" pitchFamily="2" charset="2"/>
              <a:buChar char="v"/>
            </a:pPr>
            <a:r>
              <a:rPr lang="es-AR" sz="2000" b="1" dirty="0" err="1"/>
              <a:t>margin</a:t>
            </a:r>
            <a:r>
              <a:rPr lang="es-AR" sz="2000" b="1" dirty="0"/>
              <a:t>-top</a:t>
            </a:r>
          </a:p>
          <a:p>
            <a:pPr marL="285750" indent="-285750">
              <a:buFont typeface="Wingdings" panose="05000000000000000000" pitchFamily="2" charset="2"/>
              <a:buChar char="v"/>
            </a:pPr>
            <a:r>
              <a:rPr lang="es-AR" sz="2000" b="1" dirty="0" err="1"/>
              <a:t>margin-right</a:t>
            </a:r>
            <a:endParaRPr lang="es-AR" sz="2000" b="1" dirty="0"/>
          </a:p>
          <a:p>
            <a:pPr marL="285750" indent="-285750">
              <a:buFont typeface="Wingdings" panose="05000000000000000000" pitchFamily="2" charset="2"/>
              <a:buChar char="v"/>
            </a:pPr>
            <a:r>
              <a:rPr lang="es-AR" sz="2000" b="1" dirty="0" err="1"/>
              <a:t>margin-bottom</a:t>
            </a:r>
            <a:endParaRPr lang="es-AR" sz="2000" b="1" dirty="0"/>
          </a:p>
          <a:p>
            <a:pPr marL="285750" indent="-285750">
              <a:buFont typeface="Wingdings" panose="05000000000000000000" pitchFamily="2" charset="2"/>
              <a:buChar char="v"/>
            </a:pPr>
            <a:r>
              <a:rPr lang="es-AR" sz="2000" b="1" dirty="0" err="1"/>
              <a:t>margin-left</a:t>
            </a:r>
            <a:endParaRPr lang="es-AR" sz="2000" b="1" dirty="0"/>
          </a:p>
          <a:p>
            <a:endParaRPr lang="es-AR" dirty="0"/>
          </a:p>
        </p:txBody>
      </p:sp>
      <p:sp>
        <p:nvSpPr>
          <p:cNvPr id="10" name="Cerrar llave 9">
            <a:extLst>
              <a:ext uri="{FF2B5EF4-FFF2-40B4-BE49-F238E27FC236}">
                <a16:creationId xmlns:a16="http://schemas.microsoft.com/office/drawing/2014/main" id="{B59C0956-F74E-42CE-9882-E7D3D3F56906}"/>
              </a:ext>
            </a:extLst>
          </p:cNvPr>
          <p:cNvSpPr/>
          <p:nvPr/>
        </p:nvSpPr>
        <p:spPr>
          <a:xfrm>
            <a:off x="8825948" y="2584174"/>
            <a:ext cx="331304" cy="1338469"/>
          </a:xfrm>
          <a:prstGeom prst="rightBrac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s-AR"/>
          </a:p>
        </p:txBody>
      </p:sp>
      <p:sp>
        <p:nvSpPr>
          <p:cNvPr id="12" name="CuadroTexto 11">
            <a:extLst>
              <a:ext uri="{FF2B5EF4-FFF2-40B4-BE49-F238E27FC236}">
                <a16:creationId xmlns:a16="http://schemas.microsoft.com/office/drawing/2014/main" id="{9D7FBFF1-F903-477D-9F9E-81A7010A5DE5}"/>
              </a:ext>
            </a:extLst>
          </p:cNvPr>
          <p:cNvSpPr txBox="1"/>
          <p:nvPr/>
        </p:nvSpPr>
        <p:spPr>
          <a:xfrm>
            <a:off x="9365924" y="2584174"/>
            <a:ext cx="2478156" cy="1538883"/>
          </a:xfrm>
          <a:prstGeom prst="rect">
            <a:avLst/>
          </a:prstGeom>
          <a:noFill/>
        </p:spPr>
        <p:txBody>
          <a:bodyPr wrap="square" rtlCol="0">
            <a:spAutoFit/>
          </a:bodyPr>
          <a:lstStyle/>
          <a:p>
            <a:pPr marL="285750" indent="-285750">
              <a:buFont typeface="Wingdings" panose="05000000000000000000" pitchFamily="2" charset="2"/>
              <a:buChar char="v"/>
            </a:pPr>
            <a:r>
              <a:rPr lang="es-AR" sz="2000" b="1" dirty="0"/>
              <a:t>auto</a:t>
            </a:r>
          </a:p>
          <a:p>
            <a:pPr marL="285750" indent="-285750">
              <a:buFont typeface="Wingdings" panose="05000000000000000000" pitchFamily="2" charset="2"/>
              <a:buChar char="v"/>
            </a:pPr>
            <a:r>
              <a:rPr lang="es-AR" sz="2000" b="1" dirty="0" err="1"/>
              <a:t>px</a:t>
            </a:r>
            <a:r>
              <a:rPr lang="es-AR" sz="2000" b="1" dirty="0"/>
              <a:t>, em, rem, etc.</a:t>
            </a:r>
          </a:p>
          <a:p>
            <a:pPr marL="285750" indent="-285750">
              <a:buFont typeface="Wingdings" panose="05000000000000000000" pitchFamily="2" charset="2"/>
              <a:buChar char="v"/>
            </a:pPr>
            <a:r>
              <a:rPr lang="es-AR" sz="2000" b="1" dirty="0"/>
              <a:t>porcentaje</a:t>
            </a:r>
          </a:p>
          <a:p>
            <a:pPr marL="285750" indent="-285750">
              <a:buFont typeface="Wingdings" panose="05000000000000000000" pitchFamily="2" charset="2"/>
              <a:buChar char="v"/>
            </a:pPr>
            <a:endParaRPr lang="es-AR" sz="2000" b="1" dirty="0"/>
          </a:p>
          <a:p>
            <a:endParaRPr lang="es-AR" dirty="0"/>
          </a:p>
        </p:txBody>
      </p:sp>
    </p:spTree>
    <p:extLst>
      <p:ext uri="{BB962C8B-B14F-4D97-AF65-F5344CB8AC3E}">
        <p14:creationId xmlns:p14="http://schemas.microsoft.com/office/powerpoint/2010/main" val="914863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362498" y="1191472"/>
            <a:ext cx="11690253" cy="566652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endParaRPr lang="es-AR" sz="3600" b="1" dirty="0">
              <a:solidFill>
                <a:schemeClr val="tx1"/>
              </a:solidFill>
              <a:latin typeface="Arial" panose="020B0604020202020204" pitchFamily="34" charset="0"/>
              <a:cs typeface="Arial" panose="020B0604020202020204" pitchFamily="34" charset="0"/>
            </a:endParaRPr>
          </a:p>
          <a:p>
            <a:pPr marL="0" indent="0">
              <a:buFont typeface="Arial"/>
              <a:buNone/>
            </a:pPr>
            <a:r>
              <a:rPr lang="es-AR" sz="3600" b="1" dirty="0" err="1">
                <a:solidFill>
                  <a:schemeClr val="tx1"/>
                </a:solidFill>
                <a:latin typeface="Arial" panose="020B0604020202020204" pitchFamily="34" charset="0"/>
                <a:cs typeface="Arial" panose="020B0604020202020204" pitchFamily="34" charset="0"/>
              </a:rPr>
              <a:t>margin</a:t>
            </a:r>
            <a:r>
              <a:rPr lang="es-AR" sz="3600" b="1" dirty="0">
                <a:solidFill>
                  <a:schemeClr val="tx1"/>
                </a:solidFill>
                <a:latin typeface="Arial" panose="020B0604020202020204" pitchFamily="34" charset="0"/>
                <a:cs typeface="Arial" panose="020B0604020202020204" pitchFamily="34" charset="0"/>
              </a:rPr>
              <a:t>: 10px 20px 10px 20px;</a:t>
            </a:r>
          </a:p>
          <a:p>
            <a:pPr marL="0" indent="0">
              <a:buFont typeface="Arial"/>
              <a:buNone/>
            </a:pPr>
            <a:endParaRPr lang="es-AR" sz="3600" b="1" dirty="0">
              <a:solidFill>
                <a:schemeClr val="tx1"/>
              </a:solidFill>
              <a:latin typeface="Arial" panose="020B0604020202020204" pitchFamily="34" charset="0"/>
              <a:cs typeface="Arial" panose="020B0604020202020204" pitchFamily="34" charset="0"/>
            </a:endParaRPr>
          </a:p>
          <a:p>
            <a:pPr marL="0" indent="0">
              <a:buNone/>
            </a:pPr>
            <a:r>
              <a:rPr lang="es-AR" sz="3600" b="1" dirty="0" err="1">
                <a:solidFill>
                  <a:schemeClr val="tx1"/>
                </a:solidFill>
                <a:latin typeface="Arial" panose="020B0604020202020204" pitchFamily="34" charset="0"/>
                <a:cs typeface="Arial" panose="020B0604020202020204" pitchFamily="34" charset="0"/>
              </a:rPr>
              <a:t>margin</a:t>
            </a:r>
            <a:r>
              <a:rPr lang="es-AR" sz="3600" b="1" dirty="0">
                <a:solidFill>
                  <a:schemeClr val="tx1"/>
                </a:solidFill>
                <a:latin typeface="Arial" panose="020B0604020202020204" pitchFamily="34" charset="0"/>
                <a:cs typeface="Arial" panose="020B0604020202020204" pitchFamily="34" charset="0"/>
              </a:rPr>
              <a:t>: 10px 20px 10px;</a:t>
            </a:r>
          </a:p>
          <a:p>
            <a:pPr marL="0" indent="0">
              <a:buNone/>
            </a:pPr>
            <a:endParaRPr lang="es-AR" sz="3600" b="1" dirty="0">
              <a:solidFill>
                <a:schemeClr val="tx1"/>
              </a:solidFill>
              <a:latin typeface="Arial" panose="020B0604020202020204" pitchFamily="34" charset="0"/>
              <a:cs typeface="Arial" panose="020B0604020202020204" pitchFamily="34" charset="0"/>
            </a:endParaRPr>
          </a:p>
          <a:p>
            <a:pPr marL="0" indent="0">
              <a:buNone/>
            </a:pPr>
            <a:r>
              <a:rPr lang="es-AR" sz="3600" b="1" dirty="0" err="1">
                <a:solidFill>
                  <a:schemeClr val="tx1"/>
                </a:solidFill>
                <a:latin typeface="Arial" panose="020B0604020202020204" pitchFamily="34" charset="0"/>
                <a:cs typeface="Arial" panose="020B0604020202020204" pitchFamily="34" charset="0"/>
              </a:rPr>
              <a:t>margin</a:t>
            </a:r>
            <a:r>
              <a:rPr lang="es-AR" sz="3600" b="1" dirty="0">
                <a:solidFill>
                  <a:schemeClr val="tx1"/>
                </a:solidFill>
                <a:latin typeface="Arial" panose="020B0604020202020204" pitchFamily="34" charset="0"/>
                <a:cs typeface="Arial" panose="020B0604020202020204" pitchFamily="34" charset="0"/>
              </a:rPr>
              <a:t>: 10px 20px;</a:t>
            </a:r>
          </a:p>
          <a:p>
            <a:pPr marL="0" indent="0">
              <a:buNone/>
            </a:pPr>
            <a:endParaRPr lang="es-AR" sz="3600" b="1" dirty="0">
              <a:solidFill>
                <a:schemeClr val="tx1"/>
              </a:solidFill>
              <a:latin typeface="Arial" panose="020B0604020202020204" pitchFamily="34" charset="0"/>
              <a:cs typeface="Arial" panose="020B0604020202020204" pitchFamily="34" charset="0"/>
            </a:endParaRPr>
          </a:p>
          <a:p>
            <a:pPr marL="0" indent="0">
              <a:buNone/>
            </a:pPr>
            <a:r>
              <a:rPr lang="es-AR" sz="3600" b="1" dirty="0" err="1">
                <a:solidFill>
                  <a:schemeClr val="tx1"/>
                </a:solidFill>
                <a:latin typeface="Arial" panose="020B0604020202020204" pitchFamily="34" charset="0"/>
                <a:cs typeface="Arial" panose="020B0604020202020204" pitchFamily="34" charset="0"/>
              </a:rPr>
              <a:t>margin</a:t>
            </a:r>
            <a:r>
              <a:rPr lang="es-AR" sz="3600" b="1" dirty="0">
                <a:solidFill>
                  <a:schemeClr val="tx1"/>
                </a:solidFill>
                <a:latin typeface="Arial" panose="020B0604020202020204" pitchFamily="34" charset="0"/>
                <a:cs typeface="Arial" panose="020B0604020202020204" pitchFamily="34" charset="0"/>
              </a:rPr>
              <a:t>: 10px; </a:t>
            </a:r>
            <a:r>
              <a:rPr lang="es-AR" sz="2000" b="1" dirty="0">
                <a:solidFill>
                  <a:srgbClr val="05ADD5"/>
                </a:solidFill>
                <a:latin typeface="Arial" panose="020B0604020202020204" pitchFamily="34" charset="0"/>
                <a:cs typeface="Arial" panose="020B0604020202020204" pitchFamily="34" charset="0"/>
              </a:rPr>
              <a:t>top</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CC0099"/>
                </a:solidFill>
                <a:latin typeface="Arial" panose="020B0604020202020204" pitchFamily="34" charset="0"/>
                <a:cs typeface="Arial" panose="020B0604020202020204" pitchFamily="34" charset="0"/>
              </a:rPr>
              <a:t>right</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002060"/>
                </a:solidFill>
                <a:latin typeface="Arial" panose="020B0604020202020204" pitchFamily="34" charset="0"/>
                <a:cs typeface="Arial" panose="020B0604020202020204" pitchFamily="34" charset="0"/>
              </a:rPr>
              <a:t>botton</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31078C"/>
                </a:solidFill>
                <a:latin typeface="Arial" panose="020B0604020202020204" pitchFamily="34" charset="0"/>
                <a:cs typeface="Arial" panose="020B0604020202020204" pitchFamily="34" charset="0"/>
              </a:rPr>
              <a:t>left</a:t>
            </a:r>
            <a:endParaRPr lang="es-AR" sz="2000" b="1" dirty="0">
              <a:solidFill>
                <a:srgbClr val="31078C"/>
              </a:solidFill>
              <a:latin typeface="Arial" panose="020B0604020202020204" pitchFamily="34" charset="0"/>
              <a:cs typeface="Arial" panose="020B0604020202020204" pitchFamily="34" charset="0"/>
            </a:endParaRPr>
          </a:p>
          <a:p>
            <a:pPr marL="0" indent="0">
              <a:buFont typeface="Arial"/>
              <a:buNone/>
            </a:pPr>
            <a:endParaRPr lang="es-AR" sz="3600" b="1"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015ABDE0-4EED-4BE4-8AED-A5F470FD1ED7}"/>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Margin</a:t>
            </a:r>
            <a:endParaRPr lang="es-AR" sz="1600" b="1" dirty="0">
              <a:effectLst>
                <a:outerShdw blurRad="38100" dist="38100" dir="2700000" algn="tl">
                  <a:srgbClr val="000000">
                    <a:alpha val="43137"/>
                  </a:srgbClr>
                </a:outerShdw>
              </a:effectLst>
            </a:endParaRPr>
          </a:p>
        </p:txBody>
      </p:sp>
      <p:sp>
        <p:nvSpPr>
          <p:cNvPr id="9" name="CuadroTexto 8">
            <a:extLst>
              <a:ext uri="{FF2B5EF4-FFF2-40B4-BE49-F238E27FC236}">
                <a16:creationId xmlns:a16="http://schemas.microsoft.com/office/drawing/2014/main" id="{ABBEE763-451B-402D-9AFF-21232C2540A0}"/>
              </a:ext>
            </a:extLst>
          </p:cNvPr>
          <p:cNvSpPr txBox="1"/>
          <p:nvPr/>
        </p:nvSpPr>
        <p:spPr>
          <a:xfrm>
            <a:off x="2166871" y="1592185"/>
            <a:ext cx="4843529" cy="615553"/>
          </a:xfrm>
          <a:prstGeom prst="rect">
            <a:avLst/>
          </a:prstGeom>
          <a:noFill/>
        </p:spPr>
        <p:txBody>
          <a:bodyPr wrap="square" rtlCol="0">
            <a:spAutoFit/>
          </a:bodyPr>
          <a:lstStyle/>
          <a:p>
            <a:r>
              <a:rPr lang="es-AR" sz="2000" b="1" dirty="0">
                <a:solidFill>
                  <a:srgbClr val="05ADD5"/>
                </a:solidFill>
                <a:latin typeface="Arial" panose="020B0604020202020204" pitchFamily="34" charset="0"/>
                <a:cs typeface="Arial" panose="020B0604020202020204" pitchFamily="34" charset="0"/>
              </a:rPr>
              <a:t>     top	</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CC0099"/>
                </a:solidFill>
                <a:latin typeface="Arial" panose="020B0604020202020204" pitchFamily="34" charset="0"/>
                <a:cs typeface="Arial" panose="020B0604020202020204" pitchFamily="34" charset="0"/>
              </a:rPr>
              <a:t>right</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002060"/>
                </a:solidFill>
                <a:latin typeface="Arial" panose="020B0604020202020204" pitchFamily="34" charset="0"/>
                <a:cs typeface="Arial" panose="020B0604020202020204" pitchFamily="34" charset="0"/>
              </a:rPr>
              <a:t>botton</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31078C"/>
                </a:solidFill>
                <a:latin typeface="Arial" panose="020B0604020202020204" pitchFamily="34" charset="0"/>
                <a:cs typeface="Arial" panose="020B0604020202020204" pitchFamily="34" charset="0"/>
              </a:rPr>
              <a:t>left</a:t>
            </a:r>
            <a:endParaRPr lang="es-AR" sz="2000" b="1" dirty="0">
              <a:solidFill>
                <a:srgbClr val="31078C"/>
              </a:solidFill>
              <a:latin typeface="Arial" panose="020B0604020202020204" pitchFamily="34" charset="0"/>
              <a:cs typeface="Arial" panose="020B0604020202020204" pitchFamily="34" charset="0"/>
            </a:endParaRPr>
          </a:p>
          <a:p>
            <a:endParaRPr lang="es-AR" dirty="0"/>
          </a:p>
        </p:txBody>
      </p:sp>
      <p:sp>
        <p:nvSpPr>
          <p:cNvPr id="10" name="CuadroTexto 9">
            <a:extLst>
              <a:ext uri="{FF2B5EF4-FFF2-40B4-BE49-F238E27FC236}">
                <a16:creationId xmlns:a16="http://schemas.microsoft.com/office/drawing/2014/main" id="{268646EA-F9D0-4D02-BDBF-09B1D49E405D}"/>
              </a:ext>
            </a:extLst>
          </p:cNvPr>
          <p:cNvSpPr txBox="1"/>
          <p:nvPr/>
        </p:nvSpPr>
        <p:spPr>
          <a:xfrm>
            <a:off x="2040835" y="2832569"/>
            <a:ext cx="3803375" cy="615553"/>
          </a:xfrm>
          <a:prstGeom prst="rect">
            <a:avLst/>
          </a:prstGeom>
          <a:noFill/>
        </p:spPr>
        <p:txBody>
          <a:bodyPr wrap="square" rtlCol="0">
            <a:spAutoFit/>
          </a:bodyPr>
          <a:lstStyle/>
          <a:p>
            <a:r>
              <a:rPr lang="es-AR" sz="2000" b="1" dirty="0">
                <a:solidFill>
                  <a:srgbClr val="05ADD5"/>
                </a:solidFill>
                <a:latin typeface="Arial" panose="020B0604020202020204" pitchFamily="34" charset="0"/>
                <a:cs typeface="Arial" panose="020B0604020202020204" pitchFamily="34" charset="0"/>
              </a:rPr>
              <a:t>       top	</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CC0099"/>
                </a:solidFill>
                <a:latin typeface="Arial" panose="020B0604020202020204" pitchFamily="34" charset="0"/>
                <a:cs typeface="Arial" panose="020B0604020202020204" pitchFamily="34" charset="0"/>
              </a:rPr>
              <a:t>right</a:t>
            </a:r>
            <a:r>
              <a:rPr lang="es-AR" sz="2000" b="1" dirty="0" err="1">
                <a:solidFill>
                  <a:schemeClr val="tx1"/>
                </a:solidFill>
                <a:latin typeface="Arial" panose="020B0604020202020204" pitchFamily="34" charset="0"/>
                <a:cs typeface="Arial" panose="020B0604020202020204" pitchFamily="34" charset="0"/>
              </a:rPr>
              <a:t>|</a:t>
            </a:r>
            <a:r>
              <a:rPr lang="es-AR" sz="2000" b="1" dirty="0" err="1">
                <a:solidFill>
                  <a:srgbClr val="31078C"/>
                </a:solidFill>
                <a:latin typeface="Arial" panose="020B0604020202020204" pitchFamily="34" charset="0"/>
                <a:cs typeface="Arial" panose="020B0604020202020204" pitchFamily="34" charset="0"/>
              </a:rPr>
              <a:t>left</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002060"/>
                </a:solidFill>
                <a:latin typeface="Arial" panose="020B0604020202020204" pitchFamily="34" charset="0"/>
                <a:cs typeface="Arial" panose="020B0604020202020204" pitchFamily="34" charset="0"/>
              </a:rPr>
              <a:t>botton</a:t>
            </a:r>
            <a:endParaRPr lang="es-AR" sz="2000" b="1" dirty="0">
              <a:solidFill>
                <a:srgbClr val="31078C"/>
              </a:solidFill>
              <a:latin typeface="Arial" panose="020B0604020202020204" pitchFamily="34" charset="0"/>
              <a:cs typeface="Arial" panose="020B0604020202020204" pitchFamily="34" charset="0"/>
            </a:endParaRPr>
          </a:p>
          <a:p>
            <a:endParaRPr lang="es-AR" dirty="0"/>
          </a:p>
        </p:txBody>
      </p:sp>
      <p:sp>
        <p:nvSpPr>
          <p:cNvPr id="12" name="CuadroTexto 11">
            <a:extLst>
              <a:ext uri="{FF2B5EF4-FFF2-40B4-BE49-F238E27FC236}">
                <a16:creationId xmlns:a16="http://schemas.microsoft.com/office/drawing/2014/main" id="{BB3835C1-2912-447A-9436-9A8641D438B4}"/>
              </a:ext>
            </a:extLst>
          </p:cNvPr>
          <p:cNvSpPr txBox="1"/>
          <p:nvPr/>
        </p:nvSpPr>
        <p:spPr>
          <a:xfrm>
            <a:off x="2017595" y="4107572"/>
            <a:ext cx="2845954" cy="615553"/>
          </a:xfrm>
          <a:prstGeom prst="rect">
            <a:avLst/>
          </a:prstGeom>
          <a:noFill/>
        </p:spPr>
        <p:txBody>
          <a:bodyPr wrap="square" rtlCol="0">
            <a:spAutoFit/>
          </a:bodyPr>
          <a:lstStyle/>
          <a:p>
            <a:r>
              <a:rPr lang="es-AR" sz="2000" b="1" dirty="0" err="1">
                <a:solidFill>
                  <a:srgbClr val="05ADD5"/>
                </a:solidFill>
                <a:latin typeface="Arial" panose="020B0604020202020204" pitchFamily="34" charset="0"/>
                <a:cs typeface="Arial" panose="020B0604020202020204" pitchFamily="34" charset="0"/>
              </a:rPr>
              <a:t>top</a:t>
            </a:r>
            <a:r>
              <a:rPr lang="es-AR" sz="2000" b="1" dirty="0" err="1">
                <a:solidFill>
                  <a:schemeClr val="tx1"/>
                </a:solidFill>
                <a:latin typeface="Arial" panose="020B0604020202020204" pitchFamily="34" charset="0"/>
                <a:cs typeface="Arial" panose="020B0604020202020204" pitchFamily="34" charset="0"/>
              </a:rPr>
              <a:t>|</a:t>
            </a:r>
            <a:r>
              <a:rPr lang="es-AR" sz="2000" b="1" dirty="0" err="1">
                <a:solidFill>
                  <a:srgbClr val="002060"/>
                </a:solidFill>
                <a:latin typeface="Arial" panose="020B0604020202020204" pitchFamily="34" charset="0"/>
                <a:cs typeface="Arial" panose="020B0604020202020204" pitchFamily="34" charset="0"/>
              </a:rPr>
              <a:t>botton</a:t>
            </a:r>
            <a:r>
              <a:rPr lang="es-AR" sz="2000" b="1" dirty="0">
                <a:solidFill>
                  <a:schemeClr val="tx1"/>
                </a:solidFill>
                <a:latin typeface="Arial" panose="020B0604020202020204" pitchFamily="34" charset="0"/>
                <a:cs typeface="Arial" panose="020B0604020202020204" pitchFamily="34" charset="0"/>
              </a:rPr>
              <a:t>  </a:t>
            </a:r>
            <a:r>
              <a:rPr lang="es-AR" sz="2000" b="1" dirty="0" err="1">
                <a:solidFill>
                  <a:srgbClr val="CC0099"/>
                </a:solidFill>
                <a:latin typeface="Arial" panose="020B0604020202020204" pitchFamily="34" charset="0"/>
                <a:cs typeface="Arial" panose="020B0604020202020204" pitchFamily="34" charset="0"/>
              </a:rPr>
              <a:t>right</a:t>
            </a:r>
            <a:r>
              <a:rPr lang="es-AR" sz="2000" b="1" dirty="0" err="1">
                <a:solidFill>
                  <a:schemeClr val="tx1"/>
                </a:solidFill>
                <a:latin typeface="Arial" panose="020B0604020202020204" pitchFamily="34" charset="0"/>
                <a:cs typeface="Arial" panose="020B0604020202020204" pitchFamily="34" charset="0"/>
              </a:rPr>
              <a:t>|</a:t>
            </a:r>
            <a:r>
              <a:rPr lang="es-AR" sz="2000" b="1" dirty="0" err="1">
                <a:solidFill>
                  <a:srgbClr val="31078C"/>
                </a:solidFill>
                <a:latin typeface="Arial" panose="020B0604020202020204" pitchFamily="34" charset="0"/>
                <a:cs typeface="Arial" panose="020B0604020202020204" pitchFamily="34" charset="0"/>
              </a:rPr>
              <a:t>left</a:t>
            </a:r>
            <a:endParaRPr lang="es-AR" sz="2000" b="1" dirty="0">
              <a:solidFill>
                <a:srgbClr val="31078C"/>
              </a:solidFill>
              <a:latin typeface="Arial" panose="020B0604020202020204" pitchFamily="34" charset="0"/>
              <a:cs typeface="Arial" panose="020B0604020202020204" pitchFamily="34" charset="0"/>
            </a:endParaRPr>
          </a:p>
          <a:p>
            <a:endParaRPr lang="es-AR" dirty="0"/>
          </a:p>
        </p:txBody>
      </p:sp>
    </p:spTree>
    <p:extLst>
      <p:ext uri="{BB962C8B-B14F-4D97-AF65-F5344CB8AC3E}">
        <p14:creationId xmlns:p14="http://schemas.microsoft.com/office/powerpoint/2010/main" val="170677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A67B40A-CEF3-45CA-B7BD-94889C1DE596}"/>
              </a:ext>
            </a:extLst>
          </p:cNvPr>
          <p:cNvSpPr txBox="1">
            <a:spLocks/>
          </p:cNvSpPr>
          <p:nvPr/>
        </p:nvSpPr>
        <p:spPr>
          <a:xfrm>
            <a:off x="362498" y="1304626"/>
            <a:ext cx="11690253" cy="555337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s-AR" dirty="0">
                <a:solidFill>
                  <a:schemeClr val="tx1"/>
                </a:solidFill>
                <a:latin typeface="Arial" panose="020B0604020202020204" pitchFamily="34" charset="0"/>
              </a:rPr>
              <a:t>Se utiliza para generar espacio alrededor del contenido de un elemento dentro de los bordes definidos.</a:t>
            </a:r>
            <a:endParaRPr lang="es-AR" sz="3600" dirty="0">
              <a:solidFill>
                <a:schemeClr val="tx1"/>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015ABDE0-4EED-4BE4-8AED-A5F470FD1ED7}"/>
              </a:ext>
            </a:extLst>
          </p:cNvPr>
          <p:cNvSpPr txBox="1"/>
          <p:nvPr/>
        </p:nvSpPr>
        <p:spPr>
          <a:xfrm>
            <a:off x="1" y="422031"/>
            <a:ext cx="12192000" cy="769441"/>
          </a:xfrm>
          <a:prstGeom prst="rect">
            <a:avLst/>
          </a:prstGeom>
          <a:noFill/>
        </p:spPr>
        <p:txBody>
          <a:bodyPr wrap="square" rtlCol="0">
            <a:spAutoFit/>
          </a:bodyPr>
          <a:lstStyle/>
          <a:p>
            <a:pPr algn="ctr"/>
            <a:r>
              <a:rPr lang="es-AR" sz="4400" b="1" dirty="0" err="1">
                <a:effectLst>
                  <a:outerShdw blurRad="38100" dist="38100" dir="2700000" algn="tl">
                    <a:srgbClr val="000000">
                      <a:alpha val="43137"/>
                    </a:srgbClr>
                  </a:outerShdw>
                </a:effectLst>
              </a:rPr>
              <a:t>Padding</a:t>
            </a:r>
            <a:endParaRPr lang="es-AR" sz="1600" b="1" dirty="0">
              <a:effectLst>
                <a:outerShdw blurRad="38100" dist="38100" dir="2700000" algn="tl">
                  <a:srgbClr val="000000">
                    <a:alpha val="43137"/>
                  </a:srgbClr>
                </a:outerShdw>
              </a:effectLst>
            </a:endParaRPr>
          </a:p>
        </p:txBody>
      </p:sp>
      <p:sp>
        <p:nvSpPr>
          <p:cNvPr id="9" name="CuadroTexto 8">
            <a:extLst>
              <a:ext uri="{FF2B5EF4-FFF2-40B4-BE49-F238E27FC236}">
                <a16:creationId xmlns:a16="http://schemas.microsoft.com/office/drawing/2014/main" id="{F8B1E587-88AF-4B71-94A2-D6427450E227}"/>
              </a:ext>
            </a:extLst>
          </p:cNvPr>
          <p:cNvSpPr txBox="1"/>
          <p:nvPr/>
        </p:nvSpPr>
        <p:spPr>
          <a:xfrm>
            <a:off x="6679097" y="2584174"/>
            <a:ext cx="2478156" cy="1538883"/>
          </a:xfrm>
          <a:prstGeom prst="rect">
            <a:avLst/>
          </a:prstGeom>
          <a:noFill/>
        </p:spPr>
        <p:txBody>
          <a:bodyPr wrap="square" rtlCol="0">
            <a:spAutoFit/>
          </a:bodyPr>
          <a:lstStyle/>
          <a:p>
            <a:pPr marL="285750" indent="-285750">
              <a:buFont typeface="Wingdings" panose="05000000000000000000" pitchFamily="2" charset="2"/>
              <a:buChar char="v"/>
            </a:pPr>
            <a:r>
              <a:rPr lang="es-AR" sz="2000" b="1" dirty="0" err="1"/>
              <a:t>padding</a:t>
            </a:r>
            <a:r>
              <a:rPr lang="es-AR" sz="2000" b="1" dirty="0"/>
              <a:t>-top</a:t>
            </a:r>
          </a:p>
          <a:p>
            <a:pPr marL="285750" indent="-285750">
              <a:buFont typeface="Wingdings" panose="05000000000000000000" pitchFamily="2" charset="2"/>
              <a:buChar char="v"/>
            </a:pPr>
            <a:r>
              <a:rPr lang="es-AR" sz="2000" b="1" dirty="0" err="1"/>
              <a:t>padding-right</a:t>
            </a:r>
            <a:endParaRPr lang="es-AR" sz="2000" b="1" dirty="0"/>
          </a:p>
          <a:p>
            <a:pPr marL="285750" indent="-285750">
              <a:buFont typeface="Wingdings" panose="05000000000000000000" pitchFamily="2" charset="2"/>
              <a:buChar char="v"/>
            </a:pPr>
            <a:r>
              <a:rPr lang="es-AR" sz="2000" b="1" dirty="0" err="1"/>
              <a:t>padding-bottom</a:t>
            </a:r>
            <a:endParaRPr lang="es-AR" sz="2000" b="1" dirty="0"/>
          </a:p>
          <a:p>
            <a:pPr marL="285750" indent="-285750">
              <a:buFont typeface="Wingdings" panose="05000000000000000000" pitchFamily="2" charset="2"/>
              <a:buChar char="v"/>
            </a:pPr>
            <a:r>
              <a:rPr lang="es-AR" sz="2000" b="1" dirty="0" err="1"/>
              <a:t>padding-left</a:t>
            </a:r>
            <a:endParaRPr lang="es-AR" sz="2000" b="1" dirty="0"/>
          </a:p>
          <a:p>
            <a:endParaRPr lang="es-AR" dirty="0"/>
          </a:p>
        </p:txBody>
      </p:sp>
      <p:sp>
        <p:nvSpPr>
          <p:cNvPr id="10" name="Cerrar llave 9">
            <a:extLst>
              <a:ext uri="{FF2B5EF4-FFF2-40B4-BE49-F238E27FC236}">
                <a16:creationId xmlns:a16="http://schemas.microsoft.com/office/drawing/2014/main" id="{B59C0956-F74E-42CE-9882-E7D3D3F56906}"/>
              </a:ext>
            </a:extLst>
          </p:cNvPr>
          <p:cNvSpPr/>
          <p:nvPr/>
        </p:nvSpPr>
        <p:spPr>
          <a:xfrm>
            <a:off x="8825948" y="2584174"/>
            <a:ext cx="331304" cy="1338469"/>
          </a:xfrm>
          <a:prstGeom prst="rightBrac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s-AR"/>
          </a:p>
        </p:txBody>
      </p:sp>
      <p:sp>
        <p:nvSpPr>
          <p:cNvPr id="12" name="CuadroTexto 11">
            <a:extLst>
              <a:ext uri="{FF2B5EF4-FFF2-40B4-BE49-F238E27FC236}">
                <a16:creationId xmlns:a16="http://schemas.microsoft.com/office/drawing/2014/main" id="{9D7FBFF1-F903-477D-9F9E-81A7010A5DE5}"/>
              </a:ext>
            </a:extLst>
          </p:cNvPr>
          <p:cNvSpPr txBox="1"/>
          <p:nvPr/>
        </p:nvSpPr>
        <p:spPr>
          <a:xfrm>
            <a:off x="9365924" y="2584174"/>
            <a:ext cx="2826076" cy="1846659"/>
          </a:xfrm>
          <a:prstGeom prst="rect">
            <a:avLst/>
          </a:prstGeom>
          <a:noFill/>
        </p:spPr>
        <p:txBody>
          <a:bodyPr wrap="square" rtlCol="0">
            <a:spAutoFit/>
          </a:bodyPr>
          <a:lstStyle/>
          <a:p>
            <a:pPr marL="285750" indent="-285750">
              <a:buFont typeface="Wingdings" panose="05000000000000000000" pitchFamily="2" charset="2"/>
              <a:buChar char="v"/>
            </a:pPr>
            <a:r>
              <a:rPr lang="es-AR" sz="2000" b="1" dirty="0" err="1"/>
              <a:t>px</a:t>
            </a:r>
            <a:r>
              <a:rPr lang="es-AR" sz="2000" b="1" dirty="0"/>
              <a:t>, em, rem, etc.</a:t>
            </a:r>
          </a:p>
          <a:p>
            <a:pPr marL="285750" indent="-285750">
              <a:buFont typeface="Wingdings" panose="05000000000000000000" pitchFamily="2" charset="2"/>
              <a:buChar char="v"/>
            </a:pPr>
            <a:r>
              <a:rPr lang="es-AR" sz="2000" b="1" dirty="0"/>
              <a:t>% en relación al ancho del contenedor</a:t>
            </a:r>
          </a:p>
          <a:p>
            <a:pPr marL="285750" indent="-285750">
              <a:buFont typeface="Wingdings" panose="05000000000000000000" pitchFamily="2" charset="2"/>
              <a:buChar char="v"/>
            </a:pPr>
            <a:endParaRPr lang="es-AR" sz="2000" b="1" dirty="0"/>
          </a:p>
          <a:p>
            <a:endParaRPr lang="es-AR" dirty="0"/>
          </a:p>
        </p:txBody>
      </p:sp>
      <p:pic>
        <p:nvPicPr>
          <p:cNvPr id="6" name="Imagen 5">
            <a:extLst>
              <a:ext uri="{FF2B5EF4-FFF2-40B4-BE49-F238E27FC236}">
                <a16:creationId xmlns:a16="http://schemas.microsoft.com/office/drawing/2014/main" id="{21434157-3D96-406D-B56A-108FD27E0E66}"/>
              </a:ext>
            </a:extLst>
          </p:cNvPr>
          <p:cNvPicPr>
            <a:picLocks noChangeAspect="1"/>
          </p:cNvPicPr>
          <p:nvPr/>
        </p:nvPicPr>
        <p:blipFill rotWithShape="1">
          <a:blip r:embed="rId3"/>
          <a:srcRect l="4842" t="8759" r="4842" b="7641"/>
          <a:stretch/>
        </p:blipFill>
        <p:spPr>
          <a:xfrm>
            <a:off x="511811" y="2472323"/>
            <a:ext cx="6008840" cy="4104426"/>
          </a:xfrm>
          <a:prstGeom prst="rect">
            <a:avLst/>
          </a:prstGeom>
        </p:spPr>
      </p:pic>
    </p:spTree>
    <p:extLst>
      <p:ext uri="{BB962C8B-B14F-4D97-AF65-F5344CB8AC3E}">
        <p14:creationId xmlns:p14="http://schemas.microsoft.com/office/powerpoint/2010/main" val="515683698"/>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1296</TotalTime>
  <Words>713</Words>
  <Application>Microsoft Office PowerPoint</Application>
  <PresentationFormat>Panorámica</PresentationFormat>
  <Paragraphs>125</Paragraphs>
  <Slides>13</Slides>
  <Notes>13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Arial </vt:lpstr>
      <vt:lpstr>Arial Black</vt:lpstr>
      <vt:lpstr>Calibri</vt:lpstr>
      <vt:lpstr>Wingdings</vt:lpstr>
      <vt:lpstr>Tema de Office</vt:lpstr>
      <vt:lpstr>Clase 7</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4</dc:title>
  <dc:creator>Aylén Romero</dc:creator>
  <cp:lastModifiedBy>Aylén Romero</cp:lastModifiedBy>
  <cp:revision>106</cp:revision>
  <dcterms:created xsi:type="dcterms:W3CDTF">2020-08-07T01:51:21Z</dcterms:created>
  <dcterms:modified xsi:type="dcterms:W3CDTF">2020-08-29T10:05:37Z</dcterms:modified>
</cp:coreProperties>
</file>