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rmAutofit/>
          </a:bodyPr>
          <a:lstStyle/>
          <a:p>
            <a:r>
              <a:rPr lang="es-AR" sz="4400" b="0" strike="noStrike" spc="-1">
                <a:solidFill>
                  <a:srgbClr val="000000"/>
                </a:solidFill>
                <a:latin typeface="Arial"/>
              </a:rPr>
              <a:t>Pulse para editar el formato del texto de título</a:t>
            </a:r>
          </a:p>
        </p:txBody>
      </p:sp>
      <p:sp>
        <p:nvSpPr>
          <p:cNvPr id="6" name="PlaceHolder 2"/>
          <p:cNvSpPr>
            <a:spLocks noGrp="1"/>
          </p:cNvSpPr>
          <p:nvPr>
            <p:ph type="body"/>
          </p:nvPr>
        </p:nvSpPr>
        <p:spPr>
          <a:xfrm>
            <a:off x="838080" y="1825560"/>
            <a:ext cx="10515240" cy="4350960"/>
          </a:xfrm>
          <a:prstGeom prst="rect">
            <a:avLst/>
          </a:prstGeom>
        </p:spPr>
        <p:txBody>
          <a:bodyPr>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
        <p:nvSpPr>
          <p:cNvPr id="2" name="PlaceHolder 3"/>
          <p:cNvSpPr>
            <a:spLocks noGrp="1"/>
          </p:cNvSpPr>
          <p:nvPr>
            <p:ph type="dt"/>
          </p:nvPr>
        </p:nvSpPr>
        <p:spPr>
          <a:xfrm>
            <a:off x="838080" y="6356520"/>
            <a:ext cx="2742840" cy="364680"/>
          </a:xfrm>
          <a:prstGeom prst="rect">
            <a:avLst/>
          </a:prstGeom>
        </p:spPr>
        <p:txBody>
          <a:bodyPr anchor="ctr"/>
          <a:lstStyle/>
          <a:p>
            <a:endParaRPr lang="es-AR" sz="24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s-AR"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0181C945-94E7-4C59-9BBB-A043B8F9CB6F}" type="slidenum">
              <a:rPr lang="es-AR" sz="1200" b="0" strike="noStrike" spc="-1">
                <a:solidFill>
                  <a:srgbClr val="888888"/>
                </a:solidFill>
                <a:latin typeface="Calibri"/>
                <a:ea typeface="Calibri"/>
              </a:rPr>
              <a:t>‹Nº›</a:t>
            </a:fld>
            <a:endParaRPr lang="es-A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getbootstrap.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0" y="1968840"/>
            <a:ext cx="12191760" cy="1325160"/>
          </a:xfrm>
          <a:prstGeom prst="rect">
            <a:avLst/>
          </a:prstGeom>
          <a:noFill/>
          <a:ln>
            <a:noFill/>
          </a:ln>
        </p:spPr>
        <p:txBody>
          <a:bodyPr anchor="ctr">
            <a:normAutofit/>
          </a:bodyPr>
          <a:lstStyle/>
          <a:p>
            <a:pPr algn="ctr">
              <a:lnSpc>
                <a:spcPct val="90000"/>
              </a:lnSpc>
            </a:pPr>
            <a:r>
              <a:rPr lang="es-AR" sz="6000" b="1" strike="noStrike" spc="-1">
                <a:solidFill>
                  <a:srgbClr val="000000"/>
                </a:solidFill>
                <a:latin typeface="Arial"/>
                <a:ea typeface="Arial"/>
              </a:rPr>
              <a:t>Clase 9</a:t>
            </a:r>
            <a:endParaRPr lang="es-AR" sz="6000" b="0" strike="noStrike" spc="-1">
              <a:solidFill>
                <a:srgbClr val="000000"/>
              </a:solidFill>
              <a:latin typeface="Arial"/>
            </a:endParaRPr>
          </a:p>
        </p:txBody>
      </p:sp>
      <p:sp>
        <p:nvSpPr>
          <p:cNvPr id="42" name="CustomShape 2"/>
          <p:cNvSpPr/>
          <p:nvPr/>
        </p:nvSpPr>
        <p:spPr>
          <a:xfrm>
            <a:off x="0" y="2905920"/>
            <a:ext cx="1219176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2800" b="0" strike="noStrike" spc="-1">
                <a:solidFill>
                  <a:srgbClr val="000000"/>
                </a:solidFill>
                <a:latin typeface="Calibri"/>
                <a:ea typeface="Calibri"/>
              </a:rPr>
              <a:t>Bootstrap </a:t>
            </a:r>
            <a:endParaRPr lang="es-AR" sz="2800" b="0" strike="noStrike" spc="-1">
              <a:latin typeface="Arial"/>
            </a:endParaRPr>
          </a:p>
        </p:txBody>
      </p:sp>
      <p:pic>
        <p:nvPicPr>
          <p:cNvPr id="43" name="Imagen 3"/>
          <p:cNvPicPr/>
          <p:nvPr/>
        </p:nvPicPr>
        <p:blipFill>
          <a:blip r:embed="rId2"/>
          <a:stretch/>
        </p:blipFill>
        <p:spPr>
          <a:xfrm>
            <a:off x="5283000" y="3701520"/>
            <a:ext cx="1625400" cy="16254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Grid System</a:t>
            </a:r>
            <a:endParaRPr lang="es-AR" sz="4400" b="0" strike="noStrike" spc="-1">
              <a:latin typeface="Arial"/>
            </a:endParaRPr>
          </a:p>
        </p:txBody>
      </p:sp>
      <p:pic>
        <p:nvPicPr>
          <p:cNvPr id="66" name="Imagen 2"/>
          <p:cNvPicPr/>
          <p:nvPr/>
        </p:nvPicPr>
        <p:blipFill>
          <a:blip r:embed="rId2"/>
          <a:stretch/>
        </p:blipFill>
        <p:spPr>
          <a:xfrm>
            <a:off x="0" y="1559880"/>
            <a:ext cx="7147440" cy="4343040"/>
          </a:xfrm>
          <a:prstGeom prst="rect">
            <a:avLst/>
          </a:prstGeom>
          <a:ln>
            <a:noFill/>
          </a:ln>
        </p:spPr>
      </p:pic>
      <p:sp>
        <p:nvSpPr>
          <p:cNvPr id="67" name="CustomShape 2"/>
          <p:cNvSpPr/>
          <p:nvPr/>
        </p:nvSpPr>
        <p:spPr>
          <a:xfrm>
            <a:off x="4848480" y="3617280"/>
            <a:ext cx="7343280" cy="100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2000" b="0" strike="noStrike" spc="-1">
                <a:solidFill>
                  <a:srgbClr val="000000"/>
                </a:solidFill>
                <a:latin typeface="Arial"/>
                <a:ea typeface="Arial"/>
              </a:rPr>
              <a:t>Este ejemplo crea tres columnas iguales utilizando las clases del sistema grid predefinidas. Dichas columnas serán centradas en la página con el componente padre ​.container​. </a:t>
            </a:r>
            <a:endParaRPr lang="es-AR" sz="2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98720" y="1567440"/>
            <a:ext cx="11562120" cy="4867920"/>
          </a:xfrm>
          <a:prstGeom prst="rect">
            <a:avLst/>
          </a:prstGeom>
          <a:noFill/>
          <a:ln>
            <a:noFill/>
          </a:ln>
        </p:spPr>
        <p:txBody>
          <a:bodyPr/>
          <a:lstStyle/>
          <a:p>
            <a:pPr>
              <a:lnSpc>
                <a:spcPct val="90000"/>
              </a:lnSpc>
              <a:spcBef>
                <a:spcPts val="1001"/>
              </a:spcBef>
            </a:pPr>
            <a:r>
              <a:rPr lang="es-AR" sz="3600" b="0" strike="noStrike" spc="-1">
                <a:solidFill>
                  <a:srgbClr val="000000"/>
                </a:solidFill>
                <a:latin typeface="Arial"/>
                <a:ea typeface="Calibri"/>
              </a:rPr>
              <a:t>Es un conjunto de herramientas, librerías, convenciones y buenas prácticas que pretenden encapsular las tareas repetitivas en módulos genéricos fácilmente reutilizables.</a:t>
            </a:r>
            <a:endParaRPr lang="es-AR" sz="3600" b="0" strike="noStrike" spc="-1">
              <a:solidFill>
                <a:srgbClr val="000000"/>
              </a:solidFill>
              <a:latin typeface="Arial"/>
            </a:endParaRPr>
          </a:p>
          <a:p>
            <a:pPr>
              <a:lnSpc>
                <a:spcPct val="90000"/>
              </a:lnSpc>
              <a:spcBef>
                <a:spcPts val="1001"/>
              </a:spcBef>
            </a:pPr>
            <a:r>
              <a:rPr lang="es-AR" sz="3600" b="0" strike="noStrike" spc="-1">
                <a:solidFill>
                  <a:srgbClr val="000000"/>
                </a:solidFill>
                <a:latin typeface="Arial"/>
                <a:ea typeface="Calibri"/>
              </a:rPr>
              <a:t>Un framework CSS es un conjunto de herramientas, hojas de estilos que permiten olvidarse de las tareas repetitivas para centrarse en los elementos únicos de cada diseño en los que puede aportar valor.</a:t>
            </a:r>
            <a:endParaRPr lang="es-AR" sz="3600" b="0" strike="noStrike" spc="-1">
              <a:solidFill>
                <a:srgbClr val="000000"/>
              </a:solidFill>
              <a:latin typeface="Arial"/>
            </a:endParaRPr>
          </a:p>
        </p:txBody>
      </p:sp>
      <p:sp>
        <p:nvSpPr>
          <p:cNvPr id="45" name="CustomShape 2"/>
          <p:cNvSpPr/>
          <p:nvPr/>
        </p:nvSpPr>
        <p:spPr>
          <a:xfrm>
            <a:off x="0" y="421920"/>
            <a:ext cx="1219176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000" b="1" strike="noStrike" spc="-1">
                <a:solidFill>
                  <a:srgbClr val="000000"/>
                </a:solidFill>
                <a:latin typeface="Arial"/>
                <a:ea typeface="Arial"/>
              </a:rPr>
              <a:t>       ¿Qué es un framework?</a:t>
            </a:r>
            <a:endParaRPr lang="es-AR" sz="40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198720" y="1567440"/>
            <a:ext cx="11562120" cy="4867920"/>
          </a:xfrm>
          <a:prstGeom prst="rect">
            <a:avLst/>
          </a:prstGeom>
          <a:noFill/>
          <a:ln>
            <a:noFill/>
          </a:ln>
        </p:spPr>
        <p:txBody>
          <a:bodyPr/>
          <a:lstStyle/>
          <a:p>
            <a:pPr>
              <a:lnSpc>
                <a:spcPct val="90000"/>
              </a:lnSpc>
              <a:spcBef>
                <a:spcPts val="1001"/>
              </a:spcBef>
            </a:pPr>
            <a:r>
              <a:rPr lang="es-AR" sz="3200" b="0" strike="noStrike" spc="-1">
                <a:solidFill>
                  <a:srgbClr val="000000"/>
                </a:solidFill>
                <a:latin typeface="Arial"/>
                <a:ea typeface="Calibri"/>
              </a:rPr>
              <a:t>Bootstrap​ es un ​framework CSS​, es decir, es un archivo CSS que se añade en los proyectos para tener una serie de estilos ya preparados para utilizar. Este tipo de librerías CSS suelen incluir estilos para los elementos más comunes de una página web, como por ejemplo, botones, tarjetas, navbars, etc. Además tiene una serie de estilos para crear columnas fácilmente. </a:t>
            </a:r>
            <a:endParaRPr lang="es-AR" sz="3200" b="0" strike="noStrike" spc="-1">
              <a:solidFill>
                <a:srgbClr val="000000"/>
              </a:solidFill>
              <a:latin typeface="Arial"/>
            </a:endParaRPr>
          </a:p>
          <a:p>
            <a:pPr>
              <a:lnSpc>
                <a:spcPct val="90000"/>
              </a:lnSpc>
              <a:spcBef>
                <a:spcPts val="1001"/>
              </a:spcBef>
            </a:pPr>
            <a:r>
              <a:rPr lang="es-AR" sz="3200" b="0" strike="noStrike" spc="-1">
                <a:solidFill>
                  <a:srgbClr val="000000"/>
                </a:solidFill>
                <a:latin typeface="Arial"/>
                <a:ea typeface="Calibri"/>
              </a:rPr>
              <a:t>Su principal objetivo es permitir la construcción de sitios web responsive para dispositivos móviles.</a:t>
            </a:r>
            <a:endParaRPr lang="es-AR" sz="3200" b="0" strike="noStrike" spc="-1">
              <a:solidFill>
                <a:srgbClr val="000000"/>
              </a:solidFill>
              <a:latin typeface="Arial"/>
            </a:endParaRPr>
          </a:p>
        </p:txBody>
      </p:sp>
      <p:sp>
        <p:nvSpPr>
          <p:cNvPr id="47" name="CustomShape 2"/>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Bootstrap</a:t>
            </a:r>
            <a:endParaRPr lang="es-AR" sz="4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198720" y="1567440"/>
            <a:ext cx="11562120" cy="4867920"/>
          </a:xfrm>
          <a:prstGeom prst="rect">
            <a:avLst/>
          </a:prstGeom>
          <a:noFill/>
          <a:ln>
            <a:noFill/>
          </a:ln>
        </p:spPr>
        <p:txBody>
          <a:bodyPr/>
          <a:lstStyle/>
          <a:p>
            <a:pPr>
              <a:lnSpc>
                <a:spcPct val="90000"/>
              </a:lnSpc>
              <a:spcBef>
                <a:spcPts val="1001"/>
              </a:spcBef>
            </a:pPr>
            <a:r>
              <a:rPr lang="es-AR" sz="2800" b="0" strike="noStrike" spc="-1">
                <a:solidFill>
                  <a:srgbClr val="000000"/>
                </a:solidFill>
                <a:latin typeface="Arial"/>
                <a:ea typeface="Calibri"/>
              </a:rPr>
              <a:t>Hay dos maneras de comenzar a usar Bootstrap. </a:t>
            </a:r>
            <a:endParaRPr lang="es-AR" sz="2800" b="0" strike="noStrike" spc="-1">
              <a:solidFill>
                <a:srgbClr val="000000"/>
              </a:solidFill>
              <a:latin typeface="Arial"/>
            </a:endParaRPr>
          </a:p>
          <a:p>
            <a:pPr marL="457200" indent="-406080">
              <a:lnSpc>
                <a:spcPct val="90000"/>
              </a:lnSpc>
              <a:spcBef>
                <a:spcPts val="1001"/>
              </a:spcBef>
              <a:buClr>
                <a:srgbClr val="000000"/>
              </a:buClr>
              <a:buFont typeface="Wingdings" charset="2"/>
              <a:buChar char=""/>
            </a:pPr>
            <a:r>
              <a:rPr lang="es-AR" sz="2800" b="0" strike="noStrike" spc="-1">
                <a:solidFill>
                  <a:srgbClr val="000000"/>
                </a:solidFill>
                <a:latin typeface="Arial"/>
                <a:ea typeface="Calibri"/>
              </a:rPr>
              <a:t>Descargarlo desde </a:t>
            </a:r>
            <a:endParaRPr lang="es-AR" sz="2800" b="0" strike="noStrike" spc="-1">
              <a:solidFill>
                <a:srgbClr val="000000"/>
              </a:solidFill>
              <a:latin typeface="Arial"/>
            </a:endParaRPr>
          </a:p>
          <a:p>
            <a:pPr marL="571680">
              <a:lnSpc>
                <a:spcPct val="90000"/>
              </a:lnSpc>
              <a:spcBef>
                <a:spcPts val="499"/>
              </a:spcBef>
            </a:pPr>
            <a:r>
              <a:rPr lang="es-AR" sz="2400" b="0" u="sng" strike="noStrike" spc="-1">
                <a:solidFill>
                  <a:srgbClr val="0563C1"/>
                </a:solidFill>
                <a:uFillTx/>
                <a:latin typeface="Arial"/>
                <a:ea typeface="Calibri"/>
                <a:hlinkClick r:id="rId2"/>
              </a:rPr>
              <a:t>http://getbootstrap.com/</a:t>
            </a:r>
            <a:endParaRPr lang="es-AR" sz="2400" b="0" strike="noStrike" spc="-1">
              <a:solidFill>
                <a:srgbClr val="000000"/>
              </a:solidFill>
              <a:latin typeface="Arial"/>
            </a:endParaRPr>
          </a:p>
          <a:p>
            <a:pPr>
              <a:lnSpc>
                <a:spcPct val="90000"/>
              </a:lnSpc>
              <a:spcBef>
                <a:spcPts val="1001"/>
              </a:spcBef>
            </a:pPr>
            <a:endParaRPr lang="es-AR" sz="2400" b="0" strike="noStrike" spc="-1">
              <a:solidFill>
                <a:srgbClr val="000000"/>
              </a:solidFill>
              <a:latin typeface="Arial"/>
            </a:endParaRPr>
          </a:p>
          <a:p>
            <a:pPr>
              <a:lnSpc>
                <a:spcPct val="90000"/>
              </a:lnSpc>
              <a:spcBef>
                <a:spcPts val="1001"/>
              </a:spcBef>
            </a:pPr>
            <a:endParaRPr lang="es-AR" sz="2400" b="0" strike="noStrike" spc="-1">
              <a:solidFill>
                <a:srgbClr val="000000"/>
              </a:solidFill>
              <a:latin typeface="Arial"/>
            </a:endParaRPr>
          </a:p>
          <a:p>
            <a:pPr>
              <a:lnSpc>
                <a:spcPct val="90000"/>
              </a:lnSpc>
              <a:spcBef>
                <a:spcPts val="1001"/>
              </a:spcBef>
            </a:pPr>
            <a:endParaRPr lang="es-AR" sz="2400" b="0" strike="noStrike" spc="-1">
              <a:solidFill>
                <a:srgbClr val="000000"/>
              </a:solidFill>
              <a:latin typeface="Arial"/>
            </a:endParaRPr>
          </a:p>
          <a:p>
            <a:pPr marL="457200" indent="-406080">
              <a:lnSpc>
                <a:spcPct val="90000"/>
              </a:lnSpc>
              <a:spcBef>
                <a:spcPts val="1001"/>
              </a:spcBef>
              <a:buClr>
                <a:srgbClr val="000000"/>
              </a:buClr>
              <a:buFont typeface="Wingdings" charset="2"/>
              <a:buChar char=""/>
            </a:pPr>
            <a:r>
              <a:rPr lang="es-AR" sz="2800" b="0" strike="noStrike" spc="-1">
                <a:solidFill>
                  <a:srgbClr val="000000"/>
                </a:solidFill>
                <a:latin typeface="Arial"/>
                <a:ea typeface="Calibri"/>
              </a:rPr>
              <a:t>Incluir CDN:</a:t>
            </a:r>
            <a:endParaRPr lang="es-AR" sz="2800" b="0" strike="noStrike" spc="-1">
              <a:solidFill>
                <a:srgbClr val="000000"/>
              </a:solidFill>
              <a:latin typeface="Arial"/>
            </a:endParaRPr>
          </a:p>
          <a:p>
            <a:pPr>
              <a:lnSpc>
                <a:spcPct val="90000"/>
              </a:lnSpc>
              <a:spcBef>
                <a:spcPts val="1001"/>
              </a:spcBef>
            </a:pPr>
            <a:endParaRPr lang="es-AR" sz="2800" b="0" strike="noStrike" spc="-1">
              <a:solidFill>
                <a:srgbClr val="000000"/>
              </a:solidFill>
              <a:latin typeface="Arial"/>
            </a:endParaRPr>
          </a:p>
        </p:txBody>
      </p:sp>
      <p:sp>
        <p:nvSpPr>
          <p:cNvPr id="49" name="CustomShape 2"/>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Instalación</a:t>
            </a:r>
            <a:endParaRPr lang="es-AR" sz="4400" b="0" strike="noStrike" spc="-1">
              <a:latin typeface="Arial"/>
            </a:endParaRPr>
          </a:p>
        </p:txBody>
      </p:sp>
      <p:pic>
        <p:nvPicPr>
          <p:cNvPr id="50" name="Imagen 1"/>
          <p:cNvPicPr/>
          <p:nvPr/>
        </p:nvPicPr>
        <p:blipFill>
          <a:blip r:embed="rId3"/>
          <a:stretch/>
        </p:blipFill>
        <p:spPr>
          <a:xfrm>
            <a:off x="5409720" y="2253600"/>
            <a:ext cx="3439080" cy="2532240"/>
          </a:xfrm>
          <a:prstGeom prst="rect">
            <a:avLst/>
          </a:prstGeom>
          <a:ln>
            <a:noFill/>
          </a:ln>
          <a:effectLst>
            <a:reflection blurRad="12700" stA="38000" endPos="28000" dist="5000" dir="5400000" sy="-100000" algn="bl" rotWithShape="0"/>
          </a:effectLst>
        </p:spPr>
      </p:pic>
      <p:pic>
        <p:nvPicPr>
          <p:cNvPr id="51" name="Imagen 6"/>
          <p:cNvPicPr/>
          <p:nvPr/>
        </p:nvPicPr>
        <p:blipFill>
          <a:blip r:embed="rId4"/>
          <a:stretch/>
        </p:blipFill>
        <p:spPr>
          <a:xfrm>
            <a:off x="622800" y="5290560"/>
            <a:ext cx="8560440" cy="1273320"/>
          </a:xfrm>
          <a:prstGeom prst="rect">
            <a:avLst/>
          </a:prstGeom>
          <a:ln>
            <a:noFill/>
          </a:ln>
          <a:effectLst>
            <a:reflection blurRad="12700" stA="38000" endPos="28000" dist="5000" dir="5400000" sy="-100000" algn="bl" rotWithShape="0"/>
          </a:effectLst>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198720" y="1567440"/>
            <a:ext cx="11562120" cy="5182560"/>
          </a:xfrm>
          <a:prstGeom prst="rect">
            <a:avLst/>
          </a:prstGeom>
          <a:noFill/>
          <a:ln>
            <a:noFill/>
          </a:ln>
        </p:spPr>
        <p:txBody>
          <a:bodyPr/>
          <a:lstStyle/>
          <a:p>
            <a:pPr>
              <a:lnSpc>
                <a:spcPct val="90000"/>
              </a:lnSpc>
              <a:spcBef>
                <a:spcPts val="1001"/>
              </a:spcBef>
            </a:pPr>
            <a:r>
              <a:rPr lang="es-AR" sz="2700" b="0" strike="noStrike" spc="-1">
                <a:solidFill>
                  <a:srgbClr val="000000"/>
                </a:solidFill>
                <a:latin typeface="Arial"/>
                <a:ea typeface="Calibri"/>
              </a:rPr>
              <a:t>Los contenedores como su nombre indica, sirven para crear una “caja” o “contenedor” dentro de la que va el contenido de una página web. </a:t>
            </a:r>
            <a:endParaRPr lang="es-AR" sz="2700" b="0" strike="noStrike" spc="-1">
              <a:solidFill>
                <a:srgbClr val="000000"/>
              </a:solidFill>
              <a:latin typeface="Arial"/>
            </a:endParaRPr>
          </a:p>
          <a:p>
            <a:pPr>
              <a:lnSpc>
                <a:spcPct val="90000"/>
              </a:lnSpc>
              <a:spcBef>
                <a:spcPts val="1001"/>
              </a:spcBef>
            </a:pPr>
            <a:r>
              <a:rPr lang="es-AR" sz="2700" b="0" strike="noStrike" spc="-1">
                <a:solidFill>
                  <a:srgbClr val="000000"/>
                </a:solidFill>
                <a:latin typeface="Arial"/>
                <a:ea typeface="Calibri"/>
              </a:rPr>
              <a:t>Cuando le aplicas a un elemento HTML la clase ​container​ lo que ocurre es que a ese elemento se le aplica un ​ancho​ y un ​padding​ determinado y además se coloca en el centro ​de la página web. </a:t>
            </a:r>
            <a:endParaRPr lang="es-AR" sz="2700" b="0" strike="noStrike" spc="-1">
              <a:solidFill>
                <a:srgbClr val="000000"/>
              </a:solidFill>
              <a:latin typeface="Arial"/>
            </a:endParaRPr>
          </a:p>
          <a:p>
            <a:pPr>
              <a:lnSpc>
                <a:spcPct val="90000"/>
              </a:lnSpc>
              <a:spcBef>
                <a:spcPts val="1001"/>
              </a:spcBef>
            </a:pPr>
            <a:r>
              <a:rPr lang="es-AR" sz="2700" b="0" strike="noStrike" spc="-1">
                <a:solidFill>
                  <a:srgbClr val="000000"/>
                </a:solidFill>
                <a:latin typeface="Arial"/>
                <a:ea typeface="Calibri"/>
              </a:rPr>
              <a:t>Bootstrap viene con tres contenedores diferentes:  </a:t>
            </a:r>
            <a:endParaRPr lang="es-AR" sz="2700" b="0" strike="noStrike" spc="-1">
              <a:solidFill>
                <a:srgbClr val="000000"/>
              </a:solidFill>
              <a:latin typeface="Arial"/>
            </a:endParaRPr>
          </a:p>
          <a:p>
            <a:pPr>
              <a:lnSpc>
                <a:spcPct val="90000"/>
              </a:lnSpc>
              <a:spcBef>
                <a:spcPts val="1001"/>
              </a:spcBef>
            </a:pPr>
            <a:r>
              <a:rPr lang="es-AR" sz="2700" b="1" strike="noStrike" spc="-1">
                <a:solidFill>
                  <a:srgbClr val="000000"/>
                </a:solidFill>
                <a:latin typeface="Arial"/>
                <a:ea typeface="Calibri"/>
              </a:rPr>
              <a:t>.container</a:t>
            </a:r>
            <a:r>
              <a:rPr lang="es-AR" sz="2700" b="0" strike="noStrike" spc="-1">
                <a:solidFill>
                  <a:srgbClr val="000000"/>
                </a:solidFill>
                <a:latin typeface="Arial"/>
                <a:ea typeface="Calibri"/>
              </a:rPr>
              <a:t>, que establece un ​max-width ​en todos los breakpoints  responsive ( saltos en los que la pantalla cambia de layout).</a:t>
            </a:r>
            <a:endParaRPr lang="es-AR" sz="2700" b="0" strike="noStrike" spc="-1">
              <a:solidFill>
                <a:srgbClr val="000000"/>
              </a:solidFill>
              <a:latin typeface="Arial"/>
            </a:endParaRPr>
          </a:p>
          <a:p>
            <a:pPr>
              <a:lnSpc>
                <a:spcPct val="90000"/>
              </a:lnSpc>
              <a:spcBef>
                <a:spcPts val="1001"/>
              </a:spcBef>
            </a:pPr>
            <a:r>
              <a:rPr lang="es-AR" sz="2700" b="1" strike="noStrike" spc="-1">
                <a:solidFill>
                  <a:srgbClr val="000000"/>
                </a:solidFill>
                <a:latin typeface="Arial"/>
                <a:ea typeface="Calibri"/>
              </a:rPr>
              <a:t>.container-fluid</a:t>
            </a:r>
            <a:r>
              <a:rPr lang="es-AR" sz="2700" b="0" strike="noStrike" spc="-1">
                <a:solidFill>
                  <a:srgbClr val="000000"/>
                </a:solidFill>
                <a:latin typeface="Arial"/>
                <a:ea typeface="Calibri"/>
              </a:rPr>
              <a:t>, que establece un ​width: 100%​ en todos los breakpoints.</a:t>
            </a:r>
            <a:endParaRPr lang="es-AR" sz="2700" b="0" strike="noStrike" spc="-1">
              <a:solidFill>
                <a:srgbClr val="000000"/>
              </a:solidFill>
              <a:latin typeface="Arial"/>
            </a:endParaRPr>
          </a:p>
          <a:p>
            <a:pPr>
              <a:lnSpc>
                <a:spcPct val="90000"/>
              </a:lnSpc>
              <a:spcBef>
                <a:spcPts val="1001"/>
              </a:spcBef>
            </a:pPr>
            <a:r>
              <a:rPr lang="es-AR" sz="2700" b="1" strike="noStrike" spc="-1">
                <a:solidFill>
                  <a:srgbClr val="000000"/>
                </a:solidFill>
                <a:latin typeface="Arial"/>
                <a:ea typeface="Calibri"/>
              </a:rPr>
              <a:t>.container- {breakpoint}</a:t>
            </a:r>
            <a:r>
              <a:rPr lang="es-AR" sz="2700" b="0" strike="noStrike" spc="-1">
                <a:solidFill>
                  <a:srgbClr val="000000"/>
                </a:solidFill>
                <a:latin typeface="Arial"/>
                <a:ea typeface="Calibri"/>
              </a:rPr>
              <a:t>,</a:t>
            </a:r>
            <a:r>
              <a:rPr lang="es-AR" sz="2700" b="1" strike="noStrike" spc="-1">
                <a:solidFill>
                  <a:srgbClr val="000000"/>
                </a:solidFill>
                <a:latin typeface="Arial"/>
                <a:ea typeface="Calibri"/>
              </a:rPr>
              <a:t> </a:t>
            </a:r>
            <a:r>
              <a:rPr lang="es-AR" sz="2700" b="0" strike="noStrike" spc="-1">
                <a:solidFill>
                  <a:srgbClr val="000000"/>
                </a:solidFill>
                <a:latin typeface="Arial"/>
                <a:ea typeface="Calibri"/>
              </a:rPr>
              <a:t>que tiene un ​width: 100% ​hasta el breakpoint especificado.</a:t>
            </a:r>
            <a:endParaRPr lang="es-AR" sz="2700" b="0" strike="noStrike" spc="-1">
              <a:solidFill>
                <a:srgbClr val="000000"/>
              </a:solidFill>
              <a:latin typeface="Arial"/>
            </a:endParaRPr>
          </a:p>
          <a:p>
            <a:pPr>
              <a:lnSpc>
                <a:spcPct val="90000"/>
              </a:lnSpc>
              <a:spcBef>
                <a:spcPts val="1001"/>
              </a:spcBef>
            </a:pPr>
            <a:endParaRPr lang="es-AR" sz="2700" b="0" strike="noStrike" spc="-1">
              <a:solidFill>
                <a:srgbClr val="000000"/>
              </a:solidFill>
              <a:latin typeface="Arial"/>
            </a:endParaRPr>
          </a:p>
        </p:txBody>
      </p:sp>
      <p:sp>
        <p:nvSpPr>
          <p:cNvPr id="53" name="CustomShape 2"/>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Container</a:t>
            </a:r>
            <a:endParaRPr lang="es-AR" sz="4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Container</a:t>
            </a:r>
            <a:endParaRPr lang="es-AR" sz="4400" b="0" strike="noStrike" spc="-1">
              <a:latin typeface="Arial"/>
            </a:endParaRPr>
          </a:p>
        </p:txBody>
      </p:sp>
      <p:pic>
        <p:nvPicPr>
          <p:cNvPr id="55" name="Imagen 6"/>
          <p:cNvPicPr/>
          <p:nvPr/>
        </p:nvPicPr>
        <p:blipFill>
          <a:blip r:embed="rId2"/>
          <a:stretch/>
        </p:blipFill>
        <p:spPr>
          <a:xfrm>
            <a:off x="658800" y="1710720"/>
            <a:ext cx="3265560" cy="4832640"/>
          </a:xfrm>
          <a:prstGeom prst="rect">
            <a:avLst/>
          </a:prstGeom>
          <a:ln>
            <a:noFill/>
          </a:ln>
        </p:spPr>
      </p:pic>
      <p:sp>
        <p:nvSpPr>
          <p:cNvPr id="56" name="CustomShape 2"/>
          <p:cNvSpPr/>
          <p:nvPr/>
        </p:nvSpPr>
        <p:spPr>
          <a:xfrm>
            <a:off x="4518360" y="2248560"/>
            <a:ext cx="7014600" cy="26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Wingdings" charset="2"/>
              <a:buChar char=""/>
            </a:pPr>
            <a:r>
              <a:rPr lang="es-AR" sz="2400" b="0" strike="noStrike" spc="-1">
                <a:solidFill>
                  <a:srgbClr val="000000"/>
                </a:solidFill>
                <a:latin typeface="Arial"/>
                <a:ea typeface="Arial"/>
              </a:rPr>
              <a:t>La clase “container-fluid” ocupa el 100% del tamaño disponible de la pantalla.</a:t>
            </a:r>
            <a:endParaRPr lang="es-AR" sz="2400" b="0" strike="noStrike" spc="-1">
              <a:latin typeface="Arial"/>
            </a:endParaRPr>
          </a:p>
          <a:p>
            <a:pPr>
              <a:lnSpc>
                <a:spcPct val="100000"/>
              </a:lnSpc>
            </a:pPr>
            <a:endParaRPr lang="es-AR" sz="2400" b="0" strike="noStrike" spc="-1">
              <a:latin typeface="Arial"/>
            </a:endParaRPr>
          </a:p>
          <a:p>
            <a:pPr>
              <a:lnSpc>
                <a:spcPct val="100000"/>
              </a:lnSpc>
            </a:pPr>
            <a:endParaRPr lang="es-AR" sz="2400" b="0" strike="noStrike" spc="-1">
              <a:latin typeface="Arial"/>
            </a:endParaRPr>
          </a:p>
          <a:p>
            <a:pPr marL="343080" indent="-342720">
              <a:lnSpc>
                <a:spcPct val="100000"/>
              </a:lnSpc>
              <a:buClr>
                <a:srgbClr val="000000"/>
              </a:buClr>
              <a:buFont typeface="Wingdings" charset="2"/>
              <a:buChar char=""/>
            </a:pPr>
            <a:r>
              <a:rPr lang="es-AR" sz="2400" b="0" strike="noStrike" spc="-1">
                <a:solidFill>
                  <a:srgbClr val="000000"/>
                </a:solidFill>
                <a:latin typeface="Arial"/>
                <a:ea typeface="Arial"/>
              </a:rPr>
              <a:t> La clase “container” establece un ​max-width, genera un margen tanto a la izquierda como a la derecha y también se centra.</a:t>
            </a:r>
            <a:endParaRPr lang="es-AR" sz="24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ustomShape 1"/>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Container</a:t>
            </a:r>
            <a:endParaRPr lang="es-AR" sz="4400" b="0" strike="noStrike" spc="-1">
              <a:latin typeface="Arial"/>
            </a:endParaRPr>
          </a:p>
        </p:txBody>
      </p:sp>
      <p:pic>
        <p:nvPicPr>
          <p:cNvPr id="58" name="Imagen 2"/>
          <p:cNvPicPr/>
          <p:nvPr/>
        </p:nvPicPr>
        <p:blipFill>
          <a:blip r:embed="rId2"/>
          <a:srcRect t="2989" b="5876"/>
          <a:stretch/>
        </p:blipFill>
        <p:spPr>
          <a:xfrm>
            <a:off x="259920" y="1358280"/>
            <a:ext cx="11671560" cy="5405400"/>
          </a:xfrm>
          <a:prstGeom prst="rect">
            <a:avLst/>
          </a:prstGeom>
          <a:ln>
            <a:noFill/>
          </a:ln>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198720" y="1567440"/>
            <a:ext cx="11562120" cy="4867920"/>
          </a:xfrm>
          <a:prstGeom prst="rect">
            <a:avLst/>
          </a:prstGeom>
          <a:noFill/>
          <a:ln>
            <a:noFill/>
          </a:ln>
        </p:spPr>
        <p:txBody>
          <a:bodyPr/>
          <a:lstStyle/>
          <a:p>
            <a:pPr>
              <a:lnSpc>
                <a:spcPct val="90000"/>
              </a:lnSpc>
              <a:spcBef>
                <a:spcPts val="1001"/>
              </a:spcBef>
            </a:pPr>
            <a:r>
              <a:rPr lang="es-AR" sz="3200" b="0" strike="noStrike" spc="-1">
                <a:solidFill>
                  <a:srgbClr val="000000"/>
                </a:solidFill>
                <a:latin typeface="Arial"/>
                <a:ea typeface="Calibri"/>
              </a:rPr>
              <a:t>El sistema de grillas de Bootstrap permite hasta 12 columnas en la página. Es posible agrupar las columnas para crear columnas más amplias. Este sistema es responsive, por lo tanto, las columnas se reorganizarán automáticamente dependiendo del tamaño de la pantalla.</a:t>
            </a:r>
            <a:endParaRPr lang="es-AR" sz="3200" b="0" strike="noStrike" spc="-1">
              <a:solidFill>
                <a:srgbClr val="000000"/>
              </a:solidFill>
              <a:latin typeface="Arial"/>
            </a:endParaRPr>
          </a:p>
          <a:p>
            <a:pPr>
              <a:lnSpc>
                <a:spcPct val="90000"/>
              </a:lnSpc>
              <a:spcBef>
                <a:spcPts val="1001"/>
              </a:spcBef>
            </a:pPr>
            <a:endParaRPr lang="es-AR" sz="3200" b="0" strike="noStrike" spc="-1">
              <a:solidFill>
                <a:srgbClr val="000000"/>
              </a:solidFill>
              <a:latin typeface="Arial"/>
            </a:endParaRPr>
          </a:p>
          <a:p>
            <a:pPr>
              <a:lnSpc>
                <a:spcPct val="90000"/>
              </a:lnSpc>
              <a:spcBef>
                <a:spcPts val="1001"/>
              </a:spcBef>
            </a:pPr>
            <a:endParaRPr lang="es-AR" sz="3200" b="0" strike="noStrike" spc="-1">
              <a:solidFill>
                <a:srgbClr val="000000"/>
              </a:solidFill>
              <a:latin typeface="Arial"/>
            </a:endParaRPr>
          </a:p>
        </p:txBody>
      </p:sp>
      <p:sp>
        <p:nvSpPr>
          <p:cNvPr id="60" name="CustomShape 2"/>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Grid System</a:t>
            </a:r>
            <a:endParaRPr lang="es-AR" sz="4400" b="0" strike="noStrike" spc="-1">
              <a:latin typeface="Arial"/>
            </a:endParaRPr>
          </a:p>
        </p:txBody>
      </p:sp>
      <p:pic>
        <p:nvPicPr>
          <p:cNvPr id="61" name="Imagen 4"/>
          <p:cNvPicPr/>
          <p:nvPr/>
        </p:nvPicPr>
        <p:blipFill>
          <a:blip r:embed="rId2"/>
          <a:stretch/>
        </p:blipFill>
        <p:spPr>
          <a:xfrm>
            <a:off x="1190160" y="4300200"/>
            <a:ext cx="9579600" cy="198036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0" y="421920"/>
            <a:ext cx="1219176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4400" b="1" strike="noStrike" spc="-1">
                <a:solidFill>
                  <a:srgbClr val="000000"/>
                </a:solidFill>
                <a:latin typeface="Arial"/>
                <a:ea typeface="Arial"/>
              </a:rPr>
              <a:t>Grid System</a:t>
            </a:r>
            <a:endParaRPr lang="es-AR" sz="4400" b="0" strike="noStrike" spc="-1">
              <a:latin typeface="Arial"/>
            </a:endParaRPr>
          </a:p>
        </p:txBody>
      </p:sp>
      <p:pic>
        <p:nvPicPr>
          <p:cNvPr id="63" name="Imagen 11"/>
          <p:cNvPicPr/>
          <p:nvPr/>
        </p:nvPicPr>
        <p:blipFill>
          <a:blip r:embed="rId2"/>
          <a:stretch/>
        </p:blipFill>
        <p:spPr>
          <a:xfrm>
            <a:off x="200160" y="1410480"/>
            <a:ext cx="8001720" cy="5382000"/>
          </a:xfrm>
          <a:prstGeom prst="rect">
            <a:avLst/>
          </a:prstGeom>
          <a:ln>
            <a:noFill/>
          </a:ln>
        </p:spPr>
      </p:pic>
      <p:pic>
        <p:nvPicPr>
          <p:cNvPr id="64" name="Imagen 9"/>
          <p:cNvPicPr/>
          <p:nvPr/>
        </p:nvPicPr>
        <p:blipFill>
          <a:blip r:embed="rId3"/>
          <a:stretch/>
        </p:blipFill>
        <p:spPr>
          <a:xfrm>
            <a:off x="5873400" y="2973960"/>
            <a:ext cx="6117840" cy="189288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2935</TotalTime>
  <Words>450</Words>
  <Application>Microsoft Office PowerPoint</Application>
  <PresentationFormat>Personalizado</PresentationFormat>
  <Paragraphs>34</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4</dc:title>
  <dc:creator>Aylén Romero</dc:creator>
  <cp:lastModifiedBy>Marcelo Limideiro</cp:lastModifiedBy>
  <cp:revision>157</cp:revision>
  <dcterms:created xsi:type="dcterms:W3CDTF">2020-08-07T01:51:21Z</dcterms:created>
  <dcterms:modified xsi:type="dcterms:W3CDTF">2021-05-06T11:26:31Z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