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4FEF55-DF15-4633-982C-A016F77C4DF1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05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La  mejor forma  que encontre es dar la clase directamente de W3School con los link  que puse por tema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80A15AB-8414-42F8-B254-BF3D96CED0ED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70F61E-64C9-47AE-8445-39C6B1D92057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96326E3-4BB3-4296-A452-5EFC28F02085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BAE732C-2090-48B0-A550-83598BE3A380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DD1232E-AE62-452F-8475-32235A490264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26DD59-3E67-4C4B-8373-E2B962C75E10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D2D1C3-1750-43C0-9541-32C8F94009B9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35ADE0-0BB3-42C1-B252-5B30B516B5D8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s-AR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La  mejor forma  que encontre es dar la clase directamente de W3School con los link  que puse por tema</a:t>
            </a:r>
            <a:endParaRPr lang="es-AR" sz="12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61E408-7450-4F77-A7C7-91F2600DAFB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657572-0D16-407E-81A5-239F43831C59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526E7EF-4E5E-43B5-988C-30C61E043E38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6956109-1527-499B-A399-19A181C97604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6489639-6E38-416C-B546-DD8AE511411F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3D9EA0-980F-478A-BC5B-3D3643D66281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92E7DF-57C4-44B4-9C9D-23CCEDF634A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JavaScript/Referencia/Objetos_globales/Math/LOG10E" TargetMode="External"/><Relationship Id="rId3" Type="http://schemas.openxmlformats.org/officeDocument/2006/relationships/hyperlink" Target="https://developer.mozilla.org/es/docs/Web/JavaScript/Referencia/Objetos_globales/Math/E" TargetMode="External"/><Relationship Id="rId7" Type="http://schemas.openxmlformats.org/officeDocument/2006/relationships/hyperlink" Target="https://developer.mozilla.org/es/docs/Web/JavaScript/Referencia/Objetos_globales/Math/LOG2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s/docs/Web/JavaScript/Referencia/Objetos_globales/Math/LN10" TargetMode="External"/><Relationship Id="rId5" Type="http://schemas.openxmlformats.org/officeDocument/2006/relationships/hyperlink" Target="https://developer.mozilla.org/es/docs/Web/JavaScript/Referencia/Objetos_globales/Math/LN2" TargetMode="External"/><Relationship Id="rId10" Type="http://schemas.openxmlformats.org/officeDocument/2006/relationships/hyperlink" Target="https://developer.mozilla.org/es/docs/Web/JavaScript/Referencia/Objetos_globales/Math/SQRT2" TargetMode="External"/><Relationship Id="rId4" Type="http://schemas.openxmlformats.org/officeDocument/2006/relationships/hyperlink" Target="https://developer.mozilla.org/es/docs/Web/JavaScript/Referencia/Objetos_globales/Math/PI" TargetMode="External"/><Relationship Id="rId9" Type="http://schemas.openxmlformats.org/officeDocument/2006/relationships/hyperlink" Target="https://developer.mozilla.org/es/docs/Web/JavaScript/Referencia/Objetos_globales/Math/SQRT1_2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JavaScript/Referencia/Global_Objects/Math/cos" TargetMode="External"/><Relationship Id="rId13" Type="http://schemas.openxmlformats.org/officeDocument/2006/relationships/hyperlink" Target="https://developer.mozilla.org/es/docs/Web/JavaScript/Referencia/Global_Objects/Math/log2" TargetMode="External"/><Relationship Id="rId3" Type="http://schemas.openxmlformats.org/officeDocument/2006/relationships/hyperlink" Target="https://developer.mozilla.org/es/docs/Web/JavaScript/Referencia/Global_Objects/Math/abs" TargetMode="External"/><Relationship Id="rId7" Type="http://schemas.openxmlformats.org/officeDocument/2006/relationships/hyperlink" Target="https://developer.mozilla.org/es/docs/Web/JavaScript/Referencia/Global_Objects/Math/sin" TargetMode="External"/><Relationship Id="rId12" Type="http://schemas.openxmlformats.org/officeDocument/2006/relationships/hyperlink" Target="https://developer.mozilla.org/es/docs/Web/JavaScript/Referencia/Global_Objects/Math/log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mozilla.org/es/docs/Web/JavaScript/Referencia/Global_Objects/Math/log" TargetMode="External"/><Relationship Id="rId11" Type="http://schemas.openxmlformats.org/officeDocument/2006/relationships/hyperlink" Target="https://developer.mozilla.org/es/docs/Web/JavaScript/Referencia/Global_Objects/Math/round" TargetMode="External"/><Relationship Id="rId5" Type="http://schemas.openxmlformats.org/officeDocument/2006/relationships/hyperlink" Target="https://developer.mozilla.org/es/docs/Web/JavaScript/Referencia/Global_Objects/Math/pow" TargetMode="External"/><Relationship Id="rId15" Type="http://schemas.openxmlformats.org/officeDocument/2006/relationships/hyperlink" Target="https://developer.mozilla.org/es/docs/Web/JavaScript/Referencia/Objetos_globales/Math" TargetMode="External"/><Relationship Id="rId10" Type="http://schemas.openxmlformats.org/officeDocument/2006/relationships/hyperlink" Target="https://developer.mozilla.org/es/docs/Web/JavaScript/Referencia/Global_Objects/Math/random" TargetMode="External"/><Relationship Id="rId4" Type="http://schemas.openxmlformats.org/officeDocument/2006/relationships/hyperlink" Target="https://developer.mozilla.org/es/docs/Web/JavaScript/Referencia/Global_Objects/Math/trunc" TargetMode="External"/><Relationship Id="rId9" Type="http://schemas.openxmlformats.org/officeDocument/2006/relationships/hyperlink" Target="https://developer.mozilla.org/es/docs/Web/JavaScript/Referencia/Global_Objects/Math/tan" TargetMode="External"/><Relationship Id="rId14" Type="http://schemas.openxmlformats.org/officeDocument/2006/relationships/hyperlink" Target="https://developer.mozilla.org/es/docs/Web/JavaScript/Referencia/Global_Objects/Math/sq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JavaScript/Referencia/Objetos_globales/numb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doring-wilson-63f020.netlify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nguajejs.com/javascript/introduccion/ecmascript/#versiones-de-ecm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622520"/>
            <a:ext cx="12191040" cy="151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6000" b="1" strike="noStrike" spc="-1">
                <a:solidFill>
                  <a:srgbClr val="000000"/>
                </a:solidFill>
                <a:latin typeface="Arial"/>
                <a:ea typeface="Arial"/>
              </a:rPr>
              <a:t>Clase 12</a:t>
            </a:r>
            <a:endParaRPr lang="es-AR" sz="60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2791800"/>
            <a:ext cx="1219104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JavaScript Parte 1 </a:t>
            </a: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93200" y="6077160"/>
            <a:ext cx="11366640" cy="52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Arial"/>
              </a:rPr>
              <a:t>Temas: Introducción a la programación web, qué es y para qué sirve JavaScript ECMAScript 5 vs ECMAScript 6 -  Uso de consola - Variables - Tipos de Datos - Objeto Math - Number, parseInt y parseFloat</a:t>
            </a:r>
            <a:endParaRPr lang="es-AR" sz="1400" b="0" strike="noStrike" spc="-1">
              <a:latin typeface="Arial"/>
            </a:endParaRPr>
          </a:p>
        </p:txBody>
      </p:sp>
      <p:pic>
        <p:nvPicPr>
          <p:cNvPr id="47" name="Google Shape;83;g94b56caaff_1_0"/>
          <p:cNvPicPr/>
          <p:nvPr/>
        </p:nvPicPr>
        <p:blipFill>
          <a:blip r:embed="rId3"/>
          <a:stretch/>
        </p:blipFill>
        <p:spPr>
          <a:xfrm>
            <a:off x="5126400" y="3436200"/>
            <a:ext cx="2342520" cy="234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38080" y="365040"/>
            <a:ext cx="105145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Tipos de datos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838080" y="180900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s-AR" sz="1500" b="0" strike="noStrike" spc="-1">
                <a:solidFill>
                  <a:srgbClr val="000000"/>
                </a:solidFill>
                <a:latin typeface="Verdana"/>
                <a:ea typeface="Verdana"/>
              </a:rPr>
              <a:t>Las variables de JavaScript pueden contener muchos tipos de datos : números, cadenas, objetos y más:</a:t>
            </a: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s-AR" sz="1500" b="0" strike="noStrike" spc="-1">
                <a:solidFill>
                  <a:srgbClr val="000000"/>
                </a:solidFill>
                <a:latin typeface="Verdana"/>
                <a:ea typeface="Verdana"/>
              </a:rPr>
              <a:t>JavaScript tiene tipos dinámicos. Esto significa que la misma variable se puede utilizar para contener diferentes tipos de datos:</a:t>
            </a:r>
            <a:endParaRPr lang="es-AR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s-AR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var x;           // ahora es indefinido</a:t>
            </a:r>
            <a:endParaRPr lang="es-AR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x = 5;           // ahora es numérico</a:t>
            </a:r>
            <a:endParaRPr lang="es-AR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x = "Juan";      // ahora es una cadena de caracteres o string</a:t>
            </a: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s-AR" sz="1500" b="0" strike="noStrike" spc="-1">
                <a:solidFill>
                  <a:srgbClr val="000000"/>
                </a:solidFill>
                <a:latin typeface="Verdana"/>
                <a:ea typeface="Verdana"/>
              </a:rPr>
              <a:t>JavaScript tiene solo un tipo numérico, no como los demas lenguajes de programación que suelen tener varios tipo de datos numéricos.  Los números se pueden escribir con o sin decimales:</a:t>
            </a:r>
            <a:endParaRPr lang="es-AR" sz="1500" b="0" strike="noStrike" spc="-1">
              <a:latin typeface="Arial"/>
            </a:endParaRPr>
          </a:p>
          <a:p>
            <a:pPr marL="114480">
              <a:lnSpc>
                <a:spcPct val="115000"/>
              </a:lnSpc>
              <a:spcBef>
                <a:spcPts val="1800"/>
              </a:spcBef>
            </a:pPr>
            <a:r>
              <a:rPr lang="es-AR" sz="150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var</a:t>
            </a:r>
            <a:r>
              <a:rPr lang="es-AR" sz="15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x1 = </a:t>
            </a:r>
            <a:r>
              <a:rPr lang="es-AR" sz="1500" b="0" strike="noStrike" spc="-1">
                <a:solidFill>
                  <a:srgbClr val="FF0000"/>
                </a:solidFill>
                <a:latin typeface="Courier New"/>
                <a:ea typeface="Courier New"/>
              </a:rPr>
              <a:t>34.00</a:t>
            </a:r>
            <a:r>
              <a:rPr lang="es-AR" sz="15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     </a:t>
            </a:r>
            <a:r>
              <a:rPr lang="es-AR" sz="1500" b="0" strike="noStrike" spc="-1">
                <a:solidFill>
                  <a:srgbClr val="008000"/>
                </a:solidFill>
                <a:latin typeface="Courier New"/>
                <a:ea typeface="Courier New"/>
              </a:rPr>
              <a:t>// con decimales </a:t>
            </a:r>
            <a:endParaRPr lang="es-AR" sz="1500" b="0" strike="noStrike" spc="-1">
              <a:latin typeface="Arial"/>
            </a:endParaRPr>
          </a:p>
          <a:p>
            <a:pPr marL="114480">
              <a:lnSpc>
                <a:spcPct val="115000"/>
              </a:lnSpc>
              <a:spcBef>
                <a:spcPts val="1800"/>
              </a:spcBef>
            </a:pPr>
            <a:r>
              <a:rPr lang="es-AR" sz="150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var</a:t>
            </a:r>
            <a:r>
              <a:rPr lang="es-AR" sz="15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x2 = </a:t>
            </a:r>
            <a:r>
              <a:rPr lang="es-AR" sz="1500" b="0" strike="noStrike" spc="-1">
                <a:solidFill>
                  <a:srgbClr val="FF0000"/>
                </a:solidFill>
                <a:latin typeface="Courier New"/>
                <a:ea typeface="Courier New"/>
              </a:rPr>
              <a:t>34</a:t>
            </a:r>
            <a:r>
              <a:rPr lang="es-AR" sz="15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;        </a:t>
            </a:r>
            <a:r>
              <a:rPr lang="es-AR" sz="1500" b="0" strike="noStrike" spc="-1">
                <a:solidFill>
                  <a:srgbClr val="008000"/>
                </a:solidFill>
                <a:latin typeface="Courier New"/>
                <a:ea typeface="Courier New"/>
              </a:rPr>
              <a:t>// sin decimales</a:t>
            </a:r>
            <a:endParaRPr lang="es-AR" sz="1500" b="0" strike="noStrike" spc="-1">
              <a:latin typeface="Arial"/>
            </a:endParaRPr>
          </a:p>
          <a:p>
            <a:pPr marL="114480">
              <a:lnSpc>
                <a:spcPct val="115000"/>
              </a:lnSpc>
              <a:spcBef>
                <a:spcPts val="1800"/>
              </a:spcBef>
            </a:pPr>
            <a:endParaRPr lang="es-AR" sz="1500" b="0" strike="noStrike" spc="-1">
              <a:latin typeface="Arial"/>
            </a:endParaRPr>
          </a:p>
          <a:p>
            <a:pPr marL="152280" algn="ctr">
              <a:lnSpc>
                <a:spcPct val="115000"/>
              </a:lnSpc>
              <a:spcBef>
                <a:spcPts val="1800"/>
              </a:spcBef>
            </a:pPr>
            <a:endParaRPr lang="es-AR" sz="1500" b="0" strike="noStrike" spc="-1">
              <a:latin typeface="Arial"/>
            </a:endParaRPr>
          </a:p>
          <a:p>
            <a:pPr marL="152280">
              <a:lnSpc>
                <a:spcPct val="90000"/>
              </a:lnSpc>
              <a:spcBef>
                <a:spcPts val="1001"/>
              </a:spcBef>
            </a:pPr>
            <a:endParaRPr lang="es-AR" sz="1500" b="0" strike="noStrike" spc="-1">
              <a:latin typeface="Arial"/>
            </a:endParaRPr>
          </a:p>
          <a:p>
            <a:pPr marL="152280">
              <a:lnSpc>
                <a:spcPct val="90000"/>
              </a:lnSpc>
              <a:spcBef>
                <a:spcPts val="1001"/>
              </a:spcBef>
            </a:pPr>
            <a:endParaRPr lang="es-AR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838080" y="365040"/>
            <a:ext cx="105145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Objeto Math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38080" y="1503720"/>
            <a:ext cx="1051452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00" b="1" strike="noStrike" spc="-1">
                <a:solidFill>
                  <a:srgbClr val="333333"/>
                </a:solidFill>
                <a:latin typeface="Courier New"/>
                <a:ea typeface="Courier New"/>
              </a:rPr>
              <a:t>Math</a:t>
            </a:r>
            <a:r>
              <a:rPr lang="es-AR" sz="1700" b="0" strike="noStrike" spc="-1">
                <a:solidFill>
                  <a:srgbClr val="333333"/>
                </a:solidFill>
                <a:latin typeface="Arial"/>
                <a:ea typeface="Arial"/>
              </a:rPr>
              <a:t> es un objeto que tiene propiedades y métodos para constantes y funciones matemáticas. Todas las propiedades y métodos de </a:t>
            </a:r>
            <a:r>
              <a:rPr lang="es-AR" sz="1700" b="0" strike="noStrike" spc="-1">
                <a:solidFill>
                  <a:srgbClr val="333333"/>
                </a:solidFill>
                <a:latin typeface="Courier New"/>
                <a:ea typeface="Courier New"/>
              </a:rPr>
              <a:t>Math</a:t>
            </a:r>
            <a:r>
              <a:rPr lang="es-AR" sz="1700" b="0" strike="noStrike" spc="-1">
                <a:solidFill>
                  <a:srgbClr val="333333"/>
                </a:solidFill>
                <a:latin typeface="Arial"/>
                <a:ea typeface="Arial"/>
              </a:rPr>
              <a:t> son</a:t>
            </a:r>
            <a:r>
              <a:rPr lang="es-AR" sz="1700" b="1" strike="noStrike" spc="-1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lang="es-AR" sz="1700" b="0" strike="noStrike" spc="-1">
                <a:solidFill>
                  <a:srgbClr val="333333"/>
                </a:solidFill>
                <a:latin typeface="Arial"/>
                <a:ea typeface="Arial"/>
              </a:rPr>
              <a:t>estáticos.( no necesito llamar al constructor)</a:t>
            </a:r>
            <a:endParaRPr lang="es-AR" sz="17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s-AR" sz="17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700" b="1" strike="noStrike" spc="-1">
                <a:solidFill>
                  <a:srgbClr val="333333"/>
                </a:solidFill>
                <a:latin typeface="Arial"/>
                <a:ea typeface="Arial"/>
              </a:rPr>
              <a:t>Propiedades:</a:t>
            </a:r>
            <a:endParaRPr lang="es-AR" sz="17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3"/>
              </a:rPr>
              <a:t>Math.E</a:t>
            </a:r>
            <a:r>
              <a:rPr lang="es-AR" sz="1200" b="1" strike="noStrike" spc="-1">
                <a:solidFill>
                  <a:srgbClr val="3D7E9A"/>
                </a:solidFill>
                <a:latin typeface="Courier New"/>
                <a:ea typeface="Courier New"/>
              </a:rPr>
              <a:t> 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Constante de Euler, la base de los logaritmos naturales, aproximadamente 2.718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4"/>
              </a:rPr>
              <a:t>Math.PI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 Ratio de la circunferencia de un circlo respecto a su diámetro, aproximadamente 3.14159.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5"/>
              </a:rPr>
              <a:t>Math.LN2</a:t>
            </a:r>
            <a:r>
              <a:rPr lang="es-AR" sz="1200" b="1" strike="noStrike" spc="-1">
                <a:solidFill>
                  <a:srgbClr val="3D7E9A"/>
                </a:solidFill>
                <a:latin typeface="Courier New"/>
                <a:ea typeface="Courier New"/>
              </a:rPr>
              <a:t> 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Logaritmo natural de 2, aproximadamente 0.693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6"/>
              </a:rPr>
              <a:t>Math.LN10</a:t>
            </a:r>
            <a:r>
              <a:rPr lang="es-AR" sz="1200" b="1" strike="noStrike" spc="-1">
                <a:solidFill>
                  <a:srgbClr val="3D7E9A"/>
                </a:solidFill>
                <a:latin typeface="Courier New"/>
                <a:ea typeface="Courier New"/>
              </a:rPr>
              <a:t> 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Logaritmo natural de 10, aproximadamente 2.303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7"/>
              </a:rPr>
              <a:t>Math.LOG2E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  Logaritmo de E con base 2, aproximadamente 1.443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8"/>
              </a:rPr>
              <a:t>Math.LOG10E</a:t>
            </a:r>
            <a:r>
              <a:rPr lang="es-AR" sz="1200" b="1" strike="noStrike" spc="-1">
                <a:solidFill>
                  <a:srgbClr val="3D7E9A"/>
                </a:solidFill>
                <a:latin typeface="Courier New"/>
                <a:ea typeface="Courier New"/>
              </a:rPr>
              <a:t> 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Logaritmo de E con base 10, aproximadamente 0.434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9"/>
              </a:rPr>
              <a:t>Math.SQRT1_2</a:t>
            </a:r>
            <a:r>
              <a:rPr lang="es-AR" sz="1200" b="1" strike="noStrike" spc="-1">
                <a:solidFill>
                  <a:srgbClr val="3D7E9A"/>
                </a:solidFill>
                <a:latin typeface="Courier New"/>
                <a:ea typeface="Courier New"/>
              </a:rPr>
              <a:t> 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Raíz cuadrada de 1/2; Equivalentemente, 1 sobre la raíz cuadrada de 2, aproximadamente 0.707.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10"/>
              </a:rPr>
              <a:t>Math.SQRT2</a:t>
            </a:r>
            <a:r>
              <a:rPr lang="es-AR" sz="1200" b="1" strike="noStrike" spc="-1">
                <a:solidFill>
                  <a:srgbClr val="3D7E9A"/>
                </a:solidFill>
                <a:latin typeface="Courier New"/>
                <a:ea typeface="Courier New"/>
              </a:rPr>
              <a:t> 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Raíz cuadrada de 2, aproximadamente 1.414.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00"/>
              </a:spcBef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365040"/>
            <a:ext cx="10514520" cy="90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Objeto Math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8080" y="1272240"/>
            <a:ext cx="10514520" cy="53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Métodos: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3"/>
              </a:rPr>
              <a:t>Math.abs(x)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Devuelve el valor absoluto de un número.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4"/>
              </a:rPr>
              <a:t>Math.trunc(x)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Devuelve la parte entera del número x, la eliminación de los dígitos fraccionarios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5"/>
              </a:rPr>
              <a:t>Math.pow(x, y)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Las devoluciones de base a la potencia de exponente, que es, baseexponent..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6"/>
              </a:rPr>
              <a:t>Math.log(x)</a:t>
            </a:r>
            <a:r>
              <a:rPr lang="es-AR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 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Devuelve el logaritmo natural (log, también ln) de un número.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7"/>
              </a:rPr>
              <a:t>Math.sin(x)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Devuelve el seno de un número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8"/>
              </a:rPr>
              <a:t>Math.cos(x)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Devuelve el coseno de un número.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9"/>
              </a:rPr>
              <a:t>Math.tan(x)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Devuelve la tangente de un número.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10"/>
              </a:rPr>
              <a:t>Math.random()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Devuelve un número pseudo-aleatorio entre 0 y 1.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11"/>
              </a:rPr>
              <a:t>Math.round(x)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Devuelve el valor de un número redondeado al número entero más cercano.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12"/>
              </a:rPr>
              <a:t>Math.log10(x)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Devuelve el logaritmo en base 10 de x.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13"/>
              </a:rPr>
              <a:t>Math.log2(x)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 Devuelve el logaritmo en base 2 de x.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1200" b="1" u="sng" strike="noStrike" spc="-1">
                <a:solidFill>
                  <a:srgbClr val="0000FF"/>
                </a:solidFill>
                <a:uFillTx/>
                <a:latin typeface="Courier New"/>
                <a:ea typeface="Courier New"/>
                <a:hlinkClick r:id="rId14"/>
              </a:rPr>
              <a:t>Math.sqrt(x)</a:t>
            </a:r>
            <a:r>
              <a:rPr lang="es-AR" sz="1200" b="0" strike="noStrike" spc="-1">
                <a:solidFill>
                  <a:srgbClr val="333333"/>
                </a:solidFill>
                <a:latin typeface="Arial"/>
                <a:ea typeface="Arial"/>
              </a:rPr>
              <a:t> Devuelve la raíz cuadrada positiva de un número.</a:t>
            </a: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00"/>
              </a:spcBef>
            </a:pPr>
            <a:endParaRPr lang="es-AR" sz="1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2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031800" y="5635080"/>
            <a:ext cx="4493880" cy="5608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00"/>
                </a:solidFill>
                <a:latin typeface="Arial"/>
                <a:ea typeface="Arial"/>
              </a:rPr>
              <a:t>Para seguir investigando: </a:t>
            </a:r>
            <a:r>
              <a:rPr lang="es-AR" sz="1400" b="1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15"/>
              </a:rPr>
              <a:t>Clase Math completa</a:t>
            </a:r>
            <a:r>
              <a:rPr lang="es-AR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520" cy="88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Objeto Number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933480" y="1296000"/>
            <a:ext cx="10514520" cy="483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800" b="1" strike="noStrike" spc="-1">
                <a:solidFill>
                  <a:srgbClr val="333333"/>
                </a:solidFill>
                <a:latin typeface="Courier New"/>
                <a:ea typeface="Courier New"/>
              </a:rPr>
              <a:t>Number</a:t>
            </a:r>
            <a:r>
              <a:rPr lang="es-AR" sz="1800" b="0" strike="noStrike" spc="-1">
                <a:solidFill>
                  <a:srgbClr val="333333"/>
                </a:solidFill>
                <a:latin typeface="Arial"/>
                <a:ea typeface="Arial"/>
              </a:rPr>
              <a:t> es un objeto primitivo que permite representar y manipular valores numéricos. El constructor Number contiene constantes y métodos para trabajar con números. Valores de otro tipo pueden ser convertidos a números usando la función Number().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900" b="1" strike="noStrike" spc="-1">
                <a:solidFill>
                  <a:srgbClr val="000000"/>
                </a:solidFill>
                <a:latin typeface="Calibri"/>
                <a:ea typeface="Calibri"/>
              </a:rPr>
              <a:t>Sintaxis:</a:t>
            </a:r>
            <a:endParaRPr lang="es-AR" sz="1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900" b="0" strike="noStrike" spc="-1">
                <a:solidFill>
                  <a:srgbClr val="000000"/>
                </a:solidFill>
                <a:latin typeface="Calibri"/>
                <a:ea typeface="Calibri"/>
              </a:rPr>
              <a:t>new Number(value); </a:t>
            </a:r>
            <a:endParaRPr lang="es-AR" sz="1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900" b="0" strike="noStrike" spc="-1">
                <a:solidFill>
                  <a:srgbClr val="000000"/>
                </a:solidFill>
                <a:latin typeface="Calibri"/>
                <a:ea typeface="Calibri"/>
              </a:rPr>
              <a:t>Ejemplos:</a:t>
            </a:r>
            <a:endParaRPr lang="es-AR" sz="1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900" b="0" strike="noStrike" spc="-1">
                <a:solidFill>
                  <a:srgbClr val="000000"/>
                </a:solidFill>
                <a:latin typeface="Calibri"/>
                <a:ea typeface="Calibri"/>
              </a:rPr>
              <a:t>var a = new Number('123'); // a === 123 es false</a:t>
            </a:r>
            <a:endParaRPr lang="es-AR" sz="1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900" b="0" strike="noStrike" spc="-1">
                <a:solidFill>
                  <a:srgbClr val="000000"/>
                </a:solidFill>
                <a:latin typeface="Calibri"/>
                <a:ea typeface="Calibri"/>
              </a:rPr>
              <a:t>var b = Number('123'); // b === 123 es true</a:t>
            </a:r>
            <a:endParaRPr lang="es-AR" sz="1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900" b="0" strike="noStrike" spc="-1">
                <a:solidFill>
                  <a:srgbClr val="000000"/>
                </a:solidFill>
                <a:latin typeface="Calibri"/>
                <a:ea typeface="Calibri"/>
              </a:rPr>
              <a:t>a instanceof Number; // es true</a:t>
            </a:r>
            <a:endParaRPr lang="es-AR" sz="1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900" b="0" strike="noStrike" spc="-1">
                <a:solidFill>
                  <a:srgbClr val="000000"/>
                </a:solidFill>
                <a:latin typeface="Calibri"/>
                <a:ea typeface="Calibri"/>
              </a:rPr>
              <a:t>b instanceof Number; // es false</a:t>
            </a:r>
            <a:endParaRPr lang="es-AR" sz="19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9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6775200" y="4560840"/>
            <a:ext cx="4146840" cy="495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Para seguir investigando: </a:t>
            </a:r>
            <a:r>
              <a:rPr lang="es-AR" sz="14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Objeto Number</a:t>
            </a:r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88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parseInt()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487160"/>
            <a:ext cx="10514520" cy="50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Convierte (parsea) un argumento de tipo cadena y devuelve un entero de la base especificada.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300" b="0" strike="noStrike" spc="-1">
                <a:solidFill>
                  <a:srgbClr val="333333"/>
                </a:solidFill>
                <a:latin typeface="Courier New"/>
                <a:ea typeface="Courier New"/>
              </a:rPr>
              <a:t>parseInt()</a:t>
            </a:r>
            <a:r>
              <a:rPr lang="es-AR" sz="2300" b="0" strike="noStrike" spc="-1">
                <a:solidFill>
                  <a:srgbClr val="333333"/>
                </a:solidFill>
                <a:latin typeface="Arial"/>
                <a:ea typeface="Arial"/>
              </a:rPr>
              <a:t> es una función de alto nivel y no está asociada a ningún objeto.</a:t>
            </a:r>
            <a:endParaRPr lang="es-AR" sz="2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Sintaxis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parseInt(string, base);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Ejemplos: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parseInt("F", 16); // F en hexadecimal es igual 15 en decimal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parseInt("15", 10); // devuelve 15 en decimal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parseInt("1111", 2); //  1111 en binario es igual al 15 decimal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parseInt("15"); // devuelve 15 en decimal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90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parseFloat()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28840" y="1553400"/>
            <a:ext cx="11252520" cy="462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s-AR" sz="2400" b="0" strike="noStrike" spc="-1">
                <a:solidFill>
                  <a:srgbClr val="333333"/>
                </a:solidFill>
                <a:latin typeface="Arial"/>
                <a:ea typeface="Arial"/>
              </a:rPr>
              <a:t>Convierte (parsea) un argumento de tipo cadena y devuelve un número de punto flotante.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es-AR" sz="2400" b="0" strike="noStrike" spc="-1">
                <a:solidFill>
                  <a:srgbClr val="333333"/>
                </a:solidFill>
                <a:latin typeface="Courier New"/>
                <a:ea typeface="Courier New"/>
              </a:rPr>
              <a:t>parseFloat()</a:t>
            </a:r>
            <a:r>
              <a:rPr lang="es-AR" sz="2400" b="0" strike="noStrike" spc="-1">
                <a:solidFill>
                  <a:srgbClr val="333333"/>
                </a:solidFill>
                <a:latin typeface="Arial"/>
                <a:ea typeface="Arial"/>
              </a:rPr>
              <a:t> es una función de alto nivel y no está asociada a ningún objeto.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4501"/>
              </a:spcBef>
            </a:pPr>
            <a:r>
              <a:rPr lang="es-AR" sz="2400" b="1" strike="noStrike" spc="-1">
                <a:solidFill>
                  <a:srgbClr val="333333"/>
                </a:solidFill>
                <a:latin typeface="Times New Roman"/>
                <a:ea typeface="Times New Roman"/>
              </a:rPr>
              <a:t>Sintaxis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lang="es-AR" sz="2400" b="0" strike="noStrike" spc="-1">
                <a:solidFill>
                  <a:srgbClr val="333333"/>
                </a:solidFill>
                <a:latin typeface="Courier New"/>
                <a:ea typeface="Courier New"/>
              </a:rPr>
              <a:t>parseFloat(</a:t>
            </a:r>
            <a:r>
              <a:rPr lang="es-AR" sz="2400" b="0" i="1" strike="noStrike" spc="-1">
                <a:solidFill>
                  <a:srgbClr val="333333"/>
                </a:solidFill>
                <a:latin typeface="Courier New"/>
                <a:ea typeface="Courier New"/>
              </a:rPr>
              <a:t>cadena</a:t>
            </a:r>
            <a:r>
              <a:rPr lang="es-AR" sz="2400" b="0" strike="noStrike" spc="-1">
                <a:solidFill>
                  <a:srgbClr val="333333"/>
                </a:solidFill>
                <a:latin typeface="Courier New"/>
                <a:ea typeface="Courier New"/>
              </a:rPr>
              <a:t> )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es-AR" sz="2400" b="1" strike="noStrike" spc="-1">
                <a:solidFill>
                  <a:srgbClr val="333333"/>
                </a:solidFill>
                <a:latin typeface="Courier New"/>
                <a:ea typeface="Courier New"/>
              </a:rPr>
              <a:t>Ejemplo</a:t>
            </a:r>
            <a:endParaRPr lang="es-AR" sz="2400" b="0" strike="noStrike" spc="-1">
              <a:latin typeface="Arial"/>
            </a:endParaRPr>
          </a:p>
          <a:p>
            <a:pPr marL="533520">
              <a:lnSpc>
                <a:spcPct val="150000"/>
              </a:lnSpc>
              <a:spcBef>
                <a:spcPts val="1800"/>
              </a:spcBef>
            </a:pPr>
            <a:r>
              <a:rPr lang="es-AR" sz="2400" b="0" strike="noStrike" spc="-1">
                <a:solidFill>
                  <a:srgbClr val="DD4A68"/>
                </a:solidFill>
                <a:latin typeface="Courier New"/>
                <a:ea typeface="Courier New"/>
              </a:rPr>
              <a:t>parseFloat</a:t>
            </a:r>
            <a:r>
              <a:rPr lang="es-AR" sz="2400" b="0" strike="noStrike" spc="-1">
                <a:solidFill>
                  <a:srgbClr val="999999"/>
                </a:solidFill>
                <a:latin typeface="Courier New"/>
                <a:ea typeface="Courier New"/>
              </a:rPr>
              <a:t>(</a:t>
            </a:r>
            <a:r>
              <a:rPr lang="es-AR" sz="2400" b="0" strike="noStrike" spc="-1">
                <a:solidFill>
                  <a:srgbClr val="669900"/>
                </a:solidFill>
                <a:latin typeface="Courier New"/>
                <a:ea typeface="Courier New"/>
              </a:rPr>
              <a:t>"3.14"</a:t>
            </a:r>
            <a:r>
              <a:rPr lang="es-AR" sz="2400" b="0" strike="noStrike" spc="-1">
                <a:solidFill>
                  <a:srgbClr val="999999"/>
                </a:solidFill>
                <a:latin typeface="Courier New"/>
                <a:ea typeface="Courier New"/>
              </a:rPr>
              <a:t>); // devuelve el numero 3.14</a:t>
            </a:r>
            <a:endParaRPr lang="es-AR" sz="2400" b="0" strike="noStrike" spc="-1">
              <a:latin typeface="Arial"/>
            </a:endParaRPr>
          </a:p>
          <a:p>
            <a:pPr marL="533520">
              <a:lnSpc>
                <a:spcPct val="115000"/>
              </a:lnSpc>
              <a:spcBef>
                <a:spcPts val="1500"/>
              </a:spcBef>
            </a:pPr>
            <a:endParaRPr lang="es-AR" sz="2400" b="0" strike="noStrike" spc="-1">
              <a:latin typeface="Arial"/>
            </a:endParaRPr>
          </a:p>
          <a:p>
            <a:pPr marL="533520">
              <a:lnSpc>
                <a:spcPct val="90000"/>
              </a:lnSpc>
              <a:spcBef>
                <a:spcPts val="1800"/>
              </a:spcBef>
            </a:pPr>
            <a:endParaRPr lang="es-A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Ejemplo de Javascript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Para practicar:</a:t>
            </a:r>
            <a:r>
              <a:rPr lang="es-AR" sz="28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</a:rPr>
              <a:t> https://repl.it/@LeandroGrammati/JS#script.js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Inspeccione el html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Inspeccionar el html y ver la consola:</a:t>
            </a:r>
            <a:r>
              <a:rPr lang="es-AR" sz="24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https://adoring-wilson-63f020.netlify.app/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3200" y="6077160"/>
            <a:ext cx="11366640" cy="52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493200" y="1437840"/>
            <a:ext cx="11155680" cy="39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  <a:spcBef>
                <a:spcPts val="2599"/>
              </a:spcBef>
            </a:pPr>
            <a:r>
              <a:rPr lang="es-AR" sz="24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Javascript es un </a:t>
            </a:r>
            <a:r>
              <a:rPr lang="es-AR" sz="240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lenguaje de programación</a:t>
            </a:r>
            <a:r>
              <a:rPr lang="es-AR" sz="24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, o lo que es lo mismo, un mecanismo con el que podemos decirle a nuestro navegador que tareas debe realizar, en qué orden y cuantas veces </a:t>
            </a:r>
            <a:r>
              <a:rPr lang="es-AR" sz="2400" b="0" strike="noStrike" spc="-1">
                <a:solidFill>
                  <a:srgbClr val="595959"/>
                </a:solidFill>
                <a:latin typeface="Times New Roman"/>
                <a:ea typeface="Times New Roman"/>
              </a:rPr>
              <a:t>por ejemplo</a:t>
            </a:r>
            <a:r>
              <a:rPr lang="es-AR" sz="2400" b="0" i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.</a:t>
            </a:r>
            <a:endParaRPr lang="es-AR" sz="2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2599"/>
              </a:spcBef>
              <a:spcAft>
                <a:spcPts val="2599"/>
              </a:spcAft>
            </a:pPr>
            <a:r>
              <a:rPr lang="es-AR" sz="24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Programar no es más que decirle a una máquina que cosas debe hacer y cómo debe hacerlas. Eso significa que no podemos pasar por alto nada.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52280" y="198360"/>
            <a:ext cx="11876760" cy="10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s-AR" sz="4400" b="1" strike="noStrike" spc="-1">
                <a:solidFill>
                  <a:srgbClr val="000000"/>
                </a:solidFill>
                <a:latin typeface="Arial"/>
                <a:ea typeface="Arial"/>
              </a:rPr>
              <a:t>Qué es Javascript?</a:t>
            </a:r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5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246000"/>
              </a:lnSpc>
              <a:spcBef>
                <a:spcPts val="3801"/>
              </a:spcBef>
              <a:spcAft>
                <a:spcPts val="400"/>
              </a:spcAft>
            </a:pPr>
            <a:r>
              <a:rPr lang="es-AR" sz="3200" b="1" strike="noStrike" spc="-1">
                <a:solidFill>
                  <a:srgbClr val="000000"/>
                </a:solidFill>
                <a:latin typeface="Arial"/>
                <a:ea typeface="Arial"/>
              </a:rPr>
              <a:t>Versiones de ECMAScript</a:t>
            </a:r>
            <a:r>
              <a:rPr lang="es-AR" sz="13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 </a:t>
            </a:r>
            <a:endParaRPr lang="es-AR" sz="13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838080" y="1499040"/>
            <a:ext cx="10514520" cy="166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599"/>
              </a:spcBef>
            </a:pP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A lo largo de los años, Javascript ha ido sufriendo modificaciones que los navegadores han ido implementando para acomodarse a la última versión de </a:t>
            </a:r>
            <a:r>
              <a:rPr lang="es-AR" sz="175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ECMAScript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cuanto antes. La lista de versiones de ECMAScript aparecidas hasta el momento son las siguientes, donde encontramos las versiones enmarcadas en lo que podemos considerar </a:t>
            </a:r>
            <a:r>
              <a:rPr lang="es-AR" sz="175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el pasado de Javascript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: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599"/>
              </a:spcBef>
            </a:pPr>
            <a:endParaRPr lang="es-AR" sz="1750" b="0" strike="noStrike" spc="-1">
              <a:latin typeface="Arial"/>
            </a:endParaRPr>
          </a:p>
        </p:txBody>
      </p:sp>
      <p:graphicFrame>
        <p:nvGraphicFramePr>
          <p:cNvPr id="53" name="Table 3"/>
          <p:cNvGraphicFramePr/>
          <p:nvPr/>
        </p:nvGraphicFramePr>
        <p:xfrm>
          <a:off x="771480" y="2842560"/>
          <a:ext cx="10648800" cy="3443760"/>
        </p:xfrm>
        <a:graphic>
          <a:graphicData uri="http://schemas.openxmlformats.org/drawingml/2006/table">
            <a:tbl>
              <a:tblPr/>
              <a:tblGrid>
                <a:gridCol w="639720"/>
                <a:gridCol w="1617480"/>
                <a:gridCol w="2675160"/>
                <a:gridCol w="5716440"/>
              </a:tblGrid>
              <a:tr h="35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Ed.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Fecha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Nombre formal / informal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Cambios significativos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3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JUN/1997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ECMAScript 1997 (ES1)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Primera edición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3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DIC/2009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ECMAScript 2009 (ES5)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Strict mode, JSON, etc...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3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JUN/2015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ECMAScript 2015  (ES6)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Clases, módulos, generadores, hashmaps, sets, for of, proxies...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3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JUN/2016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ECMAScript 2016 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Array includes(), Exponenciación **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3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JUN/2017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ECMAScript 2017 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Async/await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3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JUN/2018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ECMAScript 2018 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Rest/Spread operator, Promise.finally()...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3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JUN/2019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ECMAScript 2019 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Flat functions, trimStart(), errores opcionales en catch...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JUN/2020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ECMAScript 2020 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Dynamic imports, BigInt, Promise.allSettled</a:t>
                      </a:r>
                      <a:endParaRPr lang="es-AR" sz="1400" b="0" strike="noStrike" spc="-1">
                        <a:latin typeface="Arial"/>
                      </a:endParaRPr>
                    </a:p>
                  </a:txBody>
                  <a:tcPr marL="75960" marR="759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11250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3800" b="1" strike="noStrike" spc="-1">
                <a:solidFill>
                  <a:srgbClr val="000000"/>
                </a:solidFill>
                <a:latin typeface="Calibri"/>
                <a:ea typeface="Calibri"/>
              </a:rPr>
              <a:t>Cómo comenzar con Javascript?</a:t>
            </a:r>
            <a:endParaRPr lang="es-AR" sz="38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1305360"/>
            <a:ext cx="10514520" cy="487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Una forma sería agregar la etiqueta &lt;script&gt; en la etiqueta &lt;head&gt;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&lt;html&gt;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&lt;head&gt;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&lt;title&gt;Título de la página&lt;/title&gt;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lang="es-AR" sz="175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&lt;script&gt;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  console.log("¡Hola!");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   &lt;/script&gt;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&lt;/head&gt;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&lt;body&gt;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&lt;p&gt;Ejemplo de texto.&lt;/p&gt;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&lt;/body&gt;</a:t>
            </a:r>
            <a:endParaRPr lang="es-AR" sz="1750" b="0" strike="noStrike" spc="-1">
              <a:latin typeface="Arial"/>
            </a:endParaRPr>
          </a:p>
          <a:p>
            <a:pPr marL="190440">
              <a:lnSpc>
                <a:spcPct val="115000"/>
              </a:lnSpc>
              <a:spcBef>
                <a:spcPts val="6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&lt;/html</a:t>
            </a:r>
            <a:r>
              <a:rPr lang="es-AR" sz="1750" b="0" strike="noStrike" spc="-1">
                <a:solidFill>
                  <a:srgbClr val="F8F8F2"/>
                </a:solidFill>
                <a:latin typeface="Courier New"/>
                <a:ea typeface="Courier New"/>
              </a:rPr>
              <a:t>&gt;</a:t>
            </a:r>
            <a:endParaRPr lang="es-AR" sz="175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4501"/>
              </a:spcBef>
            </a:pPr>
            <a:endParaRPr lang="es-AR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97360" y="1255680"/>
            <a:ext cx="11566800" cy="9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Para relacionar un </a:t>
            </a:r>
            <a:r>
              <a:rPr lang="es-AR" sz="1750" b="1" strike="noStrike" spc="-1">
                <a:solidFill>
                  <a:srgbClr val="222222"/>
                </a:solidFill>
                <a:latin typeface="Arial"/>
                <a:ea typeface="Arial"/>
              </a:rPr>
              <a:t>documento Javascript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desde una página web, igual que antes, utilizaremos la etiqueta </a:t>
            </a:r>
            <a:r>
              <a:rPr lang="es-AR" sz="1750" b="1" strike="noStrike" spc="-1">
                <a:solidFill>
                  <a:srgbClr val="3B63DB"/>
                </a:solidFill>
                <a:latin typeface="Arial"/>
                <a:ea typeface="Arial"/>
              </a:rPr>
              <a:t>&lt;script&gt;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, sólo que en este caso, haremos referencia al archivo </a:t>
            </a:r>
            <a:r>
              <a:rPr lang="es-AR" sz="1750" b="1" strike="noStrike" spc="-1">
                <a:solidFill>
                  <a:srgbClr val="222222"/>
                </a:solidFill>
                <a:latin typeface="Arial"/>
                <a:ea typeface="Arial"/>
              </a:rPr>
              <a:t>Javascript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con un atributo </a:t>
            </a:r>
            <a:r>
              <a:rPr lang="es-AR" sz="1750" b="1" strike="noStrike" spc="-1">
                <a:solidFill>
                  <a:srgbClr val="3B63DB"/>
                </a:solidFill>
                <a:latin typeface="Arial"/>
                <a:ea typeface="Arial"/>
              </a:rPr>
              <a:t>src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(</a:t>
            </a:r>
            <a:r>
              <a:rPr lang="es-AR" sz="1750" b="0" i="1" strike="noStrike" spc="-1">
                <a:solidFill>
                  <a:srgbClr val="595959"/>
                </a:solidFill>
                <a:latin typeface="Arial"/>
                <a:ea typeface="Arial"/>
              </a:rPr>
              <a:t>source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), como se ve en el siguiente ejemplo: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750" b="0" strike="noStrike" spc="-1">
              <a:latin typeface="Arial"/>
            </a:endParaRPr>
          </a:p>
        </p:txBody>
      </p:sp>
      <p:graphicFrame>
        <p:nvGraphicFramePr>
          <p:cNvPr id="57" name="Table 2"/>
          <p:cNvGraphicFramePr/>
          <p:nvPr/>
        </p:nvGraphicFramePr>
        <p:xfrm>
          <a:off x="200520" y="2147760"/>
          <a:ext cx="11741040" cy="3662640"/>
        </p:xfrm>
        <a:graphic>
          <a:graphicData uri="http://schemas.openxmlformats.org/drawingml/2006/table">
            <a:tbl>
              <a:tblPr/>
              <a:tblGrid>
                <a:gridCol w="5646240"/>
                <a:gridCol w="6094800"/>
              </a:tblGrid>
              <a:tr h="36626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es-AR" sz="175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Contenido del archivo html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&lt;html&gt;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&lt;head&gt;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&lt;title&gt;Título de la página&lt;/title&gt;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lang="es-AR" sz="1750" b="1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&lt;script src="js/index.js"&gt;&lt;/script&gt;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&lt;/head&gt;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&lt;body&gt;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  &lt;p&gt;Ejemplo de texto.&lt;/p&gt;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  &lt;/body&gt;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&lt;/html&gt;</a:t>
                      </a:r>
                      <a:endParaRPr lang="es-AR" sz="175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75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Contenido del archivo index.js ubicado en la carpeta js</a:t>
                      </a: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AR" sz="17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AR" sz="175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console.log(“ Bienvenidos a  Codo a Codo “);</a:t>
                      </a:r>
                      <a:endParaRPr lang="es-AR" sz="175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CustomShape 3"/>
          <p:cNvSpPr/>
          <p:nvPr/>
        </p:nvSpPr>
        <p:spPr>
          <a:xfrm>
            <a:off x="313920" y="6048360"/>
            <a:ext cx="1156680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s-AR" sz="1900" b="0" strike="noStrike" spc="-1">
                <a:solidFill>
                  <a:srgbClr val="000000"/>
                </a:solidFill>
                <a:latin typeface="Calibri"/>
                <a:ea typeface="Calibri"/>
              </a:rPr>
              <a:t>Más adelante veremos que la etiqueta  &lt;script&gt; se  suele colocar justo antes de la etiqueta de cierre  &lt;/body&gt;</a:t>
            </a:r>
            <a:endParaRPr lang="es-AR" sz="1900" b="0" strike="noStrike" spc="-1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838080" y="365040"/>
            <a:ext cx="111250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3800" b="1" strike="noStrike" spc="-1">
                <a:solidFill>
                  <a:srgbClr val="000000"/>
                </a:solidFill>
                <a:latin typeface="Calibri"/>
                <a:ea typeface="Calibri"/>
              </a:rPr>
              <a:t>Cómo comenzar con Javascript?</a:t>
            </a:r>
            <a:endParaRPr lang="es-AR" sz="3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38080" y="365040"/>
            <a:ext cx="10514520" cy="87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La Consola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El clásico primer ejemplo cuando se comienza a programar, es crear un programa que muestre por pantalla un texto, generalmente el texto «</a:t>
            </a:r>
            <a:r>
              <a:rPr lang="es-AR" sz="1750" b="1" strike="noStrike" spc="-1">
                <a:solidFill>
                  <a:srgbClr val="222222"/>
                </a:solidFill>
                <a:latin typeface="Arial"/>
                <a:ea typeface="Arial"/>
              </a:rPr>
              <a:t>Hola Mundo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». También podemos hacer operaciones numéricas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console.log("Hola Mundo");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console.log(2 + 2);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4501"/>
              </a:spcBef>
            </a:pP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501"/>
              </a:spcBef>
            </a:pPr>
            <a:endParaRPr lang="es-AR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838080" y="365040"/>
            <a:ext cx="105145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La consola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838080" y="1421280"/>
            <a:ext cx="1051452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2200"/>
              </a:spcBef>
            </a:pPr>
            <a:r>
              <a:rPr lang="es-AR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console.log()  Muestra la información proporcionada en la consola Javascript.</a:t>
            </a:r>
            <a:endParaRPr lang="es-AR" sz="2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200"/>
              </a:spcBef>
            </a:pPr>
            <a:r>
              <a:rPr lang="es-AR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console.info() Equivalente al anterior. Se utiliza para mensajes de información.</a:t>
            </a:r>
            <a:endParaRPr lang="es-AR" sz="2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console.warn() Muestra información de advertencia. Aparece en amarillo.</a:t>
            </a:r>
            <a:endParaRPr lang="es-AR" sz="2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console.error() Muestra información de error. Aparece en rojo.</a:t>
            </a:r>
            <a:endParaRPr lang="es-AR" sz="2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500" b="0" strike="noStrike" spc="-1">
                <a:solidFill>
                  <a:srgbClr val="000000"/>
                </a:solidFill>
                <a:latin typeface="Calibri"/>
                <a:ea typeface="Calibri"/>
              </a:rPr>
              <a:t>console.clear()Limpia la consola. Equivalente a pulsar CTRL+L o escribir clear().</a:t>
            </a:r>
            <a:endParaRPr lang="es-AR" sz="2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500" b="0" strike="noStrike" spc="-1">
              <a:latin typeface="Arial"/>
            </a:endParaRPr>
          </a:p>
          <a:p>
            <a:pPr marL="190440">
              <a:lnSpc>
                <a:spcPct val="115000"/>
              </a:lnSpc>
              <a:spcBef>
                <a:spcPts val="601"/>
              </a:spcBef>
            </a:pPr>
            <a:r>
              <a:rPr lang="es-AR" sz="175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console.log("¡Hola a todos! Observen este número: ", 5 + 18);</a:t>
            </a:r>
            <a:endParaRPr lang="es-AR" sz="175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4501"/>
              </a:spcBef>
            </a:pPr>
            <a:endParaRPr lang="es-AR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38080" y="365040"/>
            <a:ext cx="10514520" cy="90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Variables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38080" y="1272240"/>
            <a:ext cx="10514520" cy="490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38760">
              <a:lnSpc>
                <a:spcPct val="115000"/>
              </a:lnSpc>
              <a:spcBef>
                <a:spcPts val="1701"/>
              </a:spcBef>
              <a:buClr>
                <a:srgbClr val="111111"/>
              </a:buClr>
              <a:buFont typeface="Times New Roman"/>
              <a:buChar char="■"/>
            </a:pPr>
            <a:r>
              <a:rPr lang="es-AR" sz="175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Variables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: Es el nombre genérico que se le da a pequeños espacios de memoria donde guardás una información determinada, de forma muy similar a las incógnitas en matemáticas. Un programa puede tener muchas variables, y cada una de ellas tendrá un </a:t>
            </a:r>
            <a:r>
              <a:rPr lang="es-AR" sz="175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nombre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, un </a:t>
            </a:r>
            <a:r>
              <a:rPr lang="es-AR" sz="175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valor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 y un </a:t>
            </a:r>
            <a:r>
              <a:rPr lang="es-AR" sz="1750" b="1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tipo de dato</a:t>
            </a:r>
            <a:r>
              <a:rPr lang="es-AR" sz="17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. El nombre se utiliza para diferenciarlas unas de otras y hacer referencia a ellas, el valor es la información que contienen y el tipo de dato es la naturaleza de ese valor. Se llaman variables porque podemos cambiarle su valor a lo largo del programa, según necesitemos.</a:t>
            </a:r>
            <a:endParaRPr lang="es-AR" sz="17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701"/>
              </a:spcBef>
            </a:pPr>
            <a:r>
              <a:rPr lang="es-AR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var   num = 5; // nombre: num, valor: 5, tipo de dato: número</a:t>
            </a:r>
            <a:endParaRPr lang="es-AR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var   y = "Hola"; // nombre: y, valor: Hola, tipo de dato: texto</a:t>
            </a:r>
            <a:endParaRPr lang="es-AR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var   nom = "Juan"; // nombre: nom, valor: Juan, tipo de dato: texto</a:t>
            </a:r>
            <a:endParaRPr lang="es-AR" sz="1700" b="0" strike="noStrike" spc="-1">
              <a:latin typeface="Arial"/>
            </a:endParaRPr>
          </a:p>
          <a:p>
            <a:pPr marL="190440">
              <a:lnSpc>
                <a:spcPct val="115000"/>
              </a:lnSpc>
              <a:spcBef>
                <a:spcPts val="601"/>
              </a:spcBef>
              <a:spcAft>
                <a:spcPts val="4501"/>
              </a:spcAft>
            </a:pPr>
            <a:endParaRPr lang="es-AR" sz="1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38080" y="365040"/>
            <a:ext cx="105145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Constantes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2050" b="1" strike="noStrike" spc="-1">
                <a:solidFill>
                  <a:srgbClr val="222222"/>
                </a:solidFill>
                <a:latin typeface="Arial"/>
                <a:ea typeface="Arial"/>
              </a:rPr>
              <a:t>Constantes</a:t>
            </a:r>
            <a:r>
              <a:rPr lang="es-AR" sz="20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: Es el mismo concepto de una variable, salvo que en este caso, la información que contiene es siempre la misma (</a:t>
            </a:r>
            <a:r>
              <a:rPr lang="es-AR" sz="2050" b="0" i="1" strike="noStrike" spc="-1">
                <a:solidFill>
                  <a:srgbClr val="595959"/>
                </a:solidFill>
                <a:latin typeface="Arial"/>
                <a:ea typeface="Arial"/>
              </a:rPr>
              <a:t>no puede variar</a:t>
            </a:r>
            <a:r>
              <a:rPr lang="es-AR" sz="205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).</a:t>
            </a:r>
            <a:endParaRPr lang="es-AR" sz="205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50" b="0" strike="noStrike" spc="-1">
              <a:latin typeface="Arial"/>
            </a:endParaRPr>
          </a:p>
          <a:p>
            <a:pPr marL="139680">
              <a:lnSpc>
                <a:spcPct val="150000"/>
              </a:lnSpc>
            </a:pPr>
            <a:r>
              <a:rPr lang="es-AR" sz="2050" b="0" strike="noStrike" spc="-1">
                <a:solidFill>
                  <a:srgbClr val="333333"/>
                </a:solidFill>
                <a:latin typeface="Courier New"/>
                <a:ea typeface="Courier New"/>
              </a:rPr>
              <a:t>const </a:t>
            </a:r>
            <a:r>
              <a:rPr lang="es-AR" sz="2050" b="0" i="1" strike="noStrike" spc="-1">
                <a:solidFill>
                  <a:srgbClr val="333333"/>
                </a:solidFill>
                <a:latin typeface="Courier New"/>
                <a:ea typeface="Courier New"/>
              </a:rPr>
              <a:t>varname1 = value1;</a:t>
            </a:r>
            <a:endParaRPr lang="es-AR" sz="2050" b="0" strike="noStrike" spc="-1">
              <a:latin typeface="Arial"/>
            </a:endParaRPr>
          </a:p>
          <a:p>
            <a:pPr marL="139680">
              <a:lnSpc>
                <a:spcPct val="150000"/>
              </a:lnSpc>
              <a:spcBef>
                <a:spcPts val="1500"/>
              </a:spcBef>
            </a:pPr>
            <a:r>
              <a:rPr lang="es-AR" sz="2050" b="0" i="1" strike="noStrike" spc="-1">
                <a:solidFill>
                  <a:srgbClr val="333333"/>
                </a:solidFill>
                <a:latin typeface="Courier New"/>
                <a:ea typeface="Courier New"/>
              </a:rPr>
              <a:t>const pi=3.141592;</a:t>
            </a:r>
            <a:endParaRPr lang="es-AR" sz="2050" b="0" strike="noStrike" spc="-1">
              <a:latin typeface="Arial"/>
            </a:endParaRPr>
          </a:p>
          <a:p>
            <a:pPr marL="139680">
              <a:lnSpc>
                <a:spcPct val="150000"/>
              </a:lnSpc>
              <a:spcBef>
                <a:spcPts val="1500"/>
              </a:spcBef>
            </a:pPr>
            <a:r>
              <a:rPr lang="es-AR" sz="2050" b="0" i="1" strike="noStrike" spc="-1">
                <a:solidFill>
                  <a:srgbClr val="333333"/>
                </a:solidFill>
                <a:latin typeface="Courier New"/>
                <a:ea typeface="Courier New"/>
              </a:rPr>
              <a:t>const iva=21;</a:t>
            </a:r>
            <a:endParaRPr lang="es-AR" sz="2050" b="0" strike="noStrike" spc="-1">
              <a:latin typeface="Arial"/>
            </a:endParaRPr>
          </a:p>
          <a:p>
            <a:pPr marL="139680">
              <a:lnSpc>
                <a:spcPct val="90000"/>
              </a:lnSpc>
              <a:spcBef>
                <a:spcPts val="1500"/>
              </a:spcBef>
            </a:pPr>
            <a:endParaRPr lang="es-AR" sz="2050" b="0" strike="noStrike" spc="-1">
              <a:latin typeface="Arial"/>
            </a:endParaRPr>
          </a:p>
          <a:p>
            <a:pPr marL="139680">
              <a:lnSpc>
                <a:spcPct val="90000"/>
              </a:lnSpc>
              <a:spcBef>
                <a:spcPts val="1001"/>
              </a:spcBef>
            </a:pPr>
            <a:endParaRPr lang="es-AR" sz="2050" b="0" strike="noStrike" spc="-1">
              <a:latin typeface="Arial"/>
            </a:endParaRPr>
          </a:p>
          <a:p>
            <a:pPr marL="139680">
              <a:lnSpc>
                <a:spcPct val="90000"/>
              </a:lnSpc>
              <a:spcBef>
                <a:spcPts val="1001"/>
              </a:spcBef>
            </a:pPr>
            <a:endParaRPr lang="es-AR" sz="2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1522</Words>
  <Application>Microsoft Office PowerPoint</Application>
  <PresentationFormat>Personalizado</PresentationFormat>
  <Paragraphs>197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Marcelo Limideiro</cp:lastModifiedBy>
  <cp:revision>8</cp:revision>
  <dcterms:created xsi:type="dcterms:W3CDTF">2020-08-07T01:51:21Z</dcterms:created>
  <dcterms:modified xsi:type="dcterms:W3CDTF">2021-05-13T02:02:57Z</dcterms:modified>
  <dc:language>es-AR</dc:language>
</cp:coreProperties>
</file>