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A13C5B-5901-4881-A5FE-A6ABD8BFB295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6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3EBDBE-CF9F-4707-BD35-89F75DA88AE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EC8A8E-7589-46C0-B116-39A38418853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F835575-B951-4636-8E56-C2B5D2D8E9B3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DCD843-EC81-4F9A-BE64-A2265DA814F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AA01AAD-897A-4580-8AB6-ABA68EFCF35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D70097-5C30-46D9-86E5-ED01021029F1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C34EC3-406D-410F-BBCD-2BE69F04730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D96EFE-F1B6-4BAC-99B7-5D0EE17935A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52C9D0-8272-453B-9E5A-2DAAA5BFC0C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E13F9F-D788-45BB-9688-7FE1F8F2252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89E861-83BE-40F5-ACA6-E8F5A7D1C58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D2CBB7-C62D-4403-B79B-71F4B5E2E48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622520"/>
            <a:ext cx="12191040" cy="15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13</a:t>
            </a:r>
            <a:endParaRPr lang="es-AR" sz="60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2791800"/>
            <a:ext cx="121910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JavaScript Parte 2 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93200" y="6077160"/>
            <a:ext cx="11366640" cy="5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Arial"/>
              </a:rPr>
              <a:t>Temas:Operadores  de asignación, aritméticos, de cadena, relacionales, lógicos, bit a bit - Condicionales (if , if else,elseif , operador ternario, switch) - Bucles: While y For </a:t>
            </a:r>
            <a:endParaRPr lang="es-AR" sz="1600" b="0" strike="noStrike" spc="-1">
              <a:latin typeface="Arial"/>
            </a:endParaRPr>
          </a:p>
        </p:txBody>
      </p:sp>
      <p:pic>
        <p:nvPicPr>
          <p:cNvPr id="47" name="Google Shape;83;g94b56caaff_1_0"/>
          <p:cNvPicPr/>
          <p:nvPr/>
        </p:nvPicPr>
        <p:blipFill>
          <a:blip r:embed="rId2"/>
          <a:stretch/>
        </p:blipFill>
        <p:spPr>
          <a:xfrm>
            <a:off x="5126400" y="3436200"/>
            <a:ext cx="2342520" cy="234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211320"/>
            <a:ext cx="10514520" cy="9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Estructuras de control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202760"/>
            <a:ext cx="1051452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Condicionales: 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Al hacer un programa necesitaremos establecer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condiciones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o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decisiones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, donde buscamos que el navegador realice una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acción A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si se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cumple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una condición o una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acción B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si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no se cumple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.</a:t>
            </a:r>
            <a:endParaRPr lang="es-AR" sz="1800" b="0" strike="noStrike" spc="-1">
              <a:latin typeface="Arial"/>
            </a:endParaRPr>
          </a:p>
        </p:txBody>
      </p:sp>
      <p:graphicFrame>
        <p:nvGraphicFramePr>
          <p:cNvPr id="79" name="Table 3"/>
          <p:cNvGraphicFramePr/>
          <p:nvPr/>
        </p:nvGraphicFramePr>
        <p:xfrm>
          <a:off x="582120" y="2409120"/>
          <a:ext cx="11258640" cy="3439003"/>
        </p:xfrm>
        <a:graphic>
          <a:graphicData uri="http://schemas.openxmlformats.org/drawingml/2006/table">
            <a:tbl>
              <a:tblPr/>
              <a:tblGrid>
                <a:gridCol w="5935680"/>
                <a:gridCol w="5322960"/>
              </a:tblGrid>
              <a:tr h="30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Estructura de control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B7B7B7"/>
                      </a:solidFill>
                    </a:lnL>
                    <a:lnR w="12240">
                      <a:solidFill>
                        <a:srgbClr val="B7B7B7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12240">
                      <a:solidFill>
                        <a:srgbClr val="B7B7B7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Descripción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B7B7B7"/>
                      </a:solidFill>
                    </a:lnL>
                    <a:lnR w="12240">
                      <a:solidFill>
                        <a:srgbClr val="B7B7B7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12240">
                      <a:solidFill>
                        <a:srgbClr val="B7B7B7"/>
                      </a:solidFill>
                    </a:lnB>
                    <a:solidFill>
                      <a:srgbClr val="F3F3F3"/>
                    </a:solidFill>
                  </a:tcPr>
                </a:tc>
              </a:tr>
              <a:tr h="966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 marL="139680">
                        <a:lnSpc>
                          <a:spcPct val="150000"/>
                        </a:lnSpc>
                      </a:pPr>
                      <a:r>
                        <a:rPr lang="es-AR" sz="1200" b="0" i="1" strike="noStrike" spc="-1">
                          <a:solidFill>
                            <a:srgbClr val="333333"/>
                          </a:solidFill>
                          <a:latin typeface="Courier New"/>
                          <a:ea typeface="Courier New"/>
                        </a:rPr>
                        <a:t>condición </a:t>
                      </a:r>
                      <a:r>
                        <a:rPr lang="es-AR" sz="1200" b="0" strike="noStrike" spc="-1">
                          <a:solidFill>
                            <a:srgbClr val="333333"/>
                          </a:solidFill>
                          <a:latin typeface="Courier New"/>
                          <a:ea typeface="Courier New"/>
                        </a:rPr>
                        <a:t>? </a:t>
                      </a:r>
                      <a:r>
                        <a:rPr lang="es-AR" sz="1200" b="0" i="1" strike="noStrike" spc="-1">
                          <a:solidFill>
                            <a:srgbClr val="333333"/>
                          </a:solidFill>
                          <a:latin typeface="Courier New"/>
                          <a:ea typeface="Courier New"/>
                        </a:rPr>
                        <a:t>expr1</a:t>
                      </a:r>
                      <a:r>
                        <a:rPr lang="es-AR" sz="1200" b="0" strike="noStrike" spc="-1">
                          <a:solidFill>
                            <a:srgbClr val="333333"/>
                          </a:solidFill>
                          <a:latin typeface="Courier New"/>
                          <a:ea typeface="Courier New"/>
                        </a:rPr>
                        <a:t> : </a:t>
                      </a:r>
                      <a:r>
                        <a:rPr lang="es-AR" sz="1200" b="0" i="1" strike="noStrike" spc="-1">
                          <a:solidFill>
                            <a:srgbClr val="333333"/>
                          </a:solidFill>
                          <a:latin typeface="Courier New"/>
                          <a:ea typeface="Courier New"/>
                        </a:rPr>
                        <a:t>expr2</a:t>
                      </a:r>
                      <a:endParaRPr lang="es-AR" sz="1200" b="0" strike="noStrike" spc="-1">
                        <a:latin typeface="Arial"/>
                      </a:endParaRPr>
                    </a:p>
                    <a:p>
                      <a:pPr marL="13968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lang="es-AR" sz="12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ternario: Equivalente a If/else, método abreviado.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6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switch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(</a:t>
                      </a: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expression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) {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case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</a:t>
                      </a: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: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 bloque de codigo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break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;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case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</a:t>
                      </a: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y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: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 bloque de codigo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break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;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default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: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lang="es-AR" sz="1150" b="0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 b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loque de codigo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lang="es-AR" sz="115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Switch</a:t>
                      </a:r>
                      <a:endParaRPr lang="es-AR" sz="1100" b="0" strike="noStrike" spc="-1">
                        <a:latin typeface="Arial"/>
                      </a:endParaRPr>
                    </a:p>
                    <a:p>
                      <a:pPr marL="457200" indent="-300600">
                        <a:lnSpc>
                          <a:spcPct val="115000"/>
                        </a:lnSpc>
                        <a:spcBef>
                          <a:spcPts val="1100"/>
                        </a:spcBef>
                        <a:buClr>
                          <a:srgbClr val="000000"/>
                        </a:buClr>
                        <a:buFont typeface="Verdana"/>
                        <a:buChar char="●"/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La expresión de cambio se evalúa una vez.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 marL="457200" indent="-30060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Verdana"/>
                        <a:buChar char="●"/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El valor de la expresión se compara con los valores de cada caso.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 marL="457200" indent="-30060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Verdana"/>
                        <a:buChar char="●"/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Si hay una coincidencia, se ejecuta el bloque de código asociado.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 marL="457200" indent="-300600">
                        <a:lnSpc>
                          <a:spcPct val="115000"/>
                        </a:lnSpc>
                        <a:buClr>
                          <a:srgbClr val="000000"/>
                        </a:buClr>
                        <a:buFont typeface="Verdana"/>
                        <a:buChar char="●"/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Si no hay coincidencia, se ejecuta el bloque de código predeterminado.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lang="es-AR" sz="115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211320"/>
            <a:ext cx="10514520" cy="9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Estructuras de control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202760"/>
            <a:ext cx="10514520" cy="520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Práctica: </a:t>
            </a:r>
            <a:endParaRPr lang="es-AR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https://repl.it/@LeandroGrammati/PettyHastyServer#script.js</a:t>
            </a:r>
            <a:endParaRPr lang="es-AR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211320"/>
            <a:ext cx="10514520" cy="9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Estructuras de control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202760"/>
            <a:ext cx="10514520" cy="520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Arial"/>
                <a:ea typeface="Arial"/>
              </a:rPr>
              <a:t>Estructura de control repetitivas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550" b="0" strike="noStrike" spc="-1">
                <a:solidFill>
                  <a:srgbClr val="000000"/>
                </a:solidFill>
                <a:latin typeface="Verdana"/>
                <a:ea typeface="Verdana"/>
              </a:rPr>
              <a:t>El bucle  </a:t>
            </a:r>
            <a:r>
              <a:rPr lang="es-AR" sz="1600" b="0" strike="noStrike" spc="-1">
                <a:solidFill>
                  <a:srgbClr val="DC143C"/>
                </a:solidFill>
                <a:latin typeface="Courier New"/>
                <a:ea typeface="Courier New"/>
              </a:rPr>
              <a:t>for</a:t>
            </a:r>
            <a:r>
              <a:rPr lang="es-AR" sz="1550" b="0" strike="noStrike" spc="-1">
                <a:solidFill>
                  <a:srgbClr val="000000"/>
                </a:solidFill>
                <a:latin typeface="Verdana"/>
                <a:ea typeface="Verdana"/>
              </a:rPr>
              <a:t> se suele usar cuando se sabe cuantas repeticiones se tienen que hacer</a:t>
            </a:r>
            <a:endParaRPr lang="es-AR" sz="155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550" b="0" strike="noStrike" spc="-1">
                <a:solidFill>
                  <a:srgbClr val="000000"/>
                </a:solidFill>
                <a:latin typeface="Verdana"/>
                <a:ea typeface="Verdana"/>
              </a:rPr>
              <a:t>Tiene la siguiente sintaxis:</a:t>
            </a:r>
            <a:endParaRPr lang="es-AR" sz="1550" b="0" strike="noStrike" spc="-1"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1400"/>
              </a:spcBef>
            </a:pPr>
            <a:r>
              <a:rPr lang="es-AR" sz="15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for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AR" sz="15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declaracion 1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r>
              <a:rPr lang="es-AR" sz="15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 declaracion 2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r>
              <a:rPr lang="es-AR" sz="15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 declaracion 3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endParaRPr lang="es-AR" sz="15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AR" sz="1550" b="0" strike="noStrike" spc="-1">
                <a:solidFill>
                  <a:srgbClr val="008000"/>
                </a:solidFill>
                <a:latin typeface="Courier New"/>
                <a:ea typeface="Courier New"/>
              </a:rPr>
              <a:t>// </a:t>
            </a:r>
            <a:r>
              <a:rPr lang="es-AR" sz="1550" b="0" i="1" strike="noStrike" spc="-1">
                <a:solidFill>
                  <a:srgbClr val="008000"/>
                </a:solidFill>
                <a:latin typeface="Courier New"/>
                <a:ea typeface="Courier New"/>
              </a:rPr>
              <a:t>bloque de código a ejecutar</a:t>
            </a:r>
            <a:endParaRPr lang="es-AR" sz="15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AR" sz="15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s-AR" sz="15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Ejemplo: mostrar por pantalla los números enteros del 1 a 10</a:t>
            </a:r>
            <a:endParaRPr lang="es-AR" sz="1550" b="0" strike="noStrike" spc="-1">
              <a:latin typeface="Arial"/>
            </a:endParaRPr>
          </a:p>
          <a:p>
            <a:pPr marL="571680">
              <a:lnSpc>
                <a:spcPct val="115000"/>
              </a:lnSpc>
            </a:pPr>
            <a:r>
              <a:rPr lang="es-AR" sz="15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for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AR" sz="15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var i=1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r>
              <a:rPr lang="es-AR" sz="15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 i&lt;=10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r>
              <a:rPr lang="es-AR" sz="15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 i++</a:t>
            </a: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endParaRPr lang="es-AR" sz="1550" b="0" strike="noStrike" spc="-1">
              <a:latin typeface="Arial"/>
            </a:endParaRPr>
          </a:p>
          <a:p>
            <a:pPr marL="571680">
              <a:lnSpc>
                <a:spcPct val="115000"/>
              </a:lnSpc>
            </a:pP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AR" sz="1550" b="0" strike="noStrike" spc="-1">
                <a:solidFill>
                  <a:srgbClr val="008000"/>
                </a:solidFill>
                <a:latin typeface="Courier New"/>
                <a:ea typeface="Courier New"/>
              </a:rPr>
              <a:t>console.log(i);</a:t>
            </a:r>
            <a:endParaRPr lang="es-AR" sz="1550" b="0" strike="noStrike" spc="-1">
              <a:latin typeface="Arial"/>
            </a:endParaRPr>
          </a:p>
          <a:p>
            <a:pPr marL="571680">
              <a:lnSpc>
                <a:spcPct val="115000"/>
              </a:lnSpc>
            </a:pP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AR" sz="15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s-AR" sz="15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Ejemplo: mostrar por pantalla los números múltiplos del 2  del 2 hasta 100</a:t>
            </a:r>
            <a:endParaRPr lang="es-AR" sz="15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s-AR" sz="1550" b="0" strike="noStrike" spc="-1">
              <a:latin typeface="Arial"/>
            </a:endParaRPr>
          </a:p>
          <a:p>
            <a:pPr marL="457200">
              <a:lnSpc>
                <a:spcPct val="135000"/>
              </a:lnSpc>
            </a:pPr>
            <a:r>
              <a:rPr lang="es-AR" sz="14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for (var i=2; i&lt;=100; i+=2) {</a:t>
            </a:r>
            <a:endParaRPr lang="es-AR" sz="1450" b="0" strike="noStrike" spc="-1">
              <a:latin typeface="Arial"/>
            </a:endParaRPr>
          </a:p>
          <a:p>
            <a:pPr marL="457200">
              <a:lnSpc>
                <a:spcPct val="135000"/>
              </a:lnSpc>
            </a:pPr>
            <a:r>
              <a:rPr lang="es-AR" sz="14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console.log(i);</a:t>
            </a:r>
            <a:endParaRPr lang="es-AR" sz="1450" b="0" strike="noStrike" spc="-1">
              <a:latin typeface="Arial"/>
            </a:endParaRPr>
          </a:p>
          <a:p>
            <a:pPr marL="457200">
              <a:lnSpc>
                <a:spcPct val="135000"/>
              </a:lnSpc>
            </a:pPr>
            <a:r>
              <a:rPr lang="es-AR" sz="14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AR" sz="14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s-AR" sz="14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s-AR" sz="14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endParaRPr lang="es-AR" sz="1450" b="0" strike="noStrike" spc="-1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</a:pPr>
            <a:endParaRPr lang="es-AR" sz="14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211320"/>
            <a:ext cx="10514520" cy="9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Estructuras de control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76000" y="911160"/>
            <a:ext cx="10514520" cy="520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Arial"/>
                <a:ea typeface="Arial"/>
              </a:rPr>
              <a:t>Estructura de control repetitivas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s-AR" sz="2100" b="0" strike="noStrike" spc="-1">
                <a:solidFill>
                  <a:srgbClr val="000000"/>
                </a:solidFill>
                <a:latin typeface="Arial"/>
                <a:ea typeface="Arial"/>
              </a:rPr>
              <a:t>El bucle while</a:t>
            </a:r>
            <a:endParaRPr lang="es-AR" sz="21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450" b="0" strike="noStrike" spc="-1">
                <a:solidFill>
                  <a:srgbClr val="000000"/>
                </a:solidFill>
                <a:latin typeface="Verdana"/>
                <a:ea typeface="Verdana"/>
              </a:rPr>
              <a:t>El bucle  </a:t>
            </a:r>
            <a:r>
              <a:rPr lang="es-AR" sz="1500" b="0" strike="noStrike" spc="-1">
                <a:solidFill>
                  <a:srgbClr val="DC143C"/>
                </a:solidFill>
                <a:latin typeface="Courier New"/>
                <a:ea typeface="Courier New"/>
              </a:rPr>
              <a:t>while</a:t>
            </a:r>
            <a:r>
              <a:rPr lang="es-AR" sz="1450" b="0" strike="noStrike" spc="-1">
                <a:solidFill>
                  <a:srgbClr val="000000"/>
                </a:solidFill>
                <a:latin typeface="Verdana"/>
                <a:ea typeface="Verdana"/>
              </a:rPr>
              <a:t> se usa cuando el  fin de la repetición depende de una condición.</a:t>
            </a:r>
            <a:endParaRPr lang="es-AR" sz="145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450" b="0" strike="noStrike" spc="-1">
                <a:solidFill>
                  <a:srgbClr val="000000"/>
                </a:solidFill>
                <a:latin typeface="Verdana"/>
                <a:ea typeface="Verdana"/>
              </a:rPr>
              <a:t>Tiene la siguiente sintaxis:</a:t>
            </a:r>
            <a:endParaRPr lang="es-AR" sz="1450" b="0" strike="noStrike" spc="-1"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1400"/>
              </a:spcBef>
            </a:pPr>
            <a:r>
              <a:rPr lang="es-AR" sz="17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while</a:t>
            </a: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(</a:t>
            </a:r>
            <a:r>
              <a:rPr lang="es-AR" sz="17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condition</a:t>
            </a: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s-AR" sz="1750" b="0" i="1" strike="noStrike" spc="-1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s-AR" sz="1750" b="0" i="1" strike="noStrike" spc="-1">
                <a:solidFill>
                  <a:srgbClr val="008000"/>
                </a:solidFill>
                <a:latin typeface="Courier New"/>
                <a:ea typeface="Courier New"/>
              </a:rPr>
              <a:t>// bloque de codigo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</a:pPr>
            <a:r>
              <a:rPr lang="es-AR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Ejemplo: Leer notas hasta que ingrese -1</a:t>
            </a:r>
            <a:endParaRPr lang="es-AR" sz="1800" b="0" strike="noStrike" spc="-1">
              <a:latin typeface="Arial"/>
            </a:endParaRPr>
          </a:p>
          <a:p>
            <a:pPr marL="114480">
              <a:lnSpc>
                <a:spcPct val="135000"/>
              </a:lnSpc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var nota=0;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135000"/>
              </a:lnSpc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nota=Number(prompt("Ingrese una nota (para finalizar ingrese -1):"));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135000"/>
              </a:lnSpc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while ( nota != -1){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135000"/>
              </a:lnSpc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nota=Number(prompt("Ingrese una nota (para finalizar ingrese -1):" ));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135000"/>
              </a:lnSpc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AR" sz="1750" b="0" strike="noStrike" spc="-1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</a:pPr>
            <a:endParaRPr lang="es-AR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365040"/>
            <a:ext cx="105145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Operadores </a:t>
            </a: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Arial"/>
              </a:rPr>
              <a:t>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1174680"/>
            <a:ext cx="105145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s-AR" sz="2500" b="1" strike="noStrike" spc="-1">
                <a:solidFill>
                  <a:srgbClr val="434343"/>
                </a:solidFill>
                <a:latin typeface="Times New Roman"/>
                <a:ea typeface="Times New Roman"/>
              </a:rPr>
              <a:t>Operadores de Aritméticos: </a:t>
            </a:r>
            <a:r>
              <a:rPr lang="es-AR" sz="25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se utilizan para realizar operaciones aritméticas.</a:t>
            </a:r>
            <a:endParaRPr lang="es-AR" sz="25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s-AR" sz="2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500" b="0" strike="noStrike" spc="-1">
              <a:latin typeface="Arial"/>
            </a:endParaRPr>
          </a:p>
        </p:txBody>
      </p:sp>
      <p:graphicFrame>
        <p:nvGraphicFramePr>
          <p:cNvPr id="50" name="Table 3"/>
          <p:cNvGraphicFramePr/>
          <p:nvPr/>
        </p:nvGraphicFramePr>
        <p:xfrm>
          <a:off x="2953440" y="2022120"/>
          <a:ext cx="8303040" cy="4163760"/>
        </p:xfrm>
        <a:graphic>
          <a:graphicData uri="http://schemas.openxmlformats.org/drawingml/2006/table">
            <a:tbl>
              <a:tblPr/>
              <a:tblGrid>
                <a:gridCol w="1732320"/>
                <a:gridCol w="6570720"/>
              </a:tblGrid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Suma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Resta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Multiplicación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Exponenciación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División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%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Módulo: resto de dividir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i++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de incremento      incrementa i en 1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i--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de decremento    decrementa i en 1</a:t>
                      </a:r>
                      <a:endParaRPr lang="es-AR" sz="2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5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Operadores </a:t>
            </a: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Arial"/>
              </a:rPr>
              <a:t>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838080" y="1305720"/>
            <a:ext cx="10514520" cy="8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s-AR" sz="2500" b="1" strike="noStrike" spc="-1">
                <a:solidFill>
                  <a:srgbClr val="434343"/>
                </a:solidFill>
                <a:latin typeface="Times New Roman"/>
                <a:ea typeface="Times New Roman"/>
              </a:rPr>
              <a:t>Operadores posfijo y prefijo: </a:t>
            </a:r>
            <a:r>
              <a:rPr lang="es-AR" sz="19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se utilizan para realizar operaciones aritméticas.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900" b="0" strike="noStrike" spc="-1">
              <a:latin typeface="Arial"/>
            </a:endParaRPr>
          </a:p>
        </p:txBody>
      </p:sp>
      <p:graphicFrame>
        <p:nvGraphicFramePr>
          <p:cNvPr id="53" name="Table 3"/>
          <p:cNvGraphicFramePr/>
          <p:nvPr/>
        </p:nvGraphicFramePr>
        <p:xfrm>
          <a:off x="2953440" y="2225160"/>
          <a:ext cx="8133840" cy="2297160"/>
        </p:xfrm>
        <a:graphic>
          <a:graphicData uri="http://schemas.openxmlformats.org/drawingml/2006/table">
            <a:tbl>
              <a:tblPr/>
              <a:tblGrid>
                <a:gridCol w="1339200"/>
                <a:gridCol w="2272680"/>
                <a:gridCol w="4521960"/>
              </a:tblGrid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Descripcion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Ejemplo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i++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incremento posfijo    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a=i++   primero a=i  y  despues i=i +1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6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++ i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incremento prefijo        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a=++i   primero i=i +1  y  despues a=i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 - -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decremento posfijo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a=i - -   primero a=i  y  despues i=i - 1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 - i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decremento prefijo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a=--i     primero i=i - 1  y despues a=i</a:t>
                      </a:r>
                      <a:endParaRPr lang="es-AR" sz="18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CustomShape 4"/>
          <p:cNvSpPr/>
          <p:nvPr/>
        </p:nvSpPr>
        <p:spPr>
          <a:xfrm>
            <a:off x="3979440" y="5198400"/>
            <a:ext cx="4299840" cy="1064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Practica: </a:t>
            </a:r>
            <a:r>
              <a:rPr lang="es-AR" sz="14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</a:rPr>
              <a:t>https://repl.it/@LeandroGrammati/PepperySeashellOpentracker#script.js</a:t>
            </a:r>
            <a:endParaRPr lang="es-A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38080" y="365040"/>
            <a:ext cx="105145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Operadores </a:t>
            </a: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Arial"/>
              </a:rPr>
              <a:t>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838080" y="1371600"/>
            <a:ext cx="10514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s-AR" sz="2100" b="1" strike="noStrike" spc="-1">
                <a:solidFill>
                  <a:srgbClr val="434343"/>
                </a:solidFill>
                <a:latin typeface="Arial"/>
                <a:ea typeface="Arial"/>
              </a:rPr>
              <a:t>Operadores de Asignación  </a:t>
            </a:r>
            <a:endParaRPr lang="es-AR" sz="21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s-AR" sz="21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s-AR" sz="21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s-AR" sz="21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2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s-AR" sz="2100" b="0" strike="noStrike" spc="-1">
              <a:latin typeface="Arial"/>
            </a:endParaRPr>
          </a:p>
        </p:txBody>
      </p:sp>
      <p:graphicFrame>
        <p:nvGraphicFramePr>
          <p:cNvPr id="57" name="Table 3"/>
          <p:cNvGraphicFramePr/>
          <p:nvPr/>
        </p:nvGraphicFramePr>
        <p:xfrm>
          <a:off x="3437640" y="2068200"/>
          <a:ext cx="5766480" cy="4179960"/>
        </p:xfrm>
        <a:graphic>
          <a:graphicData uri="http://schemas.openxmlformats.org/drawingml/2006/table">
            <a:tbl>
              <a:tblPr/>
              <a:tblGrid>
                <a:gridCol w="1930320"/>
                <a:gridCol w="1767240"/>
                <a:gridCol w="2068920"/>
              </a:tblGrid>
              <a:tr h="52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lang="es-AR" sz="20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Ejemplo</a:t>
                      </a:r>
                      <a:endParaRPr lang="es-AR" sz="20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Igual  que</a:t>
                      </a:r>
                      <a:endParaRPr lang="es-AR" sz="20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3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3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+=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+=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x +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-=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-=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x -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*=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*=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x *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/=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/=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x /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%=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%=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x %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**=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15228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**=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23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 = x ** y</a:t>
                      </a:r>
                      <a:endParaRPr lang="es-AR" sz="23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45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Operadores </a:t>
            </a: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Arial"/>
              </a:rPr>
              <a:t>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62600" y="1239480"/>
            <a:ext cx="10890000" cy="52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s-AR" sz="2100" b="1" strike="noStrike" spc="-1">
                <a:solidFill>
                  <a:srgbClr val="434343"/>
                </a:solidFill>
                <a:latin typeface="Arial"/>
                <a:ea typeface="Arial"/>
              </a:rPr>
              <a:t>Operadores de cadena</a:t>
            </a:r>
            <a:endParaRPr lang="es-AR" sz="21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150" b="0" strike="noStrike" spc="-1">
                <a:solidFill>
                  <a:srgbClr val="000000"/>
                </a:solidFill>
                <a:latin typeface="Verdana"/>
                <a:ea typeface="Verdana"/>
              </a:rPr>
              <a:t>    El operador + también se puede usar para agregar (concatenar) cadenas, se llama operador de concatenación.</a:t>
            </a:r>
            <a:endParaRPr lang="es-AR" sz="115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txt1 = </a:t>
            </a:r>
            <a:r>
              <a:rPr lang="es-AR" sz="1150" b="0" strike="noStrike" spc="-1">
                <a:solidFill>
                  <a:srgbClr val="A52A2A"/>
                </a:solidFill>
                <a:latin typeface="Courier New"/>
                <a:ea typeface="Courier New"/>
              </a:rPr>
              <a:t>"John"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lang="es-AR" sz="115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txt2 = </a:t>
            </a:r>
            <a:r>
              <a:rPr lang="es-AR" sz="1150" b="0" strike="noStrike" spc="-1">
                <a:solidFill>
                  <a:srgbClr val="A52A2A"/>
                </a:solidFill>
                <a:latin typeface="Courier New"/>
                <a:ea typeface="Courier New"/>
              </a:rPr>
              <a:t>"Doe"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lang="es-AR" sz="115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txt3 = txt1 + </a:t>
            </a:r>
            <a:r>
              <a:rPr lang="es-AR" sz="1150" b="0" strike="noStrike" spc="-1">
                <a:solidFill>
                  <a:srgbClr val="A52A2A"/>
                </a:solidFill>
                <a:latin typeface="Courier New"/>
                <a:ea typeface="Courier New"/>
              </a:rPr>
              <a:t>" "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+ txt2;  // </a:t>
            </a:r>
            <a:r>
              <a:rPr lang="es-AR" sz="1100" b="0" strike="noStrike" spc="-1">
                <a:solidFill>
                  <a:srgbClr val="000000"/>
                </a:solidFill>
                <a:latin typeface="Arial"/>
                <a:ea typeface="Arial"/>
              </a:rPr>
              <a:t>El resultado de txt3 será:   John Doe</a:t>
            </a:r>
            <a:endParaRPr lang="es-AR" sz="110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00"/>
                </a:solidFill>
                <a:latin typeface="Verdana"/>
                <a:ea typeface="Verdana"/>
              </a:rPr>
              <a:t>   El </a:t>
            </a:r>
            <a:r>
              <a:rPr lang="es-AR" sz="1200" b="0" strike="noStrike" spc="-1">
                <a:solidFill>
                  <a:srgbClr val="DC143C"/>
                </a:solidFill>
                <a:latin typeface="Courier New"/>
                <a:ea typeface="Courier New"/>
              </a:rPr>
              <a:t>+=</a:t>
            </a:r>
            <a:r>
              <a:rPr lang="es-AR" sz="1150" b="0" strike="noStrike" spc="-1">
                <a:solidFill>
                  <a:srgbClr val="000000"/>
                </a:solidFill>
                <a:latin typeface="Verdana"/>
                <a:ea typeface="Verdana"/>
              </a:rPr>
              <a:t>operador de asignación también se puede usar para agregar (concatenar) cadenas:</a:t>
            </a:r>
            <a:endParaRPr lang="es-AR" sz="115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txt1 = </a:t>
            </a:r>
            <a:r>
              <a:rPr lang="es-AR" sz="1150" b="0" strike="noStrike" spc="-1">
                <a:solidFill>
                  <a:srgbClr val="A52A2A"/>
                </a:solidFill>
                <a:latin typeface="Courier New"/>
                <a:ea typeface="Courier New"/>
              </a:rPr>
              <a:t>"Hola que tal "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lang="es-AR" sz="115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txt1 += </a:t>
            </a:r>
            <a:r>
              <a:rPr lang="es-AR" sz="1150" b="0" strike="noStrike" spc="-1">
                <a:solidFill>
                  <a:srgbClr val="A52A2A"/>
                </a:solidFill>
                <a:latin typeface="Courier New"/>
                <a:ea typeface="Courier New"/>
              </a:rPr>
              <a:t>"como estás?"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 </a:t>
            </a:r>
            <a:r>
              <a:rPr lang="es-AR" sz="1100" b="0" strike="noStrike" spc="-1">
                <a:solidFill>
                  <a:srgbClr val="000000"/>
                </a:solidFill>
                <a:latin typeface="Arial"/>
                <a:ea typeface="Arial"/>
              </a:rPr>
              <a:t>El resultado de txt1 será: Hola que tal como estás”</a:t>
            </a:r>
            <a:endParaRPr lang="es-AR" sz="110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400" b="0" strike="noStrike" spc="-1">
                <a:solidFill>
                  <a:srgbClr val="434343"/>
                </a:solidFill>
                <a:latin typeface="Arial"/>
                <a:ea typeface="Arial"/>
              </a:rPr>
              <a:t>   Ejemplo</a:t>
            </a:r>
            <a:endParaRPr lang="es-AR" sz="140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x = </a:t>
            </a:r>
            <a:r>
              <a:rPr lang="es-AR" sz="115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5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+ </a:t>
            </a:r>
            <a:r>
              <a:rPr lang="es-AR" sz="115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5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    //x valdrá 10</a:t>
            </a:r>
            <a:endParaRPr lang="es-AR" sz="115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</a:pPr>
            <a:r>
              <a:rPr lang="es-AR" sz="115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y = </a:t>
            </a:r>
            <a:r>
              <a:rPr lang="es-AR" sz="1150" b="0" strike="noStrike" spc="-1">
                <a:solidFill>
                  <a:srgbClr val="A52A2A"/>
                </a:solidFill>
                <a:latin typeface="Courier New"/>
                <a:ea typeface="Courier New"/>
              </a:rPr>
              <a:t>"Hola"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+ </a:t>
            </a:r>
            <a:r>
              <a:rPr lang="es-AR" sz="115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5</a:t>
            </a:r>
            <a:r>
              <a:rPr lang="es-AR" sz="11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   // y valdrá “Hola5”    </a:t>
            </a:r>
            <a:r>
              <a:rPr lang="es-AR" sz="1150" b="1" strike="noStrike" spc="-1">
                <a:solidFill>
                  <a:srgbClr val="000000"/>
                </a:solidFill>
                <a:latin typeface="Verdana"/>
                <a:ea typeface="Verdana"/>
              </a:rPr>
              <a:t>Si agrega un número y una cadena, ¡el resultado será una cadena!</a:t>
            </a:r>
            <a:endParaRPr lang="es-AR" sz="1150" b="0" strike="noStrike" spc="-1">
              <a:latin typeface="Arial"/>
            </a:endParaRPr>
          </a:p>
          <a:p>
            <a:pPr marL="266760" indent="19044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endParaRPr lang="es-AR" sz="11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45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Operadores </a:t>
            </a: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Arial"/>
              </a:rPr>
              <a:t>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462600" y="1239480"/>
            <a:ext cx="10890000" cy="52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s-AR" sz="2100" b="1" strike="noStrike" spc="-1">
                <a:solidFill>
                  <a:srgbClr val="434343"/>
                </a:solidFill>
                <a:latin typeface="Arial"/>
                <a:ea typeface="Arial"/>
              </a:rPr>
              <a:t>Operadores de comparación:</a:t>
            </a:r>
            <a:endParaRPr lang="es-AR" sz="21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400"/>
              </a:spcAft>
            </a:pPr>
            <a:endParaRPr lang="es-AR" sz="2100" b="0" strike="noStrike" spc="-1">
              <a:latin typeface="Arial"/>
            </a:endParaRPr>
          </a:p>
        </p:txBody>
      </p:sp>
      <p:graphicFrame>
        <p:nvGraphicFramePr>
          <p:cNvPr id="62" name="Table 3"/>
          <p:cNvGraphicFramePr/>
          <p:nvPr/>
        </p:nvGraphicFramePr>
        <p:xfrm>
          <a:off x="3201480" y="2104920"/>
          <a:ext cx="5871240" cy="3953160"/>
        </p:xfrm>
        <a:graphic>
          <a:graphicData uri="http://schemas.openxmlformats.org/drawingml/2006/table">
            <a:tbl>
              <a:tblPr/>
              <a:tblGrid>
                <a:gridCol w="1024560"/>
                <a:gridCol w="4846680"/>
              </a:tblGrid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lang="es-AR" sz="12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lang="es-AR" sz="12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==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equal to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===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equal value and equal type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!=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 equal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!==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 equal value or not equal type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greater than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less than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&gt;=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greater than or equal to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&lt;=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less than or equal to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ternary operator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365040"/>
            <a:ext cx="105145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Operadores </a:t>
            </a: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Arial"/>
              </a:rPr>
              <a:t>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99880" y="1035360"/>
            <a:ext cx="112543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599"/>
              </a:spcBef>
              <a:spcAft>
                <a:spcPts val="400"/>
              </a:spcAft>
            </a:pPr>
            <a:r>
              <a:rPr lang="es-AR" sz="2100" b="1" strike="noStrike" spc="-1">
                <a:solidFill>
                  <a:srgbClr val="434343"/>
                </a:solidFill>
                <a:latin typeface="Arial"/>
                <a:ea typeface="Arial"/>
              </a:rPr>
              <a:t>Operadores Lógicos: </a:t>
            </a:r>
            <a:endParaRPr lang="es-AR" sz="2100" b="0" strike="noStrike" spc="-1">
              <a:latin typeface="Arial"/>
            </a:endParaRPr>
          </a:p>
        </p:txBody>
      </p:sp>
      <p:graphicFrame>
        <p:nvGraphicFramePr>
          <p:cNvPr id="65" name="Table 3"/>
          <p:cNvGraphicFramePr/>
          <p:nvPr/>
        </p:nvGraphicFramePr>
        <p:xfrm>
          <a:off x="3638520" y="2185200"/>
          <a:ext cx="5616000" cy="1891440"/>
        </p:xfrm>
        <a:graphic>
          <a:graphicData uri="http://schemas.openxmlformats.org/drawingml/2006/table">
            <a:tbl>
              <a:tblPr/>
              <a:tblGrid>
                <a:gridCol w="1647720"/>
                <a:gridCol w="3968280"/>
              </a:tblGrid>
              <a:tr h="47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Descripción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</a:tr>
              <a:tr h="47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&amp;&amp;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lógico and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2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||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lógico or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 lógico  not</a:t>
                      </a:r>
                      <a:endParaRPr lang="es-AR" sz="19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4"/>
          <p:cNvGraphicFramePr/>
          <p:nvPr/>
        </p:nvGraphicFramePr>
        <p:xfrm>
          <a:off x="563040" y="4550400"/>
          <a:ext cx="2457720" cy="1910880"/>
        </p:xfrm>
        <a:graphic>
          <a:graphicData uri="http://schemas.openxmlformats.org/drawingml/2006/table">
            <a:tbl>
              <a:tblPr/>
              <a:tblGrid>
                <a:gridCol w="824760"/>
                <a:gridCol w="738720"/>
                <a:gridCol w="894240"/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 &amp;&amp; q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5"/>
          <p:cNvGraphicFramePr/>
          <p:nvPr/>
        </p:nvGraphicFramePr>
        <p:xfrm>
          <a:off x="3638520" y="4550400"/>
          <a:ext cx="2457720" cy="1910880"/>
        </p:xfrm>
        <a:graphic>
          <a:graphicData uri="http://schemas.openxmlformats.org/drawingml/2006/table">
            <a:tbl>
              <a:tblPr/>
              <a:tblGrid>
                <a:gridCol w="824760"/>
                <a:gridCol w="738720"/>
                <a:gridCol w="894240"/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 || q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Table 6"/>
          <p:cNvGraphicFramePr/>
          <p:nvPr/>
        </p:nvGraphicFramePr>
        <p:xfrm>
          <a:off x="9489600" y="4550400"/>
          <a:ext cx="2065680" cy="1146240"/>
        </p:xfrm>
        <a:graphic>
          <a:graphicData uri="http://schemas.openxmlformats.org/drawingml/2006/table">
            <a:tbl>
              <a:tblPr/>
              <a:tblGrid>
                <a:gridCol w="999000"/>
                <a:gridCol w="1066680"/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! p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Table 7"/>
          <p:cNvGraphicFramePr/>
          <p:nvPr/>
        </p:nvGraphicFramePr>
        <p:xfrm>
          <a:off x="6563880" y="4550400"/>
          <a:ext cx="2457720" cy="1910880"/>
        </p:xfrm>
        <a:graphic>
          <a:graphicData uri="http://schemas.openxmlformats.org/drawingml/2006/table">
            <a:tbl>
              <a:tblPr/>
              <a:tblGrid>
                <a:gridCol w="824760"/>
                <a:gridCol w="738720"/>
                <a:gridCol w="894240"/>
              </a:tblGrid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 XOR q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45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Operadores </a:t>
            </a: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Arial"/>
              </a:rPr>
              <a:t>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62600" y="1239480"/>
            <a:ext cx="11203200" cy="52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s-AR" sz="2100" b="1" strike="noStrike" spc="-1">
                <a:solidFill>
                  <a:srgbClr val="434343"/>
                </a:solidFill>
                <a:latin typeface="Arial"/>
                <a:ea typeface="Arial"/>
              </a:rPr>
              <a:t>Operadores de bit a bit</a:t>
            </a:r>
            <a:endParaRPr lang="es-AR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s-AR" sz="1450" b="0" strike="noStrike" spc="-1">
                <a:solidFill>
                  <a:srgbClr val="000000"/>
                </a:solidFill>
                <a:latin typeface="Verdana"/>
                <a:ea typeface="Verdana"/>
              </a:rPr>
              <a:t>Los operadores de bits funcionan con números de 32 bits. Cualquier operando numérico de la operación se convierte en un número de 32 bits.  El resultado se convierte de  nuevo a un número de JavaScript.</a:t>
            </a:r>
            <a:endParaRPr lang="es-AR" sz="145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400"/>
              </a:spcAft>
            </a:pPr>
            <a:endParaRPr lang="es-AR" sz="1450" b="0" strike="noStrike" spc="-1">
              <a:latin typeface="Arial"/>
            </a:endParaRPr>
          </a:p>
        </p:txBody>
      </p:sp>
      <p:graphicFrame>
        <p:nvGraphicFramePr>
          <p:cNvPr id="72" name="Table 3"/>
          <p:cNvGraphicFramePr/>
          <p:nvPr/>
        </p:nvGraphicFramePr>
        <p:xfrm>
          <a:off x="3795120" y="2721600"/>
          <a:ext cx="7113600" cy="3115800"/>
        </p:xfrm>
        <a:graphic>
          <a:graphicData uri="http://schemas.openxmlformats.org/drawingml/2006/table">
            <a:tbl>
              <a:tblPr/>
              <a:tblGrid>
                <a:gridCol w="1103760"/>
                <a:gridCol w="1741680"/>
                <a:gridCol w="1169280"/>
                <a:gridCol w="1041120"/>
                <a:gridCol w="943200"/>
                <a:gridCol w="1114560"/>
              </a:tblGrid>
              <a:tr h="46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Operador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Descripcion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Ejemplo decimal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Ejemplo binario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Resultado binario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Resultado Decimal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AND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&amp;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0101 &amp;    0001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0001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|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|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0101 | 0001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5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~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~ 5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~0101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1010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10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^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XOR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^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0101 ^      0001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0100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4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&lt;&lt;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Desplazamiento a la izquierda de llenado cero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&lt;&lt;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0101 &lt;&lt;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1010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10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&gt;&gt;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15228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Desplazamiento a la derecha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&gt;&gt;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0101 &gt;&gt; 1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0010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2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Table 4"/>
          <p:cNvGraphicFramePr/>
          <p:nvPr/>
        </p:nvGraphicFramePr>
        <p:xfrm>
          <a:off x="966960" y="2721600"/>
          <a:ext cx="1867680" cy="3794040"/>
        </p:xfrm>
        <a:graphic>
          <a:graphicData uri="http://schemas.openxmlformats.org/drawingml/2006/table">
            <a:tbl>
              <a:tblPr/>
              <a:tblGrid>
                <a:gridCol w="934920"/>
                <a:gridCol w="932760"/>
              </a:tblGrid>
              <a:tr h="58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Nro Decimal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Numero Binario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0001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0010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0011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0100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0101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0110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0111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211320"/>
            <a:ext cx="10514520" cy="9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Estructuras de control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202760"/>
            <a:ext cx="1051452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Condicionales: 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Al hacer un programa necesitaremos establecer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condiciones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o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decisiones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, donde buscamos que el navegador realice una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acción A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si se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cumple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una condición o una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acción B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si </a:t>
            </a:r>
            <a:r>
              <a:rPr lang="es-AR" sz="18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no se cumple</a:t>
            </a:r>
            <a:r>
              <a:rPr lang="es-AR" sz="18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.</a:t>
            </a:r>
            <a:endParaRPr lang="es-AR" sz="1800" b="0" strike="noStrike" spc="-1">
              <a:latin typeface="Arial"/>
            </a:endParaRPr>
          </a:p>
        </p:txBody>
      </p:sp>
      <p:graphicFrame>
        <p:nvGraphicFramePr>
          <p:cNvPr id="76" name="Table 3"/>
          <p:cNvGraphicFramePr/>
          <p:nvPr/>
        </p:nvGraphicFramePr>
        <p:xfrm>
          <a:off x="582120" y="2376000"/>
          <a:ext cx="11258640" cy="4090320"/>
        </p:xfrm>
        <a:graphic>
          <a:graphicData uri="http://schemas.openxmlformats.org/drawingml/2006/table">
            <a:tbl>
              <a:tblPr/>
              <a:tblGrid>
                <a:gridCol w="5935680"/>
                <a:gridCol w="5322960"/>
              </a:tblGrid>
              <a:tr h="30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Estructura de control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B7B7B7"/>
                      </a:solidFill>
                    </a:lnL>
                    <a:lnR w="12240">
                      <a:solidFill>
                        <a:srgbClr val="B7B7B7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12240">
                      <a:solidFill>
                        <a:srgbClr val="B7B7B7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Descripción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B7B7B7"/>
                      </a:solidFill>
                    </a:lnL>
                    <a:lnR w="12240">
                      <a:solidFill>
                        <a:srgbClr val="B7B7B7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12240">
                      <a:solidFill>
                        <a:srgbClr val="B7B7B7"/>
                      </a:solidFill>
                    </a:lnB>
                    <a:solidFill>
                      <a:srgbClr val="F3F3F3"/>
                    </a:solidFill>
                  </a:tcPr>
                </a:tc>
              </a:tr>
              <a:tr h="81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if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(</a:t>
                      </a: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condition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) {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  bloque de codigo que se ejecuta si la condicion es verdadera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lang="es-AR" sz="115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Condición simple: Si ocurre algo, haz lo siguiente...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2240">
                      <a:solidFill>
                        <a:srgbClr val="B7B7B7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5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if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(</a:t>
                      </a: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condition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) {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  bloque de codigo que se ejecuta si la condicion es verdadera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else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{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  bloque de codigo que se ejecuta si la condicion es falso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lang="es-AR" sz="115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Condición con alternativa: Si ocurre algo, haz esto, sino, haz lo esto otro...</a:t>
                      </a:r>
                      <a:endParaRPr lang="es-AR" sz="11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81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if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(</a:t>
                      </a: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condition1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) {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  bloque de codigo que se ejecuta si la condicion es verdadera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else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if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(</a:t>
                      </a:r>
                      <a:r>
                        <a:rPr lang="es-AR" sz="1150" b="0" i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condition2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) {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  bloque de codigo que se ejecuta si la condicion1 es falsa y la condicion2 es verdadera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 </a:t>
                      </a:r>
                      <a:r>
                        <a:rPr lang="es-AR" sz="1150" b="0" strike="noStrike" spc="-1">
                          <a:solidFill>
                            <a:srgbClr val="0000CD"/>
                          </a:solidFill>
                          <a:latin typeface="Courier New"/>
                          <a:ea typeface="Courier New"/>
                        </a:rPr>
                        <a:t>else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{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</a:t>
                      </a:r>
                      <a:r>
                        <a:rPr lang="es-AR" sz="1150" b="0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//</a:t>
                      </a:r>
                      <a:r>
                        <a:rPr lang="es-AR" sz="1150" b="0" i="1" strike="noStrike" spc="-1">
                          <a:solidFill>
                            <a:srgbClr val="008000"/>
                          </a:solidFill>
                          <a:latin typeface="Courier New"/>
                          <a:ea typeface="Courier New"/>
                        </a:rPr>
                        <a:t>  bloque de codigo que se ejecuta si la condicion1 es falsa y la condicion2 es falsa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}</a:t>
                      </a:r>
                      <a:endParaRPr lang="es-AR" sz="115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</a:pP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 declaración else if </a:t>
                      </a:r>
                      <a:r>
                        <a:rPr lang="es-AR" sz="115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para especificar una nueva condición si la primera condición es falsa.</a:t>
                      </a:r>
                      <a:endParaRPr lang="es-AR" sz="11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9"/>
                        </a:spcBef>
                      </a:pPr>
                      <a:endParaRPr lang="es-AR" sz="115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1236</Words>
  <Application>Microsoft Office PowerPoint</Application>
  <PresentationFormat>Personalizado</PresentationFormat>
  <Paragraphs>321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Marcelo Limideiro</cp:lastModifiedBy>
  <cp:revision>5</cp:revision>
  <dcterms:created xsi:type="dcterms:W3CDTF">2020-08-07T01:51:21Z</dcterms:created>
  <dcterms:modified xsi:type="dcterms:W3CDTF">2021-05-18T00:23:37Z</dcterms:modified>
  <dc:language>es-AR</dc:language>
</cp:coreProperties>
</file>