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20" d="100"/>
          <a:sy n="120" d="100"/>
        </p:scale>
        <p:origin x="2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74C2863-EC64-4F01-9776-30BC280D2EDA}" type="datetimeFigureOut">
              <a:rPr lang="es-CO" smtClean="0"/>
              <a:t>26/11/2018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C977BFE-2CD3-4DA5-BA93-C6F491568813}" type="slidenum">
              <a:rPr lang="es-CO" smtClean="0"/>
              <a:t>‹Nº›</a:t>
            </a:fld>
            <a:endParaRPr lang="es-CO"/>
          </a:p>
        </p:txBody>
      </p:sp>
    </p:spTree>
    <p:extLst>
      <p:ext uri="{BB962C8B-B14F-4D97-AF65-F5344CB8AC3E}">
        <p14:creationId xmlns:p14="http://schemas.microsoft.com/office/powerpoint/2010/main" val="1072691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A74C2863-EC64-4F01-9776-30BC280D2EDA}" type="datetimeFigureOut">
              <a:rPr lang="es-CO" smtClean="0"/>
              <a:t>26/11/2018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C977BFE-2CD3-4DA5-BA93-C6F491568813}" type="slidenum">
              <a:rPr lang="es-CO" smtClean="0"/>
              <a:t>‹Nº›</a:t>
            </a:fld>
            <a:endParaRPr lang="es-CO"/>
          </a:p>
        </p:txBody>
      </p:sp>
    </p:spTree>
    <p:extLst>
      <p:ext uri="{BB962C8B-B14F-4D97-AF65-F5344CB8AC3E}">
        <p14:creationId xmlns:p14="http://schemas.microsoft.com/office/powerpoint/2010/main" val="347808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A74C2863-EC64-4F01-9776-30BC280D2EDA}" type="datetimeFigureOut">
              <a:rPr lang="es-CO" smtClean="0"/>
              <a:t>26/11/2018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C977BFE-2CD3-4DA5-BA93-C6F491568813}" type="slidenum">
              <a:rPr lang="es-CO" smtClean="0"/>
              <a:t>‹Nº›</a:t>
            </a:fld>
            <a:endParaRPr lang="es-C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32687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A74C2863-EC64-4F01-9776-30BC280D2EDA}" type="datetimeFigureOut">
              <a:rPr lang="es-CO" smtClean="0"/>
              <a:t>26/11/2018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C977BFE-2CD3-4DA5-BA93-C6F491568813}" type="slidenum">
              <a:rPr lang="es-CO" smtClean="0"/>
              <a:t>‹Nº›</a:t>
            </a:fld>
            <a:endParaRPr lang="es-CO"/>
          </a:p>
        </p:txBody>
      </p:sp>
    </p:spTree>
    <p:extLst>
      <p:ext uri="{BB962C8B-B14F-4D97-AF65-F5344CB8AC3E}">
        <p14:creationId xmlns:p14="http://schemas.microsoft.com/office/powerpoint/2010/main" val="3191505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A74C2863-EC64-4F01-9776-30BC280D2EDA}" type="datetimeFigureOut">
              <a:rPr lang="es-CO" smtClean="0"/>
              <a:t>26/11/2018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C977BFE-2CD3-4DA5-BA93-C6F491568813}" type="slidenum">
              <a:rPr lang="es-CO" smtClean="0"/>
              <a:t>‹Nº›</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1554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A74C2863-EC64-4F01-9776-30BC280D2EDA}" type="datetimeFigureOut">
              <a:rPr lang="es-CO" smtClean="0"/>
              <a:t>26/11/2018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C977BFE-2CD3-4DA5-BA93-C6F491568813}" type="slidenum">
              <a:rPr lang="es-CO" smtClean="0"/>
              <a:t>‹Nº›</a:t>
            </a:fld>
            <a:endParaRPr lang="es-CO"/>
          </a:p>
        </p:txBody>
      </p:sp>
    </p:spTree>
    <p:extLst>
      <p:ext uri="{BB962C8B-B14F-4D97-AF65-F5344CB8AC3E}">
        <p14:creationId xmlns:p14="http://schemas.microsoft.com/office/powerpoint/2010/main" val="3645132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74C2863-EC64-4F01-9776-30BC280D2EDA}" type="datetimeFigureOut">
              <a:rPr lang="es-CO" smtClean="0"/>
              <a:t>26/11/2018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C977BFE-2CD3-4DA5-BA93-C6F491568813}" type="slidenum">
              <a:rPr lang="es-CO" smtClean="0"/>
              <a:t>‹Nº›</a:t>
            </a:fld>
            <a:endParaRPr lang="es-CO"/>
          </a:p>
        </p:txBody>
      </p:sp>
    </p:spTree>
    <p:extLst>
      <p:ext uri="{BB962C8B-B14F-4D97-AF65-F5344CB8AC3E}">
        <p14:creationId xmlns:p14="http://schemas.microsoft.com/office/powerpoint/2010/main" val="999014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74C2863-EC64-4F01-9776-30BC280D2EDA}" type="datetimeFigureOut">
              <a:rPr lang="es-CO" smtClean="0"/>
              <a:t>26/11/2018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C977BFE-2CD3-4DA5-BA93-C6F491568813}" type="slidenum">
              <a:rPr lang="es-CO" smtClean="0"/>
              <a:t>‹Nº›</a:t>
            </a:fld>
            <a:endParaRPr lang="es-CO"/>
          </a:p>
        </p:txBody>
      </p:sp>
    </p:spTree>
    <p:extLst>
      <p:ext uri="{BB962C8B-B14F-4D97-AF65-F5344CB8AC3E}">
        <p14:creationId xmlns:p14="http://schemas.microsoft.com/office/powerpoint/2010/main" val="1207091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74C2863-EC64-4F01-9776-30BC280D2EDA}" type="datetimeFigureOut">
              <a:rPr lang="es-CO" smtClean="0"/>
              <a:t>26/11/2018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C977BFE-2CD3-4DA5-BA93-C6F491568813}" type="slidenum">
              <a:rPr lang="es-CO" smtClean="0"/>
              <a:t>‹Nº›</a:t>
            </a:fld>
            <a:endParaRPr lang="es-CO"/>
          </a:p>
        </p:txBody>
      </p:sp>
    </p:spTree>
    <p:extLst>
      <p:ext uri="{BB962C8B-B14F-4D97-AF65-F5344CB8AC3E}">
        <p14:creationId xmlns:p14="http://schemas.microsoft.com/office/powerpoint/2010/main" val="1901146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A74C2863-EC64-4F01-9776-30BC280D2EDA}" type="datetimeFigureOut">
              <a:rPr lang="es-CO" smtClean="0"/>
              <a:t>26/11/2018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C977BFE-2CD3-4DA5-BA93-C6F491568813}" type="slidenum">
              <a:rPr lang="es-CO" smtClean="0"/>
              <a:t>‹Nº›</a:t>
            </a:fld>
            <a:endParaRPr lang="es-CO"/>
          </a:p>
        </p:txBody>
      </p:sp>
    </p:spTree>
    <p:extLst>
      <p:ext uri="{BB962C8B-B14F-4D97-AF65-F5344CB8AC3E}">
        <p14:creationId xmlns:p14="http://schemas.microsoft.com/office/powerpoint/2010/main" val="3513735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74C2863-EC64-4F01-9776-30BC280D2EDA}" type="datetimeFigureOut">
              <a:rPr lang="es-CO" smtClean="0"/>
              <a:t>26/11/2018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C977BFE-2CD3-4DA5-BA93-C6F491568813}" type="slidenum">
              <a:rPr lang="es-CO" smtClean="0"/>
              <a:t>‹Nº›</a:t>
            </a:fld>
            <a:endParaRPr lang="es-CO"/>
          </a:p>
        </p:txBody>
      </p:sp>
    </p:spTree>
    <p:extLst>
      <p:ext uri="{BB962C8B-B14F-4D97-AF65-F5344CB8AC3E}">
        <p14:creationId xmlns:p14="http://schemas.microsoft.com/office/powerpoint/2010/main" val="732553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74C2863-EC64-4F01-9776-30BC280D2EDA}" type="datetimeFigureOut">
              <a:rPr lang="es-CO" smtClean="0"/>
              <a:t>26/11/2018</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0C977BFE-2CD3-4DA5-BA93-C6F491568813}" type="slidenum">
              <a:rPr lang="es-CO" smtClean="0"/>
              <a:t>‹Nº›</a:t>
            </a:fld>
            <a:endParaRPr lang="es-CO"/>
          </a:p>
        </p:txBody>
      </p:sp>
    </p:spTree>
    <p:extLst>
      <p:ext uri="{BB962C8B-B14F-4D97-AF65-F5344CB8AC3E}">
        <p14:creationId xmlns:p14="http://schemas.microsoft.com/office/powerpoint/2010/main" val="420174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74C2863-EC64-4F01-9776-30BC280D2EDA}" type="datetimeFigureOut">
              <a:rPr lang="es-CO" smtClean="0"/>
              <a:t>26/11/2018</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0C977BFE-2CD3-4DA5-BA93-C6F491568813}" type="slidenum">
              <a:rPr lang="es-CO" smtClean="0"/>
              <a:t>‹Nº›</a:t>
            </a:fld>
            <a:endParaRPr lang="es-CO"/>
          </a:p>
        </p:txBody>
      </p:sp>
    </p:spTree>
    <p:extLst>
      <p:ext uri="{BB962C8B-B14F-4D97-AF65-F5344CB8AC3E}">
        <p14:creationId xmlns:p14="http://schemas.microsoft.com/office/powerpoint/2010/main" val="1610998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4C2863-EC64-4F01-9776-30BC280D2EDA}" type="datetimeFigureOut">
              <a:rPr lang="es-CO" smtClean="0"/>
              <a:t>26/11/2018</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0C977BFE-2CD3-4DA5-BA93-C6F491568813}" type="slidenum">
              <a:rPr lang="es-CO" smtClean="0"/>
              <a:t>‹Nº›</a:t>
            </a:fld>
            <a:endParaRPr lang="es-CO"/>
          </a:p>
        </p:txBody>
      </p:sp>
    </p:spTree>
    <p:extLst>
      <p:ext uri="{BB962C8B-B14F-4D97-AF65-F5344CB8AC3E}">
        <p14:creationId xmlns:p14="http://schemas.microsoft.com/office/powerpoint/2010/main" val="3552716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A74C2863-EC64-4F01-9776-30BC280D2EDA}" type="datetimeFigureOut">
              <a:rPr lang="es-CO" smtClean="0"/>
              <a:t>26/11/2018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C977BFE-2CD3-4DA5-BA93-C6F491568813}" type="slidenum">
              <a:rPr lang="es-CO" smtClean="0"/>
              <a:t>‹Nº›</a:t>
            </a:fld>
            <a:endParaRPr lang="es-CO"/>
          </a:p>
        </p:txBody>
      </p:sp>
    </p:spTree>
    <p:extLst>
      <p:ext uri="{BB962C8B-B14F-4D97-AF65-F5344CB8AC3E}">
        <p14:creationId xmlns:p14="http://schemas.microsoft.com/office/powerpoint/2010/main" val="3846776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A74C2863-EC64-4F01-9776-30BC280D2EDA}" type="datetimeFigureOut">
              <a:rPr lang="es-CO" smtClean="0"/>
              <a:t>26/11/2018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C977BFE-2CD3-4DA5-BA93-C6F491568813}" type="slidenum">
              <a:rPr lang="es-CO" smtClean="0"/>
              <a:t>‹Nº›</a:t>
            </a:fld>
            <a:endParaRPr lang="es-CO"/>
          </a:p>
        </p:txBody>
      </p:sp>
    </p:spTree>
    <p:extLst>
      <p:ext uri="{BB962C8B-B14F-4D97-AF65-F5344CB8AC3E}">
        <p14:creationId xmlns:p14="http://schemas.microsoft.com/office/powerpoint/2010/main" val="2915051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4C2863-EC64-4F01-9776-30BC280D2EDA}" type="datetimeFigureOut">
              <a:rPr lang="es-CO" smtClean="0"/>
              <a:t>26/11/2018</a:t>
            </a:fld>
            <a:endParaRPr lang="es-C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977BFE-2CD3-4DA5-BA93-C6F491568813}" type="slidenum">
              <a:rPr lang="es-CO" smtClean="0"/>
              <a:t>‹Nº›</a:t>
            </a:fld>
            <a:endParaRPr lang="es-CO"/>
          </a:p>
        </p:txBody>
      </p:sp>
    </p:spTree>
    <p:extLst>
      <p:ext uri="{BB962C8B-B14F-4D97-AF65-F5344CB8AC3E}">
        <p14:creationId xmlns:p14="http://schemas.microsoft.com/office/powerpoint/2010/main" val="1159615444"/>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nexos.com.mx/?p=28723" TargetMode="External"/><Relationship Id="rId2" Type="http://schemas.openxmlformats.org/officeDocument/2006/relationships/hyperlink" Target="http://www.aesthethika.org/IMG/pdf/AEV9N1_03_Ormart_Problemas_eticos.pdf" TargetMode="External"/><Relationship Id="rId1" Type="http://schemas.openxmlformats.org/officeDocument/2006/relationships/slideLayout" Target="../slideLayouts/slideLayout2.xml"/><Relationship Id="rId5" Type="http://schemas.openxmlformats.org/officeDocument/2006/relationships/hyperlink" Target="https://www.nexos.com.mx/?p=26411" TargetMode="External"/><Relationship Id="rId4" Type="http://schemas.openxmlformats.org/officeDocument/2006/relationships/hyperlink" Target="https://www.nexos.com.mx/?p=32435"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D4FCD1-77AF-4343-928A-5CD83CF3254A}"/>
              </a:ext>
            </a:extLst>
          </p:cNvPr>
          <p:cNvSpPr>
            <a:spLocks noGrp="1"/>
          </p:cNvSpPr>
          <p:nvPr>
            <p:ph type="ctrTitle"/>
          </p:nvPr>
        </p:nvSpPr>
        <p:spPr/>
        <p:txBody>
          <a:bodyPr/>
          <a:lstStyle/>
          <a:p>
            <a:r>
              <a:rPr lang="es-MX" dirty="0"/>
              <a:t>Ética medica </a:t>
            </a:r>
            <a:endParaRPr lang="es-CO" dirty="0"/>
          </a:p>
        </p:txBody>
      </p:sp>
      <p:sp>
        <p:nvSpPr>
          <p:cNvPr id="3" name="Subtítulo 2">
            <a:extLst>
              <a:ext uri="{FF2B5EF4-FFF2-40B4-BE49-F238E27FC236}">
                <a16:creationId xmlns:a16="http://schemas.microsoft.com/office/drawing/2014/main" id="{B930CC35-04C7-413A-90B9-9941B74F8D05}"/>
              </a:ext>
            </a:extLst>
          </p:cNvPr>
          <p:cNvSpPr>
            <a:spLocks noGrp="1"/>
          </p:cNvSpPr>
          <p:nvPr>
            <p:ph type="subTitle" idx="1"/>
          </p:nvPr>
        </p:nvSpPr>
        <p:spPr/>
        <p:txBody>
          <a:bodyPr/>
          <a:lstStyle/>
          <a:p>
            <a:pPr algn="l"/>
            <a:endParaRPr lang="es-MX" dirty="0"/>
          </a:p>
          <a:p>
            <a:pPr algn="l"/>
            <a:r>
              <a:rPr lang="es-MX" dirty="0">
                <a:solidFill>
                  <a:schemeClr val="tx1"/>
                </a:solidFill>
              </a:rPr>
              <a:t>José Luciano Amaya Carrascal</a:t>
            </a:r>
            <a:endParaRPr lang="es-CO" dirty="0">
              <a:solidFill>
                <a:schemeClr val="tx1"/>
              </a:solidFill>
            </a:endParaRPr>
          </a:p>
        </p:txBody>
      </p:sp>
    </p:spTree>
    <p:extLst>
      <p:ext uri="{BB962C8B-B14F-4D97-AF65-F5344CB8AC3E}">
        <p14:creationId xmlns:p14="http://schemas.microsoft.com/office/powerpoint/2010/main" val="3944941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8C1CF8-6D4F-47EE-B1EA-911313705C02}"/>
              </a:ext>
            </a:extLst>
          </p:cNvPr>
          <p:cNvSpPr>
            <a:spLocks noGrp="1"/>
          </p:cNvSpPr>
          <p:nvPr>
            <p:ph type="title"/>
          </p:nvPr>
        </p:nvSpPr>
        <p:spPr/>
        <p:txBody>
          <a:bodyPr/>
          <a:lstStyle/>
          <a:p>
            <a:pPr algn="ctr"/>
            <a:r>
              <a:rPr lang="es-CO" dirty="0"/>
              <a:t>Experimentos de obediencia</a:t>
            </a:r>
          </a:p>
        </p:txBody>
      </p:sp>
      <p:sp>
        <p:nvSpPr>
          <p:cNvPr id="3" name="Marcador de contenido 2">
            <a:extLst>
              <a:ext uri="{FF2B5EF4-FFF2-40B4-BE49-F238E27FC236}">
                <a16:creationId xmlns:a16="http://schemas.microsoft.com/office/drawing/2014/main" id="{263BD31E-3A54-421E-856E-840D916F8EEB}"/>
              </a:ext>
            </a:extLst>
          </p:cNvPr>
          <p:cNvSpPr>
            <a:spLocks noGrp="1"/>
          </p:cNvSpPr>
          <p:nvPr>
            <p:ph idx="1"/>
          </p:nvPr>
        </p:nvSpPr>
        <p:spPr/>
        <p:txBody>
          <a:bodyPr/>
          <a:lstStyle/>
          <a:p>
            <a:pPr marL="0" indent="0">
              <a:buNone/>
            </a:pPr>
            <a:r>
              <a:rPr lang="es-MX" dirty="0"/>
              <a:t>Milgram estudió con interés los experimentos de Asch y agregó ingredientes que tendrían una importancia posterior insospechada.</a:t>
            </a:r>
          </a:p>
          <a:p>
            <a:pPr marL="0" indent="0">
              <a:buNone/>
            </a:pPr>
            <a:r>
              <a:rPr lang="es-MX" dirty="0"/>
              <a:t>La sociedad en su conjunto tuvo la posibilidad de presenciar los juicios de Núremberg y sus efectos en los códigos de ética. La figura de los hombres que participaron en los más atroces actos de tortura y masacre, se veían reducidos al común denominador “yo obedecía órdenes”.</a:t>
            </a:r>
            <a:endParaRPr lang="es-CO" dirty="0"/>
          </a:p>
        </p:txBody>
      </p:sp>
    </p:spTree>
    <p:extLst>
      <p:ext uri="{BB962C8B-B14F-4D97-AF65-F5344CB8AC3E}">
        <p14:creationId xmlns:p14="http://schemas.microsoft.com/office/powerpoint/2010/main" val="1891717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CD65C6-46DF-4190-B151-CF7A37581EE2}"/>
              </a:ext>
            </a:extLst>
          </p:cNvPr>
          <p:cNvSpPr>
            <a:spLocks noGrp="1"/>
          </p:cNvSpPr>
          <p:nvPr>
            <p:ph type="title"/>
          </p:nvPr>
        </p:nvSpPr>
        <p:spPr/>
        <p:txBody>
          <a:bodyPr/>
          <a:lstStyle/>
          <a:p>
            <a:pPr algn="ctr"/>
            <a:r>
              <a:rPr lang="es-CO" dirty="0"/>
              <a:t>La cárcel de Standford </a:t>
            </a:r>
          </a:p>
        </p:txBody>
      </p:sp>
      <p:sp>
        <p:nvSpPr>
          <p:cNvPr id="3" name="Marcador de contenido 2">
            <a:extLst>
              <a:ext uri="{FF2B5EF4-FFF2-40B4-BE49-F238E27FC236}">
                <a16:creationId xmlns:a16="http://schemas.microsoft.com/office/drawing/2014/main" id="{F06BA735-C01C-4617-97FF-23C372D2898D}"/>
              </a:ext>
            </a:extLst>
          </p:cNvPr>
          <p:cNvSpPr>
            <a:spLocks noGrp="1"/>
          </p:cNvSpPr>
          <p:nvPr>
            <p:ph idx="1"/>
          </p:nvPr>
        </p:nvSpPr>
        <p:spPr/>
        <p:txBody>
          <a:bodyPr/>
          <a:lstStyle/>
          <a:p>
            <a:pPr marL="0" indent="0">
              <a:buNone/>
            </a:pPr>
            <a:r>
              <a:rPr lang="es-MX" dirty="0"/>
              <a:t>A finales de los años 40, dos jóvenes compartieron clase en el Instituto James Monroe del Bronx, de Nueva York. Ambos eran hijos de inmigrantes. Uno de ellos, de judíos de Europa del Este; el otro, de sicilianos. El judío era Stanley Milgram. El italiano era Philip Zimbardo. Ambos se criaron en un barrio donde muchos de sus amigos acabaron formando parte de bandas callejeras, y coleccionando expedientes policiales. Y, casualmente, ambos dedicaron su vida a investigar por qué personas buenas pueden hacer cosas malas.</a:t>
            </a:r>
            <a:endParaRPr lang="es-CO" dirty="0"/>
          </a:p>
        </p:txBody>
      </p:sp>
    </p:spTree>
    <p:extLst>
      <p:ext uri="{BB962C8B-B14F-4D97-AF65-F5344CB8AC3E}">
        <p14:creationId xmlns:p14="http://schemas.microsoft.com/office/powerpoint/2010/main" val="1500592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47B951-783C-4848-8590-9C425749F1A5}"/>
              </a:ext>
            </a:extLst>
          </p:cNvPr>
          <p:cNvSpPr>
            <a:spLocks noGrp="1"/>
          </p:cNvSpPr>
          <p:nvPr>
            <p:ph type="title"/>
          </p:nvPr>
        </p:nvSpPr>
        <p:spPr/>
        <p:txBody>
          <a:bodyPr/>
          <a:lstStyle/>
          <a:p>
            <a:pPr algn="ctr"/>
            <a:r>
              <a:rPr lang="es-MX" dirty="0"/>
              <a:t>Los tres experimentos a la luz del Código de Núremberg (1947)</a:t>
            </a:r>
            <a:endParaRPr lang="es-CO" dirty="0"/>
          </a:p>
        </p:txBody>
      </p:sp>
      <p:sp>
        <p:nvSpPr>
          <p:cNvPr id="3" name="Marcador de contenido 2">
            <a:extLst>
              <a:ext uri="{FF2B5EF4-FFF2-40B4-BE49-F238E27FC236}">
                <a16:creationId xmlns:a16="http://schemas.microsoft.com/office/drawing/2014/main" id="{A5FF1D9A-B104-4DB3-8B4E-4479782EA689}"/>
              </a:ext>
            </a:extLst>
          </p:cNvPr>
          <p:cNvSpPr>
            <a:spLocks noGrp="1"/>
          </p:cNvSpPr>
          <p:nvPr>
            <p:ph idx="1"/>
          </p:nvPr>
        </p:nvSpPr>
        <p:spPr/>
        <p:txBody>
          <a:bodyPr>
            <a:normAutofit lnSpcReduction="10000"/>
          </a:bodyPr>
          <a:lstStyle/>
          <a:p>
            <a:pPr marL="0" indent="0">
              <a:buNone/>
            </a:pPr>
            <a:r>
              <a:rPr lang="es-MX" dirty="0"/>
              <a:t>Este Código se encontraba en vigencia antes de la realización de todos los experimentos, sin embargo, ninguno de los psicólogos tuvo en cuenta que los experimentos realizados atentaban contra sus principios</a:t>
            </a:r>
          </a:p>
          <a:p>
            <a:r>
              <a:rPr lang="es-MX" dirty="0"/>
              <a:t>La experiencia de Asch se propone un fin que sería difícilmente obtenible mediante otros métodos de investigación que no impliquen el engaño al sujeto</a:t>
            </a:r>
          </a:p>
          <a:p>
            <a:r>
              <a:rPr lang="es-MX" dirty="0"/>
              <a:t>En el caso de la experiencia de Milgram la consigna engañosa se hace más imprescindible aún, es condición para evaluar la obediencia a la autoridad que el sujeto desconozca la naturaleza de la experiencia.</a:t>
            </a:r>
          </a:p>
          <a:p>
            <a:pPr marL="0" indent="0">
              <a:buNone/>
            </a:pPr>
            <a:r>
              <a:rPr lang="es-MX" dirty="0"/>
              <a:t>incluso en el caso de que el sujeto presentara claros signos de sufrimiento                                                                   psíquico la experiencia continuaba. Milgram refiere incluso un caso de un sujeto que sufrió un ataque convulsivo, y recién llegada a ese punto la experiencia fue detenida. </a:t>
            </a:r>
          </a:p>
          <a:p>
            <a:pPr marL="0" indent="0">
              <a:buNone/>
            </a:pPr>
            <a:endParaRPr lang="es-CO" dirty="0"/>
          </a:p>
        </p:txBody>
      </p:sp>
    </p:spTree>
    <p:extLst>
      <p:ext uri="{BB962C8B-B14F-4D97-AF65-F5344CB8AC3E}">
        <p14:creationId xmlns:p14="http://schemas.microsoft.com/office/powerpoint/2010/main" val="680695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299ACB-1DD2-47C4-9355-F709786494CB}"/>
              </a:ext>
            </a:extLst>
          </p:cNvPr>
          <p:cNvSpPr>
            <a:spLocks noGrp="1"/>
          </p:cNvSpPr>
          <p:nvPr>
            <p:ph type="title"/>
          </p:nvPr>
        </p:nvSpPr>
        <p:spPr/>
        <p:txBody>
          <a:bodyPr/>
          <a:lstStyle/>
          <a:p>
            <a:pPr algn="ctr"/>
            <a:r>
              <a:rPr lang="es-MX" dirty="0"/>
              <a:t>Los tres experimentos a la luz del Código de Núremberg (1947)</a:t>
            </a:r>
            <a:endParaRPr lang="es-CO" dirty="0"/>
          </a:p>
        </p:txBody>
      </p:sp>
      <p:sp>
        <p:nvSpPr>
          <p:cNvPr id="3" name="Marcador de contenido 2">
            <a:extLst>
              <a:ext uri="{FF2B5EF4-FFF2-40B4-BE49-F238E27FC236}">
                <a16:creationId xmlns:a16="http://schemas.microsoft.com/office/drawing/2014/main" id="{D8A3A18F-DC49-4A8E-AA53-CF75E150F160}"/>
              </a:ext>
            </a:extLst>
          </p:cNvPr>
          <p:cNvSpPr>
            <a:spLocks noGrp="1"/>
          </p:cNvSpPr>
          <p:nvPr>
            <p:ph idx="1"/>
          </p:nvPr>
        </p:nvSpPr>
        <p:spPr/>
        <p:txBody>
          <a:bodyPr/>
          <a:lstStyle/>
          <a:p>
            <a:r>
              <a:rPr lang="es-MX" dirty="0"/>
              <a:t>La diferencia sustancial que marca la experiencia de la cárcel de Stanford con respecto a las dos anteriores es que el daño que sufren los sujetos involucrados en esa ficción en el rol de prisioneros es producido por otros que también son sujetos de la investigación, la ficción generada va mucho más allá de lo planeado y produce unos efectos subjetivos no calculados. </a:t>
            </a:r>
          </a:p>
          <a:p>
            <a:pPr marL="0" indent="0">
              <a:buNone/>
            </a:pPr>
            <a:r>
              <a:rPr lang="es-MX" dirty="0"/>
              <a:t>El grado de conflicto de esta investigación con el código es extremo dadas las condiciones de sufrimiento a la que los sujetos son sometidos, fueron denigrados y maltratados en el curso del experimento</a:t>
            </a:r>
            <a:endParaRPr lang="es-CO" dirty="0"/>
          </a:p>
        </p:txBody>
      </p:sp>
    </p:spTree>
    <p:extLst>
      <p:ext uri="{BB962C8B-B14F-4D97-AF65-F5344CB8AC3E}">
        <p14:creationId xmlns:p14="http://schemas.microsoft.com/office/powerpoint/2010/main" val="2025666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C4BC12-DAFB-428F-AFF3-1037E49CD4FB}"/>
              </a:ext>
            </a:extLst>
          </p:cNvPr>
          <p:cNvSpPr>
            <a:spLocks noGrp="1"/>
          </p:cNvSpPr>
          <p:nvPr>
            <p:ph type="title"/>
          </p:nvPr>
        </p:nvSpPr>
        <p:spPr>
          <a:xfrm>
            <a:off x="677333" y="609600"/>
            <a:ext cx="8983501" cy="1320800"/>
          </a:xfrm>
        </p:spPr>
        <p:txBody>
          <a:bodyPr>
            <a:normAutofit fontScale="90000"/>
          </a:bodyPr>
          <a:lstStyle/>
          <a:p>
            <a:pPr algn="ctr"/>
            <a:r>
              <a:rPr lang="es-MX" dirty="0"/>
              <a:t>Los experimentos a la luz de la Declaración Universal sobre Bioética y Derechos Humanos</a:t>
            </a:r>
            <a:endParaRPr lang="es-CO" dirty="0"/>
          </a:p>
        </p:txBody>
      </p:sp>
      <p:sp>
        <p:nvSpPr>
          <p:cNvPr id="3" name="Marcador de contenido 2">
            <a:extLst>
              <a:ext uri="{FF2B5EF4-FFF2-40B4-BE49-F238E27FC236}">
                <a16:creationId xmlns:a16="http://schemas.microsoft.com/office/drawing/2014/main" id="{CA38421A-288F-48A8-8A20-64B8D110CB05}"/>
              </a:ext>
            </a:extLst>
          </p:cNvPr>
          <p:cNvSpPr>
            <a:spLocks noGrp="1"/>
          </p:cNvSpPr>
          <p:nvPr>
            <p:ph idx="1"/>
          </p:nvPr>
        </p:nvSpPr>
        <p:spPr>
          <a:xfrm>
            <a:off x="677333" y="2160589"/>
            <a:ext cx="8983501" cy="3880773"/>
          </a:xfrm>
        </p:spPr>
        <p:txBody>
          <a:bodyPr/>
          <a:lstStyle/>
          <a:p>
            <a:r>
              <a:rPr lang="es-CO" dirty="0"/>
              <a:t>Beneficios y efectos nocivos.</a:t>
            </a:r>
          </a:p>
          <a:p>
            <a:r>
              <a:rPr lang="es-CO" dirty="0"/>
              <a:t>Consentimiento,</a:t>
            </a:r>
            <a:r>
              <a:rPr lang="es-MX" dirty="0"/>
              <a:t> Personas carentes de la capacidad de dar su consentimiento.</a:t>
            </a:r>
          </a:p>
          <a:p>
            <a:r>
              <a:rPr lang="es-MX" dirty="0"/>
              <a:t>Aprovechamiento compartido de los beneficios</a:t>
            </a:r>
          </a:p>
          <a:p>
            <a:endParaRPr lang="es-CO" dirty="0"/>
          </a:p>
        </p:txBody>
      </p:sp>
    </p:spTree>
    <p:extLst>
      <p:ext uri="{BB962C8B-B14F-4D97-AF65-F5344CB8AC3E}">
        <p14:creationId xmlns:p14="http://schemas.microsoft.com/office/powerpoint/2010/main" val="503062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19C5E6-261E-44BE-9BA8-95F2D822E49F}"/>
              </a:ext>
            </a:extLst>
          </p:cNvPr>
          <p:cNvSpPr>
            <a:spLocks noGrp="1"/>
          </p:cNvSpPr>
          <p:nvPr>
            <p:ph type="title"/>
          </p:nvPr>
        </p:nvSpPr>
        <p:spPr>
          <a:xfrm>
            <a:off x="677334" y="609599"/>
            <a:ext cx="8596668" cy="1481593"/>
          </a:xfrm>
        </p:spPr>
        <p:txBody>
          <a:bodyPr>
            <a:normAutofit fontScale="90000"/>
          </a:bodyPr>
          <a:lstStyle/>
          <a:p>
            <a:pPr algn="ctr"/>
            <a:r>
              <a:rPr lang="es-MX" dirty="0"/>
              <a:t>Los experimentos a la luz de la Declaración Universal de Principios Éticos para psicólogas y psicólogos</a:t>
            </a:r>
            <a:endParaRPr lang="es-CO" dirty="0"/>
          </a:p>
        </p:txBody>
      </p:sp>
      <p:sp>
        <p:nvSpPr>
          <p:cNvPr id="3" name="Marcador de contenido 2">
            <a:extLst>
              <a:ext uri="{FF2B5EF4-FFF2-40B4-BE49-F238E27FC236}">
                <a16:creationId xmlns:a16="http://schemas.microsoft.com/office/drawing/2014/main" id="{B3CD974B-A0D0-4CA1-83CC-2E61E6579390}"/>
              </a:ext>
            </a:extLst>
          </p:cNvPr>
          <p:cNvSpPr>
            <a:spLocks noGrp="1"/>
          </p:cNvSpPr>
          <p:nvPr>
            <p:ph idx="1"/>
          </p:nvPr>
        </p:nvSpPr>
        <p:spPr/>
        <p:txBody>
          <a:bodyPr/>
          <a:lstStyle/>
          <a:p>
            <a:r>
              <a:rPr lang="es-MX" dirty="0"/>
              <a:t>Respeto por la Dignidad de las Personas y los Pueblos</a:t>
            </a:r>
          </a:p>
          <a:p>
            <a:r>
              <a:rPr lang="es-MX" dirty="0"/>
              <a:t>Cuidado competente del Bienestar de los Otros</a:t>
            </a:r>
            <a:endParaRPr lang="es-CO" dirty="0"/>
          </a:p>
        </p:txBody>
      </p:sp>
    </p:spTree>
    <p:extLst>
      <p:ext uri="{BB962C8B-B14F-4D97-AF65-F5344CB8AC3E}">
        <p14:creationId xmlns:p14="http://schemas.microsoft.com/office/powerpoint/2010/main" val="639841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142CB4-9D2F-46E0-8E10-D53956ADE4E0}"/>
              </a:ext>
            </a:extLst>
          </p:cNvPr>
          <p:cNvSpPr>
            <a:spLocks noGrp="1"/>
          </p:cNvSpPr>
          <p:nvPr>
            <p:ph type="title"/>
          </p:nvPr>
        </p:nvSpPr>
        <p:spPr/>
        <p:txBody>
          <a:bodyPr/>
          <a:lstStyle/>
          <a:p>
            <a:pPr algn="ctr"/>
            <a:r>
              <a:rPr lang="es-CO" dirty="0"/>
              <a:t>No dañar</a:t>
            </a:r>
            <a:br>
              <a:rPr lang="es-CO" dirty="0"/>
            </a:br>
            <a:endParaRPr lang="es-CO" b="1" dirty="0"/>
          </a:p>
        </p:txBody>
      </p:sp>
      <p:sp>
        <p:nvSpPr>
          <p:cNvPr id="3" name="Marcador de contenido 2">
            <a:extLst>
              <a:ext uri="{FF2B5EF4-FFF2-40B4-BE49-F238E27FC236}">
                <a16:creationId xmlns:a16="http://schemas.microsoft.com/office/drawing/2014/main" id="{588EBD0E-9346-4E98-A192-BEEAD723BA4D}"/>
              </a:ext>
            </a:extLst>
          </p:cNvPr>
          <p:cNvSpPr>
            <a:spLocks noGrp="1"/>
          </p:cNvSpPr>
          <p:nvPr>
            <p:ph idx="1"/>
          </p:nvPr>
        </p:nvSpPr>
        <p:spPr/>
        <p:txBody>
          <a:bodyPr/>
          <a:lstStyle/>
          <a:p>
            <a:pPr marL="0" indent="0">
              <a:buNone/>
            </a:pPr>
            <a:r>
              <a:rPr lang="es-MX" dirty="0"/>
              <a:t>Seis son los principios de la bioética; los mismos se aplican a la ética médica:</a:t>
            </a:r>
          </a:p>
          <a:p>
            <a:pPr>
              <a:buFont typeface="+mj-lt"/>
              <a:buAutoNum type="arabicPeriod"/>
            </a:pPr>
            <a:r>
              <a:rPr lang="es-CO" dirty="0"/>
              <a:t>Autonomía.</a:t>
            </a:r>
          </a:p>
          <a:p>
            <a:pPr>
              <a:buFont typeface="+mj-lt"/>
              <a:buAutoNum type="arabicPeriod"/>
            </a:pPr>
            <a:r>
              <a:rPr lang="es-CO" dirty="0"/>
              <a:t>Veracidad.</a:t>
            </a:r>
          </a:p>
          <a:p>
            <a:pPr>
              <a:buFont typeface="+mj-lt"/>
              <a:buAutoNum type="arabicPeriod"/>
            </a:pPr>
            <a:r>
              <a:rPr lang="es-MX" dirty="0"/>
              <a:t>No hacer daño (también llamado no maleficencia).</a:t>
            </a:r>
          </a:p>
          <a:p>
            <a:pPr>
              <a:buFont typeface="+mj-lt"/>
              <a:buAutoNum type="arabicPeriod"/>
            </a:pPr>
            <a:r>
              <a:rPr lang="es-CO" dirty="0"/>
              <a:t>Hacer el bien (beneficencia).</a:t>
            </a:r>
          </a:p>
          <a:p>
            <a:pPr>
              <a:buFont typeface="+mj-lt"/>
              <a:buAutoNum type="arabicPeriod"/>
            </a:pPr>
            <a:r>
              <a:rPr lang="es-CO" dirty="0"/>
              <a:t>Confidencialidad.</a:t>
            </a:r>
          </a:p>
          <a:p>
            <a:pPr>
              <a:buFont typeface="+mj-lt"/>
              <a:buAutoNum type="arabicPeriod"/>
            </a:pPr>
            <a:r>
              <a:rPr lang="es-CO" dirty="0"/>
              <a:t>Justicia.</a:t>
            </a:r>
          </a:p>
        </p:txBody>
      </p:sp>
    </p:spTree>
    <p:extLst>
      <p:ext uri="{BB962C8B-B14F-4D97-AF65-F5344CB8AC3E}">
        <p14:creationId xmlns:p14="http://schemas.microsoft.com/office/powerpoint/2010/main" val="3067892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0553CB-F148-4CA6-95B0-7FAD05F49DF4}"/>
              </a:ext>
            </a:extLst>
          </p:cNvPr>
          <p:cNvSpPr>
            <a:spLocks noGrp="1"/>
          </p:cNvSpPr>
          <p:nvPr>
            <p:ph type="title"/>
          </p:nvPr>
        </p:nvSpPr>
        <p:spPr/>
        <p:txBody>
          <a:bodyPr/>
          <a:lstStyle/>
          <a:p>
            <a:pPr algn="ctr"/>
            <a:r>
              <a:rPr lang="es-CO" dirty="0"/>
              <a:t>No dañar</a:t>
            </a:r>
          </a:p>
        </p:txBody>
      </p:sp>
      <p:sp>
        <p:nvSpPr>
          <p:cNvPr id="3" name="Marcador de contenido 2">
            <a:extLst>
              <a:ext uri="{FF2B5EF4-FFF2-40B4-BE49-F238E27FC236}">
                <a16:creationId xmlns:a16="http://schemas.microsoft.com/office/drawing/2014/main" id="{2334E86F-F40E-4F99-94DB-142E90B7F3DB}"/>
              </a:ext>
            </a:extLst>
          </p:cNvPr>
          <p:cNvSpPr>
            <a:spLocks noGrp="1"/>
          </p:cNvSpPr>
          <p:nvPr>
            <p:ph idx="1"/>
          </p:nvPr>
        </p:nvSpPr>
        <p:spPr>
          <a:xfrm>
            <a:off x="971532" y="1930400"/>
            <a:ext cx="8596668" cy="3880773"/>
          </a:xfrm>
        </p:spPr>
        <p:txBody>
          <a:bodyPr/>
          <a:lstStyle/>
          <a:p>
            <a:pPr marL="0" indent="0">
              <a:buNone/>
            </a:pPr>
            <a:r>
              <a:rPr lang="es-MX" dirty="0"/>
              <a:t>No dañar es requisito médico obligatorio. </a:t>
            </a:r>
            <a:r>
              <a:rPr lang="es-MX" i="1" dirty="0" err="1"/>
              <a:t>Primum</a:t>
            </a:r>
            <a:r>
              <a:rPr lang="es-MX" i="1" dirty="0"/>
              <a:t> non </a:t>
            </a:r>
            <a:r>
              <a:rPr lang="es-MX" i="1" dirty="0" err="1"/>
              <a:t>nocere</a:t>
            </a:r>
            <a:r>
              <a:rPr lang="es-MX" dirty="0"/>
              <a:t>, “Primero no hacer daño”, es un principio fundamental tanto en la vida como en la medicina.   </a:t>
            </a:r>
          </a:p>
          <a:p>
            <a:pPr marL="0" indent="0">
              <a:buNone/>
            </a:pPr>
            <a:r>
              <a:rPr lang="es-MX" dirty="0"/>
              <a:t>No producir daño antecede al principio de beneficencia. Sin embargo, son muchas las situaciones donde una acción médica puede perjudicar</a:t>
            </a:r>
            <a:endParaRPr lang="es-CO" dirty="0"/>
          </a:p>
        </p:txBody>
      </p:sp>
      <p:pic>
        <p:nvPicPr>
          <p:cNvPr id="5" name="Imagen 4">
            <a:extLst>
              <a:ext uri="{FF2B5EF4-FFF2-40B4-BE49-F238E27FC236}">
                <a16:creationId xmlns:a16="http://schemas.microsoft.com/office/drawing/2014/main" id="{4BE05E3F-9D1D-4FFB-B057-B6CF40C59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6156" y="3251200"/>
            <a:ext cx="3268700" cy="3093021"/>
          </a:xfrm>
          <a:prstGeom prst="rect">
            <a:avLst/>
          </a:prstGeom>
        </p:spPr>
      </p:pic>
    </p:spTree>
    <p:extLst>
      <p:ext uri="{BB962C8B-B14F-4D97-AF65-F5344CB8AC3E}">
        <p14:creationId xmlns:p14="http://schemas.microsoft.com/office/powerpoint/2010/main" val="495943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DD27BD-A273-406F-8546-117F219097E4}"/>
              </a:ext>
            </a:extLst>
          </p:cNvPr>
          <p:cNvSpPr>
            <a:spLocks noGrp="1"/>
          </p:cNvSpPr>
          <p:nvPr>
            <p:ph type="title"/>
          </p:nvPr>
        </p:nvSpPr>
        <p:spPr>
          <a:xfrm>
            <a:off x="543984" y="609600"/>
            <a:ext cx="8596668" cy="1320800"/>
          </a:xfrm>
        </p:spPr>
        <p:txBody>
          <a:bodyPr/>
          <a:lstStyle/>
          <a:p>
            <a:pPr algn="ctr"/>
            <a:r>
              <a:rPr lang="es-CO" dirty="0"/>
              <a:t>Errores médicos</a:t>
            </a:r>
            <a:br>
              <a:rPr lang="es-CO" dirty="0"/>
            </a:br>
            <a:endParaRPr lang="es-CO" dirty="0"/>
          </a:p>
        </p:txBody>
      </p:sp>
      <p:sp>
        <p:nvSpPr>
          <p:cNvPr id="3" name="Marcador de contenido 2">
            <a:extLst>
              <a:ext uri="{FF2B5EF4-FFF2-40B4-BE49-F238E27FC236}">
                <a16:creationId xmlns:a16="http://schemas.microsoft.com/office/drawing/2014/main" id="{C12ADE51-CC7C-43E8-9AB2-36DB64870D3C}"/>
              </a:ext>
            </a:extLst>
          </p:cNvPr>
          <p:cNvSpPr>
            <a:spLocks noGrp="1"/>
          </p:cNvSpPr>
          <p:nvPr>
            <p:ph idx="1"/>
          </p:nvPr>
        </p:nvSpPr>
        <p:spPr/>
        <p:txBody>
          <a:bodyPr/>
          <a:lstStyle/>
          <a:p>
            <a:pPr marL="0" indent="0">
              <a:buNone/>
            </a:pPr>
            <a:r>
              <a:rPr lang="es-MX" dirty="0"/>
              <a:t>No hay una relación inversamente proporcional entre errores médicos y tecnología médica. Sí la hay entre la inversión en tecnología médica y el presupuesto hospitalario para estudiar y disminuir el número de errores médicos. Como siempre, cuando se habla de dinero, la razón —la sinrazón— es sencilla: mientras que la tecnología genera dinero, el estudio de los errores médicos no deviene en ganancias económicas.</a:t>
            </a:r>
          </a:p>
          <a:p>
            <a:r>
              <a:rPr lang="es-MX" dirty="0"/>
              <a:t>Errores médicos: algunos estudios calculan que cada año fallecen entre 180 mil y 195 mil personas; otros incrementan la cifra hasta 400 mil. </a:t>
            </a:r>
          </a:p>
          <a:p>
            <a:pPr fontAlgn="base"/>
            <a:r>
              <a:rPr lang="es-MX" dirty="0"/>
              <a:t>Estados Unidos, en 2013, las enfermedades cardiacas ocuparon el primer lugar en mortalidad; cáncer fue la segunda causa y errores médicos el tercer lugar.</a:t>
            </a:r>
          </a:p>
          <a:p>
            <a:pPr marL="0" indent="0">
              <a:buNone/>
            </a:pPr>
            <a:br>
              <a:rPr lang="es-MX" dirty="0"/>
            </a:br>
            <a:endParaRPr lang="es-CO" dirty="0"/>
          </a:p>
        </p:txBody>
      </p:sp>
      <p:pic>
        <p:nvPicPr>
          <p:cNvPr id="5" name="Imagen 4">
            <a:extLst>
              <a:ext uri="{FF2B5EF4-FFF2-40B4-BE49-F238E27FC236}">
                <a16:creationId xmlns:a16="http://schemas.microsoft.com/office/drawing/2014/main" id="{03D7CD96-40D1-4A7B-A531-2D9F28E343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40738"/>
            <a:ext cx="2580091" cy="2027790"/>
          </a:xfrm>
          <a:prstGeom prst="rect">
            <a:avLst/>
          </a:prstGeom>
        </p:spPr>
      </p:pic>
    </p:spTree>
    <p:extLst>
      <p:ext uri="{BB962C8B-B14F-4D97-AF65-F5344CB8AC3E}">
        <p14:creationId xmlns:p14="http://schemas.microsoft.com/office/powerpoint/2010/main" val="986117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C6E187-BB2D-45DE-A6C9-5FFA2F4974F7}"/>
              </a:ext>
            </a:extLst>
          </p:cNvPr>
          <p:cNvSpPr>
            <a:spLocks noGrp="1"/>
          </p:cNvSpPr>
          <p:nvPr>
            <p:ph type="title"/>
          </p:nvPr>
        </p:nvSpPr>
        <p:spPr/>
        <p:txBody>
          <a:bodyPr/>
          <a:lstStyle/>
          <a:p>
            <a:pPr algn="ctr"/>
            <a:r>
              <a:rPr lang="es-CO" dirty="0"/>
              <a:t>					Medicina: Profesionalismo</a:t>
            </a:r>
            <a:br>
              <a:rPr lang="es-CO" dirty="0"/>
            </a:br>
            <a:endParaRPr lang="es-CO" dirty="0"/>
          </a:p>
        </p:txBody>
      </p:sp>
      <p:sp>
        <p:nvSpPr>
          <p:cNvPr id="3" name="Marcador de contenido 2">
            <a:extLst>
              <a:ext uri="{FF2B5EF4-FFF2-40B4-BE49-F238E27FC236}">
                <a16:creationId xmlns:a16="http://schemas.microsoft.com/office/drawing/2014/main" id="{EF9B93DE-621B-4ABF-B654-92D36C7C9232}"/>
              </a:ext>
            </a:extLst>
          </p:cNvPr>
          <p:cNvSpPr>
            <a:spLocks noGrp="1"/>
          </p:cNvSpPr>
          <p:nvPr>
            <p:ph idx="1"/>
          </p:nvPr>
        </p:nvSpPr>
        <p:spPr/>
        <p:txBody>
          <a:bodyPr>
            <a:normAutofit lnSpcReduction="10000"/>
          </a:bodyPr>
          <a:lstStyle/>
          <a:p>
            <a:pPr marL="0" indent="0" fontAlgn="base">
              <a:buNone/>
            </a:pPr>
            <a:r>
              <a:rPr lang="es-MX" dirty="0"/>
              <a:t>Profesionalismo en medicina debe implicar “humanismo”.</a:t>
            </a:r>
          </a:p>
          <a:p>
            <a:pPr marL="0" indent="0" fontAlgn="base">
              <a:buNone/>
            </a:pPr>
            <a:r>
              <a:rPr lang="es-MX" dirty="0"/>
              <a:t>Diversas razones tienden a sepultar la relación médico-paciente: abogados que se enriquecen y dividen, farmacéuticas que intentan vender sus productos a toda costa, compañías aseguradoras que enfrentan a médicos y enfermos, doctores que lucran “en forma desusada”, y hospitales y laboratorios que ofrecen al galeno dinero por utilizar las instalaciones o solicitar exámenes.</a:t>
            </a:r>
          </a:p>
          <a:p>
            <a:r>
              <a:rPr lang="es-MX" dirty="0"/>
              <a:t>la ética de la virtud</a:t>
            </a:r>
          </a:p>
          <a:p>
            <a:pPr marL="0" indent="0">
              <a:buNone/>
            </a:pPr>
            <a:r>
              <a:rPr lang="es-MX" dirty="0">
                <a:solidFill>
                  <a:schemeClr val="accent1"/>
                </a:solidFill>
              </a:rPr>
              <a:t>EJ</a:t>
            </a:r>
            <a:r>
              <a:rPr lang="es-MX" dirty="0"/>
              <a:t>: En los albores del nacionalsocialismo Hitler dirigió algunos discursos a la población médica. El Führer sabía que los médicos eran, dentro de todas las profesiones, los más cercanos al pueblo. Pronto se granjeó su confianza y su voz: los médicos ocuparon el primer lugar de profesiones afiliadas al partido de Hitler y difundieron su ideario.</a:t>
            </a:r>
            <a:br>
              <a:rPr lang="es-MX" dirty="0"/>
            </a:br>
            <a:endParaRPr lang="es-CO" dirty="0"/>
          </a:p>
        </p:txBody>
      </p:sp>
      <p:pic>
        <p:nvPicPr>
          <p:cNvPr id="5" name="Imagen 4">
            <a:extLst>
              <a:ext uri="{FF2B5EF4-FFF2-40B4-BE49-F238E27FC236}">
                <a16:creationId xmlns:a16="http://schemas.microsoft.com/office/drawing/2014/main" id="{8ED733CA-32A7-4D14-BE26-D2EFC3D23D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444" y="0"/>
            <a:ext cx="1941857" cy="2250497"/>
          </a:xfrm>
          <a:prstGeom prst="rect">
            <a:avLst/>
          </a:prstGeom>
        </p:spPr>
      </p:pic>
    </p:spTree>
    <p:extLst>
      <p:ext uri="{BB962C8B-B14F-4D97-AF65-F5344CB8AC3E}">
        <p14:creationId xmlns:p14="http://schemas.microsoft.com/office/powerpoint/2010/main" val="1280933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A37D4C-6C8C-4018-A4B4-A8C7B28EF443}"/>
              </a:ext>
            </a:extLst>
          </p:cNvPr>
          <p:cNvSpPr>
            <a:spLocks noGrp="1"/>
          </p:cNvSpPr>
          <p:nvPr>
            <p:ph type="title"/>
          </p:nvPr>
        </p:nvSpPr>
        <p:spPr/>
        <p:txBody>
          <a:bodyPr/>
          <a:lstStyle/>
          <a:p>
            <a:pPr algn="ctr"/>
            <a:r>
              <a:rPr lang="es-MX" dirty="0"/>
              <a:t>Psicología como ciencia</a:t>
            </a:r>
            <a:endParaRPr lang="es-CO" dirty="0"/>
          </a:p>
        </p:txBody>
      </p:sp>
      <p:sp>
        <p:nvSpPr>
          <p:cNvPr id="3" name="Marcador de contenido 2">
            <a:extLst>
              <a:ext uri="{FF2B5EF4-FFF2-40B4-BE49-F238E27FC236}">
                <a16:creationId xmlns:a16="http://schemas.microsoft.com/office/drawing/2014/main" id="{0379C6C7-8133-4AEC-B508-10DED1632264}"/>
              </a:ext>
            </a:extLst>
          </p:cNvPr>
          <p:cNvSpPr>
            <a:spLocks noGrp="1"/>
          </p:cNvSpPr>
          <p:nvPr>
            <p:ph idx="1"/>
          </p:nvPr>
        </p:nvSpPr>
        <p:spPr/>
        <p:txBody>
          <a:bodyPr/>
          <a:lstStyle/>
          <a:p>
            <a:pPr marL="0" indent="0">
              <a:buNone/>
            </a:pPr>
            <a:r>
              <a:rPr lang="es-MX" dirty="0"/>
              <a:t>A partir de la creación de la psicología como ciencia (1879) con Wundt, se asoció la idea de la cientificidad de la psicología a la experimentación.</a:t>
            </a:r>
          </a:p>
          <a:p>
            <a:pPr marL="0" indent="0">
              <a:buNone/>
            </a:pPr>
            <a:r>
              <a:rPr lang="es-MX" dirty="0"/>
              <a:t>El positivismo imperante en la etapa fundacional de la psicología hacía suponer que solo era posible que la psicología alcanzara su estatuto de ciencia a través del método experimental.</a:t>
            </a:r>
          </a:p>
          <a:p>
            <a:pPr marL="0" indent="0">
              <a:buNone/>
            </a:pPr>
            <a:r>
              <a:rPr lang="es-MX" dirty="0"/>
              <a:t>Dicha corriente de pensamiento se prolongó en las ideas de Watson que si bien, modificó el objeto de estudio de la psicología, no alteró los supuestos epistemológicos</a:t>
            </a:r>
            <a:endParaRPr lang="es-CO" dirty="0"/>
          </a:p>
        </p:txBody>
      </p:sp>
    </p:spTree>
    <p:extLst>
      <p:ext uri="{BB962C8B-B14F-4D97-AF65-F5344CB8AC3E}">
        <p14:creationId xmlns:p14="http://schemas.microsoft.com/office/powerpoint/2010/main" val="3392183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C36AA9-DFF9-4D22-AF37-B4AA6A7098B1}"/>
              </a:ext>
            </a:extLst>
          </p:cNvPr>
          <p:cNvSpPr>
            <a:spLocks noGrp="1"/>
          </p:cNvSpPr>
          <p:nvPr>
            <p:ph type="title"/>
          </p:nvPr>
        </p:nvSpPr>
        <p:spPr/>
        <p:txBody>
          <a:bodyPr/>
          <a:lstStyle/>
          <a:p>
            <a:pPr algn="ctr"/>
            <a:r>
              <a:rPr lang="es-CO" dirty="0"/>
              <a:t>Cibergrafía </a:t>
            </a:r>
          </a:p>
        </p:txBody>
      </p:sp>
      <p:sp>
        <p:nvSpPr>
          <p:cNvPr id="3" name="Marcador de contenido 2">
            <a:extLst>
              <a:ext uri="{FF2B5EF4-FFF2-40B4-BE49-F238E27FC236}">
                <a16:creationId xmlns:a16="http://schemas.microsoft.com/office/drawing/2014/main" id="{F484C033-5727-4049-BA7A-93EC9CAE8198}"/>
              </a:ext>
            </a:extLst>
          </p:cNvPr>
          <p:cNvSpPr>
            <a:spLocks noGrp="1"/>
          </p:cNvSpPr>
          <p:nvPr>
            <p:ph idx="1"/>
          </p:nvPr>
        </p:nvSpPr>
        <p:spPr/>
        <p:txBody>
          <a:bodyPr/>
          <a:lstStyle/>
          <a:p>
            <a:r>
              <a:rPr lang="es-MX" dirty="0"/>
              <a:t>Problemas éticos en la experimentación psicológica. </a:t>
            </a:r>
          </a:p>
          <a:p>
            <a:pPr marL="0" indent="0">
              <a:buNone/>
            </a:pPr>
            <a:r>
              <a:rPr lang="es-CO" dirty="0">
                <a:hlinkClick r:id="rId2"/>
              </a:rPr>
              <a:t>http://www.aesthethika.org/IMG/pdf/AEV9N1_03_Ormart_Problemas_eticos.pdf</a:t>
            </a:r>
            <a:endParaRPr lang="es-MX" dirty="0"/>
          </a:p>
          <a:p>
            <a:r>
              <a:rPr lang="es-CO" dirty="0"/>
              <a:t>Ética médica: No dañar</a:t>
            </a:r>
          </a:p>
          <a:p>
            <a:pPr marL="0" indent="0">
              <a:buNone/>
            </a:pPr>
            <a:r>
              <a:rPr lang="es-CO" dirty="0">
                <a:hlinkClick r:id="rId3"/>
              </a:rPr>
              <a:t>https://www.nexos.com.mx/?p=28723</a:t>
            </a:r>
            <a:endParaRPr lang="es-CO" dirty="0"/>
          </a:p>
          <a:p>
            <a:r>
              <a:rPr lang="es-CO" dirty="0"/>
              <a:t>Errores médicos</a:t>
            </a:r>
          </a:p>
          <a:p>
            <a:pPr marL="0" indent="0">
              <a:buNone/>
            </a:pPr>
            <a:r>
              <a:rPr lang="es-MX" dirty="0">
                <a:hlinkClick r:id="rId4"/>
              </a:rPr>
              <a:t>https://www.nexos.com.mx/?p=32435</a:t>
            </a:r>
            <a:endParaRPr lang="es-MX" dirty="0"/>
          </a:p>
          <a:p>
            <a:pPr fontAlgn="base"/>
            <a:r>
              <a:rPr lang="es-CO" dirty="0"/>
              <a:t>Medicina: Profesionalismo</a:t>
            </a:r>
          </a:p>
          <a:p>
            <a:pPr marL="0" indent="0">
              <a:buNone/>
            </a:pPr>
            <a:r>
              <a:rPr lang="es-MX" dirty="0">
                <a:hlinkClick r:id="rId5"/>
              </a:rPr>
              <a:t>https://www.nexos.com.mx/?p=26411</a:t>
            </a:r>
            <a:endParaRPr lang="es-MX" dirty="0"/>
          </a:p>
          <a:p>
            <a:pPr marL="0" indent="0">
              <a:buNone/>
            </a:pPr>
            <a:endParaRPr lang="es-MX" dirty="0"/>
          </a:p>
        </p:txBody>
      </p:sp>
    </p:spTree>
    <p:extLst>
      <p:ext uri="{BB962C8B-B14F-4D97-AF65-F5344CB8AC3E}">
        <p14:creationId xmlns:p14="http://schemas.microsoft.com/office/powerpoint/2010/main" val="1620335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DD74ED-5A32-4E9C-B824-D16311E91564}"/>
              </a:ext>
            </a:extLst>
          </p:cNvPr>
          <p:cNvSpPr>
            <a:spLocks noGrp="1"/>
          </p:cNvSpPr>
          <p:nvPr>
            <p:ph type="title"/>
          </p:nvPr>
        </p:nvSpPr>
        <p:spPr/>
        <p:txBody>
          <a:bodyPr>
            <a:normAutofit/>
          </a:bodyPr>
          <a:lstStyle/>
          <a:p>
            <a:pPr algn="ctr"/>
            <a:r>
              <a:rPr lang="es-MX" sz="8800" dirty="0"/>
              <a:t>Gracias!</a:t>
            </a:r>
            <a:endParaRPr lang="es-CO" sz="8800" dirty="0"/>
          </a:p>
        </p:txBody>
      </p:sp>
      <p:sp>
        <p:nvSpPr>
          <p:cNvPr id="3" name="Marcador de texto 2">
            <a:extLst>
              <a:ext uri="{FF2B5EF4-FFF2-40B4-BE49-F238E27FC236}">
                <a16:creationId xmlns:a16="http://schemas.microsoft.com/office/drawing/2014/main" id="{04D8CE03-0481-4B61-9283-4BB1DE4C4172}"/>
              </a:ext>
            </a:extLst>
          </p:cNvPr>
          <p:cNvSpPr>
            <a:spLocks noGrp="1"/>
          </p:cNvSpPr>
          <p:nvPr>
            <p:ph type="body" idx="1"/>
          </p:nvPr>
        </p:nvSpPr>
        <p:spPr/>
        <p:txBody>
          <a:bodyPr/>
          <a:lstStyle/>
          <a:p>
            <a:endParaRPr lang="es-CO" dirty="0"/>
          </a:p>
        </p:txBody>
      </p:sp>
    </p:spTree>
    <p:extLst>
      <p:ext uri="{BB962C8B-B14F-4D97-AF65-F5344CB8AC3E}">
        <p14:creationId xmlns:p14="http://schemas.microsoft.com/office/powerpoint/2010/main" val="4019185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AE5857-D019-42B3-9C8A-27C93AB646AE}"/>
              </a:ext>
            </a:extLst>
          </p:cNvPr>
          <p:cNvSpPr>
            <a:spLocks noGrp="1"/>
          </p:cNvSpPr>
          <p:nvPr>
            <p:ph type="title"/>
          </p:nvPr>
        </p:nvSpPr>
        <p:spPr/>
        <p:txBody>
          <a:bodyPr/>
          <a:lstStyle/>
          <a:p>
            <a:pPr algn="ctr"/>
            <a:r>
              <a:rPr lang="es-MX" dirty="0"/>
              <a:t>Watson</a:t>
            </a:r>
            <a:endParaRPr lang="es-CO" dirty="0"/>
          </a:p>
        </p:txBody>
      </p:sp>
      <p:sp>
        <p:nvSpPr>
          <p:cNvPr id="3" name="Marcador de contenido 2">
            <a:extLst>
              <a:ext uri="{FF2B5EF4-FFF2-40B4-BE49-F238E27FC236}">
                <a16:creationId xmlns:a16="http://schemas.microsoft.com/office/drawing/2014/main" id="{7D4B799E-9BD1-4334-8DB8-BB94CC63E596}"/>
              </a:ext>
            </a:extLst>
          </p:cNvPr>
          <p:cNvSpPr>
            <a:spLocks noGrp="1"/>
          </p:cNvSpPr>
          <p:nvPr>
            <p:ph idx="1"/>
          </p:nvPr>
        </p:nvSpPr>
        <p:spPr/>
        <p:txBody>
          <a:bodyPr/>
          <a:lstStyle/>
          <a:p>
            <a:pPr marL="0" indent="0">
              <a:buNone/>
            </a:pPr>
            <a:r>
              <a:rPr lang="es-MX" dirty="0"/>
              <a:t>Watson fue un psicólogo empecinado en convertir a la psicología en una ciencia según el modelo de las ciencias físico-químicas y de las ciencias biológicas, que tomaban a aquéllas como base de su razonamiento. Los experimentos que Pávlov realizó con perros sobre el arco reflejo y las experiencias con las ratas le sirvieron a Watson de antesala para la experimentación con seres humanos.</a:t>
            </a:r>
            <a:endParaRPr lang="es-CO" dirty="0"/>
          </a:p>
        </p:txBody>
      </p:sp>
      <p:pic>
        <p:nvPicPr>
          <p:cNvPr id="5" name="Imagen 4">
            <a:extLst>
              <a:ext uri="{FF2B5EF4-FFF2-40B4-BE49-F238E27FC236}">
                <a16:creationId xmlns:a16="http://schemas.microsoft.com/office/drawing/2014/main" id="{B567C6AE-471A-4ED8-B37D-3B8E2B836E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349" y="3776869"/>
            <a:ext cx="5198680" cy="2558995"/>
          </a:xfrm>
          <a:prstGeom prst="rect">
            <a:avLst/>
          </a:prstGeom>
        </p:spPr>
      </p:pic>
    </p:spTree>
    <p:extLst>
      <p:ext uri="{BB962C8B-B14F-4D97-AF65-F5344CB8AC3E}">
        <p14:creationId xmlns:p14="http://schemas.microsoft.com/office/powerpoint/2010/main" val="1966104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F4175-E0A0-487B-9925-3B78F55DB9E2}"/>
              </a:ext>
            </a:extLst>
          </p:cNvPr>
          <p:cNvSpPr>
            <a:spLocks noGrp="1"/>
          </p:cNvSpPr>
          <p:nvPr>
            <p:ph type="title"/>
          </p:nvPr>
        </p:nvSpPr>
        <p:spPr/>
        <p:txBody>
          <a:bodyPr/>
          <a:lstStyle/>
          <a:p>
            <a:pPr algn="ctr"/>
            <a:r>
              <a:rPr lang="es-MX" dirty="0"/>
              <a:t>Watson y el condicionamiento clásico</a:t>
            </a:r>
            <a:endParaRPr lang="es-CO" dirty="0"/>
          </a:p>
        </p:txBody>
      </p:sp>
      <p:sp>
        <p:nvSpPr>
          <p:cNvPr id="3" name="Marcador de contenido 2">
            <a:extLst>
              <a:ext uri="{FF2B5EF4-FFF2-40B4-BE49-F238E27FC236}">
                <a16:creationId xmlns:a16="http://schemas.microsoft.com/office/drawing/2014/main" id="{E5B45859-FCE6-405B-BA48-3069B42E0C0D}"/>
              </a:ext>
            </a:extLst>
          </p:cNvPr>
          <p:cNvSpPr>
            <a:spLocks noGrp="1"/>
          </p:cNvSpPr>
          <p:nvPr>
            <p:ph idx="1"/>
          </p:nvPr>
        </p:nvSpPr>
        <p:spPr/>
        <p:txBody>
          <a:bodyPr/>
          <a:lstStyle/>
          <a:p>
            <a:pPr marL="0" indent="0">
              <a:buNone/>
            </a:pPr>
            <a:r>
              <a:rPr lang="es-MX" dirty="0"/>
              <a:t>En 1920 Watson, llevó a cabo un experimento con un niño de once meses conocido como el pequeño Albert. El mismo consistió en condicionar al niño con la finalidad de que le tuviera miedo a un ratón de laboratorio. Su objetivo era demostrar sus teorías acerca del condicionamiento clásico ante la reacción al miedo</a:t>
            </a:r>
          </a:p>
          <a:p>
            <a:pPr marL="0" indent="0">
              <a:buNone/>
            </a:pPr>
            <a:endParaRPr lang="es-CO" dirty="0"/>
          </a:p>
        </p:txBody>
      </p:sp>
      <p:pic>
        <p:nvPicPr>
          <p:cNvPr id="5" name="Imagen 4">
            <a:extLst>
              <a:ext uri="{FF2B5EF4-FFF2-40B4-BE49-F238E27FC236}">
                <a16:creationId xmlns:a16="http://schemas.microsoft.com/office/drawing/2014/main" id="{1544C202-F73D-4309-BF25-FF6D957225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9545" y="3317682"/>
            <a:ext cx="3436123" cy="3263844"/>
          </a:xfrm>
          <a:prstGeom prst="rect">
            <a:avLst/>
          </a:prstGeom>
        </p:spPr>
      </p:pic>
    </p:spTree>
    <p:extLst>
      <p:ext uri="{BB962C8B-B14F-4D97-AF65-F5344CB8AC3E}">
        <p14:creationId xmlns:p14="http://schemas.microsoft.com/office/powerpoint/2010/main" val="1998113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DF0B47-D6A4-49B5-9040-323E7D60DC21}"/>
              </a:ext>
            </a:extLst>
          </p:cNvPr>
          <p:cNvSpPr>
            <a:spLocks noGrp="1"/>
          </p:cNvSpPr>
          <p:nvPr>
            <p:ph type="title"/>
          </p:nvPr>
        </p:nvSpPr>
        <p:spPr/>
        <p:txBody>
          <a:bodyPr/>
          <a:lstStyle/>
          <a:p>
            <a:pPr algn="ctr"/>
            <a:r>
              <a:rPr lang="es-MX" dirty="0"/>
              <a:t>Código de Núremberg</a:t>
            </a:r>
            <a:endParaRPr lang="es-CO" dirty="0"/>
          </a:p>
        </p:txBody>
      </p:sp>
      <p:sp>
        <p:nvSpPr>
          <p:cNvPr id="3" name="Marcador de contenido 2">
            <a:extLst>
              <a:ext uri="{FF2B5EF4-FFF2-40B4-BE49-F238E27FC236}">
                <a16:creationId xmlns:a16="http://schemas.microsoft.com/office/drawing/2014/main" id="{F7FFF3A2-BE41-41D1-9283-D9CED80DA246}"/>
              </a:ext>
            </a:extLst>
          </p:cNvPr>
          <p:cNvSpPr>
            <a:spLocks noGrp="1"/>
          </p:cNvSpPr>
          <p:nvPr>
            <p:ph idx="1"/>
          </p:nvPr>
        </p:nvSpPr>
        <p:spPr/>
        <p:txBody>
          <a:bodyPr/>
          <a:lstStyle/>
          <a:p>
            <a:pPr marL="0" indent="0">
              <a:buNone/>
            </a:pPr>
            <a:r>
              <a:rPr lang="es-MX" dirty="0"/>
              <a:t>El Código de ética médica de Núremberg recoge una serie de principios que rigen la experimentación con seres humanos. Este código surgió como fruto de las deliberaciones llevadas adelante en los Juicios de Núremberg, al final de la Segunda Guerra Mundial. </a:t>
            </a:r>
          </a:p>
          <a:p>
            <a:pPr marL="0" indent="0">
              <a:buNone/>
            </a:pPr>
            <a:r>
              <a:rPr lang="es-MX" dirty="0"/>
              <a:t> Estos diez puntos son los que constituyen el Código de Núremberg:</a:t>
            </a:r>
            <a:endParaRPr lang="es-CO" dirty="0"/>
          </a:p>
        </p:txBody>
      </p:sp>
    </p:spTree>
    <p:extLst>
      <p:ext uri="{BB962C8B-B14F-4D97-AF65-F5344CB8AC3E}">
        <p14:creationId xmlns:p14="http://schemas.microsoft.com/office/powerpoint/2010/main" val="1751559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A1C255-E7EF-4359-BE93-C246BCE6A596}"/>
              </a:ext>
            </a:extLst>
          </p:cNvPr>
          <p:cNvSpPr>
            <a:spLocks noGrp="1"/>
          </p:cNvSpPr>
          <p:nvPr>
            <p:ph type="title"/>
          </p:nvPr>
        </p:nvSpPr>
        <p:spPr/>
        <p:txBody>
          <a:bodyPr/>
          <a:lstStyle/>
          <a:p>
            <a:pPr algn="ctr"/>
            <a:r>
              <a:rPr lang="es-MX" dirty="0"/>
              <a:t>Código de Núremberg</a:t>
            </a:r>
            <a:endParaRPr lang="es-CO" dirty="0"/>
          </a:p>
        </p:txBody>
      </p:sp>
      <p:sp>
        <p:nvSpPr>
          <p:cNvPr id="3" name="Marcador de contenido 2">
            <a:extLst>
              <a:ext uri="{FF2B5EF4-FFF2-40B4-BE49-F238E27FC236}">
                <a16:creationId xmlns:a16="http://schemas.microsoft.com/office/drawing/2014/main" id="{D649147F-9B8C-4D14-AB59-9948AABA94C4}"/>
              </a:ext>
            </a:extLst>
          </p:cNvPr>
          <p:cNvSpPr>
            <a:spLocks noGrp="1"/>
          </p:cNvSpPr>
          <p:nvPr>
            <p:ph idx="1"/>
          </p:nvPr>
        </p:nvSpPr>
        <p:spPr/>
        <p:txBody>
          <a:bodyPr/>
          <a:lstStyle/>
          <a:p>
            <a:r>
              <a:rPr lang="es-MX" dirty="0"/>
              <a:t>Es absolutamente esencial el consentimiento voluntario del sujeto humano.</a:t>
            </a:r>
          </a:p>
          <a:p>
            <a:r>
              <a:rPr lang="es-MX" dirty="0"/>
              <a:t>El experimento debe ser tal que dé resultados provechosos para el beneficio de la sociedad.</a:t>
            </a:r>
          </a:p>
          <a:p>
            <a:r>
              <a:rPr lang="es-MX" dirty="0"/>
              <a:t>El experimento debe ser proyectado y basado sobre los resultados de experimentación animal y de un conocimiento de la historia natural de la enfermedad o de otro problema bajo estudio.</a:t>
            </a:r>
          </a:p>
          <a:p>
            <a:r>
              <a:rPr lang="es-MX" dirty="0"/>
              <a:t>El experimento debe ser realizado de tal forma que se evite todo sufrimiento físico y mental innecesario y todo daño.</a:t>
            </a:r>
          </a:p>
          <a:p>
            <a:r>
              <a:rPr lang="es-MX" dirty="0"/>
              <a:t>No debe realizarse ningún experimento cuando exista una razón a priori que lleve a creer que pueda sobrevenir muerte o daño que lleve a una incapacitación.</a:t>
            </a:r>
            <a:endParaRPr lang="es-CO" dirty="0"/>
          </a:p>
        </p:txBody>
      </p:sp>
    </p:spTree>
    <p:extLst>
      <p:ext uri="{BB962C8B-B14F-4D97-AF65-F5344CB8AC3E}">
        <p14:creationId xmlns:p14="http://schemas.microsoft.com/office/powerpoint/2010/main" val="1697062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753613-0B33-4F99-BEC7-68DC3267C7AD}"/>
              </a:ext>
            </a:extLst>
          </p:cNvPr>
          <p:cNvSpPr>
            <a:spLocks noGrp="1"/>
          </p:cNvSpPr>
          <p:nvPr>
            <p:ph type="title"/>
          </p:nvPr>
        </p:nvSpPr>
        <p:spPr/>
        <p:txBody>
          <a:bodyPr/>
          <a:lstStyle/>
          <a:p>
            <a:pPr algn="ctr"/>
            <a:r>
              <a:rPr lang="es-CO" dirty="0"/>
              <a:t>Código de Núremberg</a:t>
            </a:r>
          </a:p>
        </p:txBody>
      </p:sp>
      <p:sp>
        <p:nvSpPr>
          <p:cNvPr id="3" name="Marcador de contenido 2">
            <a:extLst>
              <a:ext uri="{FF2B5EF4-FFF2-40B4-BE49-F238E27FC236}">
                <a16:creationId xmlns:a16="http://schemas.microsoft.com/office/drawing/2014/main" id="{8D551042-C4E5-4434-B218-4C8387F5406C}"/>
              </a:ext>
            </a:extLst>
          </p:cNvPr>
          <p:cNvSpPr>
            <a:spLocks noGrp="1"/>
          </p:cNvSpPr>
          <p:nvPr>
            <p:ph idx="1"/>
          </p:nvPr>
        </p:nvSpPr>
        <p:spPr>
          <a:xfrm>
            <a:off x="677334" y="1930401"/>
            <a:ext cx="8596668" cy="4390886"/>
          </a:xfrm>
        </p:spPr>
        <p:txBody>
          <a:bodyPr>
            <a:normAutofit/>
          </a:bodyPr>
          <a:lstStyle/>
          <a:p>
            <a:r>
              <a:rPr lang="es-MX" dirty="0"/>
              <a:t>El grado de riesgo que ha de ser tomado no debe exceder nunca el determinado por la importancia humanitaria del problema que ha de ser resuelto con el experimento.</a:t>
            </a:r>
          </a:p>
          <a:p>
            <a:r>
              <a:rPr lang="es-MX" dirty="0"/>
              <a:t>Deben realizarse preparaciones propias y proveerse de facilidades adecuadas para proteger al sujeto de experimentación contra posibilidades, incluso remotas, de daño, incapacitación o muerte.</a:t>
            </a:r>
          </a:p>
          <a:p>
            <a:r>
              <a:rPr lang="es-MX" dirty="0"/>
              <a:t>El experimento debe ser realizado únicamente por personas científicamente cualificadas.</a:t>
            </a:r>
          </a:p>
          <a:p>
            <a:r>
              <a:rPr lang="es-MX" dirty="0"/>
              <a:t>Durante el curso del experimento el sujeto humano debe estar en libertad de interrumpirlo si ha alcanzado un estado físico o mental en que la continuación del experimento le parezca imposible. </a:t>
            </a:r>
          </a:p>
          <a:p>
            <a:r>
              <a:rPr lang="es-MX" dirty="0"/>
              <a:t>Durante el curso del experimento el científico responsable tiene que estar preparado para terminarlo en cualquier fase.</a:t>
            </a:r>
            <a:endParaRPr lang="es-CO" dirty="0"/>
          </a:p>
        </p:txBody>
      </p:sp>
    </p:spTree>
    <p:extLst>
      <p:ext uri="{BB962C8B-B14F-4D97-AF65-F5344CB8AC3E}">
        <p14:creationId xmlns:p14="http://schemas.microsoft.com/office/powerpoint/2010/main" val="3367761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14E42D-4F45-4656-8E50-0952749A40CD}"/>
              </a:ext>
            </a:extLst>
          </p:cNvPr>
          <p:cNvSpPr>
            <a:spLocks noGrp="1"/>
          </p:cNvSpPr>
          <p:nvPr>
            <p:ph type="title"/>
          </p:nvPr>
        </p:nvSpPr>
        <p:spPr/>
        <p:txBody>
          <a:bodyPr/>
          <a:lstStyle/>
          <a:p>
            <a:pPr algn="ctr"/>
            <a:r>
              <a:rPr lang="es-CO" dirty="0"/>
              <a:t>Experimentos en Psicología Social</a:t>
            </a:r>
          </a:p>
        </p:txBody>
      </p:sp>
      <p:sp>
        <p:nvSpPr>
          <p:cNvPr id="3" name="Marcador de contenido 2">
            <a:extLst>
              <a:ext uri="{FF2B5EF4-FFF2-40B4-BE49-F238E27FC236}">
                <a16:creationId xmlns:a16="http://schemas.microsoft.com/office/drawing/2014/main" id="{5EAE810B-780E-4D3C-83F9-B6D0AE8E695F}"/>
              </a:ext>
            </a:extLst>
          </p:cNvPr>
          <p:cNvSpPr>
            <a:spLocks noGrp="1"/>
          </p:cNvSpPr>
          <p:nvPr>
            <p:ph idx="1"/>
          </p:nvPr>
        </p:nvSpPr>
        <p:spPr/>
        <p:txBody>
          <a:bodyPr/>
          <a:lstStyle/>
          <a:p>
            <a:pPr marL="0" indent="0">
              <a:buNone/>
            </a:pPr>
            <a:r>
              <a:rPr lang="es-CO" dirty="0"/>
              <a:t>Vamos a analizar los experimentos de Asch, Milgram y Zimbardo. </a:t>
            </a:r>
            <a:r>
              <a:rPr lang="es-MX" dirty="0"/>
              <a:t>Para ello, enumeramos algunos elementos que tendremos en cuenta en este análisis: </a:t>
            </a:r>
          </a:p>
          <a:p>
            <a:r>
              <a:rPr lang="es-CO" dirty="0"/>
              <a:t>Consentimiento informado </a:t>
            </a:r>
          </a:p>
          <a:p>
            <a:r>
              <a:rPr lang="es-MX" dirty="0"/>
              <a:t>Daño al sujeto de la experimentación.</a:t>
            </a:r>
          </a:p>
          <a:p>
            <a:r>
              <a:rPr lang="es-CO" dirty="0"/>
              <a:t>Uso de consignas engañosas.</a:t>
            </a:r>
          </a:p>
          <a:p>
            <a:r>
              <a:rPr lang="es-MX" dirty="0"/>
              <a:t>Pago por participar en investigación </a:t>
            </a:r>
          </a:p>
          <a:p>
            <a:r>
              <a:rPr lang="es-MX" dirty="0"/>
              <a:t>Efecto de masa. El lugar de los otros participantes</a:t>
            </a:r>
          </a:p>
          <a:p>
            <a:r>
              <a:rPr lang="es-MX" dirty="0"/>
              <a:t>Efecto de masa. El lugar de la autoridad</a:t>
            </a:r>
          </a:p>
          <a:p>
            <a:r>
              <a:rPr lang="es-MX" dirty="0"/>
              <a:t>El lugar del psicólogo como investigador. </a:t>
            </a:r>
          </a:p>
          <a:p>
            <a:r>
              <a:rPr lang="es-MX" dirty="0"/>
              <a:t>La responsabilidad profesional del psicólogo. </a:t>
            </a:r>
            <a:endParaRPr lang="es-CO" dirty="0"/>
          </a:p>
        </p:txBody>
      </p:sp>
    </p:spTree>
    <p:extLst>
      <p:ext uri="{BB962C8B-B14F-4D97-AF65-F5344CB8AC3E}">
        <p14:creationId xmlns:p14="http://schemas.microsoft.com/office/powerpoint/2010/main" val="2739557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2B8017-0826-47B7-B7AB-10AF3FB6A120}"/>
              </a:ext>
            </a:extLst>
          </p:cNvPr>
          <p:cNvSpPr>
            <a:spLocks noGrp="1"/>
          </p:cNvSpPr>
          <p:nvPr>
            <p:ph type="title"/>
          </p:nvPr>
        </p:nvSpPr>
        <p:spPr/>
        <p:txBody>
          <a:bodyPr/>
          <a:lstStyle/>
          <a:p>
            <a:pPr algn="ctr"/>
            <a:r>
              <a:rPr lang="es-CO" dirty="0"/>
              <a:t>Experimentos de conformidad</a:t>
            </a:r>
          </a:p>
        </p:txBody>
      </p:sp>
      <p:sp>
        <p:nvSpPr>
          <p:cNvPr id="3" name="Marcador de contenido 2">
            <a:extLst>
              <a:ext uri="{FF2B5EF4-FFF2-40B4-BE49-F238E27FC236}">
                <a16:creationId xmlns:a16="http://schemas.microsoft.com/office/drawing/2014/main" id="{51EA5D31-B221-4519-96B9-DF1EB7F87588}"/>
              </a:ext>
            </a:extLst>
          </p:cNvPr>
          <p:cNvSpPr>
            <a:spLocks noGrp="1"/>
          </p:cNvSpPr>
          <p:nvPr>
            <p:ph idx="1"/>
          </p:nvPr>
        </p:nvSpPr>
        <p:spPr/>
        <p:txBody>
          <a:bodyPr/>
          <a:lstStyle/>
          <a:p>
            <a:pPr marL="0" indent="0">
              <a:buNone/>
            </a:pPr>
            <a:r>
              <a:rPr lang="es-MX" dirty="0"/>
              <a:t>Salomon Asch sentó las bases de la investigación en psicología social. Los experimentos de conformidad de Asch fueron una serie de experimentos realizados desde 1951 que demostraron significativamente el poder de la conformidad en los grupos.</a:t>
            </a:r>
          </a:p>
          <a:p>
            <a:pPr marL="0" indent="0">
              <a:buNone/>
            </a:pPr>
            <a:r>
              <a:rPr lang="es-MX" dirty="0"/>
              <a:t>La necesidad de usar consignas engañosas en este experimento es evidente, ya que no se podría llevar adelante sin el uso de estas consignas. </a:t>
            </a:r>
            <a:endParaRPr lang="es-CO" dirty="0"/>
          </a:p>
        </p:txBody>
      </p:sp>
    </p:spTree>
    <p:extLst>
      <p:ext uri="{BB962C8B-B14F-4D97-AF65-F5344CB8AC3E}">
        <p14:creationId xmlns:p14="http://schemas.microsoft.com/office/powerpoint/2010/main" val="1173946590"/>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982</TotalTime>
  <Words>1539</Words>
  <Application>Microsoft Office PowerPoint</Application>
  <PresentationFormat>Panorámica</PresentationFormat>
  <Paragraphs>90</Paragraphs>
  <Slides>21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Arial</vt:lpstr>
      <vt:lpstr>Trebuchet MS</vt:lpstr>
      <vt:lpstr>Wingdings 3</vt:lpstr>
      <vt:lpstr>Faceta</vt:lpstr>
      <vt:lpstr>Ética medica </vt:lpstr>
      <vt:lpstr>Psicología como ciencia</vt:lpstr>
      <vt:lpstr>Watson</vt:lpstr>
      <vt:lpstr>Watson y el condicionamiento clásico</vt:lpstr>
      <vt:lpstr>Código de Núremberg</vt:lpstr>
      <vt:lpstr>Código de Núremberg</vt:lpstr>
      <vt:lpstr>Código de Núremberg</vt:lpstr>
      <vt:lpstr>Experimentos en Psicología Social</vt:lpstr>
      <vt:lpstr>Experimentos de conformidad</vt:lpstr>
      <vt:lpstr>Experimentos de obediencia</vt:lpstr>
      <vt:lpstr>La cárcel de Standford </vt:lpstr>
      <vt:lpstr>Los tres experimentos a la luz del Código de Núremberg (1947)</vt:lpstr>
      <vt:lpstr>Los tres experimentos a la luz del Código de Núremberg (1947)</vt:lpstr>
      <vt:lpstr>Los experimentos a la luz de la Declaración Universal sobre Bioética y Derechos Humanos</vt:lpstr>
      <vt:lpstr>Los experimentos a la luz de la Declaración Universal de Principios Éticos para psicólogas y psicólogos</vt:lpstr>
      <vt:lpstr>No dañar </vt:lpstr>
      <vt:lpstr>No dañar</vt:lpstr>
      <vt:lpstr>Errores médicos </vt:lpstr>
      <vt:lpstr>     Medicina: Profesionalismo </vt:lpstr>
      <vt:lpstr>Cibergrafía </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Ética medica</dc:title>
  <dc:creator>jose amaya</dc:creator>
  <cp:lastModifiedBy>jose amaya</cp:lastModifiedBy>
  <cp:revision>23</cp:revision>
  <dcterms:created xsi:type="dcterms:W3CDTF">2018-11-17T15:35:03Z</dcterms:created>
  <dcterms:modified xsi:type="dcterms:W3CDTF">2018-11-26T07:54:37Z</dcterms:modified>
</cp:coreProperties>
</file>