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57" r:id="rId4"/>
    <p:sldId id="259" r:id="rId5"/>
    <p:sldId id="258" r:id="rId6"/>
    <p:sldId id="267" r:id="rId7"/>
    <p:sldId id="262" r:id="rId8"/>
    <p:sldId id="263" r:id="rId9"/>
    <p:sldId id="270" r:id="rId10"/>
    <p:sldId id="289" r:id="rId11"/>
    <p:sldId id="290" r:id="rId12"/>
    <p:sldId id="291" r:id="rId13"/>
    <p:sldId id="260" r:id="rId14"/>
    <p:sldId id="268" r:id="rId15"/>
    <p:sldId id="269" r:id="rId16"/>
    <p:sldId id="261" r:id="rId17"/>
    <p:sldId id="284" r:id="rId18"/>
    <p:sldId id="271" r:id="rId19"/>
    <p:sldId id="285" r:id="rId20"/>
    <p:sldId id="272" r:id="rId21"/>
    <p:sldId id="273" r:id="rId22"/>
    <p:sldId id="280" r:id="rId23"/>
    <p:sldId id="279" r:id="rId24"/>
    <p:sldId id="275" r:id="rId25"/>
    <p:sldId id="283" r:id="rId26"/>
    <p:sldId id="288" r:id="rId27"/>
    <p:sldId id="287" r:id="rId28"/>
    <p:sldId id="281" r:id="rId29"/>
    <p:sldId id="282" r:id="rId30"/>
    <p:sldId id="286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Antonio Suárez Roig" initials="JASR" lastIdx="1" clrIdx="0">
    <p:extLst>
      <p:ext uri="{19B8F6BF-5375-455C-9EA6-DF929625EA0E}">
        <p15:presenceInfo xmlns:p15="http://schemas.microsoft.com/office/powerpoint/2012/main" userId="0f150899dc4e92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99" d="100"/>
          <a:sy n="99" d="100"/>
        </p:scale>
        <p:origin x="23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7T15:08:36.88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427B7-127B-4973-9D41-8ED4C194780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FA4EAF5-F2DF-4598-A817-D0E6BBE3E374}">
      <dgm:prSet/>
      <dgm:spPr/>
      <dgm:t>
        <a:bodyPr/>
        <a:lstStyle/>
        <a:p>
          <a:r>
            <a:rPr lang="es-ES" dirty="0"/>
            <a:t>Hacer el estudio con otros índices: Dow Jones, Nasdaq 100, NYSE</a:t>
          </a:r>
          <a:endParaRPr lang="en-US" dirty="0"/>
        </a:p>
      </dgm:t>
    </dgm:pt>
    <dgm:pt modelId="{5A867C1E-11D6-4541-9315-4A907073344C}" type="parTrans" cxnId="{6C04E32B-42CB-4347-BB2B-5BD52CD66C45}">
      <dgm:prSet/>
      <dgm:spPr/>
      <dgm:t>
        <a:bodyPr/>
        <a:lstStyle/>
        <a:p>
          <a:endParaRPr lang="en-US"/>
        </a:p>
      </dgm:t>
    </dgm:pt>
    <dgm:pt modelId="{82A2BBA8-A45D-4E1A-A09F-6EBEBF8D302A}" type="sibTrans" cxnId="{6C04E32B-42CB-4347-BB2B-5BD52CD66C45}">
      <dgm:prSet/>
      <dgm:spPr/>
      <dgm:t>
        <a:bodyPr/>
        <a:lstStyle/>
        <a:p>
          <a:endParaRPr lang="en-US"/>
        </a:p>
      </dgm:t>
    </dgm:pt>
    <dgm:pt modelId="{A8196E15-617C-4B53-A427-162AC43A57DB}">
      <dgm:prSet/>
      <dgm:spPr/>
      <dgm:t>
        <a:bodyPr/>
        <a:lstStyle/>
        <a:p>
          <a:r>
            <a:rPr lang="es-ES" dirty="0"/>
            <a:t>Realizar un análisis predictivo a través de los posibles datos de inflación, CPI u otros para predecir el comportamiento del SP500</a:t>
          </a:r>
          <a:endParaRPr lang="en-US" dirty="0"/>
        </a:p>
      </dgm:t>
    </dgm:pt>
    <dgm:pt modelId="{0EA6D654-D00D-469F-808B-3EF7EC80EDFE}" type="parTrans" cxnId="{E6A2FAE5-22B7-429F-B936-59F8188B33A9}">
      <dgm:prSet/>
      <dgm:spPr/>
      <dgm:t>
        <a:bodyPr/>
        <a:lstStyle/>
        <a:p>
          <a:endParaRPr lang="en-US"/>
        </a:p>
      </dgm:t>
    </dgm:pt>
    <dgm:pt modelId="{4C156B20-E965-4026-A9A9-887520063FFB}" type="sibTrans" cxnId="{E6A2FAE5-22B7-429F-B936-59F8188B33A9}">
      <dgm:prSet/>
      <dgm:spPr/>
      <dgm:t>
        <a:bodyPr/>
        <a:lstStyle/>
        <a:p>
          <a:endParaRPr lang="en-US"/>
        </a:p>
      </dgm:t>
    </dgm:pt>
    <dgm:pt modelId="{E3A7D8CC-5DA2-428C-8A5B-6AD08DEBB486}">
      <dgm:prSet/>
      <dgm:spPr/>
      <dgm:t>
        <a:bodyPr/>
        <a:lstStyle/>
        <a:p>
          <a:r>
            <a:rPr lang="es-ES" dirty="0"/>
            <a:t>Extender el análisis a otros países y con otras variables</a:t>
          </a:r>
          <a:endParaRPr lang="en-US" dirty="0"/>
        </a:p>
      </dgm:t>
    </dgm:pt>
    <dgm:pt modelId="{C9D72BF4-029B-48F9-AB6D-DCC0905B51E8}" type="parTrans" cxnId="{2B46347E-AEEB-43EE-BD60-6D479BDCE961}">
      <dgm:prSet/>
      <dgm:spPr/>
      <dgm:t>
        <a:bodyPr/>
        <a:lstStyle/>
        <a:p>
          <a:endParaRPr lang="en-US"/>
        </a:p>
      </dgm:t>
    </dgm:pt>
    <dgm:pt modelId="{477355A0-A24C-4197-A185-1F8E5CB98E17}" type="sibTrans" cxnId="{2B46347E-AEEB-43EE-BD60-6D479BDCE961}">
      <dgm:prSet/>
      <dgm:spPr/>
      <dgm:t>
        <a:bodyPr/>
        <a:lstStyle/>
        <a:p>
          <a:endParaRPr lang="en-US"/>
        </a:p>
      </dgm:t>
    </dgm:pt>
    <dgm:pt modelId="{119937BB-FAC4-4A40-A735-7977BA0CF1AC}" type="pres">
      <dgm:prSet presAssocID="{03F427B7-127B-4973-9D41-8ED4C1947804}" presName="linear" presStyleCnt="0">
        <dgm:presLayoutVars>
          <dgm:animLvl val="lvl"/>
          <dgm:resizeHandles val="exact"/>
        </dgm:presLayoutVars>
      </dgm:prSet>
      <dgm:spPr/>
    </dgm:pt>
    <dgm:pt modelId="{CDBC2248-3BFF-43C8-8241-CA20704E762B}" type="pres">
      <dgm:prSet presAssocID="{7FA4EAF5-F2DF-4598-A817-D0E6BBE3E3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F38130-397A-4EE3-B6B6-F82DDB0CBB55}" type="pres">
      <dgm:prSet presAssocID="{82A2BBA8-A45D-4E1A-A09F-6EBEBF8D302A}" presName="spacer" presStyleCnt="0"/>
      <dgm:spPr/>
    </dgm:pt>
    <dgm:pt modelId="{895F45BC-2A8F-4CBC-8EEB-7A65FE223CEF}" type="pres">
      <dgm:prSet presAssocID="{A8196E15-617C-4B53-A427-162AC43A57D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3B1077-3399-46E6-89A9-72D16B54421F}" type="pres">
      <dgm:prSet presAssocID="{4C156B20-E965-4026-A9A9-887520063FFB}" presName="spacer" presStyleCnt="0"/>
      <dgm:spPr/>
    </dgm:pt>
    <dgm:pt modelId="{B7172003-063E-4F33-9A53-5CB2B935FF4C}" type="pres">
      <dgm:prSet presAssocID="{E3A7D8CC-5DA2-428C-8A5B-6AD08DEBB4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4D2012-F4C7-46B4-92B8-3C37CCF4C33C}" type="presOf" srcId="{A8196E15-617C-4B53-A427-162AC43A57DB}" destId="{895F45BC-2A8F-4CBC-8EEB-7A65FE223CEF}" srcOrd="0" destOrd="0" presId="urn:microsoft.com/office/officeart/2005/8/layout/vList2"/>
    <dgm:cxn modelId="{6C04E32B-42CB-4347-BB2B-5BD52CD66C45}" srcId="{03F427B7-127B-4973-9D41-8ED4C1947804}" destId="{7FA4EAF5-F2DF-4598-A817-D0E6BBE3E374}" srcOrd="0" destOrd="0" parTransId="{5A867C1E-11D6-4541-9315-4A907073344C}" sibTransId="{82A2BBA8-A45D-4E1A-A09F-6EBEBF8D302A}"/>
    <dgm:cxn modelId="{9F57E15C-6CDD-4295-A663-9BBDA627418D}" type="presOf" srcId="{7FA4EAF5-F2DF-4598-A817-D0E6BBE3E374}" destId="{CDBC2248-3BFF-43C8-8241-CA20704E762B}" srcOrd="0" destOrd="0" presId="urn:microsoft.com/office/officeart/2005/8/layout/vList2"/>
    <dgm:cxn modelId="{2B46347E-AEEB-43EE-BD60-6D479BDCE961}" srcId="{03F427B7-127B-4973-9D41-8ED4C1947804}" destId="{E3A7D8CC-5DA2-428C-8A5B-6AD08DEBB486}" srcOrd="2" destOrd="0" parTransId="{C9D72BF4-029B-48F9-AB6D-DCC0905B51E8}" sibTransId="{477355A0-A24C-4197-A185-1F8E5CB98E17}"/>
    <dgm:cxn modelId="{232D3EE1-C5B1-40D3-92CD-48D471D7C2CA}" type="presOf" srcId="{E3A7D8CC-5DA2-428C-8A5B-6AD08DEBB486}" destId="{B7172003-063E-4F33-9A53-5CB2B935FF4C}" srcOrd="0" destOrd="0" presId="urn:microsoft.com/office/officeart/2005/8/layout/vList2"/>
    <dgm:cxn modelId="{E6A2FAE5-22B7-429F-B936-59F8188B33A9}" srcId="{03F427B7-127B-4973-9D41-8ED4C1947804}" destId="{A8196E15-617C-4B53-A427-162AC43A57DB}" srcOrd="1" destOrd="0" parTransId="{0EA6D654-D00D-469F-808B-3EF7EC80EDFE}" sibTransId="{4C156B20-E965-4026-A9A9-887520063FFB}"/>
    <dgm:cxn modelId="{CBFE3EFD-90E6-425E-BDF6-D47887543794}" type="presOf" srcId="{03F427B7-127B-4973-9D41-8ED4C1947804}" destId="{119937BB-FAC4-4A40-A735-7977BA0CF1AC}" srcOrd="0" destOrd="0" presId="urn:microsoft.com/office/officeart/2005/8/layout/vList2"/>
    <dgm:cxn modelId="{4C7A050D-029C-4CA6-8456-092D6458C9FE}" type="presParOf" srcId="{119937BB-FAC4-4A40-A735-7977BA0CF1AC}" destId="{CDBC2248-3BFF-43C8-8241-CA20704E762B}" srcOrd="0" destOrd="0" presId="urn:microsoft.com/office/officeart/2005/8/layout/vList2"/>
    <dgm:cxn modelId="{5BAA7204-BFB0-4EFD-84A9-BE7835F8633B}" type="presParOf" srcId="{119937BB-FAC4-4A40-A735-7977BA0CF1AC}" destId="{CCF38130-397A-4EE3-B6B6-F82DDB0CBB55}" srcOrd="1" destOrd="0" presId="urn:microsoft.com/office/officeart/2005/8/layout/vList2"/>
    <dgm:cxn modelId="{083159FA-5F94-4B4B-8648-DC5822E0385B}" type="presParOf" srcId="{119937BB-FAC4-4A40-A735-7977BA0CF1AC}" destId="{895F45BC-2A8F-4CBC-8EEB-7A65FE223CEF}" srcOrd="2" destOrd="0" presId="urn:microsoft.com/office/officeart/2005/8/layout/vList2"/>
    <dgm:cxn modelId="{D25D21D8-92C3-49CA-A9E2-CF905ADA1219}" type="presParOf" srcId="{119937BB-FAC4-4A40-A735-7977BA0CF1AC}" destId="{A03B1077-3399-46E6-89A9-72D16B54421F}" srcOrd="3" destOrd="0" presId="urn:microsoft.com/office/officeart/2005/8/layout/vList2"/>
    <dgm:cxn modelId="{7998022B-D673-429A-AC07-C9189269120E}" type="presParOf" srcId="{119937BB-FAC4-4A40-A735-7977BA0CF1AC}" destId="{B7172003-063E-4F33-9A53-5CB2B935FF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36E396-03AB-43DF-9B46-D07894B100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AE7413-1541-41C1-B248-4A44D3216D76}">
      <dgm:prSet/>
      <dgm:spPr/>
      <dgm:t>
        <a:bodyPr/>
        <a:lstStyle/>
        <a:p>
          <a:r>
            <a:rPr lang="es-ES" dirty="0"/>
            <a:t>Se deniega parcialmente la hipótesis:</a:t>
          </a:r>
          <a:endParaRPr lang="en-US" dirty="0"/>
        </a:p>
      </dgm:t>
    </dgm:pt>
    <dgm:pt modelId="{EA8AC956-4ACC-4B21-8DE1-0D6206BB2721}" type="parTrans" cxnId="{E3672094-9736-4935-86A8-EF899681F731}">
      <dgm:prSet/>
      <dgm:spPr/>
      <dgm:t>
        <a:bodyPr/>
        <a:lstStyle/>
        <a:p>
          <a:endParaRPr lang="en-US"/>
        </a:p>
      </dgm:t>
    </dgm:pt>
    <dgm:pt modelId="{61709719-DD09-4DE0-8095-74013D22908C}" type="sibTrans" cxnId="{E3672094-9736-4935-86A8-EF899681F731}">
      <dgm:prSet/>
      <dgm:spPr/>
      <dgm:t>
        <a:bodyPr/>
        <a:lstStyle/>
        <a:p>
          <a:endParaRPr lang="en-US"/>
        </a:p>
      </dgm:t>
    </dgm:pt>
    <dgm:pt modelId="{416618BB-8144-42CD-B41B-683B2602112E}">
      <dgm:prSet/>
      <dgm:spPr/>
      <dgm:t>
        <a:bodyPr/>
        <a:lstStyle/>
        <a:p>
          <a:r>
            <a:rPr lang="es-ES" dirty="0"/>
            <a:t>La inflación tiene un efecto positivo sobre el SP500</a:t>
          </a:r>
          <a:endParaRPr lang="en-US" dirty="0"/>
        </a:p>
      </dgm:t>
    </dgm:pt>
    <dgm:pt modelId="{D5E98215-3A0E-466E-9804-F4F76F907242}" type="parTrans" cxnId="{EAB707E6-C9E9-4C8B-B2E4-9A8FA64FD925}">
      <dgm:prSet/>
      <dgm:spPr/>
      <dgm:t>
        <a:bodyPr/>
        <a:lstStyle/>
        <a:p>
          <a:endParaRPr lang="en-US"/>
        </a:p>
      </dgm:t>
    </dgm:pt>
    <dgm:pt modelId="{B2263F48-505D-4D10-85DE-E3E4AC2571F2}" type="sibTrans" cxnId="{EAB707E6-C9E9-4C8B-B2E4-9A8FA64FD925}">
      <dgm:prSet/>
      <dgm:spPr/>
      <dgm:t>
        <a:bodyPr/>
        <a:lstStyle/>
        <a:p>
          <a:endParaRPr lang="en-US"/>
        </a:p>
      </dgm:t>
    </dgm:pt>
    <dgm:pt modelId="{34AF0F50-2906-41B0-8FF6-5222194B91CF}">
      <dgm:prSet/>
      <dgm:spPr/>
      <dgm:t>
        <a:bodyPr/>
        <a:lstStyle/>
        <a:p>
          <a:r>
            <a:rPr lang="es-ES" dirty="0"/>
            <a:t>Los tipos de interés a largo plazo reducen la inflación y por ende el rendimiento del SP500</a:t>
          </a:r>
          <a:endParaRPr lang="en-US" dirty="0"/>
        </a:p>
      </dgm:t>
    </dgm:pt>
    <dgm:pt modelId="{AAA46827-6440-412D-B52E-48E9B1DA68EE}" type="parTrans" cxnId="{3138624A-F443-428B-9955-3A872B0EE10B}">
      <dgm:prSet/>
      <dgm:spPr/>
      <dgm:t>
        <a:bodyPr/>
        <a:lstStyle/>
        <a:p>
          <a:endParaRPr lang="en-US"/>
        </a:p>
      </dgm:t>
    </dgm:pt>
    <dgm:pt modelId="{15F0C98D-5918-40FD-9EC1-81626EE3DDAA}" type="sibTrans" cxnId="{3138624A-F443-428B-9955-3A872B0EE10B}">
      <dgm:prSet/>
      <dgm:spPr/>
      <dgm:t>
        <a:bodyPr/>
        <a:lstStyle/>
        <a:p>
          <a:endParaRPr lang="en-US"/>
        </a:p>
      </dgm:t>
    </dgm:pt>
    <dgm:pt modelId="{7CEE4066-32CB-406E-BF72-EBDE750AB743}">
      <dgm:prSet/>
      <dgm:spPr/>
      <dgm:t>
        <a:bodyPr/>
        <a:lstStyle/>
        <a:p>
          <a:r>
            <a:rPr lang="es-ES" noProof="0" dirty="0"/>
            <a:t>Posible</a:t>
          </a:r>
          <a:r>
            <a:rPr lang="en-US" dirty="0"/>
            <a:t> </a:t>
          </a:r>
          <a:r>
            <a:rPr lang="en-US" dirty="0" err="1"/>
            <a:t>rebote</a:t>
          </a:r>
          <a:r>
            <a:rPr lang="en-US" dirty="0"/>
            <a:t> de la </a:t>
          </a:r>
          <a:r>
            <a:rPr lang="en-US" dirty="0" err="1"/>
            <a:t>inflación</a:t>
          </a:r>
          <a:r>
            <a:rPr lang="en-US" dirty="0"/>
            <a:t> </a:t>
          </a:r>
          <a:r>
            <a:rPr lang="en-US" dirty="0" err="1"/>
            <a:t>causaría</a:t>
          </a:r>
          <a:r>
            <a:rPr lang="en-US" dirty="0"/>
            <a:t> </a:t>
          </a:r>
          <a:r>
            <a:rPr lang="en-US" dirty="0" err="1"/>
            <a:t>subida</a:t>
          </a:r>
          <a:r>
            <a:rPr lang="en-US" dirty="0"/>
            <a:t> de </a:t>
          </a:r>
          <a:r>
            <a:rPr lang="en-US" dirty="0" err="1"/>
            <a:t>tipos</a:t>
          </a:r>
          <a:r>
            <a:rPr lang="en-US" dirty="0"/>
            <a:t> y </a:t>
          </a:r>
          <a:r>
            <a:rPr lang="en-US" dirty="0" err="1"/>
            <a:t>caída</a:t>
          </a:r>
          <a:r>
            <a:rPr lang="en-US" dirty="0"/>
            <a:t> del PE ratio con </a:t>
          </a:r>
          <a:r>
            <a:rPr lang="en-US" dirty="0" err="1"/>
            <a:t>grandes</a:t>
          </a:r>
          <a:r>
            <a:rPr lang="en-US" dirty="0"/>
            <a:t> </a:t>
          </a:r>
          <a:r>
            <a:rPr lang="en-US" dirty="0" err="1"/>
            <a:t>pérdidas</a:t>
          </a:r>
          <a:r>
            <a:rPr lang="en-US" dirty="0"/>
            <a:t> a los </a:t>
          </a:r>
          <a:r>
            <a:rPr lang="es-ES" noProof="0" dirty="0"/>
            <a:t>inversores</a:t>
          </a:r>
        </a:p>
      </dgm:t>
    </dgm:pt>
    <dgm:pt modelId="{AFAA2714-E7A5-466E-AE76-6A4C8E1E984A}" type="parTrans" cxnId="{1F6E228F-744A-40F2-B29F-22818141CA13}">
      <dgm:prSet/>
      <dgm:spPr/>
      <dgm:t>
        <a:bodyPr/>
        <a:lstStyle/>
        <a:p>
          <a:endParaRPr lang="es-ES"/>
        </a:p>
      </dgm:t>
    </dgm:pt>
    <dgm:pt modelId="{C09F4667-F103-4F5B-89E3-F28FE8B1000A}" type="sibTrans" cxnId="{1F6E228F-744A-40F2-B29F-22818141CA13}">
      <dgm:prSet/>
      <dgm:spPr/>
      <dgm:t>
        <a:bodyPr/>
        <a:lstStyle/>
        <a:p>
          <a:endParaRPr lang="es-ES"/>
        </a:p>
      </dgm:t>
    </dgm:pt>
    <dgm:pt modelId="{72BBC6A3-8515-4EF5-805B-6017C21BDFCF}" type="pres">
      <dgm:prSet presAssocID="{6E36E396-03AB-43DF-9B46-D07894B1008C}" presName="linear" presStyleCnt="0">
        <dgm:presLayoutVars>
          <dgm:animLvl val="lvl"/>
          <dgm:resizeHandles val="exact"/>
        </dgm:presLayoutVars>
      </dgm:prSet>
      <dgm:spPr/>
    </dgm:pt>
    <dgm:pt modelId="{FE72F2DB-F13C-473F-8A8A-CBA26565A482}" type="pres">
      <dgm:prSet presAssocID="{23AE7413-1541-41C1-B248-4A44D3216D7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638C0B-5D2F-482F-9170-534DDA4B2149}" type="pres">
      <dgm:prSet presAssocID="{61709719-DD09-4DE0-8095-74013D22908C}" presName="spacer" presStyleCnt="0"/>
      <dgm:spPr/>
    </dgm:pt>
    <dgm:pt modelId="{B6F31DD8-5532-4431-906E-CEEAA09E8847}" type="pres">
      <dgm:prSet presAssocID="{416618BB-8144-42CD-B41B-683B260211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2BA1204-71A6-43B4-893E-6680A7955313}" type="pres">
      <dgm:prSet presAssocID="{B2263F48-505D-4D10-85DE-E3E4AC2571F2}" presName="spacer" presStyleCnt="0"/>
      <dgm:spPr/>
    </dgm:pt>
    <dgm:pt modelId="{C9B64BCB-1CD6-45BF-92FA-BA14C4F878B2}" type="pres">
      <dgm:prSet presAssocID="{34AF0F50-2906-41B0-8FF6-5222194B91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4C22ED-7135-45F0-B89A-CCB107EB620A}" type="pres">
      <dgm:prSet presAssocID="{15F0C98D-5918-40FD-9EC1-81626EE3DDAA}" presName="spacer" presStyleCnt="0"/>
      <dgm:spPr/>
    </dgm:pt>
    <dgm:pt modelId="{C9CDCD01-7F06-4321-A1FA-6C3B89210583}" type="pres">
      <dgm:prSet presAssocID="{7CEE4066-32CB-406E-BF72-EBDE750AB743}" presName="parentText" presStyleLbl="node1" presStyleIdx="3" presStyleCnt="4" custLinFactNeighborX="18601" custLinFactNeighborY="10425">
        <dgm:presLayoutVars>
          <dgm:chMax val="0"/>
          <dgm:bulletEnabled val="1"/>
        </dgm:presLayoutVars>
      </dgm:prSet>
      <dgm:spPr/>
    </dgm:pt>
  </dgm:ptLst>
  <dgm:cxnLst>
    <dgm:cxn modelId="{D1A42A0A-EBC2-49FE-A878-3127FDEF813E}" type="presOf" srcId="{34AF0F50-2906-41B0-8FF6-5222194B91CF}" destId="{C9B64BCB-1CD6-45BF-92FA-BA14C4F878B2}" srcOrd="0" destOrd="0" presId="urn:microsoft.com/office/officeart/2005/8/layout/vList2"/>
    <dgm:cxn modelId="{6F37CF1B-D765-496D-8A10-B03791A59495}" type="presOf" srcId="{7CEE4066-32CB-406E-BF72-EBDE750AB743}" destId="{C9CDCD01-7F06-4321-A1FA-6C3B89210583}" srcOrd="0" destOrd="0" presId="urn:microsoft.com/office/officeart/2005/8/layout/vList2"/>
    <dgm:cxn modelId="{B86D1528-33C4-4354-B46C-A0A76B6735C5}" type="presOf" srcId="{23AE7413-1541-41C1-B248-4A44D3216D76}" destId="{FE72F2DB-F13C-473F-8A8A-CBA26565A482}" srcOrd="0" destOrd="0" presId="urn:microsoft.com/office/officeart/2005/8/layout/vList2"/>
    <dgm:cxn modelId="{3138624A-F443-428B-9955-3A872B0EE10B}" srcId="{6E36E396-03AB-43DF-9B46-D07894B1008C}" destId="{34AF0F50-2906-41B0-8FF6-5222194B91CF}" srcOrd="2" destOrd="0" parTransId="{AAA46827-6440-412D-B52E-48E9B1DA68EE}" sibTransId="{15F0C98D-5918-40FD-9EC1-81626EE3DDAA}"/>
    <dgm:cxn modelId="{1F6E228F-744A-40F2-B29F-22818141CA13}" srcId="{6E36E396-03AB-43DF-9B46-D07894B1008C}" destId="{7CEE4066-32CB-406E-BF72-EBDE750AB743}" srcOrd="3" destOrd="0" parTransId="{AFAA2714-E7A5-466E-AE76-6A4C8E1E984A}" sibTransId="{C09F4667-F103-4F5B-89E3-F28FE8B1000A}"/>
    <dgm:cxn modelId="{E3672094-9736-4935-86A8-EF899681F731}" srcId="{6E36E396-03AB-43DF-9B46-D07894B1008C}" destId="{23AE7413-1541-41C1-B248-4A44D3216D76}" srcOrd="0" destOrd="0" parTransId="{EA8AC956-4ACC-4B21-8DE1-0D6206BB2721}" sibTransId="{61709719-DD09-4DE0-8095-74013D22908C}"/>
    <dgm:cxn modelId="{CFD3D89D-369D-4EC8-B8D9-15E99C448027}" type="presOf" srcId="{6E36E396-03AB-43DF-9B46-D07894B1008C}" destId="{72BBC6A3-8515-4EF5-805B-6017C21BDFCF}" srcOrd="0" destOrd="0" presId="urn:microsoft.com/office/officeart/2005/8/layout/vList2"/>
    <dgm:cxn modelId="{11E829B6-451A-4A2B-81EC-ACE3C0EC18D1}" type="presOf" srcId="{416618BB-8144-42CD-B41B-683B2602112E}" destId="{B6F31DD8-5532-4431-906E-CEEAA09E8847}" srcOrd="0" destOrd="0" presId="urn:microsoft.com/office/officeart/2005/8/layout/vList2"/>
    <dgm:cxn modelId="{EAB707E6-C9E9-4C8B-B2E4-9A8FA64FD925}" srcId="{6E36E396-03AB-43DF-9B46-D07894B1008C}" destId="{416618BB-8144-42CD-B41B-683B2602112E}" srcOrd="1" destOrd="0" parTransId="{D5E98215-3A0E-466E-9804-F4F76F907242}" sibTransId="{B2263F48-505D-4D10-85DE-E3E4AC2571F2}"/>
    <dgm:cxn modelId="{69571556-BCB8-49CB-86E0-8E37267432BC}" type="presParOf" srcId="{72BBC6A3-8515-4EF5-805B-6017C21BDFCF}" destId="{FE72F2DB-F13C-473F-8A8A-CBA26565A482}" srcOrd="0" destOrd="0" presId="urn:microsoft.com/office/officeart/2005/8/layout/vList2"/>
    <dgm:cxn modelId="{03FCB91A-F755-40AB-AC8F-170DE267586E}" type="presParOf" srcId="{72BBC6A3-8515-4EF5-805B-6017C21BDFCF}" destId="{62638C0B-5D2F-482F-9170-534DDA4B2149}" srcOrd="1" destOrd="0" presId="urn:microsoft.com/office/officeart/2005/8/layout/vList2"/>
    <dgm:cxn modelId="{701AA29F-2D56-49C5-B773-DD837FBB4376}" type="presParOf" srcId="{72BBC6A3-8515-4EF5-805B-6017C21BDFCF}" destId="{B6F31DD8-5532-4431-906E-CEEAA09E8847}" srcOrd="2" destOrd="0" presId="urn:microsoft.com/office/officeart/2005/8/layout/vList2"/>
    <dgm:cxn modelId="{8350DF48-D033-4F2B-8884-2A9E72A679F4}" type="presParOf" srcId="{72BBC6A3-8515-4EF5-805B-6017C21BDFCF}" destId="{82BA1204-71A6-43B4-893E-6680A7955313}" srcOrd="3" destOrd="0" presId="urn:microsoft.com/office/officeart/2005/8/layout/vList2"/>
    <dgm:cxn modelId="{8A943FB3-CF03-4A5C-866F-5EB50D761141}" type="presParOf" srcId="{72BBC6A3-8515-4EF5-805B-6017C21BDFCF}" destId="{C9B64BCB-1CD6-45BF-92FA-BA14C4F878B2}" srcOrd="4" destOrd="0" presId="urn:microsoft.com/office/officeart/2005/8/layout/vList2"/>
    <dgm:cxn modelId="{0BE669C5-2D74-43FC-A798-22BEBE9A8A4D}" type="presParOf" srcId="{72BBC6A3-8515-4EF5-805B-6017C21BDFCF}" destId="{604C22ED-7135-45F0-B89A-CCB107EB620A}" srcOrd="5" destOrd="0" presId="urn:microsoft.com/office/officeart/2005/8/layout/vList2"/>
    <dgm:cxn modelId="{DBEDEE49-B7D9-4C68-92A9-389303B5C8FA}" type="presParOf" srcId="{72BBC6A3-8515-4EF5-805B-6017C21BDFCF}" destId="{C9CDCD01-7F06-4321-A1FA-6C3B892105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C2248-3BFF-43C8-8241-CA20704E762B}">
      <dsp:nvSpPr>
        <dsp:cNvPr id="0" name=""/>
        <dsp:cNvSpPr/>
      </dsp:nvSpPr>
      <dsp:spPr>
        <a:xfrm>
          <a:off x="0" y="296813"/>
          <a:ext cx="6666833" cy="15663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Hacer el estudio con otros índices: Dow Jones, Nasdaq 100, NYSE</a:t>
          </a:r>
          <a:endParaRPr lang="en-US" sz="2800" kern="1200" dirty="0"/>
        </a:p>
      </dsp:txBody>
      <dsp:txXfrm>
        <a:off x="76462" y="373275"/>
        <a:ext cx="6513909" cy="1413413"/>
      </dsp:txXfrm>
    </dsp:sp>
    <dsp:sp modelId="{895F45BC-2A8F-4CBC-8EEB-7A65FE223CEF}">
      <dsp:nvSpPr>
        <dsp:cNvPr id="0" name=""/>
        <dsp:cNvSpPr/>
      </dsp:nvSpPr>
      <dsp:spPr>
        <a:xfrm>
          <a:off x="0" y="1943791"/>
          <a:ext cx="6666833" cy="1566337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Realizar un análisis predictivo a través de los posibles datos de inflación, CPI u otros para predecir el comportamiento del SP500</a:t>
          </a:r>
          <a:endParaRPr lang="en-US" sz="2800" kern="1200" dirty="0"/>
        </a:p>
      </dsp:txBody>
      <dsp:txXfrm>
        <a:off x="76462" y="2020253"/>
        <a:ext cx="6513909" cy="1413413"/>
      </dsp:txXfrm>
    </dsp:sp>
    <dsp:sp modelId="{B7172003-063E-4F33-9A53-5CB2B935FF4C}">
      <dsp:nvSpPr>
        <dsp:cNvPr id="0" name=""/>
        <dsp:cNvSpPr/>
      </dsp:nvSpPr>
      <dsp:spPr>
        <a:xfrm>
          <a:off x="0" y="3590768"/>
          <a:ext cx="6666833" cy="1566337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Extender el análisis a otros países y con otras variables</a:t>
          </a:r>
          <a:endParaRPr lang="en-US" sz="2800" kern="1200" dirty="0"/>
        </a:p>
      </dsp:txBody>
      <dsp:txXfrm>
        <a:off x="76462" y="3667230"/>
        <a:ext cx="6513909" cy="1413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2F2DB-F13C-473F-8A8A-CBA26565A482}">
      <dsp:nvSpPr>
        <dsp:cNvPr id="0" name=""/>
        <dsp:cNvSpPr/>
      </dsp:nvSpPr>
      <dsp:spPr>
        <a:xfrm>
          <a:off x="0" y="768908"/>
          <a:ext cx="6253721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Se deniega parcialmente la hipótesis:</a:t>
          </a:r>
          <a:endParaRPr lang="en-US" sz="2100" kern="1200" dirty="0"/>
        </a:p>
      </dsp:txBody>
      <dsp:txXfrm>
        <a:off x="40724" y="809632"/>
        <a:ext cx="6172273" cy="752780"/>
      </dsp:txXfrm>
    </dsp:sp>
    <dsp:sp modelId="{B6F31DD8-5532-4431-906E-CEEAA09E8847}">
      <dsp:nvSpPr>
        <dsp:cNvPr id="0" name=""/>
        <dsp:cNvSpPr/>
      </dsp:nvSpPr>
      <dsp:spPr>
        <a:xfrm>
          <a:off x="0" y="1663616"/>
          <a:ext cx="6253721" cy="834228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La inflación tiene un efecto positivo sobre el SP500</a:t>
          </a:r>
          <a:endParaRPr lang="en-US" sz="2100" kern="1200" dirty="0"/>
        </a:p>
      </dsp:txBody>
      <dsp:txXfrm>
        <a:off x="40724" y="1704340"/>
        <a:ext cx="6172273" cy="752780"/>
      </dsp:txXfrm>
    </dsp:sp>
    <dsp:sp modelId="{C9B64BCB-1CD6-45BF-92FA-BA14C4F878B2}">
      <dsp:nvSpPr>
        <dsp:cNvPr id="0" name=""/>
        <dsp:cNvSpPr/>
      </dsp:nvSpPr>
      <dsp:spPr>
        <a:xfrm>
          <a:off x="0" y="2558325"/>
          <a:ext cx="6253721" cy="834228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Los tipos de interés a largo plazo reducen la inflación y por ende el rendimiento del SP500</a:t>
          </a:r>
          <a:endParaRPr lang="en-US" sz="2100" kern="1200" dirty="0"/>
        </a:p>
      </dsp:txBody>
      <dsp:txXfrm>
        <a:off x="40724" y="2599049"/>
        <a:ext cx="6172273" cy="752780"/>
      </dsp:txXfrm>
    </dsp:sp>
    <dsp:sp modelId="{C9CDCD01-7F06-4321-A1FA-6C3B89210583}">
      <dsp:nvSpPr>
        <dsp:cNvPr id="0" name=""/>
        <dsp:cNvSpPr/>
      </dsp:nvSpPr>
      <dsp:spPr>
        <a:xfrm>
          <a:off x="0" y="3459338"/>
          <a:ext cx="6253721" cy="83422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noProof="0" dirty="0"/>
            <a:t>Posible</a:t>
          </a:r>
          <a:r>
            <a:rPr lang="en-US" sz="2100" kern="1200" dirty="0"/>
            <a:t> </a:t>
          </a:r>
          <a:r>
            <a:rPr lang="en-US" sz="2100" kern="1200" dirty="0" err="1"/>
            <a:t>rebote</a:t>
          </a:r>
          <a:r>
            <a:rPr lang="en-US" sz="2100" kern="1200" dirty="0"/>
            <a:t> de la </a:t>
          </a:r>
          <a:r>
            <a:rPr lang="en-US" sz="2100" kern="1200" dirty="0" err="1"/>
            <a:t>inflación</a:t>
          </a:r>
          <a:r>
            <a:rPr lang="en-US" sz="2100" kern="1200" dirty="0"/>
            <a:t> </a:t>
          </a:r>
          <a:r>
            <a:rPr lang="en-US" sz="2100" kern="1200" dirty="0" err="1"/>
            <a:t>causaría</a:t>
          </a:r>
          <a:r>
            <a:rPr lang="en-US" sz="2100" kern="1200" dirty="0"/>
            <a:t> </a:t>
          </a:r>
          <a:r>
            <a:rPr lang="en-US" sz="2100" kern="1200" dirty="0" err="1"/>
            <a:t>subida</a:t>
          </a:r>
          <a:r>
            <a:rPr lang="en-US" sz="2100" kern="1200" dirty="0"/>
            <a:t> de </a:t>
          </a:r>
          <a:r>
            <a:rPr lang="en-US" sz="2100" kern="1200" dirty="0" err="1"/>
            <a:t>tipos</a:t>
          </a:r>
          <a:r>
            <a:rPr lang="en-US" sz="2100" kern="1200" dirty="0"/>
            <a:t> y </a:t>
          </a:r>
          <a:r>
            <a:rPr lang="en-US" sz="2100" kern="1200" dirty="0" err="1"/>
            <a:t>caída</a:t>
          </a:r>
          <a:r>
            <a:rPr lang="en-US" sz="2100" kern="1200" dirty="0"/>
            <a:t> del PE ratio con </a:t>
          </a:r>
          <a:r>
            <a:rPr lang="en-US" sz="2100" kern="1200" dirty="0" err="1"/>
            <a:t>grandes</a:t>
          </a:r>
          <a:r>
            <a:rPr lang="en-US" sz="2100" kern="1200" dirty="0"/>
            <a:t> </a:t>
          </a:r>
          <a:r>
            <a:rPr lang="en-US" sz="2100" kern="1200" dirty="0" err="1"/>
            <a:t>pérdidas</a:t>
          </a:r>
          <a:r>
            <a:rPr lang="en-US" sz="2100" kern="1200" dirty="0"/>
            <a:t> a los </a:t>
          </a:r>
          <a:r>
            <a:rPr lang="es-ES" sz="2100" kern="1200" noProof="0" dirty="0"/>
            <a:t>inversores</a:t>
          </a:r>
        </a:p>
      </dsp:txBody>
      <dsp:txXfrm>
        <a:off x="40724" y="3500062"/>
        <a:ext cx="6172273" cy="752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FF689-6113-4205-AC94-D3EFE8905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0FD115-0F7E-474D-AE59-17D7B40BF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20094-4481-4653-A2E7-60E10A17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D35C2-FCC3-4FF9-ADEF-CD6AFDCB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C7229-DF32-4BFF-80F7-A86FADA9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77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F8E72-D34D-4757-AAB9-21C88C46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8AFBC9-1118-4E0B-A573-34D6C1921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0C23F-722D-4C9B-B82D-91D9333F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3D5CE-E809-4879-9E07-B0AA168F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E2D398-9C96-428B-987D-8D74D6D7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3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878AB-8C19-4B7F-A85F-C8391FB35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F536EE-8A59-4F6A-8BD1-E6DFFF46A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9DCAA-6183-48A7-8C63-5F1F71DB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A6B99-1017-4AAB-BE7B-BCE8C0D0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2F398-EE7D-42EF-BE57-3ADEE293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7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A52FD-20AB-4856-AF11-6D12EF5F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D212B-BCB3-4F52-9303-91F7C22A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7C367-17B7-4BD9-BD75-8B345A47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694FC-BD7B-4825-83FF-8B992A46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D2D8D6-D1FD-4A85-B2A1-3937044C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10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355E0-F98C-46E1-8D40-D4D74B30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02AEE8-A459-412E-8C04-FFD1ECF3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6D341-8366-4987-9357-317736C7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72C73-9EE9-49E9-8DAB-D15BD36D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5FF3DB-41EF-47EB-B731-BFD389E0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0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1D51-B483-4190-A41D-FCB5C16A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D73F4-AEC4-4C3B-9DF3-6F9B466E2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B7AE5A-8995-4577-8476-7B4CA77AD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FF4C79-BE9A-4EFE-95EE-3915B54F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AA69F-F334-47CF-BBE1-1E9B9009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36EA6E-FBC2-4FE1-A542-AA074694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37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FDCA-E467-40E5-87F6-3B4E8502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90C0C-E1CB-4D7F-BEFE-4099DC34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5D7C1D-AF6D-4E4A-90A4-2B577326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21E736-C8F2-4D50-9F32-6CDB56DC2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7876E3-FF06-4690-9B30-292ABDDD5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E4D081-1EFA-43C9-8A06-C61BB922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1E4B7D-5066-43F3-A39E-6BB74FF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1FE53F-B6A4-45D8-B958-CF49A913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14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E527-B3FD-4126-A043-DE0928F2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EBBEEF-9754-4E3A-B5C1-2185E06F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C62BD2-6200-4BE6-A61D-EAAE9A4A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C3BB2C-3F40-4C94-B8FF-DA0EC97C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62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893D87-1718-47FA-9C5A-A369B019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841205-6772-48A2-BC8A-418085DE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12843E-840C-4F4E-B704-0AE41D0B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67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0E113-3007-466B-B2E8-0F10378E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E211E-807E-47A9-99E4-6B458A4A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626EAF-8A1D-4034-9BFF-AD0D0F33C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DFB0A1-CD23-475D-8B9A-4D9E5D58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748398-190A-42D3-9F87-763E692E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8B6043-47BC-49B7-9EF5-4719EDA9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9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E8A50-335E-4CF2-8240-9A3B464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8464FD-04FA-430F-A1E2-53369EB90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F8E9BD-7A63-46B6-B692-D12AEA50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87DF47-31B3-4475-8B4E-D2249C78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2C52FD-0505-4C1B-9BEC-EEB3D5B8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E85605-C301-4AFA-B124-F2EC9F44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58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0B0A48-A2BD-4EF7-BE03-C1C30E55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6EF81-858C-4740-B829-DEF31A81B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36111-08F9-43E0-9889-07225AB0F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6C6E-2DD3-446D-BE54-8D5AF74B773E}" type="datetimeFigureOut">
              <a:rPr lang="es-ES" smtClean="0"/>
              <a:t>27/07/2021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153C1-DD68-4340-8D73-8A39E6691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14AA1-A706-4FC1-80A9-FA970D827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841AC-8F97-4F2F-B102-92C01E01F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487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1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all Street - Qué es, definición y concepto | 2021 | Economipedia">
            <a:extLst>
              <a:ext uri="{FF2B5EF4-FFF2-40B4-BE49-F238E27FC236}">
                <a16:creationId xmlns:a16="http://schemas.microsoft.com/office/drawing/2014/main" id="{59A1B20E-0F9D-4CD8-827F-BC134582E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78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3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21802A-0985-4144-9BF5-F0057D25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ES" sz="3700" dirty="0"/>
              <a:t>SP500 y parámetros predictores del éxito</a:t>
            </a:r>
            <a:br>
              <a:rPr lang="es-ES" sz="3700" dirty="0"/>
            </a:br>
            <a:r>
              <a:rPr lang="es-ES" sz="3700" dirty="0"/>
              <a:t>José Antonio Suárez</a:t>
            </a:r>
          </a:p>
        </p:txBody>
      </p:sp>
      <p:sp>
        <p:nvSpPr>
          <p:cNvPr id="1032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535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68BF94-65BF-4D17-8ECA-85007324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Precio Brent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8C027-0028-451F-82F0-C899DFA82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Representa la evolución del precio del barril de petróleo Brent</a:t>
            </a:r>
          </a:p>
          <a:p>
            <a:pPr marL="0" indent="0">
              <a:buNone/>
            </a:pPr>
            <a:endParaRPr lang="es-ES" sz="1600" dirty="0"/>
          </a:p>
        </p:txBody>
      </p:sp>
      <p:pic>
        <p:nvPicPr>
          <p:cNvPr id="5" name="Imagen 4" descr="Gráfico, Histograma&#10;&#10;Descripción generada automáticamente">
            <a:extLst>
              <a:ext uri="{FF2B5EF4-FFF2-40B4-BE49-F238E27FC236}">
                <a16:creationId xmlns:a16="http://schemas.microsoft.com/office/drawing/2014/main" id="{DB49A10B-5017-4313-9837-09F86497A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25" y="952500"/>
            <a:ext cx="631367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3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61F6E1-2FD0-44C5-9773-1AFFC53F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Housing</a:t>
            </a:r>
            <a:r>
              <a:rPr lang="es-ES" sz="3200" dirty="0">
                <a:solidFill>
                  <a:srgbClr val="FFFFFF"/>
                </a:solidFill>
              </a:rPr>
              <a:t> </a:t>
            </a:r>
            <a:r>
              <a:rPr lang="es-ES" sz="3200">
                <a:solidFill>
                  <a:srgbClr val="FFFFFF"/>
                </a:solidFill>
              </a:rPr>
              <a:t>index</a:t>
            </a:r>
            <a:endParaRPr lang="es-ES" sz="32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6700E3-B787-4A4C-8B21-FA40872D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/>
              <a:t>Representa</a:t>
            </a:r>
            <a:r>
              <a:rPr lang="en-US" sz="1600" dirty="0"/>
              <a:t> la </a:t>
            </a:r>
            <a:r>
              <a:rPr lang="en-US" sz="1600" dirty="0" err="1"/>
              <a:t>evolución</a:t>
            </a:r>
            <a:r>
              <a:rPr lang="en-US" sz="1600" dirty="0"/>
              <a:t> del </a:t>
            </a:r>
            <a:r>
              <a:rPr lang="en-US" sz="1600" dirty="0" err="1"/>
              <a:t>precio</a:t>
            </a:r>
            <a:r>
              <a:rPr lang="en-US" sz="1600" dirty="0"/>
              <a:t> medio del metro </a:t>
            </a:r>
            <a:r>
              <a:rPr lang="en-US" sz="1600" dirty="0" err="1"/>
              <a:t>cuadrado</a:t>
            </a:r>
            <a:r>
              <a:rPr lang="en-US" sz="1600" dirty="0"/>
              <a:t> de </a:t>
            </a:r>
            <a:r>
              <a:rPr lang="en-US" sz="1600" dirty="0" err="1"/>
              <a:t>vivienda</a:t>
            </a:r>
            <a:endParaRPr lang="en-US" sz="1600" dirty="0"/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F39F3E3-FED7-4448-8CC8-A9450655D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25" y="952500"/>
            <a:ext cx="631367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46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55451-77F6-4FFB-BEB8-71262741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Índice inflacionario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2CD26C-9B42-485D-8F1D-6204CEE3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Representa la acumulación de la inflación y el incremento del coste de los activos de una economía en el periodo seleccionado</a:t>
            </a:r>
          </a:p>
        </p:txBody>
      </p:sp>
      <p:pic>
        <p:nvPicPr>
          <p:cNvPr id="5" name="Marcador de contenido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FA847F0-1779-4B64-804D-4EC69BB54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125" y="952500"/>
            <a:ext cx="6313677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5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1B0BBB-7802-4EC3-B0DE-AB05274C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CPI 1987-2021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D14505-850D-4F4D-9583-E1715B36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Existe una alta correlación</a:t>
            </a:r>
          </a:p>
          <a:p>
            <a:pPr algn="just"/>
            <a:r>
              <a:rPr lang="es-ES" sz="1600" dirty="0"/>
              <a:t>500 empresas más grandes de USA se ven beneficiadas de aumento del nivel de cesta de consumo</a:t>
            </a:r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E7498B9-16D6-462C-8F09-372A28642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2" y="498600"/>
            <a:ext cx="8791200" cy="5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3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5E91E1-CCC6-4E7C-9035-2DDC8F12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CPI 1987-2021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EADEDB-8C0E-41D7-AAB1-CB0164F8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El crecimiento del CPI más acelerado entre 1986-1996</a:t>
            </a:r>
          </a:p>
          <a:p>
            <a:pPr algn="just"/>
            <a:r>
              <a:rPr lang="es-ES" sz="1600" dirty="0"/>
              <a:t>Ralentizado desde 2011</a:t>
            </a:r>
          </a:p>
        </p:txBody>
      </p:sp>
      <p:pic>
        <p:nvPicPr>
          <p:cNvPr id="15" name="Imagen 1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42E5C4E-5B2E-412A-93F5-7AF47F00A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64" y="218814"/>
            <a:ext cx="8791011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8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77974-D053-4129-BE10-04F02D79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Precio Brent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60638E-2FF2-4BEF-B1DF-471F1D30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069" y="3347635"/>
            <a:ext cx="3092981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Correlación ligeramente positiva</a:t>
            </a:r>
          </a:p>
          <a:p>
            <a:pPr algn="just"/>
            <a:r>
              <a:rPr lang="es-ES" sz="1600" dirty="0"/>
              <a:t>Mayor crecimiento económico mayor consume petróleo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739679B-1E87-47BE-ABE9-D6EC62214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695" y="218814"/>
            <a:ext cx="8791011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6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15A1A-443D-4BD8-96CF-5C56626F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Precio Brent 1987-2021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B49EB3-EA60-4EBF-836C-474C47D08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Existe cierta correlación pero no es tan elevada como en el CPI</a:t>
            </a:r>
          </a:p>
          <a:p>
            <a:pPr algn="just"/>
            <a:r>
              <a:rPr lang="es-ES" sz="1600" dirty="0"/>
              <a:t>Puede explicarse con el aumento de capitalización de empresas tecnológicas que han sobrepasado a las tradicionales empresas energéticas</a:t>
            </a:r>
          </a:p>
          <a:p>
            <a:endParaRPr lang="es-ES" sz="1600" dirty="0"/>
          </a:p>
        </p:txBody>
      </p:sp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EB67F17-7287-45E7-926E-0C7D512B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58" y="218262"/>
            <a:ext cx="8792664" cy="5869103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B4C71EB-B927-4261-955C-ECEC54E0E700}"/>
              </a:ext>
            </a:extLst>
          </p:cNvPr>
          <p:cNvSpPr/>
          <p:nvPr/>
        </p:nvSpPr>
        <p:spPr>
          <a:xfrm>
            <a:off x="6729338" y="963886"/>
            <a:ext cx="1783830" cy="12291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08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2734F0-669D-4B86-92C7-33552E12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Relación SP500 vs Precio Oro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A90E1E-69B4-4695-ABA9-66F48B592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s-ES" sz="1600" dirty="0"/>
              <a:t>Cierta correlación positiva</a:t>
            </a:r>
          </a:p>
          <a:p>
            <a:r>
              <a:rPr lang="es-ES" sz="1600" dirty="0"/>
              <a:t>Valor refugio 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2637D40-BEE7-4447-9C3F-22C956A1B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77" y="218814"/>
            <a:ext cx="8802000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3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220F3-14B1-4AC2-B919-0EC6C995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Precio Oro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9E4746-272B-4F1E-A682-D46DB243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Situación parecida a la del Brent</a:t>
            </a:r>
          </a:p>
          <a:p>
            <a:pPr algn="just"/>
            <a:r>
              <a:rPr lang="es-ES" sz="1600" dirty="0"/>
              <a:t>Existe correlación positiva pero no tan fuerte como con otras variables</a:t>
            </a:r>
          </a:p>
          <a:p>
            <a:pPr algn="just"/>
            <a:r>
              <a:rPr lang="es-ES" sz="1600" dirty="0"/>
              <a:t>Especial auge en la burbuja inmobiliaria y con la crisis del COVID</a:t>
            </a:r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BD50F1F-37F8-4E93-ACE8-43991195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58" y="218814"/>
            <a:ext cx="8791011" cy="586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59F9A7C-3622-4C4F-8C6B-3A84D33B69A5}"/>
              </a:ext>
            </a:extLst>
          </p:cNvPr>
          <p:cNvSpPr/>
          <p:nvPr/>
        </p:nvSpPr>
        <p:spPr>
          <a:xfrm>
            <a:off x="6403499" y="1283169"/>
            <a:ext cx="1289154" cy="11891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4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8D76CF-74C3-4C01-B1D8-98D2FAF4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Relación SP500 vs inflación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83857D-08E8-4691-8915-2AD63574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A mayor inflación, mayor el precio del producto vendido</a:t>
            </a:r>
          </a:p>
          <a:p>
            <a:pPr algn="just"/>
            <a:r>
              <a:rPr lang="es-ES" sz="1600" dirty="0"/>
              <a:t>Las empresas del SP500 tienen poder de mercado para ajustar costes y aumentar beneficios y capitalización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DEA57C17-FC86-4478-83A2-EE3B8FE3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96" y="218814"/>
            <a:ext cx="8802000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90534-89E2-4951-A757-CD8A92AF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400" dirty="0">
                <a:solidFill>
                  <a:srgbClr val="FFFFFF"/>
                </a:solidFill>
              </a:rPr>
              <a:t>La importancia de la inversión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Descubre dónde invierte Warren Buffett - EFE Comunica">
            <a:extLst>
              <a:ext uri="{FF2B5EF4-FFF2-40B4-BE49-F238E27FC236}">
                <a16:creationId xmlns:a16="http://schemas.microsoft.com/office/drawing/2014/main" id="{B4C38A07-B605-406E-B4FB-55017ECF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761" y="2468326"/>
            <a:ext cx="545591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a &amp;#39;modesta&amp;#39; casa del multimillonario Warren Buffett que supone solo un  0,001% de su fortuna | Visualpis">
            <a:extLst>
              <a:ext uri="{FF2B5EF4-FFF2-40B4-BE49-F238E27FC236}">
                <a16:creationId xmlns:a16="http://schemas.microsoft.com/office/drawing/2014/main" id="{7D6B5F69-C9A7-4FF5-87D3-0722C8EE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376" y="2468326"/>
            <a:ext cx="5762347" cy="391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5636CDF-803D-4B8A-B560-A2281C1D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78" y="1881628"/>
            <a:ext cx="10515600" cy="71520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“Para la mayoría de la gente, lo mejor es invertir en un fondo indexado al S&amp;P500”</a:t>
            </a:r>
          </a:p>
        </p:txBody>
      </p:sp>
    </p:spTree>
    <p:extLst>
      <p:ext uri="{BB962C8B-B14F-4D97-AF65-F5344CB8AC3E}">
        <p14:creationId xmlns:p14="http://schemas.microsoft.com/office/powerpoint/2010/main" val="2237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FF19F3-65C7-4782-81A5-5D2CD3F0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Relación SP500 vs inflación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5DE496-88B4-48D5-B144-7BFEBDCC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Gran inflación entre 1986-1996</a:t>
            </a:r>
          </a:p>
          <a:p>
            <a:pPr algn="just"/>
            <a:r>
              <a:rPr lang="es-ES" sz="1600" dirty="0"/>
              <a:t>Ralentización notable tras la crisis del 2008</a:t>
            </a:r>
          </a:p>
          <a:p>
            <a:pPr algn="just"/>
            <a:r>
              <a:rPr lang="es-ES" sz="1600" dirty="0"/>
              <a:t>Aumento del SP 500 a pesar del bajo aumento inflacionario</a:t>
            </a:r>
          </a:p>
        </p:txBody>
      </p:sp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9C82885A-9E7D-40CA-B4BD-DA2E482A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58" y="218814"/>
            <a:ext cx="8791011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15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1951D-AA35-46ED-B6CE-C8BBC6BD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Relación SP500 vs tipos de interés a l/p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E74842-4773-4296-A789-63DA2AB9D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788085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Caída radical de los tipos de interés a largo plazo</a:t>
            </a:r>
          </a:p>
          <a:p>
            <a:pPr algn="just"/>
            <a:r>
              <a:rPr lang="es-ES" sz="1600" dirty="0"/>
              <a:t>Unido a un alto crecimiento del SP 500 en la última década</a:t>
            </a:r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A0A5DD8-5404-46D6-B526-24A5E4B98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58" y="218814"/>
            <a:ext cx="8791011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73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41EF9-20EA-4FFD-9EFA-1E67B9E9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Relación SP500 vs housing index a l/p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4D74EE-E5C5-402A-B475-CE70A64A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Fuerte correlación positiva</a:t>
            </a:r>
          </a:p>
          <a:p>
            <a:pPr algn="just"/>
            <a:r>
              <a:rPr lang="es-ES" sz="1600" dirty="0"/>
              <a:t>activos sustitutivos para inversores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E9EB12E-0A4E-4E63-852B-1EF348A88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14" y="218814"/>
            <a:ext cx="8802000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5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8D2C08A-7B4B-4AAE-8DD8-4AC192667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58" y="218814"/>
            <a:ext cx="8791011" cy="5868000"/>
          </a:xfrm>
          <a:prstGeom prst="rect">
            <a:avLst/>
          </a:prstGeom>
        </p:spPr>
      </p:pic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8AEBD-0F37-4302-B649-EB5C6B7C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000">
                <a:solidFill>
                  <a:srgbClr val="FFFFFF"/>
                </a:solidFill>
              </a:rPr>
              <a:t>Relación SP500 vs housing index a l/p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612D67-4E2E-4BC6-BCA3-77173F82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55130"/>
            <a:ext cx="3247475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Especial auge burbuja inmobiliaria entre 2001-2006</a:t>
            </a:r>
          </a:p>
          <a:p>
            <a:pPr algn="just"/>
            <a:r>
              <a:rPr lang="es-ES" sz="1600" dirty="0"/>
              <a:t>Caída posterior y recuperación a la par del SP500</a:t>
            </a:r>
          </a:p>
          <a:p>
            <a:endParaRPr lang="en-US" sz="16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23304C5-8B9D-43E6-A81F-65B4A6A1A1F7}"/>
              </a:ext>
            </a:extLst>
          </p:cNvPr>
          <p:cNvSpPr/>
          <p:nvPr/>
        </p:nvSpPr>
        <p:spPr>
          <a:xfrm>
            <a:off x="6423289" y="2226975"/>
            <a:ext cx="899410" cy="946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618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A36B70-CB1F-4493-BD43-F5391A03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2700" dirty="0">
                <a:solidFill>
                  <a:srgbClr val="FFFFFF"/>
                </a:solidFill>
              </a:rPr>
              <a:t>Relación tipos de interés a largo plazo inflación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20DB46-E1C7-4B9B-84A0-539FF9B5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838133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Observamos como los tipos de interés responden a la inflación</a:t>
            </a:r>
          </a:p>
          <a:p>
            <a:pPr algn="just"/>
            <a:r>
              <a:rPr lang="es-ES" sz="1600" dirty="0"/>
              <a:t>La subida de los tipos pone freno al sobrecalentamiento de la economía</a:t>
            </a:r>
          </a:p>
        </p:txBody>
      </p:sp>
      <p:pic>
        <p:nvPicPr>
          <p:cNvPr id="13" name="Imagen 1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27519A8-284B-40D7-BEB8-B005AF83A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87" y="218814"/>
            <a:ext cx="8802000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98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DD4CCD-10B8-4F35-A6F6-A7F17C9C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2700" dirty="0">
                <a:solidFill>
                  <a:srgbClr val="FFFFFF"/>
                </a:solidFill>
              </a:rPr>
              <a:t>Relación tipos de interés a largo plazo inflación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ED991B-FD3C-4844-98F2-4847EC991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404422"/>
            <a:ext cx="3027928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Se observa como en los últimos 15 años la inflación ha llegado a valores negativos</a:t>
            </a:r>
          </a:p>
          <a:p>
            <a:pPr algn="just"/>
            <a:r>
              <a:rPr lang="es-ES" sz="1600" dirty="0"/>
              <a:t>Los tipos aumentan para frenar el sobrecalentamiento de la economía</a:t>
            </a:r>
          </a:p>
          <a:p>
            <a:pPr algn="just"/>
            <a:r>
              <a:rPr lang="es-ES" sz="1600" dirty="0"/>
              <a:t>Los tipos de interés han bajado al no requerir frenar la inflación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9F294B1-F2FF-4A84-B186-8473ECEF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58" y="218814"/>
            <a:ext cx="8791011" cy="5868000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AC933B32-1E89-4767-ACCE-2AF8B732184C}"/>
              </a:ext>
            </a:extLst>
          </p:cNvPr>
          <p:cNvSpPr/>
          <p:nvPr/>
        </p:nvSpPr>
        <p:spPr>
          <a:xfrm>
            <a:off x="9781083" y="981856"/>
            <a:ext cx="1641029" cy="17088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FCEEBAF-7545-4280-82AF-C29845734DE4}"/>
              </a:ext>
            </a:extLst>
          </p:cNvPr>
          <p:cNvSpPr/>
          <p:nvPr/>
        </p:nvSpPr>
        <p:spPr>
          <a:xfrm>
            <a:off x="8456955" y="2323474"/>
            <a:ext cx="1773832" cy="11992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BC51D68-1A61-4593-BC39-E9880D9FA4D1}"/>
              </a:ext>
            </a:extLst>
          </p:cNvPr>
          <p:cNvSpPr/>
          <p:nvPr/>
        </p:nvSpPr>
        <p:spPr>
          <a:xfrm>
            <a:off x="6498235" y="1231690"/>
            <a:ext cx="1364106" cy="21973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C09DE80-F075-444A-A81D-481670892F84}"/>
              </a:ext>
            </a:extLst>
          </p:cNvPr>
          <p:cNvSpPr/>
          <p:nvPr/>
        </p:nvSpPr>
        <p:spPr>
          <a:xfrm>
            <a:off x="5518886" y="2628281"/>
            <a:ext cx="1154244" cy="1753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2656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71C611-9490-48B0-AE97-0B7A5419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2700" dirty="0">
                <a:solidFill>
                  <a:srgbClr val="FFFFFF"/>
                </a:solidFill>
              </a:rPr>
              <a:t>Relación tipos de interés a largo plazo vs PE ratio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FDFF09-76E6-46F5-BF58-4E93105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23" y="3367481"/>
            <a:ext cx="301364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Existe cierta correlación negativa entre PE y tipos de interés a l/p</a:t>
            </a:r>
          </a:p>
          <a:p>
            <a:pPr algn="just"/>
            <a:r>
              <a:rPr lang="es-ES" sz="1600" dirty="0"/>
              <a:t>Valoración de empresas por descuento de flujo de caja</a:t>
            </a:r>
          </a:p>
        </p:txBody>
      </p: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4940C8E-2EA2-4705-A85A-82E658008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070" y="218814"/>
            <a:ext cx="8802000" cy="58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2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65B6A2A-91AA-4FDF-9591-9745F1915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358" y="218814"/>
            <a:ext cx="8791011" cy="5868000"/>
          </a:xfrm>
          <a:prstGeom prst="rect">
            <a:avLst/>
          </a:prstGeom>
        </p:spPr>
      </p:pic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47E32-72B3-4C11-A2FE-2780397C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2700" dirty="0">
                <a:solidFill>
                  <a:srgbClr val="FFFFFF"/>
                </a:solidFill>
              </a:rPr>
              <a:t>Relación tipos de interés a largo plazo vs PE ratio 1987-2021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6E3A3BC-75FD-4681-B3C9-F922D138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32645"/>
            <a:ext cx="2669407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Se observa como en los años 1996-2021 hubo una burbuja en el mercado bursátil</a:t>
            </a:r>
          </a:p>
          <a:p>
            <a:pPr algn="just"/>
            <a:r>
              <a:rPr lang="es-ES" sz="1600" dirty="0"/>
              <a:t>Ciertos analogismos con la situación actual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F083D22-766D-422B-95F7-DD442A2DA7ED}"/>
              </a:ext>
            </a:extLst>
          </p:cNvPr>
          <p:cNvSpPr/>
          <p:nvPr/>
        </p:nvSpPr>
        <p:spPr>
          <a:xfrm>
            <a:off x="9037926" y="4650129"/>
            <a:ext cx="539646" cy="4657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5308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4C0644-D83E-4A9F-803A-27577A17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Futuros campos de investigación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0A4D915-4383-43E7-AEDD-4AAB4F68C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6907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318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E0A0C9-08BF-47C4-9F33-C7F0657F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s-ES" sz="4800"/>
              <a:t>CONCLUSIONES</a:t>
            </a:r>
          </a:p>
        </p:txBody>
      </p:sp>
      <p:graphicFrame>
        <p:nvGraphicFramePr>
          <p:cNvPr id="27" name="Marcador de contenido 2">
            <a:extLst>
              <a:ext uri="{FF2B5EF4-FFF2-40B4-BE49-F238E27FC236}">
                <a16:creationId xmlns:a16="http://schemas.microsoft.com/office/drawing/2014/main" id="{6568E81C-4A22-44E9-8A15-2EBEB9D91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53900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682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all Street anticipa un rebote tras la sangría del lunes y a la espera de  Netflix - Bolsamania.com">
            <a:extLst>
              <a:ext uri="{FF2B5EF4-FFF2-40B4-BE49-F238E27FC236}">
                <a16:creationId xmlns:a16="http://schemas.microsoft.com/office/drawing/2014/main" id="{DD8C9952-EAC2-4F48-89AA-0D4730ED8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b="8633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2F78A2-57CA-4F5A-9D20-BCD82F29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s-ES" sz="5000" dirty="0"/>
              <a:t>Introducción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9BDF5-6192-4FCE-9892-A2AEE1EE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3122384"/>
          </a:xfrm>
        </p:spPr>
        <p:txBody>
          <a:bodyPr>
            <a:normAutofit/>
          </a:bodyPr>
          <a:lstStyle/>
          <a:p>
            <a:pPr algn="just"/>
            <a:r>
              <a:rPr lang="es-ES" sz="2000" dirty="0"/>
              <a:t>Elección del Tema</a:t>
            </a:r>
          </a:p>
          <a:p>
            <a:pPr algn="just"/>
            <a:r>
              <a:rPr lang="es-ES" sz="2000" dirty="0"/>
              <a:t>Hipótesis</a:t>
            </a:r>
          </a:p>
          <a:p>
            <a:pPr lvl="1" algn="just"/>
            <a:r>
              <a:rPr lang="es-ES" sz="2000" dirty="0"/>
              <a:t>La inflación y los tipos de interés a l/p afectan negativamente a la evolución del SP500</a:t>
            </a:r>
          </a:p>
          <a:p>
            <a:pPr algn="just"/>
            <a:r>
              <a:rPr lang="es-ES" sz="2000" dirty="0"/>
              <a:t>Indicador empleado SP500</a:t>
            </a:r>
          </a:p>
          <a:p>
            <a:pPr algn="just"/>
            <a:r>
              <a:rPr lang="es-ES" sz="2000" dirty="0"/>
              <a:t>Resultados esperados:</a:t>
            </a:r>
          </a:p>
          <a:p>
            <a:pPr lvl="1" algn="just"/>
            <a:r>
              <a:rPr lang="es-ES" sz="2000" dirty="0"/>
              <a:t>La inflación afectará negativamente a la bolsa (SP 500)</a:t>
            </a:r>
          </a:p>
          <a:p>
            <a:pPr lvl="1" algn="just"/>
            <a:r>
              <a:rPr lang="es-ES" sz="2000" dirty="0"/>
              <a:t>Los tipos de interés lastraran las bolsas</a:t>
            </a:r>
          </a:p>
        </p:txBody>
      </p:sp>
    </p:spTree>
    <p:extLst>
      <p:ext uri="{BB962C8B-B14F-4D97-AF65-F5344CB8AC3E}">
        <p14:creationId xmlns:p14="http://schemas.microsoft.com/office/powerpoint/2010/main" val="32421796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mbillas flotantes oscuras con una iluminación brillante">
            <a:extLst>
              <a:ext uri="{FF2B5EF4-FFF2-40B4-BE49-F238E27FC236}">
                <a16:creationId xmlns:a16="http://schemas.microsoft.com/office/drawing/2014/main" id="{068D5661-C875-480D-8EC1-BCC39A208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r="-1" b="12411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C2817B-1860-482B-9379-7773AD59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747" y="1408814"/>
            <a:ext cx="5683102" cy="22352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MUCHAS GRACIAS POR VUESTRA ATENCIÓN</a:t>
            </a:r>
          </a:p>
        </p:txBody>
      </p:sp>
    </p:spTree>
    <p:extLst>
      <p:ext uri="{BB962C8B-B14F-4D97-AF65-F5344CB8AC3E}">
        <p14:creationId xmlns:p14="http://schemas.microsoft.com/office/powerpoint/2010/main" val="410527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51D2AA-1C77-4AB4-913C-11EF8A40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Correlación 1871-2021</a:t>
            </a:r>
          </a:p>
        </p:txBody>
      </p:sp>
      <p:pic>
        <p:nvPicPr>
          <p:cNvPr id="12" name="Imagen 11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E95E5FF9-7C95-43C7-8F06-0C2174E1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09" y="492573"/>
            <a:ext cx="6239570" cy="5880796"/>
          </a:xfrm>
          <a:prstGeom prst="rect">
            <a:avLst/>
          </a:prstGeom>
        </p:spPr>
      </p:pic>
      <p:sp>
        <p:nvSpPr>
          <p:cNvPr id="41" name="Elipse 40">
            <a:extLst>
              <a:ext uri="{FF2B5EF4-FFF2-40B4-BE49-F238E27FC236}">
                <a16:creationId xmlns:a16="http://schemas.microsoft.com/office/drawing/2014/main" id="{096CF716-5CBA-428A-B10F-942CE79D4E8C}"/>
              </a:ext>
            </a:extLst>
          </p:cNvPr>
          <p:cNvSpPr/>
          <p:nvPr/>
        </p:nvSpPr>
        <p:spPr>
          <a:xfrm>
            <a:off x="7701019" y="933110"/>
            <a:ext cx="729575" cy="637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9CFCA88-7792-4902-B471-D872EA231279}"/>
              </a:ext>
            </a:extLst>
          </p:cNvPr>
          <p:cNvSpPr/>
          <p:nvPr/>
        </p:nvSpPr>
        <p:spPr>
          <a:xfrm>
            <a:off x="10034865" y="2791838"/>
            <a:ext cx="729575" cy="6371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55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9F7551-E956-43CB-8F36-268A5DA44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0677D43-DB57-4254-BD60-C0C10917D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155" y="457200"/>
            <a:ext cx="7898845" cy="5909113"/>
          </a:xfrm>
          <a:custGeom>
            <a:avLst/>
            <a:gdLst>
              <a:gd name="connsiteX0" fmla="*/ 3848214 w 7898845"/>
              <a:gd name="connsiteY0" fmla="*/ 0 h 5909113"/>
              <a:gd name="connsiteX1" fmla="*/ 7898845 w 7898845"/>
              <a:gd name="connsiteY1" fmla="*/ 0 h 5909113"/>
              <a:gd name="connsiteX2" fmla="*/ 7898845 w 7898845"/>
              <a:gd name="connsiteY2" fmla="*/ 5907437 h 5909113"/>
              <a:gd name="connsiteX3" fmla="*/ 7778213 w 7898845"/>
              <a:gd name="connsiteY3" fmla="*/ 5907437 h 5909113"/>
              <a:gd name="connsiteX4" fmla="*/ 7778213 w 7898845"/>
              <a:gd name="connsiteY4" fmla="*/ 5909093 h 5909113"/>
              <a:gd name="connsiteX5" fmla="*/ 7485321 w 7898845"/>
              <a:gd name="connsiteY5" fmla="*/ 5909093 h 5909113"/>
              <a:gd name="connsiteX6" fmla="*/ 7485321 w 7898845"/>
              <a:gd name="connsiteY6" fmla="*/ 5909094 h 5909113"/>
              <a:gd name="connsiteX7" fmla="*/ 4228895 w 7898845"/>
              <a:gd name="connsiteY7" fmla="*/ 5909094 h 5909113"/>
              <a:gd name="connsiteX8" fmla="*/ 4228895 w 7898845"/>
              <a:gd name="connsiteY8" fmla="*/ 5909112 h 5909113"/>
              <a:gd name="connsiteX9" fmla="*/ 3936003 w 7898845"/>
              <a:gd name="connsiteY9" fmla="*/ 5909112 h 5909113"/>
              <a:gd name="connsiteX10" fmla="*/ 3936003 w 7898845"/>
              <a:gd name="connsiteY10" fmla="*/ 5909113 h 5909113"/>
              <a:gd name="connsiteX11" fmla="*/ 0 w 7898845"/>
              <a:gd name="connsiteY11" fmla="*/ 5909113 h 5909113"/>
              <a:gd name="connsiteX12" fmla="*/ 2796838 w 7898845"/>
              <a:gd name="connsiteY12" fmla="*/ 1676 h 5909113"/>
              <a:gd name="connsiteX13" fmla="*/ 2916686 w 7898845"/>
              <a:gd name="connsiteY13" fmla="*/ 1676 h 5909113"/>
              <a:gd name="connsiteX14" fmla="*/ 2917470 w 7898845"/>
              <a:gd name="connsiteY14" fmla="*/ 20 h 5909113"/>
              <a:gd name="connsiteX15" fmla="*/ 3210362 w 7898845"/>
              <a:gd name="connsiteY15" fmla="*/ 20 h 5909113"/>
              <a:gd name="connsiteX16" fmla="*/ 3210362 w 7898845"/>
              <a:gd name="connsiteY16" fmla="*/ 19 h 5909113"/>
              <a:gd name="connsiteX17" fmla="*/ 3555322 w 7898845"/>
              <a:gd name="connsiteY17" fmla="*/ 19 h 5909113"/>
              <a:gd name="connsiteX18" fmla="*/ 3555322 w 7898845"/>
              <a:gd name="connsiteY18" fmla="*/ 1 h 5909113"/>
              <a:gd name="connsiteX19" fmla="*/ 3848214 w 7898845"/>
              <a:gd name="connsiteY19" fmla="*/ 1 h 590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898845" h="5909113">
                <a:moveTo>
                  <a:pt x="3848214" y="0"/>
                </a:moveTo>
                <a:lnTo>
                  <a:pt x="7898845" y="0"/>
                </a:lnTo>
                <a:lnTo>
                  <a:pt x="7898845" y="5907437"/>
                </a:lnTo>
                <a:lnTo>
                  <a:pt x="7778213" y="5907437"/>
                </a:lnTo>
                <a:lnTo>
                  <a:pt x="7778213" y="5909093"/>
                </a:lnTo>
                <a:lnTo>
                  <a:pt x="7485321" y="5909093"/>
                </a:lnTo>
                <a:lnTo>
                  <a:pt x="7485321" y="5909094"/>
                </a:lnTo>
                <a:lnTo>
                  <a:pt x="4228895" y="5909094"/>
                </a:lnTo>
                <a:lnTo>
                  <a:pt x="4228895" y="5909112"/>
                </a:lnTo>
                <a:lnTo>
                  <a:pt x="3936003" y="5909112"/>
                </a:lnTo>
                <a:lnTo>
                  <a:pt x="3936003" y="5909113"/>
                </a:lnTo>
                <a:lnTo>
                  <a:pt x="0" y="5909113"/>
                </a:lnTo>
                <a:lnTo>
                  <a:pt x="2796838" y="1676"/>
                </a:lnTo>
                <a:lnTo>
                  <a:pt x="2916686" y="1676"/>
                </a:lnTo>
                <a:lnTo>
                  <a:pt x="2917470" y="20"/>
                </a:lnTo>
                <a:lnTo>
                  <a:pt x="3210362" y="20"/>
                </a:lnTo>
                <a:lnTo>
                  <a:pt x="3210362" y="19"/>
                </a:lnTo>
                <a:lnTo>
                  <a:pt x="3555322" y="19"/>
                </a:lnTo>
                <a:lnTo>
                  <a:pt x="3555322" y="1"/>
                </a:lnTo>
                <a:lnTo>
                  <a:pt x="3848214" y="1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0924E5-8F0D-47CB-B59E-155AFCF8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8858"/>
            <a:ext cx="6769978" cy="5907437"/>
          </a:xfrm>
          <a:custGeom>
            <a:avLst/>
            <a:gdLst>
              <a:gd name="connsiteX0" fmla="*/ 0 w 6769978"/>
              <a:gd name="connsiteY0" fmla="*/ 0 h 5905761"/>
              <a:gd name="connsiteX1" fmla="*/ 6769978 w 6769978"/>
              <a:gd name="connsiteY1" fmla="*/ 0 h 5905761"/>
              <a:gd name="connsiteX2" fmla="*/ 3973138 w 6769978"/>
              <a:gd name="connsiteY2" fmla="*/ 5905761 h 5905761"/>
              <a:gd name="connsiteX3" fmla="*/ 0 w 6769978"/>
              <a:gd name="connsiteY3" fmla="*/ 5905761 h 590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9978" h="5905761">
                <a:moveTo>
                  <a:pt x="0" y="0"/>
                </a:moveTo>
                <a:lnTo>
                  <a:pt x="6769978" y="0"/>
                </a:lnTo>
                <a:lnTo>
                  <a:pt x="3973138" y="5905761"/>
                </a:lnTo>
                <a:lnTo>
                  <a:pt x="0" y="590576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BC797-DB0A-4BB0-9D45-89A90DF3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710127"/>
            <a:ext cx="3431650" cy="366634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Periodo seleccionado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F9D31-54EA-45A1-8203-8AC1C95E0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0" y="1335024"/>
            <a:ext cx="4581144" cy="44165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just"/>
            <a:r>
              <a:rPr lang="es-ES" sz="2000" dirty="0"/>
              <a:t>1987-2021</a:t>
            </a:r>
          </a:p>
          <a:p>
            <a:pPr algn="just"/>
            <a:r>
              <a:rPr lang="es-ES" sz="2000" dirty="0"/>
              <a:t>Datos de la evolución del ORO, Brent, </a:t>
            </a:r>
            <a:r>
              <a:rPr lang="es-ES" sz="2000" dirty="0" err="1"/>
              <a:t>Housing</a:t>
            </a:r>
            <a:r>
              <a:rPr lang="es-ES" sz="2000" dirty="0"/>
              <a:t> </a:t>
            </a:r>
            <a:r>
              <a:rPr lang="es-ES" sz="2000" dirty="0" err="1"/>
              <a:t>index</a:t>
            </a:r>
            <a:endParaRPr lang="es-ES" sz="2000" dirty="0"/>
          </a:p>
          <a:p>
            <a:pPr algn="just"/>
            <a:r>
              <a:rPr lang="es-ES" sz="2000" dirty="0"/>
              <a:t>Los datos del SP500 y correlacionados se vieron afectados por las guerras mundiales y la Gran Depresión</a:t>
            </a:r>
          </a:p>
          <a:p>
            <a:pPr algn="just"/>
            <a:r>
              <a:rPr lang="es-ES" sz="2000" dirty="0"/>
              <a:t>Política monetaria del laissez-faire frente a John Maynard Keynes y el desarrollo de la escuela Keynesiana y monetarista(Milton Friedman)</a:t>
            </a:r>
          </a:p>
        </p:txBody>
      </p:sp>
    </p:spTree>
    <p:extLst>
      <p:ext uri="{BB962C8B-B14F-4D97-AF65-F5344CB8AC3E}">
        <p14:creationId xmlns:p14="http://schemas.microsoft.com/office/powerpoint/2010/main" val="176074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283AE02F-DA5C-4287-8B73-BFBAF7AB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69" y="153306"/>
            <a:ext cx="6988147" cy="65513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CAADCA-2648-4DC0-848F-B02D1D9D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Correlación 1987-2021</a:t>
            </a:r>
          </a:p>
        </p:txBody>
      </p:sp>
      <p:cxnSp>
        <p:nvCxnSpPr>
          <p:cNvPr id="25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6C1D555B-647A-4400-BE53-8124172B616F}"/>
              </a:ext>
            </a:extLst>
          </p:cNvPr>
          <p:cNvSpPr/>
          <p:nvPr/>
        </p:nvSpPr>
        <p:spPr>
          <a:xfrm>
            <a:off x="6052276" y="3694210"/>
            <a:ext cx="549562" cy="19593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E173E61-8C56-48E7-AFA7-1E3BA709003F}"/>
              </a:ext>
            </a:extLst>
          </p:cNvPr>
          <p:cNvSpPr/>
          <p:nvPr/>
        </p:nvSpPr>
        <p:spPr>
          <a:xfrm>
            <a:off x="6096000" y="1662262"/>
            <a:ext cx="505837" cy="8840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5DF1420-AB4B-42D9-B19D-8D04237DFD85}"/>
              </a:ext>
            </a:extLst>
          </p:cNvPr>
          <p:cNvSpPr/>
          <p:nvPr/>
        </p:nvSpPr>
        <p:spPr>
          <a:xfrm>
            <a:off x="7398774" y="4754507"/>
            <a:ext cx="549562" cy="436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AB3C370C-2185-40A9-9DA9-C69FAB56CB0B}"/>
              </a:ext>
            </a:extLst>
          </p:cNvPr>
          <p:cNvSpPr/>
          <p:nvPr/>
        </p:nvSpPr>
        <p:spPr>
          <a:xfrm>
            <a:off x="10107561" y="3391472"/>
            <a:ext cx="549562" cy="436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08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F75C9-C037-408F-A854-7A0F27F9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CPI 1987-2021					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91E049-0687-48AA-91DB-3656B7BF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s-ES" sz="1600" kern="1200" dirty="0">
                <a:latin typeface="+mn-lt"/>
                <a:ea typeface="+mn-ea"/>
                <a:cs typeface="+mn-cs"/>
              </a:rPr>
              <a:t>Representa el Índice de Precio al Consumo de los EEUU</a:t>
            </a:r>
          </a:p>
          <a:p>
            <a:pPr algn="just"/>
            <a:r>
              <a:rPr lang="es-ES" sz="1600" dirty="0"/>
              <a:t>Aumento del nivel de precios de la cesta de bienes</a:t>
            </a:r>
            <a:endParaRPr lang="es-ES" sz="16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9343A53-24B2-4575-B423-6C80D7A58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686" y="952500"/>
            <a:ext cx="641855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2A920-7A69-4D46-93FE-2A9539A1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SP500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6DC31B-766E-4437-AAAA-97286C7E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353369" cy="2427333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Representa las 500 empresas americanas de mayor capitalización bursátil</a:t>
            </a:r>
          </a:p>
        </p:txBody>
      </p:sp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47498FD1-CFEA-4849-8AFA-856B83E81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378" y="952500"/>
            <a:ext cx="6483170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6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7539CD-DCD0-4113-AEBE-8526F2B5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Precio oro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210B17-253A-4318-BA3F-E6FCE3419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s-ES" sz="1600" dirty="0"/>
              <a:t>Representa la evolución del precio de la onza de oro</a:t>
            </a:r>
          </a:p>
        </p:txBody>
      </p:sp>
      <p:pic>
        <p:nvPicPr>
          <p:cNvPr id="9" name="Imagen 8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7806D3B-1E58-49C1-9247-A371BA0A7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74" y="952500"/>
            <a:ext cx="6334378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4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</TotalTime>
  <Words>758</Words>
  <Application>Microsoft Office PowerPoint</Application>
  <PresentationFormat>Panorámica</PresentationFormat>
  <Paragraphs>89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SP500 y parámetros predictores del éxito José Antonio Suárez</vt:lpstr>
      <vt:lpstr>La importancia de la inversión</vt:lpstr>
      <vt:lpstr>Introducción</vt:lpstr>
      <vt:lpstr>Correlación 1871-2021</vt:lpstr>
      <vt:lpstr>Periodo seleccionado</vt:lpstr>
      <vt:lpstr>Correlación 1987-2021</vt:lpstr>
      <vt:lpstr>CPI 1987-2021     </vt:lpstr>
      <vt:lpstr>SP500</vt:lpstr>
      <vt:lpstr>Precio oro</vt:lpstr>
      <vt:lpstr>Precio Brent</vt:lpstr>
      <vt:lpstr>Housing index</vt:lpstr>
      <vt:lpstr>Índice inflacionario</vt:lpstr>
      <vt:lpstr>Relación SP500 vs CPI 1987-2021</vt:lpstr>
      <vt:lpstr>Relación SP500 vs CPI 1987-2021</vt:lpstr>
      <vt:lpstr>Relación SP500 vs Precio Brent 1987-2021</vt:lpstr>
      <vt:lpstr>Relación SP500 vs Precio Brent 1987-2021</vt:lpstr>
      <vt:lpstr>Relación SP500 vs Precio Oro 1987-2021</vt:lpstr>
      <vt:lpstr>Relación SP500 vs Precio Oro 1987-2021</vt:lpstr>
      <vt:lpstr>Relación SP500 vs inflación 1987-2021</vt:lpstr>
      <vt:lpstr>Relación SP500 vs inflación 1987-2021</vt:lpstr>
      <vt:lpstr>Relación SP500 vs tipos de interés a l/p 1987-2021</vt:lpstr>
      <vt:lpstr>Relación SP500 vs housing index a l/p 1987-2021</vt:lpstr>
      <vt:lpstr>Relación SP500 vs housing index a l/p 1987-2021</vt:lpstr>
      <vt:lpstr>Relación tipos de interés a largo plazo inflación 1987-2021</vt:lpstr>
      <vt:lpstr>Relación tipos de interés a largo plazo inflación 1987-2021</vt:lpstr>
      <vt:lpstr>Relación tipos de interés a largo plazo vs PE ratio 1987-2021</vt:lpstr>
      <vt:lpstr>Relación tipos de interés a largo plazo vs PE ratio 1987-2021</vt:lpstr>
      <vt:lpstr>Futuros campos de investigación</vt:lpstr>
      <vt:lpstr>CONCLUSIONES</vt:lpstr>
      <vt:lpstr>MUCHAS GRACIAS POR VUESTRA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SP500 y parámetros predictores del éxito</dc:title>
  <dc:creator>José Antonio Suárez Roig</dc:creator>
  <cp:lastModifiedBy>José Antonio Suárez Roig</cp:lastModifiedBy>
  <cp:revision>14</cp:revision>
  <dcterms:created xsi:type="dcterms:W3CDTF">2021-07-20T17:37:00Z</dcterms:created>
  <dcterms:modified xsi:type="dcterms:W3CDTF">2021-07-27T15:05:48Z</dcterms:modified>
</cp:coreProperties>
</file>