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1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>
        <p:scale>
          <a:sx n="98" d="100"/>
          <a:sy n="98" d="100"/>
        </p:scale>
        <p:origin x="101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6D30E-2148-4D41-8463-265CA9D5D5F3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8665A-1D4D-4B6F-B50B-39DA40E60D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1505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8665A-1D4D-4B6F-B50B-39DA40E60D8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225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98E4B-E286-4ECC-A5A0-252AE46F0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CB7459-796D-4665-942C-7E75167A0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6E2AB0-2D05-4E88-98D4-B5B06B8B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7FF9-F098-40F9-A2B9-B515BCD3D3E3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77F978-2688-4680-AC95-7E0BD9A89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F354A1-F71E-445E-A35D-0C666FF0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FC3F-ECDC-43B5-B422-D6B8ACB7B5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303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80143-35FE-41A6-AAAE-BE4ACFA7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3B7AB8-CF18-4204-B28C-19B7E2DD9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4D550D-04A8-47B2-9605-07162A050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7FF9-F098-40F9-A2B9-B515BCD3D3E3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9BE62F-58D5-4D18-A461-84AABA22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A74703-1EE2-4734-A3B4-493698F5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FC3F-ECDC-43B5-B422-D6B8ACB7B5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229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53D5B2-781A-4D91-8FB2-F29DEF9B2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5EA006-2B92-42EF-B6EC-7F30CFE01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AFECCE-F842-457C-9C4C-628733183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7FF9-F098-40F9-A2B9-B515BCD3D3E3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7E06FD-D492-4ACA-87F4-EBDCACEA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BF3E31-759E-44AD-9296-A6B68E14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FC3F-ECDC-43B5-B422-D6B8ACB7B5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700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091D9-B761-444E-9C5A-7C2FD262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2FCFD8-E87E-45A6-84B0-7E9E92136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144030-C412-479B-AA5B-AF29A2C9C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7FF9-F098-40F9-A2B9-B515BCD3D3E3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059BE3-5865-49D2-9114-50E5DE6E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EAF417-2A96-4BCA-BA50-44AF9EAF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FC3F-ECDC-43B5-B422-D6B8ACB7B5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503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0945E-B781-498E-B5C5-DB7F7F7B0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2E0A09-B252-49D3-9AE2-25F2AA2AB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8B1532-2B67-44B3-9EFE-6534D4F8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7FF9-F098-40F9-A2B9-B515BCD3D3E3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99365C-15D6-4D69-B53A-D4D23D2D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667669-E632-4942-A0CE-C912C65C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FC3F-ECDC-43B5-B422-D6B8ACB7B5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423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6CEDB-01A8-4D05-9927-AD650810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F2DF3E-4A5B-4F17-B231-E4CA4D3E9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016BA9-86E9-4DB4-8AA2-EDA277EBB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02F5A8-AC7B-4022-A481-435798223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7FF9-F098-40F9-A2B9-B515BCD3D3E3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CCB881-C98A-4BBF-9328-052EA7BDC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E1705E-C50A-45B0-A845-E6224BF8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FC3F-ECDC-43B5-B422-D6B8ACB7B5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194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D3D95-D939-481D-8EBC-79070E23A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AF0ADA-8E77-4B38-B9A5-56D3CC1AD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A0066F-A35F-4A05-BBE2-6DAC57765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8A279B-F21D-4464-AA49-342ADFDC3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23ED4BE-85BE-442E-BE65-748D36DC6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38D20E4-EC37-4BA3-A9EC-7A82157BB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7FF9-F098-40F9-A2B9-B515BCD3D3E3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E486278-8D46-4835-8601-801DC456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867D354-31B6-49BC-B95B-27353859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FC3F-ECDC-43B5-B422-D6B8ACB7B5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189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14A26-A315-41BC-B4F0-4AB109097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709BB5-DAFD-4736-997C-DAD14ECE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7FF9-F098-40F9-A2B9-B515BCD3D3E3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B22EF07-92F7-4ACC-A912-8CDEA320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3E4CAAC-F68D-4949-8F03-E74213E4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FC3F-ECDC-43B5-B422-D6B8ACB7B5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645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D087433-5158-4374-B63B-D350A6D3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7FF9-F098-40F9-A2B9-B515BCD3D3E3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7EDB70-6208-4ABD-8F1B-905774587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589F48-15FF-482B-869D-24C6189F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FC3F-ECDC-43B5-B422-D6B8ACB7B5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685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8732E-AA36-474C-8873-8A80716E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F8141D-8B4B-49F3-8A1C-E975E762B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ABE088-0ED2-49A0-8995-32DD70CED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9B1633-D5A0-4701-B461-616E7223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7FF9-F098-40F9-A2B9-B515BCD3D3E3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A40508-9DF2-41F8-8310-C24434B0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C2E253-B125-4375-96A6-69F9B879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FC3F-ECDC-43B5-B422-D6B8ACB7B5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247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C505B-CB14-4E7E-BCFE-FEE78A6C6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536F49-F9DC-4311-9998-4C92C72555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4DED5B-4E23-4C7C-840A-9CB079DE2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E3AFF9-8E69-47D1-9232-199908052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7FF9-F098-40F9-A2B9-B515BCD3D3E3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60A0BA-265A-4978-A009-6D265E90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6E0FCB-118A-4527-9679-ADFDFF71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FC3F-ECDC-43B5-B422-D6B8ACB7B5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275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678B3A7-257D-4788-9BE1-CF75C97B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233B14-F7ED-42D5-BA83-FB8A58AB7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348DE2-5C40-4D0D-819E-34FA37E69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A7FF9-F098-40F9-A2B9-B515BCD3D3E3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BCA3F3-643E-4F46-A10B-0F9D8BFED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6364F7-F23F-4777-8D3D-C0B186142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EFC3F-ECDC-43B5-B422-D6B8ACB7B5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074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C8163-37CB-4178-90DB-72FF586BF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s-ES" sz="5000"/>
              <a:t>Riesgo de default en la concesión de un crédito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979EC7-C5CB-4B78-85A2-903D5FBA2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s-ES" sz="2000" dirty="0"/>
              <a:t>JOSE ANTONIO SUÁREZ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Casinos Threatened by Default Risk after Macau Closes its Door |  奇点财经_金融科技，ESG與綠色金融，人工智能，区块链_全球科技财经资讯门户">
            <a:extLst>
              <a:ext uri="{FF2B5EF4-FFF2-40B4-BE49-F238E27FC236}">
                <a16:creationId xmlns:a16="http://schemas.microsoft.com/office/drawing/2014/main" id="{44C2F64F-3410-4F75-9D99-6D4F8A6F01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0" r="11499" b="-1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193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B6139F-DB7F-43F2-8152-9FC185B6A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Pasos para elaborar modelo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EA7A3-9F3A-4486-8004-7D1AFFD14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algn="just"/>
            <a:r>
              <a:rPr lang="es-ES" sz="2400" dirty="0"/>
              <a:t>1) Comprobamos que no existen valores nulos</a:t>
            </a:r>
          </a:p>
          <a:p>
            <a:pPr algn="just"/>
            <a:r>
              <a:rPr lang="es-ES" sz="2400" dirty="0"/>
              <a:t>3) Hacemos un </a:t>
            </a:r>
            <a:r>
              <a:rPr lang="es-ES" sz="2400" dirty="0" err="1"/>
              <a:t>OverSampling</a:t>
            </a:r>
            <a:r>
              <a:rPr lang="es-ES" sz="2400" dirty="0"/>
              <a:t> para </a:t>
            </a:r>
            <a:r>
              <a:rPr lang="es-ES" sz="2400" dirty="0" err="1"/>
              <a:t>rebalancear</a:t>
            </a:r>
            <a:r>
              <a:rPr lang="es-ES" sz="2400" dirty="0"/>
              <a:t> el modelo en sus targets</a:t>
            </a:r>
          </a:p>
          <a:p>
            <a:pPr algn="just"/>
            <a:r>
              <a:rPr lang="es-ES" sz="2400" dirty="0"/>
              <a:t>2) Separamos en entrenamiento y testeo, para validar la eficacia de nuestro modelo</a:t>
            </a:r>
          </a:p>
          <a:p>
            <a:pPr algn="just"/>
            <a:r>
              <a:rPr lang="es-ES" sz="2400" dirty="0"/>
              <a:t>3) Seleccionamos como métrica la precisión del modelo(</a:t>
            </a:r>
            <a:r>
              <a:rPr lang="es-ES" sz="2400" dirty="0" err="1"/>
              <a:t>accuracy</a:t>
            </a:r>
            <a:r>
              <a:rPr lang="es-ES" sz="2400" dirty="0"/>
              <a:t>)</a:t>
            </a:r>
          </a:p>
          <a:p>
            <a:pPr algn="just"/>
            <a:r>
              <a:rPr lang="es-ES" sz="2400" dirty="0"/>
              <a:t>4) filtramos los </a:t>
            </a:r>
            <a:r>
              <a:rPr lang="es-ES" sz="2400" dirty="0" err="1"/>
              <a:t>outliers</a:t>
            </a:r>
            <a:r>
              <a:rPr lang="es-ES" sz="2400" dirty="0"/>
              <a:t> de nuestra parte de entrenamiento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15192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5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25D926-A149-4BC8-8DEB-7986858D5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s-ES"/>
              <a:t>Entrenamiento del Modelo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C316DD-9F6E-4983-ACB7-EF1BC2A3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pPr algn="just"/>
            <a:r>
              <a:rPr lang="es-ES" sz="2000" dirty="0"/>
              <a:t>Entrenamos con distintos parámetros para una Regresión logística, un </a:t>
            </a:r>
            <a:r>
              <a:rPr lang="es-ES" sz="2000" dirty="0" err="1"/>
              <a:t>Random</a:t>
            </a:r>
            <a:r>
              <a:rPr lang="es-ES" sz="2000" dirty="0"/>
              <a:t> Forest (Bosque Aleatorio) un </a:t>
            </a:r>
            <a:r>
              <a:rPr lang="es-ES" sz="2000" dirty="0" err="1"/>
              <a:t>XGBoost</a:t>
            </a:r>
            <a:r>
              <a:rPr lang="es-ES" sz="2000" dirty="0"/>
              <a:t> y una red neuronal</a:t>
            </a:r>
          </a:p>
          <a:p>
            <a:pPr algn="just"/>
            <a:r>
              <a:rPr lang="es-ES" sz="2000" dirty="0" err="1"/>
              <a:t>RandomForestClassifier</a:t>
            </a:r>
            <a:r>
              <a:rPr lang="es-ES" sz="2000" dirty="0"/>
              <a:t>(</a:t>
            </a:r>
            <a:r>
              <a:rPr lang="es-ES" sz="2000" dirty="0" err="1"/>
              <a:t>max_depth</a:t>
            </a:r>
            <a:r>
              <a:rPr lang="es-ES" sz="2000" dirty="0"/>
              <a:t>=20, </a:t>
            </a:r>
            <a:r>
              <a:rPr lang="es-ES" sz="2000" dirty="0" err="1"/>
              <a:t>n_estimators</a:t>
            </a:r>
            <a:r>
              <a:rPr lang="es-ES" sz="2000" dirty="0"/>
              <a:t>=400)</a:t>
            </a:r>
          </a:p>
          <a:p>
            <a:pPr algn="just"/>
            <a:r>
              <a:rPr lang="es-ES" sz="2000" dirty="0"/>
              <a:t>Al entrenar el modelo en nuestra muestra de test obtenemos: 88.60%</a:t>
            </a:r>
          </a:p>
          <a:p>
            <a:pPr algn="just"/>
            <a:endParaRPr lang="es-ES" sz="2000" dirty="0"/>
          </a:p>
          <a:p>
            <a:endParaRPr lang="es-ES" sz="2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78111EF-964D-44D4-BFC2-B9A926EEB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673" y="2191807"/>
            <a:ext cx="4550031" cy="286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74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7" name="Picture 9" descr="What's the deal with Accuracy, Precision, Recall and F1? | by Christopher  Riggio | Towards Data Science">
            <a:extLst>
              <a:ext uri="{FF2B5EF4-FFF2-40B4-BE49-F238E27FC236}">
                <a16:creationId xmlns:a16="http://schemas.microsoft.com/office/drawing/2014/main" id="{630A046C-BF49-406A-8A51-6721AA9BC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973" y="1641723"/>
            <a:ext cx="3438815" cy="128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1" descr="Learn And Code Confusion Matrix With Python">
            <a:extLst>
              <a:ext uri="{FF2B5EF4-FFF2-40B4-BE49-F238E27FC236}">
                <a16:creationId xmlns:a16="http://schemas.microsoft.com/office/drawing/2014/main" id="{6F472343-6E36-4098-8043-8CE7DE718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1521" y="1322732"/>
            <a:ext cx="3416322" cy="192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7DDAA42F-863F-4DBE-A5CC-012E42A29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1095697"/>
            <a:ext cx="3369861" cy="2375751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5493A1-1D43-47AE-B7DC-98FD0B532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4535424"/>
            <a:ext cx="3685032" cy="1499616"/>
          </a:xfrm>
        </p:spPr>
        <p:txBody>
          <a:bodyPr anchor="t">
            <a:normAutofit/>
          </a:bodyPr>
          <a:lstStyle/>
          <a:p>
            <a:r>
              <a:rPr lang="es-ES" sz="3400">
                <a:solidFill>
                  <a:schemeClr val="bg1"/>
                </a:solidFill>
              </a:rPr>
              <a:t>Evaluación de la matriz de confusión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0164A5-C860-4E30-BD1D-A3752F7E2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920" y="4535423"/>
            <a:ext cx="4930626" cy="1586163"/>
          </a:xfrm>
        </p:spPr>
        <p:txBody>
          <a:bodyPr>
            <a:normAutofit fontScale="92500"/>
          </a:bodyPr>
          <a:lstStyle/>
          <a:p>
            <a:r>
              <a:rPr lang="es-ES" sz="1600" dirty="0">
                <a:solidFill>
                  <a:schemeClr val="bg1"/>
                </a:solidFill>
              </a:rPr>
              <a:t>Los valores están bien agrupados en verdaderos positivos y verdaderos negativos</a:t>
            </a:r>
          </a:p>
          <a:p>
            <a:r>
              <a:rPr lang="es-ES" sz="1600" dirty="0" err="1">
                <a:solidFill>
                  <a:schemeClr val="bg1"/>
                </a:solidFill>
              </a:rPr>
              <a:t>Recall</a:t>
            </a:r>
            <a:r>
              <a:rPr lang="es-ES" sz="1600" dirty="0">
                <a:solidFill>
                  <a:schemeClr val="bg1"/>
                </a:solidFill>
              </a:rPr>
              <a:t> score: 98.5% minimizamos mucho riesgo de default</a:t>
            </a:r>
          </a:p>
          <a:p>
            <a:r>
              <a:rPr lang="es-ES" sz="1600" dirty="0" err="1">
                <a:solidFill>
                  <a:schemeClr val="bg1"/>
                </a:solidFill>
              </a:rPr>
              <a:t>Precision</a:t>
            </a:r>
            <a:r>
              <a:rPr lang="es-ES" sz="1600" dirty="0">
                <a:solidFill>
                  <a:schemeClr val="bg1"/>
                </a:solidFill>
              </a:rPr>
              <a:t> score: 79%</a:t>
            </a:r>
          </a:p>
          <a:p>
            <a:r>
              <a:rPr lang="es-ES" sz="1600" dirty="0">
                <a:solidFill>
                  <a:schemeClr val="bg1"/>
                </a:solidFill>
              </a:rPr>
              <a:t>F1 score: 87.7%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Elipse 14">
            <a:extLst>
              <a:ext uri="{FF2B5EF4-FFF2-40B4-BE49-F238E27FC236}">
                <a16:creationId xmlns:a16="http://schemas.microsoft.com/office/drawing/2014/main" id="{5C0F6C32-7A99-46FC-B549-F392908C3627}"/>
              </a:ext>
            </a:extLst>
          </p:cNvPr>
          <p:cNvSpPr/>
          <p:nvPr/>
        </p:nvSpPr>
        <p:spPr>
          <a:xfrm>
            <a:off x="8516054" y="2302826"/>
            <a:ext cx="990579" cy="8511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7318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9B7BBC-CFB1-45B5-9DDC-741C69B7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FFFFFF"/>
                </a:solidFill>
              </a:rPr>
              <a:t>Evaluación con la ROC curve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779CCF-25B3-4030-9DDF-733148526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s-ES" sz="1600" dirty="0"/>
              <a:t>A más cercano a 1 mejor predictor</a:t>
            </a:r>
          </a:p>
          <a:p>
            <a:r>
              <a:rPr lang="es-ES" sz="1600" dirty="0"/>
              <a:t>Valor obtenido AUC=0.901</a:t>
            </a:r>
          </a:p>
          <a:p>
            <a:endParaRPr lang="es-ES" sz="16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BFC7AFD-BE65-4A13-A9D6-A00CF79BC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989" y="952500"/>
            <a:ext cx="6899948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92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D67C2EE-AFA7-458A-8695-51B546F47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0"/>
            <a:ext cx="11585033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BE3BC7-9F52-489F-9522-497D9744E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721805"/>
            <a:ext cx="10258732" cy="2147520"/>
          </a:xfrm>
        </p:spPr>
        <p:txBody>
          <a:bodyPr anchor="b">
            <a:normAutofit/>
          </a:bodyPr>
          <a:lstStyle/>
          <a:p>
            <a:r>
              <a:rPr lang="es-ES" sz="6000" dirty="0"/>
              <a:t>Conclusión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21A507-76C4-489F-9F32-ECC44C5D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7DC847D7-5EB9-4FE0-B168-3DE1EB4EF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F6F873C5-6B08-4AFE-A352-0A7CBBF46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B0DB0814-1ED8-487C-B9C3-0A3D8FCF9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F5F3852A-F720-4D40-A134-9973D3E1F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1B5D5737-4218-40BA-8AF2-1AE5DECD3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B935F463-D65C-49FE-A92B-41F5ECDA6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F6CA73CF-0DFE-4798-BC6E-C387843B4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98C7D6EA-A5D9-4522-AE62-F469FE6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04050F1-B046-473B-B19A-E9E56235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975EDD96-1800-4F89-BFE1-9B91350FB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20884670-A662-4E05-AAE8-45BD00526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3FF1EA1E-0B30-4AB3-9D10-CAFB149C8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45623CE9-FC05-43E5-A0BF-7BD5F22B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E5FDD108-3711-4CC4-AA3A-62731494D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A17CDDB6-3812-4D05-B01E-102B32F6B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D6726100-858D-44CA-B0A8-DC13EA7BF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C299ED46-3E2E-408F-82A1-FB2A0A2B9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772859DA-EE4D-4BF7-B000-0718B4A0F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666A5CAC-B220-49E0-A1BC-AD5F16827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6690C2E3-0443-48E4-8F94-E3D9113FF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914327-F443-4556-8AB1-A67A13DF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509010"/>
            <a:ext cx="10258733" cy="3057328"/>
          </a:xfrm>
        </p:spPr>
        <p:txBody>
          <a:bodyPr anchor="ctr">
            <a:normAutofit/>
          </a:bodyPr>
          <a:lstStyle/>
          <a:p>
            <a:pPr algn="just"/>
            <a:r>
              <a:rPr lang="es-ES" sz="2000" dirty="0"/>
              <a:t>A mayor tipo de interés, deuda sobre ingresos y consultas de nuevas líneas de crédito más propenso es el individuo a caer en default</a:t>
            </a:r>
          </a:p>
          <a:p>
            <a:pPr algn="just"/>
            <a:r>
              <a:rPr lang="es-ES" sz="2000" dirty="0"/>
              <a:t>A mayor ratio FICO y con evaluación positiva de </a:t>
            </a:r>
            <a:r>
              <a:rPr lang="es-ES" sz="2000" dirty="0" err="1"/>
              <a:t>Lending</a:t>
            </a:r>
            <a:r>
              <a:rPr lang="es-ES" sz="2000" dirty="0"/>
              <a:t> Club es más propenso a pagar su préstamo </a:t>
            </a:r>
          </a:p>
          <a:p>
            <a:pPr algn="just"/>
            <a:r>
              <a:rPr lang="es-ES" sz="2000" dirty="0"/>
              <a:t>Hemos obtenido una </a:t>
            </a:r>
            <a:r>
              <a:rPr lang="es-ES" sz="2000" dirty="0" err="1"/>
              <a:t>accuracy</a:t>
            </a:r>
            <a:r>
              <a:rPr lang="es-ES" sz="2000" dirty="0"/>
              <a:t> de 88.6% empleando un </a:t>
            </a:r>
            <a:r>
              <a:rPr lang="es-ES" sz="2000" dirty="0" err="1"/>
              <a:t>RandomForestClassifier</a:t>
            </a:r>
            <a:endParaRPr lang="es-ES" sz="2000" dirty="0"/>
          </a:p>
          <a:p>
            <a:pPr algn="just"/>
            <a:r>
              <a:rPr lang="es-ES" sz="2000" dirty="0"/>
              <a:t>Buen resultado de </a:t>
            </a:r>
            <a:r>
              <a:rPr lang="es-ES" sz="2000" dirty="0" err="1"/>
              <a:t>recall</a:t>
            </a:r>
            <a:r>
              <a:rPr lang="es-ES" sz="2000" dirty="0"/>
              <a:t> (98.5%) lo cual favorece su aplicación al tener pocos </a:t>
            </a:r>
            <a:r>
              <a:rPr lang="es-ES" sz="2000"/>
              <a:t>falsos negativos</a:t>
            </a:r>
            <a:endParaRPr lang="es-ES" sz="2000" dirty="0"/>
          </a:p>
          <a:p>
            <a:pPr algn="just"/>
            <a:r>
              <a:rPr lang="es-ES" sz="2000" dirty="0"/>
              <a:t>Sin ser un modelo perfecto da una predicción bastante aceptable del default de un prestatario</a:t>
            </a:r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706603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upa sobre fondo claro">
            <a:extLst>
              <a:ext uri="{FF2B5EF4-FFF2-40B4-BE49-F238E27FC236}">
                <a16:creationId xmlns:a16="http://schemas.microsoft.com/office/drawing/2014/main" id="{D55A79A4-F964-43A8-8C5A-F18FAC9CB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056" y="908205"/>
            <a:ext cx="7552944" cy="50415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48267"/>
            <a:ext cx="5291468" cy="59097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5FADD4-7F33-43D9-BC3D-614C89D8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1" y="1957628"/>
            <a:ext cx="4241800" cy="26482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Muchas gracias por vuestra atención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FA5236-2A7F-4F0A-877F-330404E2E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3154680"/>
            <a:ext cx="232963" cy="1340860"/>
            <a:chOff x="56167" y="3154680"/>
            <a:chExt cx="232963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BABD9770-B7BD-4553-96E9-3DDBE9FC6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7244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83D11737-FD98-474F-971E-736EB50D1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244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55A7B686-73E6-4116-8E4F-05E20DAD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58232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B68A8719-FE43-4773-8CD7-FB7A161D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58232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92AABA6D-FE40-4583-9ED5-FAFFEAF2E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44021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5303E13F-2D0E-4253-AB44-5622D5FF0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4021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C96E2489-6129-4153-B618-784949D1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29809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F5772FD7-0326-4437-93D3-1F356EF3F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29809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E91B716C-2BFF-4E81-8E47-C5FD8A2A9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15598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17D7EB9-99FC-4C15-B0E5-A80EBF469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5598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07A760F9-0451-4B60-9E2C-71387345A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44350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DA9E5AAA-4CA5-4157-9823-61BE87375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4350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51089EA7-1D28-4F2F-9403-64F45AC33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42928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1174947E-B8BA-4D42-A7E6-981CB4D8F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2928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66EC6752-CBE7-402E-9A9B-AE6DE46F4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41507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FE41FB58-F919-484D-BFF9-083D66D47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1507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CEABF93A-52DC-4647-BF40-F29F8B202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40086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2208A40B-A2BD-41D1-AB1F-F0C5022CC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086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A13D9143-1D57-45A5-802B-5AA29C5BA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8665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FFD21B20-61F0-43E2-8856-E9951C3BD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665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5852160" cy="356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7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los fondos inmobiliarios no les afecta la caída de Evergrande: ganan un  21%">
            <a:extLst>
              <a:ext uri="{FF2B5EF4-FFF2-40B4-BE49-F238E27FC236}">
                <a16:creationId xmlns:a16="http://schemas.microsoft.com/office/drawing/2014/main" id="{6B482600-5A7B-4BC2-9AC2-0A4165A881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2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587AD8-3BDE-44F3-958F-196D83E6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Importancia del default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59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1D749-F3B5-460B-88AB-B347E30E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 de estudio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09118F-F1C3-492E-9766-F00D2988E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Comprobar con datos históricos si un préstamo será devuelto en su totalidad o caerá en la categórica default</a:t>
            </a:r>
          </a:p>
          <a:p>
            <a:r>
              <a:rPr lang="en-US" b="0" i="0" dirty="0" err="1">
                <a:effectLst/>
                <a:latin typeface="Inter"/>
              </a:rPr>
              <a:t>Uso</a:t>
            </a:r>
            <a:r>
              <a:rPr lang="en-US" b="0" i="0" dirty="0">
                <a:effectLst/>
                <a:latin typeface="Inter"/>
              </a:rPr>
              <a:t> de </a:t>
            </a:r>
            <a:r>
              <a:rPr lang="en-US" b="0" i="0" dirty="0" err="1">
                <a:effectLst/>
                <a:latin typeface="Inter"/>
              </a:rPr>
              <a:t>datos</a:t>
            </a:r>
            <a:r>
              <a:rPr lang="en-US" b="0" i="0" dirty="0">
                <a:effectLst/>
                <a:latin typeface="Inter"/>
              </a:rPr>
              <a:t>: dataset Kaggle de 2007 a 2015</a:t>
            </a:r>
          </a:p>
        </p:txBody>
      </p:sp>
    </p:spTree>
    <p:extLst>
      <p:ext uri="{BB962C8B-B14F-4D97-AF65-F5344CB8AC3E}">
        <p14:creationId xmlns:p14="http://schemas.microsoft.com/office/powerpoint/2010/main" val="161906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671A92-E108-4EBC-89EF-DE24D3E1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Matriz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correlación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88F3425-9BF3-4876-90C1-1F85A7323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087" y="0"/>
            <a:ext cx="7278736" cy="6858000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62608D94-0F27-4993-94BC-48B7E1CEF2EC}"/>
              </a:ext>
            </a:extLst>
          </p:cNvPr>
          <p:cNvSpPr/>
          <p:nvPr/>
        </p:nvSpPr>
        <p:spPr>
          <a:xfrm>
            <a:off x="7705969" y="982494"/>
            <a:ext cx="523631" cy="4669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8E1A738-A3BF-4981-9BA8-885028FE4DA7}"/>
              </a:ext>
            </a:extLst>
          </p:cNvPr>
          <p:cNvSpPr/>
          <p:nvPr/>
        </p:nvSpPr>
        <p:spPr>
          <a:xfrm>
            <a:off x="10394463" y="4151633"/>
            <a:ext cx="613508" cy="4669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B9CA694-9F0C-46B8-8758-AC187F47AC69}"/>
              </a:ext>
            </a:extLst>
          </p:cNvPr>
          <p:cNvSpPr/>
          <p:nvPr/>
        </p:nvSpPr>
        <p:spPr>
          <a:xfrm>
            <a:off x="10496061" y="2576833"/>
            <a:ext cx="511909" cy="4669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137C2D6-C34D-4776-8137-FE78F8C508CA}"/>
              </a:ext>
            </a:extLst>
          </p:cNvPr>
          <p:cNvSpPr/>
          <p:nvPr/>
        </p:nvSpPr>
        <p:spPr>
          <a:xfrm>
            <a:off x="10445262" y="1002033"/>
            <a:ext cx="511909" cy="4669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2CE6D91-2B74-4564-83E2-15E081B53C21}"/>
              </a:ext>
            </a:extLst>
          </p:cNvPr>
          <p:cNvSpPr/>
          <p:nvPr/>
        </p:nvSpPr>
        <p:spPr>
          <a:xfrm>
            <a:off x="10445262" y="588026"/>
            <a:ext cx="511909" cy="4669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519F0AA0-5B39-48A6-9AC8-6EB5A02E610F}"/>
              </a:ext>
            </a:extLst>
          </p:cNvPr>
          <p:cNvSpPr/>
          <p:nvPr/>
        </p:nvSpPr>
        <p:spPr>
          <a:xfrm>
            <a:off x="5705232" y="4146949"/>
            <a:ext cx="511909" cy="4669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314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44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258B4F-BCD6-44CD-9691-381A15E18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/>
              <a:t>Análisis variables categóricas y binarias</a:t>
            </a:r>
          </a:p>
        </p:txBody>
      </p:sp>
      <p:sp>
        <p:nvSpPr>
          <p:cNvPr id="72" name="Rectangle 46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30C7A32A-BCF1-40F3-AA29-9E5FFC751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837" y="178615"/>
            <a:ext cx="5586942" cy="2919177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06437A-D8FC-49A6-B612-22ED3CC96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04" y="3346626"/>
            <a:ext cx="5586942" cy="339406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92F6D43-D252-4024-B3D9-F8EA254E38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9838" y="3388528"/>
            <a:ext cx="5586942" cy="331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75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7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8D7A21-D1D5-48A6-814E-0B87CF84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Desglose por categorías y deuda sobre ingresos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FE4DD4-BF4A-4D20-897E-1C7CAB43A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3602038"/>
            <a:ext cx="3308131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E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Observamos como de media el ratio Deuda/ingresos es mayor para las no pagadas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FFFFFF"/>
                </a:solidFill>
              </a:rPr>
              <a:t>Individuos más endeudados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38645A5-73C2-49C7-A7DA-FB8E934C2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177" y="643467"/>
            <a:ext cx="540393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26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FD4626-ECAD-47E7-8692-69F20E4D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Desglose por categorías y tipos de interés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981794-B304-4700-8DE9-D9FD16E59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3602038"/>
            <a:ext cx="3308131" cy="1655762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E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Observamos como el tipo de interés de los préstamos impagados es superior a los pagados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rgbClr val="FFFFFF"/>
                </a:solidFill>
              </a:rPr>
              <a:t>Lógico pues a mayor calidad de préstamo menor el tipo de interés</a:t>
            </a:r>
            <a:endParaRPr lang="es-E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73D6CD-B8C2-4812-802F-7CDB79737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996" y="1366325"/>
            <a:ext cx="6274296" cy="412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68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2B1A15-09AD-431D-B64B-741D6B3FD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Desglose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por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categorías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consultas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nuevas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líneas </a:t>
            </a:r>
            <a:r>
              <a:rPr lang="es-ES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 crédito</a:t>
            </a:r>
            <a:endParaRPr lang="es-ES" sz="3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29E02A-B3C1-4890-95D8-BF35265F1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3602038"/>
            <a:ext cx="3308131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lang="es-ES" sz="2000" dirty="0">
                <a:solidFill>
                  <a:srgbClr val="FFFFFF"/>
                </a:solidFill>
              </a:rPr>
              <a:t>A mayores consultas de apertura de deudores en los últimos 6 meses mayor el riesgo de default</a:t>
            </a:r>
            <a:endParaRPr lang="es-E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F2FB58-1E02-44C1-8093-6D5E8CC3E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996" y="1350640"/>
            <a:ext cx="6274296" cy="415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10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8387B0-1255-4F30-A2C5-C94D5476E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Desglose por categorías y rating FICO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7C9E8D-11A9-4818-A6F5-67BF31240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3602038"/>
            <a:ext cx="3308131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E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 mayor ratio FICO menores las posibilidades de default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64EE0E-B5BA-42ED-B45F-79AEE508E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996" y="1350640"/>
            <a:ext cx="6274296" cy="415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753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414</Words>
  <Application>Microsoft Office PowerPoint</Application>
  <PresentationFormat>Panorámica</PresentationFormat>
  <Paragraphs>47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Inter</vt:lpstr>
      <vt:lpstr>Tema de Office</vt:lpstr>
      <vt:lpstr>Riesgo de default en la concesión de un crédito</vt:lpstr>
      <vt:lpstr>Importancia del default</vt:lpstr>
      <vt:lpstr>Caso de estudio</vt:lpstr>
      <vt:lpstr>Matriz de correlación</vt:lpstr>
      <vt:lpstr>Análisis variables categóricas y binarias</vt:lpstr>
      <vt:lpstr>Desglose por categorías y deuda sobre ingresos </vt:lpstr>
      <vt:lpstr>Desglose por categorías y tipos de interés</vt:lpstr>
      <vt:lpstr>Desglose por categorías y consultas de nuevas líneas de crédito</vt:lpstr>
      <vt:lpstr>Desglose por categorías y rating FICO</vt:lpstr>
      <vt:lpstr>Pasos para elaborar modelo</vt:lpstr>
      <vt:lpstr>Entrenamiento del Modelo</vt:lpstr>
      <vt:lpstr>Evaluación de la matriz de confusión</vt:lpstr>
      <vt:lpstr>Evaluación con la ROC curve</vt:lpstr>
      <vt:lpstr>Conclusión</vt:lpstr>
      <vt:lpstr>Muchas gracias por vuestra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Riesgo de default en la concesión de un crédito</dc:title>
  <dc:creator>José Antonio Suárez Roig</dc:creator>
  <cp:lastModifiedBy>José Antonio Suárez Roig</cp:lastModifiedBy>
  <cp:revision>18</cp:revision>
  <dcterms:created xsi:type="dcterms:W3CDTF">2021-09-25T11:49:52Z</dcterms:created>
  <dcterms:modified xsi:type="dcterms:W3CDTF">2021-09-27T13:21:48Z</dcterms:modified>
</cp:coreProperties>
</file>