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Adelina" panose="020B0604020202020204" charset="0"/>
      <p:regular r:id="rId10"/>
    </p:embeddedFont>
    <p:embeddedFont>
      <p:font typeface="Fredoka" panose="020B0604020202020204" charset="0"/>
      <p:regular r:id="rId11"/>
    </p:embeddedFont>
    <p:embeddedFont>
      <p:font typeface="Open Sans" panose="020B0606030504020204" pitchFamily="34" charset="0"/>
      <p:regular r:id="rId12"/>
    </p:embeddedFont>
    <p:embeddedFont>
      <p:font typeface="Open Sans Bold" panose="020B0604020202020204" charset="0"/>
      <p:regular r:id="rId13"/>
    </p:embeddedFont>
    <p:embeddedFont>
      <p:font typeface="Open Sans Light" panose="020B0306030504020204" pitchFamily="3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50" d="100"/>
          <a:sy n="50" d="100"/>
        </p:scale>
        <p:origin x="1914" y="7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3197533"/>
            <a:ext cx="16230600" cy="2995365"/>
            <a:chOff x="0" y="0"/>
            <a:chExt cx="2202108" cy="406400"/>
          </a:xfrm>
        </p:grpSpPr>
        <p:sp>
          <p:nvSpPr>
            <p:cNvPr id="3" name="Freeform 3"/>
            <p:cNvSpPr/>
            <p:nvPr/>
          </p:nvSpPr>
          <p:spPr>
            <a:xfrm>
              <a:off x="0" y="0"/>
              <a:ext cx="2202108" cy="406400"/>
            </a:xfrm>
            <a:custGeom>
              <a:avLst/>
              <a:gdLst/>
              <a:ahLst/>
              <a:cxnLst/>
              <a:rect l="l" t="t" r="r" b="b"/>
              <a:pathLst>
                <a:path w="2202108" h="406400">
                  <a:moveTo>
                    <a:pt x="1998908" y="0"/>
                  </a:moveTo>
                  <a:cubicBezTo>
                    <a:pt x="2111132" y="0"/>
                    <a:pt x="2202108" y="90976"/>
                    <a:pt x="2202108" y="203200"/>
                  </a:cubicBezTo>
                  <a:cubicBezTo>
                    <a:pt x="2202108" y="315424"/>
                    <a:pt x="2111132" y="406400"/>
                    <a:pt x="1998908" y="406400"/>
                  </a:cubicBezTo>
                  <a:lnTo>
                    <a:pt x="203200" y="406400"/>
                  </a:lnTo>
                  <a:cubicBezTo>
                    <a:pt x="90976" y="406400"/>
                    <a:pt x="0" y="315424"/>
                    <a:pt x="0" y="203200"/>
                  </a:cubicBezTo>
                  <a:cubicBezTo>
                    <a:pt x="0" y="90976"/>
                    <a:pt x="90976" y="0"/>
                    <a:pt x="203200" y="0"/>
                  </a:cubicBezTo>
                  <a:close/>
                </a:path>
              </a:pathLst>
            </a:custGeom>
            <a:solidFill>
              <a:srgbClr val="FFDDA9"/>
            </a:solidFill>
          </p:spPr>
          <p:txBody>
            <a:bodyPr/>
            <a:lstStyle/>
            <a:p>
              <a:endParaRPr lang="es-ES"/>
            </a:p>
          </p:txBody>
        </p:sp>
        <p:sp>
          <p:nvSpPr>
            <p:cNvPr id="4" name="TextBox 4"/>
            <p:cNvSpPr txBox="1"/>
            <p:nvPr/>
          </p:nvSpPr>
          <p:spPr>
            <a:xfrm>
              <a:off x="0" y="-38100"/>
              <a:ext cx="2202108"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962988" y="-962988"/>
            <a:ext cx="3983376" cy="3983376"/>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7466"/>
            </a:solidFill>
          </p:spPr>
          <p:txBody>
            <a:bodyPr/>
            <a:lstStyle/>
            <a:p>
              <a:endParaRPr lang="es-ES"/>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478253" y="-519233"/>
            <a:ext cx="3013905" cy="3013905"/>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1616"/>
            </a:solidFill>
          </p:spPr>
          <p:txBody>
            <a:bodyPr/>
            <a:lstStyle/>
            <a:p>
              <a:endParaRPr lang="es-ES"/>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2642541" y="3536680"/>
            <a:ext cx="13109806" cy="2656218"/>
          </a:xfrm>
          <a:prstGeom prst="rect">
            <a:avLst/>
          </a:prstGeom>
        </p:spPr>
        <p:txBody>
          <a:bodyPr lIns="0" tIns="0" rIns="0" bIns="0" rtlCol="0" anchor="t">
            <a:spAutoFit/>
          </a:bodyPr>
          <a:lstStyle/>
          <a:p>
            <a:pPr algn="ctr">
              <a:lnSpc>
                <a:spcPts val="5104"/>
              </a:lnSpc>
            </a:pPr>
            <a:r>
              <a:rPr lang="en-US" sz="6302">
                <a:solidFill>
                  <a:srgbClr val="542622"/>
                </a:solidFill>
                <a:latin typeface="Fredoka"/>
              </a:rPr>
              <a:t>Evaluación de modelos de deep learning para una detección temprana de retinopatía diabética</a:t>
            </a:r>
          </a:p>
        </p:txBody>
      </p:sp>
      <p:sp>
        <p:nvSpPr>
          <p:cNvPr id="12" name="TextBox 12"/>
          <p:cNvSpPr txBox="1"/>
          <p:nvPr/>
        </p:nvSpPr>
        <p:spPr>
          <a:xfrm>
            <a:off x="1863377" y="6659623"/>
            <a:ext cx="14561245" cy="968890"/>
          </a:xfrm>
          <a:prstGeom prst="rect">
            <a:avLst/>
          </a:prstGeom>
        </p:spPr>
        <p:txBody>
          <a:bodyPr lIns="0" tIns="0" rIns="0" bIns="0" rtlCol="0" anchor="t">
            <a:spAutoFit/>
          </a:bodyPr>
          <a:lstStyle/>
          <a:p>
            <a:pPr algn="ctr">
              <a:lnSpc>
                <a:spcPts val="6951"/>
              </a:lnSpc>
            </a:pPr>
            <a:r>
              <a:rPr lang="en-US" sz="8275">
                <a:solidFill>
                  <a:srgbClr val="000000"/>
                </a:solidFill>
                <a:latin typeface="Open Sans"/>
              </a:rPr>
              <a:t>Trabajo de Tesis - 1</a:t>
            </a:r>
          </a:p>
        </p:txBody>
      </p:sp>
      <p:grpSp>
        <p:nvGrpSpPr>
          <p:cNvPr id="13" name="Group 13"/>
          <p:cNvGrpSpPr/>
          <p:nvPr/>
        </p:nvGrpSpPr>
        <p:grpSpPr>
          <a:xfrm>
            <a:off x="-2921613" y="-514599"/>
            <a:ext cx="12065613" cy="1105149"/>
            <a:chOff x="0" y="0"/>
            <a:chExt cx="4436926" cy="406400"/>
          </a:xfrm>
        </p:grpSpPr>
        <p:sp>
          <p:nvSpPr>
            <p:cNvPr id="14" name="Freeform 14"/>
            <p:cNvSpPr/>
            <p:nvPr/>
          </p:nvSpPr>
          <p:spPr>
            <a:xfrm>
              <a:off x="0" y="0"/>
              <a:ext cx="4436926" cy="406400"/>
            </a:xfrm>
            <a:custGeom>
              <a:avLst/>
              <a:gdLst/>
              <a:ahLst/>
              <a:cxnLst/>
              <a:rect l="l" t="t" r="r" b="b"/>
              <a:pathLst>
                <a:path w="4436926" h="406400">
                  <a:moveTo>
                    <a:pt x="4233726" y="0"/>
                  </a:moveTo>
                  <a:cubicBezTo>
                    <a:pt x="4345950" y="0"/>
                    <a:pt x="4436926" y="90976"/>
                    <a:pt x="4436926" y="203200"/>
                  </a:cubicBezTo>
                  <a:cubicBezTo>
                    <a:pt x="4436926" y="315424"/>
                    <a:pt x="4345950" y="406400"/>
                    <a:pt x="4233726" y="406400"/>
                  </a:cubicBezTo>
                  <a:lnTo>
                    <a:pt x="203200" y="406400"/>
                  </a:lnTo>
                  <a:cubicBezTo>
                    <a:pt x="90976" y="406400"/>
                    <a:pt x="0" y="315424"/>
                    <a:pt x="0" y="203200"/>
                  </a:cubicBezTo>
                  <a:cubicBezTo>
                    <a:pt x="0" y="90976"/>
                    <a:pt x="90976" y="0"/>
                    <a:pt x="203200" y="0"/>
                  </a:cubicBezTo>
                  <a:close/>
                </a:path>
              </a:pathLst>
            </a:custGeom>
            <a:solidFill>
              <a:srgbClr val="FFBD59"/>
            </a:solidFill>
          </p:spPr>
          <p:txBody>
            <a:bodyPr/>
            <a:lstStyle/>
            <a:p>
              <a:endParaRPr lang="es-ES"/>
            </a:p>
          </p:txBody>
        </p:sp>
        <p:sp>
          <p:nvSpPr>
            <p:cNvPr id="15" name="TextBox 15"/>
            <p:cNvSpPr txBox="1"/>
            <p:nvPr/>
          </p:nvSpPr>
          <p:spPr>
            <a:xfrm>
              <a:off x="0" y="-38100"/>
              <a:ext cx="4436926"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6" name="Group 16"/>
          <p:cNvGrpSpPr/>
          <p:nvPr/>
        </p:nvGrpSpPr>
        <p:grpSpPr>
          <a:xfrm>
            <a:off x="15267612" y="7266612"/>
            <a:ext cx="3983376" cy="3983376"/>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7466"/>
            </a:solidFill>
          </p:spPr>
          <p:txBody>
            <a:bodyPr/>
            <a:lstStyle/>
            <a:p>
              <a:endParaRPr lang="es-ES"/>
            </a:p>
          </p:txBody>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15752347" y="7751347"/>
            <a:ext cx="3013905" cy="3013905"/>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1616"/>
            </a:solidFill>
          </p:spPr>
          <p:txBody>
            <a:bodyPr/>
            <a:lstStyle/>
            <a:p>
              <a:endParaRPr lang="es-ES"/>
            </a:p>
          </p:txBody>
        </p:sp>
        <p:sp>
          <p:nvSpPr>
            <p:cNvPr id="21" name="TextBox 2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9144000" y="9696325"/>
            <a:ext cx="11864697" cy="1105149"/>
            <a:chOff x="0" y="0"/>
            <a:chExt cx="4363042" cy="406400"/>
          </a:xfrm>
        </p:grpSpPr>
        <p:sp>
          <p:nvSpPr>
            <p:cNvPr id="23" name="Freeform 23"/>
            <p:cNvSpPr/>
            <p:nvPr/>
          </p:nvSpPr>
          <p:spPr>
            <a:xfrm>
              <a:off x="0" y="0"/>
              <a:ext cx="4363043" cy="406400"/>
            </a:xfrm>
            <a:custGeom>
              <a:avLst/>
              <a:gdLst/>
              <a:ahLst/>
              <a:cxnLst/>
              <a:rect l="l" t="t" r="r" b="b"/>
              <a:pathLst>
                <a:path w="4363043" h="406400">
                  <a:moveTo>
                    <a:pt x="4159843" y="0"/>
                  </a:moveTo>
                  <a:cubicBezTo>
                    <a:pt x="4272067" y="0"/>
                    <a:pt x="4363043" y="90976"/>
                    <a:pt x="4363043" y="203200"/>
                  </a:cubicBezTo>
                  <a:cubicBezTo>
                    <a:pt x="4363043" y="315424"/>
                    <a:pt x="4272067" y="406400"/>
                    <a:pt x="4159843" y="406400"/>
                  </a:cubicBezTo>
                  <a:lnTo>
                    <a:pt x="203200" y="406400"/>
                  </a:lnTo>
                  <a:cubicBezTo>
                    <a:pt x="90976" y="406400"/>
                    <a:pt x="0" y="315424"/>
                    <a:pt x="0" y="203200"/>
                  </a:cubicBezTo>
                  <a:cubicBezTo>
                    <a:pt x="0" y="90976"/>
                    <a:pt x="90976" y="0"/>
                    <a:pt x="203200" y="0"/>
                  </a:cubicBezTo>
                  <a:close/>
                </a:path>
              </a:pathLst>
            </a:custGeom>
            <a:solidFill>
              <a:srgbClr val="FFBD59"/>
            </a:solidFill>
          </p:spPr>
          <p:txBody>
            <a:bodyPr/>
            <a:lstStyle/>
            <a:p>
              <a:endParaRPr lang="es-ES"/>
            </a:p>
          </p:txBody>
        </p:sp>
        <p:sp>
          <p:nvSpPr>
            <p:cNvPr id="24" name="TextBox 24"/>
            <p:cNvSpPr txBox="1"/>
            <p:nvPr/>
          </p:nvSpPr>
          <p:spPr>
            <a:xfrm>
              <a:off x="0" y="-38100"/>
              <a:ext cx="4363042" cy="444500"/>
            </a:xfrm>
            <a:prstGeom prst="rect">
              <a:avLst/>
            </a:prstGeom>
          </p:spPr>
          <p:txBody>
            <a:bodyPr lIns="50800" tIns="50800" rIns="50800" bIns="50800" rtlCol="0" anchor="ctr"/>
            <a:lstStyle/>
            <a:p>
              <a:pPr algn="ctr">
                <a:lnSpc>
                  <a:spcPts val="2659"/>
                </a:lnSpc>
                <a:spcBef>
                  <a:spcPct val="0"/>
                </a:spcBef>
              </a:pPr>
              <a:endParaRPr/>
            </a:p>
          </p:txBody>
        </p:sp>
      </p:grpSp>
      <p:sp>
        <p:nvSpPr>
          <p:cNvPr id="25" name="TextBox 25"/>
          <p:cNvSpPr txBox="1"/>
          <p:nvPr/>
        </p:nvSpPr>
        <p:spPr>
          <a:xfrm>
            <a:off x="1863377" y="7790438"/>
            <a:ext cx="14561245" cy="599976"/>
          </a:xfrm>
          <a:prstGeom prst="rect">
            <a:avLst/>
          </a:prstGeom>
        </p:spPr>
        <p:txBody>
          <a:bodyPr lIns="0" tIns="0" rIns="0" bIns="0" rtlCol="0" anchor="t">
            <a:spAutoFit/>
          </a:bodyPr>
          <a:lstStyle/>
          <a:p>
            <a:pPr algn="ctr">
              <a:lnSpc>
                <a:spcPts val="4200"/>
              </a:lnSpc>
            </a:pPr>
            <a:r>
              <a:rPr lang="en-US" sz="5000">
                <a:solidFill>
                  <a:srgbClr val="000000"/>
                </a:solidFill>
                <a:latin typeface="Open Sans"/>
              </a:rPr>
              <a:t>José Arroyo - 18200159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317475" y="876471"/>
            <a:ext cx="8532944" cy="8532944"/>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DA9"/>
            </a:solidFill>
          </p:spPr>
          <p:txBody>
            <a:bodyPr/>
            <a:lstStyle/>
            <a:p>
              <a:endParaRPr lang="es-ES"/>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4169797" y="8846996"/>
            <a:ext cx="8871226" cy="1440004"/>
            <a:chOff x="0" y="0"/>
            <a:chExt cx="2503650" cy="406400"/>
          </a:xfrm>
        </p:grpSpPr>
        <p:sp>
          <p:nvSpPr>
            <p:cNvPr id="6" name="Freeform 6"/>
            <p:cNvSpPr/>
            <p:nvPr/>
          </p:nvSpPr>
          <p:spPr>
            <a:xfrm>
              <a:off x="0" y="0"/>
              <a:ext cx="2503650" cy="406400"/>
            </a:xfrm>
            <a:custGeom>
              <a:avLst/>
              <a:gdLst/>
              <a:ahLst/>
              <a:cxnLst/>
              <a:rect l="l" t="t" r="r" b="b"/>
              <a:pathLst>
                <a:path w="2503650" h="40640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txBody>
            <a:bodyPr/>
            <a:lstStyle/>
            <a:p>
              <a:endParaRPr lang="es-ES"/>
            </a:p>
          </p:txBody>
        </p:sp>
        <p:sp>
          <p:nvSpPr>
            <p:cNvPr id="7" name="TextBox 7"/>
            <p:cNvSpPr txBox="1"/>
            <p:nvPr/>
          </p:nvSpPr>
          <p:spPr>
            <a:xfrm>
              <a:off x="0" y="-38100"/>
              <a:ext cx="250365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5716709" y="771409"/>
            <a:ext cx="4112054" cy="667481"/>
            <a:chOff x="0" y="0"/>
            <a:chExt cx="2503650" cy="406400"/>
          </a:xfrm>
        </p:grpSpPr>
        <p:sp>
          <p:nvSpPr>
            <p:cNvPr id="9" name="Freeform 9"/>
            <p:cNvSpPr/>
            <p:nvPr/>
          </p:nvSpPr>
          <p:spPr>
            <a:xfrm>
              <a:off x="0" y="0"/>
              <a:ext cx="2503650" cy="406400"/>
            </a:xfrm>
            <a:custGeom>
              <a:avLst/>
              <a:gdLst/>
              <a:ahLst/>
              <a:cxnLst/>
              <a:rect l="l" t="t" r="r" b="b"/>
              <a:pathLst>
                <a:path w="2503650" h="40640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1616"/>
            </a:solidFill>
          </p:spPr>
          <p:txBody>
            <a:bodyPr/>
            <a:lstStyle/>
            <a:p>
              <a:endParaRPr lang="es-ES"/>
            </a:p>
          </p:txBody>
        </p:sp>
        <p:sp>
          <p:nvSpPr>
            <p:cNvPr id="10" name="TextBox 10"/>
            <p:cNvSpPr txBox="1"/>
            <p:nvPr/>
          </p:nvSpPr>
          <p:spPr>
            <a:xfrm>
              <a:off x="0" y="-38100"/>
              <a:ext cx="250365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16626800" y="0"/>
            <a:ext cx="6808334" cy="1105149"/>
            <a:chOff x="0" y="0"/>
            <a:chExt cx="2503650" cy="406400"/>
          </a:xfrm>
        </p:grpSpPr>
        <p:sp>
          <p:nvSpPr>
            <p:cNvPr id="12" name="Freeform 12"/>
            <p:cNvSpPr/>
            <p:nvPr/>
          </p:nvSpPr>
          <p:spPr>
            <a:xfrm>
              <a:off x="0" y="0"/>
              <a:ext cx="2503650" cy="406400"/>
            </a:xfrm>
            <a:custGeom>
              <a:avLst/>
              <a:gdLst/>
              <a:ahLst/>
              <a:cxnLst/>
              <a:rect l="l" t="t" r="r" b="b"/>
              <a:pathLst>
                <a:path w="2503650" h="40640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txBody>
            <a:bodyPr/>
            <a:lstStyle/>
            <a:p>
              <a:endParaRPr lang="es-ES"/>
            </a:p>
          </p:txBody>
        </p:sp>
        <p:sp>
          <p:nvSpPr>
            <p:cNvPr id="13" name="TextBox 13"/>
            <p:cNvSpPr txBox="1"/>
            <p:nvPr/>
          </p:nvSpPr>
          <p:spPr>
            <a:xfrm>
              <a:off x="0" y="-38100"/>
              <a:ext cx="250365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a:off x="10879894" y="1438890"/>
            <a:ext cx="7408106" cy="7408106"/>
            <a:chOff x="0" y="0"/>
            <a:chExt cx="13716000" cy="13716000"/>
          </a:xfrm>
        </p:grpSpPr>
        <p:sp>
          <p:nvSpPr>
            <p:cNvPr id="15" name="Freeform 15"/>
            <p:cNvSpPr/>
            <p:nvPr/>
          </p:nvSpPr>
          <p:spPr>
            <a:xfrm>
              <a:off x="0" y="0"/>
              <a:ext cx="13716000" cy="13716000"/>
            </a:xfrm>
            <a:custGeom>
              <a:avLst/>
              <a:gdLst/>
              <a:ahLst/>
              <a:cxnLst/>
              <a:rect l="l" t="t" r="r" b="b"/>
              <a:pathLst>
                <a:path w="13716000" h="13716000">
                  <a:moveTo>
                    <a:pt x="6858000" y="0"/>
                  </a:moveTo>
                  <a:cubicBezTo>
                    <a:pt x="3070431" y="0"/>
                    <a:pt x="0" y="3070431"/>
                    <a:pt x="0" y="6858000"/>
                  </a:cubicBezTo>
                  <a:cubicBezTo>
                    <a:pt x="0" y="10645569"/>
                    <a:pt x="3070431" y="13716000"/>
                    <a:pt x="6858000" y="13716000"/>
                  </a:cubicBezTo>
                  <a:cubicBezTo>
                    <a:pt x="10645569" y="13716000"/>
                    <a:pt x="13716000" y="10645569"/>
                    <a:pt x="13716000" y="6858000"/>
                  </a:cubicBezTo>
                  <a:cubicBezTo>
                    <a:pt x="13716000" y="3070431"/>
                    <a:pt x="10645569" y="0"/>
                    <a:pt x="6858000" y="0"/>
                  </a:cubicBezTo>
                  <a:close/>
                </a:path>
              </a:pathLst>
            </a:custGeom>
            <a:blipFill>
              <a:blip r:embed="rId2"/>
              <a:stretch>
                <a:fillRect l="-24999" r="-25000"/>
              </a:stretch>
            </a:blipFill>
          </p:spPr>
          <p:txBody>
            <a:bodyPr/>
            <a:lstStyle/>
            <a:p>
              <a:endParaRPr lang="es-ES"/>
            </a:p>
          </p:txBody>
        </p:sp>
      </p:grpSp>
      <p:sp>
        <p:nvSpPr>
          <p:cNvPr id="16" name="Freeform 16"/>
          <p:cNvSpPr/>
          <p:nvPr/>
        </p:nvSpPr>
        <p:spPr>
          <a:xfrm>
            <a:off x="6944935" y="355109"/>
            <a:ext cx="4398130" cy="1042723"/>
          </a:xfrm>
          <a:custGeom>
            <a:avLst/>
            <a:gdLst/>
            <a:ahLst/>
            <a:cxnLst/>
            <a:rect l="l" t="t" r="r" b="b"/>
            <a:pathLst>
              <a:path w="4398130" h="1042723">
                <a:moveTo>
                  <a:pt x="0" y="0"/>
                </a:moveTo>
                <a:lnTo>
                  <a:pt x="4398130" y="0"/>
                </a:lnTo>
                <a:lnTo>
                  <a:pt x="4398130" y="1042723"/>
                </a:lnTo>
                <a:lnTo>
                  <a:pt x="0" y="1042723"/>
                </a:lnTo>
                <a:lnTo>
                  <a:pt x="0" y="0"/>
                </a:lnTo>
                <a:close/>
              </a:path>
            </a:pathLst>
          </a:custGeom>
          <a:blipFill>
            <a:blip r:embed="rId3"/>
            <a:stretch>
              <a:fillRect/>
            </a:stretch>
          </a:blipFill>
        </p:spPr>
        <p:txBody>
          <a:bodyPr/>
          <a:lstStyle/>
          <a:p>
            <a:endParaRPr lang="es-ES"/>
          </a:p>
        </p:txBody>
      </p:sp>
      <p:sp>
        <p:nvSpPr>
          <p:cNvPr id="17" name="TextBox 17"/>
          <p:cNvSpPr txBox="1"/>
          <p:nvPr/>
        </p:nvSpPr>
        <p:spPr>
          <a:xfrm>
            <a:off x="172393" y="3409138"/>
            <a:ext cx="10026310" cy="6503703"/>
          </a:xfrm>
          <a:prstGeom prst="rect">
            <a:avLst/>
          </a:prstGeom>
        </p:spPr>
        <p:txBody>
          <a:bodyPr wrap="square" lIns="0" tIns="0" rIns="0" bIns="0" rtlCol="0" anchor="t">
            <a:spAutoFit/>
          </a:bodyPr>
          <a:lstStyle/>
          <a:p>
            <a:pPr marL="793680" lvl="1" indent="-396840" algn="l">
              <a:lnSpc>
                <a:spcPts val="5734"/>
              </a:lnSpc>
              <a:buFont typeface="Arial"/>
              <a:buChar char="•"/>
            </a:pPr>
            <a:r>
              <a:rPr lang="en-US" sz="2800" spc="73" dirty="0" err="1">
                <a:solidFill>
                  <a:srgbClr val="000000"/>
                </a:solidFill>
                <a:latin typeface="Adelina"/>
              </a:rPr>
              <a:t>Disparidades</a:t>
            </a:r>
            <a:r>
              <a:rPr lang="en-US" sz="2800" spc="73" dirty="0">
                <a:solidFill>
                  <a:srgbClr val="000000"/>
                </a:solidFill>
                <a:latin typeface="Adelina"/>
              </a:rPr>
              <a:t> </a:t>
            </a:r>
            <a:r>
              <a:rPr lang="en-US" sz="2800" spc="73" dirty="0" err="1">
                <a:solidFill>
                  <a:srgbClr val="000000"/>
                </a:solidFill>
                <a:latin typeface="Adelina"/>
              </a:rPr>
              <a:t>en</a:t>
            </a:r>
            <a:r>
              <a:rPr lang="en-US" sz="2800" spc="73" dirty="0">
                <a:solidFill>
                  <a:srgbClr val="000000"/>
                </a:solidFill>
                <a:latin typeface="Adelina"/>
              </a:rPr>
              <a:t> </a:t>
            </a:r>
            <a:r>
              <a:rPr lang="en-US" sz="2800" spc="73" dirty="0" err="1">
                <a:solidFill>
                  <a:srgbClr val="000000"/>
                </a:solidFill>
                <a:latin typeface="Adelina"/>
              </a:rPr>
              <a:t>el</a:t>
            </a:r>
            <a:r>
              <a:rPr lang="en-US" sz="2800" spc="73" dirty="0">
                <a:solidFill>
                  <a:srgbClr val="000000"/>
                </a:solidFill>
                <a:latin typeface="Adelina"/>
              </a:rPr>
              <a:t> </a:t>
            </a:r>
            <a:r>
              <a:rPr lang="en-US" sz="2800" spc="73" dirty="0" err="1">
                <a:solidFill>
                  <a:srgbClr val="000000"/>
                </a:solidFill>
                <a:latin typeface="Adelina"/>
              </a:rPr>
              <a:t>acceso</a:t>
            </a:r>
            <a:r>
              <a:rPr lang="en-US" sz="2800" spc="73" dirty="0">
                <a:solidFill>
                  <a:srgbClr val="000000"/>
                </a:solidFill>
                <a:latin typeface="Adelina"/>
              </a:rPr>
              <a:t> a la </a:t>
            </a:r>
            <a:r>
              <a:rPr lang="en-US" sz="2800" spc="73" dirty="0" err="1">
                <a:solidFill>
                  <a:srgbClr val="000000"/>
                </a:solidFill>
                <a:latin typeface="Adelina"/>
              </a:rPr>
              <a:t>atención</a:t>
            </a:r>
            <a:r>
              <a:rPr lang="en-US" sz="2800" spc="73" dirty="0">
                <a:solidFill>
                  <a:srgbClr val="000000"/>
                </a:solidFill>
                <a:latin typeface="Adelina"/>
              </a:rPr>
              <a:t> </a:t>
            </a:r>
            <a:r>
              <a:rPr lang="en-US" sz="2800" spc="73" dirty="0" err="1">
                <a:solidFill>
                  <a:srgbClr val="000000"/>
                </a:solidFill>
                <a:latin typeface="Adelina"/>
              </a:rPr>
              <a:t>médica</a:t>
            </a:r>
            <a:r>
              <a:rPr lang="en-US" sz="2800" spc="73" dirty="0">
                <a:solidFill>
                  <a:srgbClr val="000000"/>
                </a:solidFill>
                <a:latin typeface="Adelina"/>
              </a:rPr>
              <a:t> y la </a:t>
            </a:r>
            <a:r>
              <a:rPr lang="en-US" sz="2800" spc="73" dirty="0" err="1">
                <a:solidFill>
                  <a:srgbClr val="000000"/>
                </a:solidFill>
                <a:latin typeface="Adelina"/>
              </a:rPr>
              <a:t>necesidad</a:t>
            </a:r>
            <a:r>
              <a:rPr lang="en-US" sz="2800" spc="73" dirty="0">
                <a:solidFill>
                  <a:srgbClr val="000000"/>
                </a:solidFill>
                <a:latin typeface="Adelina"/>
              </a:rPr>
              <a:t> de </a:t>
            </a:r>
            <a:r>
              <a:rPr lang="en-US" sz="2800" spc="73" dirty="0" err="1">
                <a:solidFill>
                  <a:srgbClr val="000000"/>
                </a:solidFill>
                <a:latin typeface="Adelina"/>
              </a:rPr>
              <a:t>innovaciones</a:t>
            </a:r>
            <a:r>
              <a:rPr lang="en-US" sz="2800" spc="73" dirty="0">
                <a:solidFill>
                  <a:srgbClr val="000000"/>
                </a:solidFill>
                <a:latin typeface="Adelina"/>
              </a:rPr>
              <a:t> </a:t>
            </a:r>
            <a:r>
              <a:rPr lang="en-US" sz="2800" spc="73" dirty="0" err="1">
                <a:solidFill>
                  <a:srgbClr val="000000"/>
                </a:solidFill>
                <a:latin typeface="Adelina"/>
              </a:rPr>
              <a:t>tecnológicas</a:t>
            </a:r>
            <a:r>
              <a:rPr lang="en-US" sz="2800" spc="73" dirty="0">
                <a:solidFill>
                  <a:srgbClr val="000000"/>
                </a:solidFill>
                <a:latin typeface="Adelina"/>
              </a:rPr>
              <a:t> </a:t>
            </a:r>
            <a:r>
              <a:rPr lang="en-US" sz="2800" spc="73" dirty="0" err="1">
                <a:solidFill>
                  <a:srgbClr val="000000"/>
                </a:solidFill>
                <a:latin typeface="Adelina"/>
              </a:rPr>
              <a:t>en</a:t>
            </a:r>
            <a:r>
              <a:rPr lang="en-US" sz="2800" spc="73" dirty="0">
                <a:solidFill>
                  <a:srgbClr val="000000"/>
                </a:solidFill>
                <a:latin typeface="Adelina"/>
              </a:rPr>
              <a:t> la </a:t>
            </a:r>
            <a:r>
              <a:rPr lang="en-US" sz="2800" spc="73" dirty="0" err="1">
                <a:solidFill>
                  <a:srgbClr val="000000"/>
                </a:solidFill>
                <a:latin typeface="Adelina"/>
              </a:rPr>
              <a:t>detección</a:t>
            </a:r>
            <a:r>
              <a:rPr lang="en-US" sz="2800" spc="73" dirty="0">
                <a:solidFill>
                  <a:srgbClr val="000000"/>
                </a:solidFill>
                <a:latin typeface="Adelina"/>
              </a:rPr>
              <a:t>.</a:t>
            </a:r>
          </a:p>
          <a:p>
            <a:pPr marL="793680" lvl="1" indent="-396840" algn="l">
              <a:lnSpc>
                <a:spcPts val="5734"/>
              </a:lnSpc>
              <a:buFont typeface="Arial"/>
              <a:buChar char="•"/>
            </a:pPr>
            <a:r>
              <a:rPr lang="es-ES" sz="2800" spc="73" dirty="0">
                <a:solidFill>
                  <a:srgbClr val="000000"/>
                </a:solidFill>
                <a:latin typeface="Adelina"/>
              </a:rPr>
              <a:t>Globalmente, más de 537 millones de adultos viven con diabetes, y se estima que este número ascenderá a más de 780 millones para el año 2045. Un análisis exhaustivo muestra que alrededor del 34.6\% de estas personas desarrollarán alguna forma de RD, y un 7\% experimentará variantes severas como la retinopatía diabética proliferativa.</a:t>
            </a:r>
            <a:endParaRPr lang="en-US" sz="2800" spc="73" dirty="0">
              <a:solidFill>
                <a:srgbClr val="000000"/>
              </a:solidFill>
              <a:latin typeface="Adelina"/>
            </a:endParaRPr>
          </a:p>
        </p:txBody>
      </p:sp>
      <p:sp>
        <p:nvSpPr>
          <p:cNvPr id="18" name="TextBox 18"/>
          <p:cNvSpPr txBox="1"/>
          <p:nvPr/>
        </p:nvSpPr>
        <p:spPr>
          <a:xfrm>
            <a:off x="1028700" y="1653257"/>
            <a:ext cx="8866564" cy="1028667"/>
          </a:xfrm>
          <a:prstGeom prst="rect">
            <a:avLst/>
          </a:prstGeom>
        </p:spPr>
        <p:txBody>
          <a:bodyPr lIns="0" tIns="0" rIns="0" bIns="0" rtlCol="0" anchor="t">
            <a:spAutoFit/>
          </a:bodyPr>
          <a:lstStyle/>
          <a:p>
            <a:pPr algn="ctr">
              <a:lnSpc>
                <a:spcPts val="8400"/>
              </a:lnSpc>
            </a:pPr>
            <a:r>
              <a:rPr lang="en-US" sz="6000" dirty="0" err="1">
                <a:solidFill>
                  <a:srgbClr val="542622"/>
                </a:solidFill>
                <a:latin typeface="Fredoka"/>
              </a:rPr>
              <a:t>Realidad</a:t>
            </a:r>
            <a:r>
              <a:rPr lang="en-US" sz="6000" dirty="0">
                <a:solidFill>
                  <a:srgbClr val="542622"/>
                </a:solidFill>
                <a:latin typeface="Fredoka"/>
              </a:rPr>
              <a:t> </a:t>
            </a:r>
            <a:r>
              <a:rPr lang="en-US" sz="6000" dirty="0" err="1">
                <a:solidFill>
                  <a:srgbClr val="542622"/>
                </a:solidFill>
                <a:latin typeface="Fredoka"/>
              </a:rPr>
              <a:t>problemática</a:t>
            </a:r>
            <a:endParaRPr lang="en-US" sz="6000" dirty="0">
              <a:solidFill>
                <a:srgbClr val="542622"/>
              </a:solidFill>
              <a:latin typeface="Fredok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22718" y="2043507"/>
            <a:ext cx="7270772" cy="983892"/>
          </a:xfrm>
          <a:prstGeom prst="rect">
            <a:avLst/>
          </a:prstGeom>
        </p:spPr>
        <p:txBody>
          <a:bodyPr lIns="0" tIns="0" rIns="0" bIns="0" rtlCol="0" anchor="t">
            <a:spAutoFit/>
          </a:bodyPr>
          <a:lstStyle/>
          <a:p>
            <a:pPr algn="ctr">
              <a:lnSpc>
                <a:spcPts val="8036"/>
              </a:lnSpc>
            </a:pPr>
            <a:r>
              <a:rPr lang="en-US" sz="5740">
                <a:solidFill>
                  <a:srgbClr val="542622"/>
                </a:solidFill>
                <a:latin typeface="Fredoka"/>
              </a:rPr>
              <a:t>Problema general</a:t>
            </a:r>
          </a:p>
        </p:txBody>
      </p:sp>
      <p:grpSp>
        <p:nvGrpSpPr>
          <p:cNvPr id="3" name="Group 3"/>
          <p:cNvGrpSpPr/>
          <p:nvPr/>
        </p:nvGrpSpPr>
        <p:grpSpPr>
          <a:xfrm>
            <a:off x="-2919729" y="830201"/>
            <a:ext cx="4112054" cy="667481"/>
            <a:chOff x="0" y="0"/>
            <a:chExt cx="2503650" cy="406400"/>
          </a:xfrm>
        </p:grpSpPr>
        <p:sp>
          <p:nvSpPr>
            <p:cNvPr id="4" name="Freeform 4"/>
            <p:cNvSpPr/>
            <p:nvPr/>
          </p:nvSpPr>
          <p:spPr>
            <a:xfrm>
              <a:off x="0" y="0"/>
              <a:ext cx="2503650" cy="406400"/>
            </a:xfrm>
            <a:custGeom>
              <a:avLst/>
              <a:gdLst/>
              <a:ahLst/>
              <a:cxnLst/>
              <a:rect l="l" t="t" r="r" b="b"/>
              <a:pathLst>
                <a:path w="2503650" h="40640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txBody>
            <a:bodyPr/>
            <a:lstStyle/>
            <a:p>
              <a:endParaRPr lang="es-ES"/>
            </a:p>
          </p:txBody>
        </p:sp>
        <p:sp>
          <p:nvSpPr>
            <p:cNvPr id="5" name="TextBox 5"/>
            <p:cNvSpPr txBox="1"/>
            <p:nvPr/>
          </p:nvSpPr>
          <p:spPr>
            <a:xfrm>
              <a:off x="0" y="-38100"/>
              <a:ext cx="250365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4555466" y="-46503"/>
            <a:ext cx="6808334" cy="1105149"/>
            <a:chOff x="0" y="0"/>
            <a:chExt cx="2503650" cy="406400"/>
          </a:xfrm>
        </p:grpSpPr>
        <p:sp>
          <p:nvSpPr>
            <p:cNvPr id="7" name="Freeform 7"/>
            <p:cNvSpPr/>
            <p:nvPr/>
          </p:nvSpPr>
          <p:spPr>
            <a:xfrm>
              <a:off x="0" y="0"/>
              <a:ext cx="2503650" cy="406400"/>
            </a:xfrm>
            <a:custGeom>
              <a:avLst/>
              <a:gdLst/>
              <a:ahLst/>
              <a:cxnLst/>
              <a:rect l="l" t="t" r="r" b="b"/>
              <a:pathLst>
                <a:path w="2503650" h="40640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txBody>
            <a:bodyPr/>
            <a:lstStyle/>
            <a:p>
              <a:endParaRPr lang="es-ES"/>
            </a:p>
          </p:txBody>
        </p:sp>
        <p:sp>
          <p:nvSpPr>
            <p:cNvPr id="8" name="TextBox 8"/>
            <p:cNvSpPr txBox="1"/>
            <p:nvPr/>
          </p:nvSpPr>
          <p:spPr>
            <a:xfrm>
              <a:off x="0" y="-38100"/>
              <a:ext cx="250365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16884839" y="8713359"/>
            <a:ext cx="4112054" cy="667481"/>
            <a:chOff x="0" y="0"/>
            <a:chExt cx="2503650" cy="406400"/>
          </a:xfrm>
        </p:grpSpPr>
        <p:sp>
          <p:nvSpPr>
            <p:cNvPr id="10" name="Freeform 10"/>
            <p:cNvSpPr/>
            <p:nvPr/>
          </p:nvSpPr>
          <p:spPr>
            <a:xfrm>
              <a:off x="0" y="0"/>
              <a:ext cx="2503650" cy="406400"/>
            </a:xfrm>
            <a:custGeom>
              <a:avLst/>
              <a:gdLst/>
              <a:ahLst/>
              <a:cxnLst/>
              <a:rect l="l" t="t" r="r" b="b"/>
              <a:pathLst>
                <a:path w="2503650" h="40640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txBody>
            <a:bodyPr/>
            <a:lstStyle/>
            <a:p>
              <a:endParaRPr lang="es-ES"/>
            </a:p>
          </p:txBody>
        </p:sp>
        <p:sp>
          <p:nvSpPr>
            <p:cNvPr id="11" name="TextBox 11"/>
            <p:cNvSpPr txBox="1"/>
            <p:nvPr/>
          </p:nvSpPr>
          <p:spPr>
            <a:xfrm>
              <a:off x="0" y="-38100"/>
              <a:ext cx="250365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15830436" y="9181851"/>
            <a:ext cx="6808334" cy="1105149"/>
            <a:chOff x="0" y="0"/>
            <a:chExt cx="2503650" cy="406400"/>
          </a:xfrm>
        </p:grpSpPr>
        <p:sp>
          <p:nvSpPr>
            <p:cNvPr id="13" name="Freeform 13"/>
            <p:cNvSpPr/>
            <p:nvPr/>
          </p:nvSpPr>
          <p:spPr>
            <a:xfrm>
              <a:off x="0" y="0"/>
              <a:ext cx="2503650" cy="406400"/>
            </a:xfrm>
            <a:custGeom>
              <a:avLst/>
              <a:gdLst/>
              <a:ahLst/>
              <a:cxnLst/>
              <a:rect l="l" t="t" r="r" b="b"/>
              <a:pathLst>
                <a:path w="2503650" h="40640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txBody>
            <a:bodyPr/>
            <a:lstStyle/>
            <a:p>
              <a:endParaRPr lang="es-ES"/>
            </a:p>
          </p:txBody>
        </p:sp>
        <p:sp>
          <p:nvSpPr>
            <p:cNvPr id="14" name="TextBox 14"/>
            <p:cNvSpPr txBox="1"/>
            <p:nvPr/>
          </p:nvSpPr>
          <p:spPr>
            <a:xfrm>
              <a:off x="0" y="-38100"/>
              <a:ext cx="2503650" cy="444500"/>
            </a:xfrm>
            <a:prstGeom prst="rect">
              <a:avLst/>
            </a:prstGeom>
          </p:spPr>
          <p:txBody>
            <a:bodyPr lIns="50800" tIns="50800" rIns="50800" bIns="50800" rtlCol="0" anchor="ctr"/>
            <a:lstStyle/>
            <a:p>
              <a:pPr algn="ctr">
                <a:lnSpc>
                  <a:spcPts val="2659"/>
                </a:lnSpc>
                <a:spcBef>
                  <a:spcPct val="0"/>
                </a:spcBef>
              </a:pPr>
              <a:endParaRPr/>
            </a:p>
          </p:txBody>
        </p:sp>
      </p:grpSp>
      <p:sp>
        <p:nvSpPr>
          <p:cNvPr id="15" name="Freeform 15"/>
          <p:cNvSpPr/>
          <p:nvPr/>
        </p:nvSpPr>
        <p:spPr>
          <a:xfrm>
            <a:off x="6944935" y="355109"/>
            <a:ext cx="4398130" cy="1042723"/>
          </a:xfrm>
          <a:custGeom>
            <a:avLst/>
            <a:gdLst/>
            <a:ahLst/>
            <a:cxnLst/>
            <a:rect l="l" t="t" r="r" b="b"/>
            <a:pathLst>
              <a:path w="4398130" h="1042723">
                <a:moveTo>
                  <a:pt x="0" y="0"/>
                </a:moveTo>
                <a:lnTo>
                  <a:pt x="4398130" y="0"/>
                </a:lnTo>
                <a:lnTo>
                  <a:pt x="4398130" y="1042723"/>
                </a:lnTo>
                <a:lnTo>
                  <a:pt x="0" y="1042723"/>
                </a:lnTo>
                <a:lnTo>
                  <a:pt x="0" y="0"/>
                </a:lnTo>
                <a:close/>
              </a:path>
            </a:pathLst>
          </a:custGeom>
          <a:blipFill>
            <a:blip r:embed="rId2"/>
            <a:stretch>
              <a:fillRect/>
            </a:stretch>
          </a:blipFill>
        </p:spPr>
        <p:txBody>
          <a:bodyPr/>
          <a:lstStyle/>
          <a:p>
            <a:endParaRPr lang="es-ES"/>
          </a:p>
        </p:txBody>
      </p:sp>
      <p:sp>
        <p:nvSpPr>
          <p:cNvPr id="16" name="TextBox 16"/>
          <p:cNvSpPr txBox="1"/>
          <p:nvPr/>
        </p:nvSpPr>
        <p:spPr>
          <a:xfrm>
            <a:off x="522718" y="4288684"/>
            <a:ext cx="8228733" cy="983892"/>
          </a:xfrm>
          <a:prstGeom prst="rect">
            <a:avLst/>
          </a:prstGeom>
        </p:spPr>
        <p:txBody>
          <a:bodyPr lIns="0" tIns="0" rIns="0" bIns="0" rtlCol="0" anchor="t">
            <a:spAutoFit/>
          </a:bodyPr>
          <a:lstStyle/>
          <a:p>
            <a:pPr algn="ctr">
              <a:lnSpc>
                <a:spcPts val="8036"/>
              </a:lnSpc>
            </a:pPr>
            <a:r>
              <a:rPr lang="en-US" sz="5740">
                <a:solidFill>
                  <a:srgbClr val="542622"/>
                </a:solidFill>
                <a:latin typeface="Fredoka"/>
              </a:rPr>
              <a:t>Problemas específicos</a:t>
            </a:r>
          </a:p>
        </p:txBody>
      </p:sp>
      <p:sp>
        <p:nvSpPr>
          <p:cNvPr id="17" name="TextBox 17"/>
          <p:cNvSpPr txBox="1"/>
          <p:nvPr/>
        </p:nvSpPr>
        <p:spPr>
          <a:xfrm>
            <a:off x="1028700" y="3138977"/>
            <a:ext cx="15856139" cy="1147408"/>
          </a:xfrm>
          <a:prstGeom prst="rect">
            <a:avLst/>
          </a:prstGeom>
        </p:spPr>
        <p:txBody>
          <a:bodyPr lIns="0" tIns="0" rIns="0" bIns="0" rtlCol="0" anchor="t">
            <a:spAutoFit/>
          </a:bodyPr>
          <a:lstStyle/>
          <a:p>
            <a:pPr marL="653560" lvl="1" indent="-326780" algn="l">
              <a:lnSpc>
                <a:spcPts val="4722"/>
              </a:lnSpc>
              <a:buFont typeface="Arial"/>
              <a:buChar char="•"/>
            </a:pPr>
            <a:r>
              <a:rPr lang="en-US" sz="3027" spc="60">
                <a:solidFill>
                  <a:srgbClr val="000000"/>
                </a:solidFill>
                <a:latin typeface="Adelina"/>
              </a:rPr>
              <a:t>¿Cómo influye la detección inadecuada en la incidencia de ceguera y deterioro visual severo debido a la retinopatía diabética en la población diabética?</a:t>
            </a:r>
          </a:p>
        </p:txBody>
      </p:sp>
      <p:sp>
        <p:nvSpPr>
          <p:cNvPr id="18" name="TextBox 18"/>
          <p:cNvSpPr txBox="1"/>
          <p:nvPr/>
        </p:nvSpPr>
        <p:spPr>
          <a:xfrm>
            <a:off x="1192325" y="5396400"/>
            <a:ext cx="15856139" cy="4236971"/>
          </a:xfrm>
          <a:prstGeom prst="rect">
            <a:avLst/>
          </a:prstGeom>
        </p:spPr>
        <p:txBody>
          <a:bodyPr lIns="0" tIns="0" rIns="0" bIns="0" rtlCol="0" anchor="t">
            <a:spAutoFit/>
          </a:bodyPr>
          <a:lstStyle/>
          <a:p>
            <a:pPr marL="588792" lvl="1" indent="-294396" algn="l">
              <a:lnSpc>
                <a:spcPts val="4254"/>
              </a:lnSpc>
              <a:buFont typeface="Arial"/>
              <a:buChar char="•"/>
            </a:pPr>
            <a:r>
              <a:rPr lang="en-US" sz="2727" spc="54">
                <a:solidFill>
                  <a:srgbClr val="000000"/>
                </a:solidFill>
                <a:latin typeface="Adelina"/>
              </a:rPr>
              <a:t>¿Hasta qué punto la precisión de los modelos de deep learning en la detección temprana de la retinopatía diabética afecta la tasa de diagnósticos correctos y oportunos en comparación con los métodos convencionales de cribado?</a:t>
            </a:r>
          </a:p>
          <a:p>
            <a:pPr marL="588792" lvl="1" indent="-294396" algn="l">
              <a:lnSpc>
                <a:spcPts val="4254"/>
              </a:lnSpc>
              <a:buFont typeface="Arial"/>
              <a:buChar char="•"/>
            </a:pPr>
            <a:r>
              <a:rPr lang="en-US" sz="2727" spc="54">
                <a:solidFill>
                  <a:srgbClr val="000000"/>
                </a:solidFill>
                <a:latin typeface="Adelina"/>
              </a:rPr>
              <a:t>¿De qué forma la calidad y disponibilidad de los datos de entrenamiento impactan la capacidad de los modelos de deep learning para predecir de manera efectiva la retinopatía diabética, y cuál es su influencia en la prevención de la ceguera en pacientes diabéticos?</a:t>
            </a:r>
          </a:p>
          <a:p>
            <a:pPr marL="588792" lvl="1" indent="-294396" algn="l">
              <a:lnSpc>
                <a:spcPts val="4254"/>
              </a:lnSpc>
              <a:buFont typeface="Arial"/>
              <a:buChar char="•"/>
            </a:pPr>
            <a:r>
              <a:rPr lang="en-US" sz="2727" spc="54">
                <a:solidFill>
                  <a:srgbClr val="000000"/>
                </a:solidFill>
                <a:latin typeface="Adelina"/>
              </a:rPr>
              <a:t>¿Cómo incide la variabilidad intra e inter observador en la anotación de datos en la precisión de los modelos de deep learning para detectar la retinopatía diabética en diversas poblaciones?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22718" y="2043507"/>
            <a:ext cx="7270772" cy="983892"/>
          </a:xfrm>
          <a:prstGeom prst="rect">
            <a:avLst/>
          </a:prstGeom>
        </p:spPr>
        <p:txBody>
          <a:bodyPr lIns="0" tIns="0" rIns="0" bIns="0" rtlCol="0" anchor="t">
            <a:spAutoFit/>
          </a:bodyPr>
          <a:lstStyle/>
          <a:p>
            <a:pPr algn="ctr">
              <a:lnSpc>
                <a:spcPts val="8036"/>
              </a:lnSpc>
            </a:pPr>
            <a:r>
              <a:rPr lang="en-US" sz="5740">
                <a:solidFill>
                  <a:srgbClr val="542622"/>
                </a:solidFill>
                <a:latin typeface="Fredoka"/>
              </a:rPr>
              <a:t>Objetivo general</a:t>
            </a:r>
          </a:p>
        </p:txBody>
      </p:sp>
      <p:grpSp>
        <p:nvGrpSpPr>
          <p:cNvPr id="3" name="Group 3"/>
          <p:cNvGrpSpPr/>
          <p:nvPr/>
        </p:nvGrpSpPr>
        <p:grpSpPr>
          <a:xfrm>
            <a:off x="-2919729" y="830201"/>
            <a:ext cx="4112054" cy="667481"/>
            <a:chOff x="0" y="0"/>
            <a:chExt cx="2503650" cy="406400"/>
          </a:xfrm>
        </p:grpSpPr>
        <p:sp>
          <p:nvSpPr>
            <p:cNvPr id="4" name="Freeform 4"/>
            <p:cNvSpPr/>
            <p:nvPr/>
          </p:nvSpPr>
          <p:spPr>
            <a:xfrm>
              <a:off x="0" y="0"/>
              <a:ext cx="2503650" cy="406400"/>
            </a:xfrm>
            <a:custGeom>
              <a:avLst/>
              <a:gdLst/>
              <a:ahLst/>
              <a:cxnLst/>
              <a:rect l="l" t="t" r="r" b="b"/>
              <a:pathLst>
                <a:path w="2503650" h="40640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txBody>
            <a:bodyPr/>
            <a:lstStyle/>
            <a:p>
              <a:endParaRPr lang="es-ES"/>
            </a:p>
          </p:txBody>
        </p:sp>
        <p:sp>
          <p:nvSpPr>
            <p:cNvPr id="5" name="TextBox 5"/>
            <p:cNvSpPr txBox="1"/>
            <p:nvPr/>
          </p:nvSpPr>
          <p:spPr>
            <a:xfrm>
              <a:off x="0" y="-38100"/>
              <a:ext cx="250365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4555466" y="-46503"/>
            <a:ext cx="6808334" cy="1105149"/>
            <a:chOff x="0" y="0"/>
            <a:chExt cx="2503650" cy="406400"/>
          </a:xfrm>
        </p:grpSpPr>
        <p:sp>
          <p:nvSpPr>
            <p:cNvPr id="7" name="Freeform 7"/>
            <p:cNvSpPr/>
            <p:nvPr/>
          </p:nvSpPr>
          <p:spPr>
            <a:xfrm>
              <a:off x="0" y="0"/>
              <a:ext cx="2503650" cy="406400"/>
            </a:xfrm>
            <a:custGeom>
              <a:avLst/>
              <a:gdLst/>
              <a:ahLst/>
              <a:cxnLst/>
              <a:rect l="l" t="t" r="r" b="b"/>
              <a:pathLst>
                <a:path w="2503650" h="40640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txBody>
            <a:bodyPr/>
            <a:lstStyle/>
            <a:p>
              <a:endParaRPr lang="es-ES"/>
            </a:p>
          </p:txBody>
        </p:sp>
        <p:sp>
          <p:nvSpPr>
            <p:cNvPr id="8" name="TextBox 8"/>
            <p:cNvSpPr txBox="1"/>
            <p:nvPr/>
          </p:nvSpPr>
          <p:spPr>
            <a:xfrm>
              <a:off x="0" y="-38100"/>
              <a:ext cx="250365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16884839" y="8713359"/>
            <a:ext cx="4112054" cy="667481"/>
            <a:chOff x="0" y="0"/>
            <a:chExt cx="2503650" cy="406400"/>
          </a:xfrm>
        </p:grpSpPr>
        <p:sp>
          <p:nvSpPr>
            <p:cNvPr id="10" name="Freeform 10"/>
            <p:cNvSpPr/>
            <p:nvPr/>
          </p:nvSpPr>
          <p:spPr>
            <a:xfrm>
              <a:off x="0" y="0"/>
              <a:ext cx="2503650" cy="406400"/>
            </a:xfrm>
            <a:custGeom>
              <a:avLst/>
              <a:gdLst/>
              <a:ahLst/>
              <a:cxnLst/>
              <a:rect l="l" t="t" r="r" b="b"/>
              <a:pathLst>
                <a:path w="2503650" h="40640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txBody>
            <a:bodyPr/>
            <a:lstStyle/>
            <a:p>
              <a:endParaRPr lang="es-ES"/>
            </a:p>
          </p:txBody>
        </p:sp>
        <p:sp>
          <p:nvSpPr>
            <p:cNvPr id="11" name="TextBox 11"/>
            <p:cNvSpPr txBox="1"/>
            <p:nvPr/>
          </p:nvSpPr>
          <p:spPr>
            <a:xfrm>
              <a:off x="0" y="-38100"/>
              <a:ext cx="250365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15830436" y="9181851"/>
            <a:ext cx="6808334" cy="1105149"/>
            <a:chOff x="0" y="0"/>
            <a:chExt cx="2503650" cy="406400"/>
          </a:xfrm>
        </p:grpSpPr>
        <p:sp>
          <p:nvSpPr>
            <p:cNvPr id="13" name="Freeform 13"/>
            <p:cNvSpPr/>
            <p:nvPr/>
          </p:nvSpPr>
          <p:spPr>
            <a:xfrm>
              <a:off x="0" y="0"/>
              <a:ext cx="2503650" cy="406400"/>
            </a:xfrm>
            <a:custGeom>
              <a:avLst/>
              <a:gdLst/>
              <a:ahLst/>
              <a:cxnLst/>
              <a:rect l="l" t="t" r="r" b="b"/>
              <a:pathLst>
                <a:path w="2503650" h="40640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txBody>
            <a:bodyPr/>
            <a:lstStyle/>
            <a:p>
              <a:endParaRPr lang="es-ES"/>
            </a:p>
          </p:txBody>
        </p:sp>
        <p:sp>
          <p:nvSpPr>
            <p:cNvPr id="14" name="TextBox 14"/>
            <p:cNvSpPr txBox="1"/>
            <p:nvPr/>
          </p:nvSpPr>
          <p:spPr>
            <a:xfrm>
              <a:off x="0" y="-38100"/>
              <a:ext cx="2503650" cy="444500"/>
            </a:xfrm>
            <a:prstGeom prst="rect">
              <a:avLst/>
            </a:prstGeom>
          </p:spPr>
          <p:txBody>
            <a:bodyPr lIns="50800" tIns="50800" rIns="50800" bIns="50800" rtlCol="0" anchor="ctr"/>
            <a:lstStyle/>
            <a:p>
              <a:pPr algn="ctr">
                <a:lnSpc>
                  <a:spcPts val="2659"/>
                </a:lnSpc>
                <a:spcBef>
                  <a:spcPct val="0"/>
                </a:spcBef>
              </a:pPr>
              <a:endParaRPr/>
            </a:p>
          </p:txBody>
        </p:sp>
      </p:grpSp>
      <p:sp>
        <p:nvSpPr>
          <p:cNvPr id="15" name="Freeform 15"/>
          <p:cNvSpPr/>
          <p:nvPr/>
        </p:nvSpPr>
        <p:spPr>
          <a:xfrm>
            <a:off x="6944935" y="355109"/>
            <a:ext cx="4398130" cy="1042723"/>
          </a:xfrm>
          <a:custGeom>
            <a:avLst/>
            <a:gdLst/>
            <a:ahLst/>
            <a:cxnLst/>
            <a:rect l="l" t="t" r="r" b="b"/>
            <a:pathLst>
              <a:path w="4398130" h="1042723">
                <a:moveTo>
                  <a:pt x="0" y="0"/>
                </a:moveTo>
                <a:lnTo>
                  <a:pt x="4398130" y="0"/>
                </a:lnTo>
                <a:lnTo>
                  <a:pt x="4398130" y="1042723"/>
                </a:lnTo>
                <a:lnTo>
                  <a:pt x="0" y="1042723"/>
                </a:lnTo>
                <a:lnTo>
                  <a:pt x="0" y="0"/>
                </a:lnTo>
                <a:close/>
              </a:path>
            </a:pathLst>
          </a:custGeom>
          <a:blipFill>
            <a:blip r:embed="rId2"/>
            <a:stretch>
              <a:fillRect/>
            </a:stretch>
          </a:blipFill>
        </p:spPr>
        <p:txBody>
          <a:bodyPr/>
          <a:lstStyle/>
          <a:p>
            <a:endParaRPr lang="es-ES"/>
          </a:p>
        </p:txBody>
      </p:sp>
      <p:sp>
        <p:nvSpPr>
          <p:cNvPr id="16" name="TextBox 16"/>
          <p:cNvSpPr txBox="1"/>
          <p:nvPr/>
        </p:nvSpPr>
        <p:spPr>
          <a:xfrm>
            <a:off x="522718" y="4804509"/>
            <a:ext cx="8228733" cy="983892"/>
          </a:xfrm>
          <a:prstGeom prst="rect">
            <a:avLst/>
          </a:prstGeom>
        </p:spPr>
        <p:txBody>
          <a:bodyPr lIns="0" tIns="0" rIns="0" bIns="0" rtlCol="0" anchor="t">
            <a:spAutoFit/>
          </a:bodyPr>
          <a:lstStyle/>
          <a:p>
            <a:pPr algn="ctr">
              <a:lnSpc>
                <a:spcPts val="8036"/>
              </a:lnSpc>
            </a:pPr>
            <a:r>
              <a:rPr lang="en-US" sz="5740">
                <a:solidFill>
                  <a:srgbClr val="542622"/>
                </a:solidFill>
                <a:latin typeface="Fredoka"/>
              </a:rPr>
              <a:t>Objetivos específicos</a:t>
            </a:r>
          </a:p>
        </p:txBody>
      </p:sp>
      <p:sp>
        <p:nvSpPr>
          <p:cNvPr id="17" name="TextBox 17"/>
          <p:cNvSpPr txBox="1"/>
          <p:nvPr/>
        </p:nvSpPr>
        <p:spPr>
          <a:xfrm>
            <a:off x="823381" y="3180884"/>
            <a:ext cx="15856139" cy="1737925"/>
          </a:xfrm>
          <a:prstGeom prst="rect">
            <a:avLst/>
          </a:prstGeom>
        </p:spPr>
        <p:txBody>
          <a:bodyPr lIns="0" tIns="0" rIns="0" bIns="0" rtlCol="0" anchor="t">
            <a:spAutoFit/>
          </a:bodyPr>
          <a:lstStyle/>
          <a:p>
            <a:pPr marL="653560" lvl="1" indent="-326780" algn="l">
              <a:lnSpc>
                <a:spcPts val="4722"/>
              </a:lnSpc>
              <a:buFont typeface="Arial"/>
              <a:buChar char="•"/>
            </a:pPr>
            <a:r>
              <a:rPr lang="en-US" sz="3027" spc="60">
                <a:solidFill>
                  <a:srgbClr val="000000"/>
                </a:solidFill>
                <a:latin typeface="Adelina"/>
              </a:rPr>
              <a:t>Evaluar la precisión, fiabilidad y aplicabilidad de los modelos de deep learning en la identificación temprana de la retinopatía diabética, para establecer una metodología que contribuya a una detección más efectiva de la enfermedad</a:t>
            </a:r>
          </a:p>
        </p:txBody>
      </p:sp>
      <p:sp>
        <p:nvSpPr>
          <p:cNvPr id="18" name="TextBox 18"/>
          <p:cNvSpPr txBox="1"/>
          <p:nvPr/>
        </p:nvSpPr>
        <p:spPr>
          <a:xfrm>
            <a:off x="1192325" y="5805687"/>
            <a:ext cx="14486162" cy="4481313"/>
          </a:xfrm>
          <a:prstGeom prst="rect">
            <a:avLst/>
          </a:prstGeom>
        </p:spPr>
        <p:txBody>
          <a:bodyPr lIns="0" tIns="0" rIns="0" bIns="0" rtlCol="0" anchor="t">
            <a:spAutoFit/>
          </a:bodyPr>
          <a:lstStyle/>
          <a:p>
            <a:pPr marL="494741" lvl="1" indent="-247370" algn="l">
              <a:lnSpc>
                <a:spcPts val="3574"/>
              </a:lnSpc>
              <a:buFont typeface="Arial"/>
              <a:buChar char="•"/>
            </a:pPr>
            <a:r>
              <a:rPr lang="en-US" sz="2291" spc="45">
                <a:solidFill>
                  <a:srgbClr val="000000"/>
                </a:solidFill>
                <a:latin typeface="Adelina"/>
              </a:rPr>
              <a:t>Evaluar y comparar la precisión de modelos seleccionados de deep learning en la identificación de características tempranas de la retinopatía diabética, frente a la precisión de los métodos de cribado tradicionales, y determinar su impacto en la mejora de los diagnósticos oportunos.</a:t>
            </a:r>
          </a:p>
          <a:p>
            <a:pPr marL="494741" lvl="1" indent="-247370" algn="l">
              <a:lnSpc>
                <a:spcPts val="3574"/>
              </a:lnSpc>
              <a:buFont typeface="Arial"/>
              <a:buChar char="•"/>
            </a:pPr>
            <a:r>
              <a:rPr lang="en-US" sz="2291" spc="45">
                <a:solidFill>
                  <a:srgbClr val="000000"/>
                </a:solidFill>
                <a:latin typeface="Adelina"/>
              </a:rPr>
              <a:t>Investigar el efecto de la calidad y la disponibilidad de datos en la precisión de los modelos de deep learning y su capacidad para detectar la retinopatía diabética, y cómo esto podría contribuir a la prevención de la ceguera en la población diabética.</a:t>
            </a:r>
          </a:p>
          <a:p>
            <a:pPr marL="494741" lvl="1" indent="-247370" algn="l">
              <a:lnSpc>
                <a:spcPts val="3574"/>
              </a:lnSpc>
              <a:buFont typeface="Arial"/>
              <a:buChar char="•"/>
            </a:pPr>
            <a:r>
              <a:rPr lang="en-US" sz="2291" spc="45">
                <a:solidFill>
                  <a:srgbClr val="000000"/>
                </a:solidFill>
                <a:latin typeface="Adelina"/>
              </a:rPr>
              <a:t>Analizar el grado de variabilidad en la anotación de datos por diferentes observadores y su influencia en la eficacia de los modelos de deep learning, con el objetivo de identificar y proponer estrategias para mejorar la consistencia en la detección de la retinopatía diabética en poblaciones variadas.</a:t>
            </a:r>
          </a:p>
          <a:p>
            <a:pPr algn="l">
              <a:lnSpc>
                <a:spcPts val="3886"/>
              </a:lnSpc>
            </a:pPr>
            <a:endParaRPr lang="en-US" sz="2291" spc="45">
              <a:solidFill>
                <a:srgbClr val="000000"/>
              </a:solidFill>
              <a:latin typeface="Adeli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22718" y="1383382"/>
            <a:ext cx="7270772" cy="983892"/>
          </a:xfrm>
          <a:prstGeom prst="rect">
            <a:avLst/>
          </a:prstGeom>
        </p:spPr>
        <p:txBody>
          <a:bodyPr lIns="0" tIns="0" rIns="0" bIns="0" rtlCol="0" anchor="t">
            <a:spAutoFit/>
          </a:bodyPr>
          <a:lstStyle/>
          <a:p>
            <a:pPr algn="ctr">
              <a:lnSpc>
                <a:spcPts val="8036"/>
              </a:lnSpc>
            </a:pPr>
            <a:r>
              <a:rPr lang="en-US" sz="5740">
                <a:solidFill>
                  <a:srgbClr val="542622"/>
                </a:solidFill>
                <a:latin typeface="Fredoka"/>
              </a:rPr>
              <a:t>Hipótesis general</a:t>
            </a:r>
          </a:p>
        </p:txBody>
      </p:sp>
      <p:grpSp>
        <p:nvGrpSpPr>
          <p:cNvPr id="3" name="Group 3"/>
          <p:cNvGrpSpPr/>
          <p:nvPr/>
        </p:nvGrpSpPr>
        <p:grpSpPr>
          <a:xfrm>
            <a:off x="-2919729" y="830201"/>
            <a:ext cx="4112054" cy="667481"/>
            <a:chOff x="0" y="0"/>
            <a:chExt cx="2503650" cy="406400"/>
          </a:xfrm>
        </p:grpSpPr>
        <p:sp>
          <p:nvSpPr>
            <p:cNvPr id="4" name="Freeform 4"/>
            <p:cNvSpPr/>
            <p:nvPr/>
          </p:nvSpPr>
          <p:spPr>
            <a:xfrm>
              <a:off x="0" y="0"/>
              <a:ext cx="2503650" cy="406400"/>
            </a:xfrm>
            <a:custGeom>
              <a:avLst/>
              <a:gdLst/>
              <a:ahLst/>
              <a:cxnLst/>
              <a:rect l="l" t="t" r="r" b="b"/>
              <a:pathLst>
                <a:path w="2503650" h="40640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txBody>
            <a:bodyPr/>
            <a:lstStyle/>
            <a:p>
              <a:endParaRPr lang="es-ES"/>
            </a:p>
          </p:txBody>
        </p:sp>
        <p:sp>
          <p:nvSpPr>
            <p:cNvPr id="5" name="TextBox 5"/>
            <p:cNvSpPr txBox="1"/>
            <p:nvPr/>
          </p:nvSpPr>
          <p:spPr>
            <a:xfrm>
              <a:off x="0" y="-38100"/>
              <a:ext cx="250365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4555466" y="-46503"/>
            <a:ext cx="6808334" cy="1105149"/>
            <a:chOff x="0" y="0"/>
            <a:chExt cx="2503650" cy="406400"/>
          </a:xfrm>
        </p:grpSpPr>
        <p:sp>
          <p:nvSpPr>
            <p:cNvPr id="7" name="Freeform 7"/>
            <p:cNvSpPr/>
            <p:nvPr/>
          </p:nvSpPr>
          <p:spPr>
            <a:xfrm>
              <a:off x="0" y="0"/>
              <a:ext cx="2503650" cy="406400"/>
            </a:xfrm>
            <a:custGeom>
              <a:avLst/>
              <a:gdLst/>
              <a:ahLst/>
              <a:cxnLst/>
              <a:rect l="l" t="t" r="r" b="b"/>
              <a:pathLst>
                <a:path w="2503650" h="40640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txBody>
            <a:bodyPr/>
            <a:lstStyle/>
            <a:p>
              <a:endParaRPr lang="es-ES"/>
            </a:p>
          </p:txBody>
        </p:sp>
        <p:sp>
          <p:nvSpPr>
            <p:cNvPr id="8" name="TextBox 8"/>
            <p:cNvSpPr txBox="1"/>
            <p:nvPr/>
          </p:nvSpPr>
          <p:spPr>
            <a:xfrm>
              <a:off x="0" y="-38100"/>
              <a:ext cx="2503650" cy="444500"/>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6944935" y="355109"/>
            <a:ext cx="4398130" cy="1042723"/>
          </a:xfrm>
          <a:custGeom>
            <a:avLst/>
            <a:gdLst/>
            <a:ahLst/>
            <a:cxnLst/>
            <a:rect l="l" t="t" r="r" b="b"/>
            <a:pathLst>
              <a:path w="4398130" h="1042723">
                <a:moveTo>
                  <a:pt x="0" y="0"/>
                </a:moveTo>
                <a:lnTo>
                  <a:pt x="4398130" y="0"/>
                </a:lnTo>
                <a:lnTo>
                  <a:pt x="4398130" y="1042723"/>
                </a:lnTo>
                <a:lnTo>
                  <a:pt x="0" y="1042723"/>
                </a:lnTo>
                <a:lnTo>
                  <a:pt x="0" y="0"/>
                </a:lnTo>
                <a:close/>
              </a:path>
            </a:pathLst>
          </a:custGeom>
          <a:blipFill>
            <a:blip r:embed="rId2"/>
            <a:stretch>
              <a:fillRect/>
            </a:stretch>
          </a:blipFill>
        </p:spPr>
        <p:txBody>
          <a:bodyPr/>
          <a:lstStyle/>
          <a:p>
            <a:endParaRPr lang="es-ES"/>
          </a:p>
        </p:txBody>
      </p:sp>
      <p:sp>
        <p:nvSpPr>
          <p:cNvPr id="10" name="TextBox 10"/>
          <p:cNvSpPr txBox="1"/>
          <p:nvPr/>
        </p:nvSpPr>
        <p:spPr>
          <a:xfrm>
            <a:off x="522718" y="4804509"/>
            <a:ext cx="8228733" cy="983892"/>
          </a:xfrm>
          <a:prstGeom prst="rect">
            <a:avLst/>
          </a:prstGeom>
        </p:spPr>
        <p:txBody>
          <a:bodyPr lIns="0" tIns="0" rIns="0" bIns="0" rtlCol="0" anchor="t">
            <a:spAutoFit/>
          </a:bodyPr>
          <a:lstStyle/>
          <a:p>
            <a:pPr algn="ctr">
              <a:lnSpc>
                <a:spcPts val="8036"/>
              </a:lnSpc>
            </a:pPr>
            <a:r>
              <a:rPr lang="en-US" sz="5740">
                <a:solidFill>
                  <a:srgbClr val="542622"/>
                </a:solidFill>
                <a:latin typeface="Fredoka"/>
              </a:rPr>
              <a:t>Hipótesis específicas</a:t>
            </a:r>
          </a:p>
        </p:txBody>
      </p:sp>
      <p:sp>
        <p:nvSpPr>
          <p:cNvPr id="11" name="TextBox 11"/>
          <p:cNvSpPr txBox="1"/>
          <p:nvPr/>
        </p:nvSpPr>
        <p:spPr>
          <a:xfrm>
            <a:off x="911808" y="2426433"/>
            <a:ext cx="16769886" cy="2328442"/>
          </a:xfrm>
          <a:prstGeom prst="rect">
            <a:avLst/>
          </a:prstGeom>
        </p:spPr>
        <p:txBody>
          <a:bodyPr lIns="0" tIns="0" rIns="0" bIns="0" rtlCol="0" anchor="t">
            <a:spAutoFit/>
          </a:bodyPr>
          <a:lstStyle/>
          <a:p>
            <a:pPr marL="653560" lvl="1" indent="-326780" algn="l">
              <a:lnSpc>
                <a:spcPts val="4722"/>
              </a:lnSpc>
              <a:buFont typeface="Arial"/>
              <a:buChar char="•"/>
            </a:pPr>
            <a:r>
              <a:rPr lang="en-US" sz="3027" spc="60">
                <a:solidFill>
                  <a:srgbClr val="000000"/>
                </a:solidFill>
                <a:latin typeface="Adelina"/>
              </a:rPr>
              <a:t>La precisión de los modelos de deep learning preexistentes en la detección temprana de la retinopatía diabética es significativamente alta, lo que sugiere su viabilidad como herramientas eficientes para la identificación preliminar de esta condición en las poblaciones examinadas a través de las bases de datos Messidor y APTOS 2019</a:t>
            </a:r>
          </a:p>
        </p:txBody>
      </p:sp>
      <p:sp>
        <p:nvSpPr>
          <p:cNvPr id="12" name="TextBox 12"/>
          <p:cNvSpPr txBox="1"/>
          <p:nvPr/>
        </p:nvSpPr>
        <p:spPr>
          <a:xfrm>
            <a:off x="1192325" y="5805687"/>
            <a:ext cx="16637890" cy="4481313"/>
          </a:xfrm>
          <a:prstGeom prst="rect">
            <a:avLst/>
          </a:prstGeom>
        </p:spPr>
        <p:txBody>
          <a:bodyPr lIns="0" tIns="0" rIns="0" bIns="0" rtlCol="0" anchor="t">
            <a:spAutoFit/>
          </a:bodyPr>
          <a:lstStyle/>
          <a:p>
            <a:pPr marL="494741" lvl="1" indent="-247370" algn="l">
              <a:lnSpc>
                <a:spcPts val="3574"/>
              </a:lnSpc>
              <a:buFont typeface="Arial"/>
              <a:buChar char="•"/>
            </a:pPr>
            <a:r>
              <a:rPr lang="en-US" sz="2291" spc="45">
                <a:solidFill>
                  <a:srgbClr val="000000"/>
                </a:solidFill>
                <a:latin typeface="Adelina"/>
              </a:rPr>
              <a:t> Los modelos de deep learning seleccionados demostrarán una precisión significativamente superior en la detección de signos tempranos de retinopatía diabética en imágenes retinianas en comparación con los métodos de cribado estándar, lo que se traduce en una reducción de los diagnósticos tardíos de la enfermedad.</a:t>
            </a:r>
          </a:p>
          <a:p>
            <a:pPr marL="494741" lvl="1" indent="-247370" algn="l">
              <a:lnSpc>
                <a:spcPts val="3574"/>
              </a:lnSpc>
              <a:buFont typeface="Arial"/>
              <a:buChar char="•"/>
            </a:pPr>
            <a:r>
              <a:rPr lang="en-US" sz="2291" spc="45">
                <a:solidFill>
                  <a:srgbClr val="000000"/>
                </a:solidFill>
                <a:latin typeface="Adelina"/>
              </a:rPr>
              <a:t> La calidad y la disponibilidad de los datos utilizados para entrenar y probar los modelos de deep learning tendrán un impacto directo y positivo en la precisión de la detección de la retinopatía diabética, lo que potencialmente podría disminuir la incidencia de ceguera entre los pacientes diabéticos.</a:t>
            </a:r>
          </a:p>
          <a:p>
            <a:pPr marL="494741" lvl="1" indent="-247370" algn="l">
              <a:lnSpc>
                <a:spcPts val="3574"/>
              </a:lnSpc>
              <a:buFont typeface="Arial"/>
              <a:buChar char="•"/>
            </a:pPr>
            <a:r>
              <a:rPr lang="en-US" sz="2291" spc="45">
                <a:solidFill>
                  <a:srgbClr val="000000"/>
                </a:solidFill>
                <a:latin typeface="Adelina"/>
              </a:rPr>
              <a:t>La variabilidad en la anotación de datos entre diferentes observadores afectará significativamente el rendimiento de los modelos de deep learning, y la implementación de protocolos estandarizados de anotación mejorará la consistencia y exactitud en la detección de la retinopatía diabética a través de diversas poblaciones.</a:t>
            </a:r>
          </a:p>
          <a:p>
            <a:pPr algn="l">
              <a:lnSpc>
                <a:spcPts val="3886"/>
              </a:lnSpc>
            </a:pPr>
            <a:endParaRPr lang="en-US" sz="2291" spc="45">
              <a:solidFill>
                <a:srgbClr val="000000"/>
              </a:solidFill>
              <a:latin typeface="Adeli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96259" y="3202091"/>
            <a:ext cx="17785457" cy="4800845"/>
          </a:xfrm>
          <a:custGeom>
            <a:avLst/>
            <a:gdLst/>
            <a:ahLst/>
            <a:cxnLst/>
            <a:rect l="l" t="t" r="r" b="b"/>
            <a:pathLst>
              <a:path w="17785457" h="4800845">
                <a:moveTo>
                  <a:pt x="0" y="0"/>
                </a:moveTo>
                <a:lnTo>
                  <a:pt x="17785457" y="0"/>
                </a:lnTo>
                <a:lnTo>
                  <a:pt x="17785457" y="4800845"/>
                </a:lnTo>
                <a:lnTo>
                  <a:pt x="0" y="4800845"/>
                </a:lnTo>
                <a:lnTo>
                  <a:pt x="0" y="0"/>
                </a:lnTo>
                <a:close/>
              </a:path>
            </a:pathLst>
          </a:custGeom>
          <a:blipFill>
            <a:blip r:embed="rId2"/>
            <a:stretch>
              <a:fillRect/>
            </a:stretch>
          </a:blipFill>
        </p:spPr>
        <p:txBody>
          <a:bodyPr/>
          <a:lstStyle/>
          <a:p>
            <a:endParaRPr lang="es-ES"/>
          </a:p>
        </p:txBody>
      </p:sp>
      <p:sp>
        <p:nvSpPr>
          <p:cNvPr id="3" name="TextBox 3"/>
          <p:cNvSpPr txBox="1"/>
          <p:nvPr/>
        </p:nvSpPr>
        <p:spPr>
          <a:xfrm>
            <a:off x="1028700" y="-34583"/>
            <a:ext cx="16230600" cy="1698527"/>
          </a:xfrm>
          <a:prstGeom prst="rect">
            <a:avLst/>
          </a:prstGeom>
        </p:spPr>
        <p:txBody>
          <a:bodyPr lIns="0" tIns="0" rIns="0" bIns="0" rtlCol="0" anchor="t">
            <a:spAutoFit/>
          </a:bodyPr>
          <a:lstStyle/>
          <a:p>
            <a:pPr algn="ctr">
              <a:lnSpc>
                <a:spcPts val="13999"/>
              </a:lnSpc>
            </a:pPr>
            <a:r>
              <a:rPr lang="en-US" sz="9999">
                <a:solidFill>
                  <a:srgbClr val="542622"/>
                </a:solidFill>
                <a:latin typeface="Fredoka"/>
              </a:rPr>
              <a:t>Matriz de consitencia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58541" y="830201"/>
            <a:ext cx="4112054" cy="667481"/>
            <a:chOff x="0" y="0"/>
            <a:chExt cx="2503650" cy="406400"/>
          </a:xfrm>
        </p:grpSpPr>
        <p:sp>
          <p:nvSpPr>
            <p:cNvPr id="3" name="Freeform 3"/>
            <p:cNvSpPr/>
            <p:nvPr/>
          </p:nvSpPr>
          <p:spPr>
            <a:xfrm>
              <a:off x="0" y="0"/>
              <a:ext cx="2503650" cy="406400"/>
            </a:xfrm>
            <a:custGeom>
              <a:avLst/>
              <a:gdLst/>
              <a:ahLst/>
              <a:cxnLst/>
              <a:rect l="l" t="t" r="r" b="b"/>
              <a:pathLst>
                <a:path w="2503650" h="40640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txBody>
            <a:bodyPr/>
            <a:lstStyle/>
            <a:p>
              <a:endParaRPr lang="es-ES"/>
            </a:p>
          </p:txBody>
        </p:sp>
        <p:sp>
          <p:nvSpPr>
            <p:cNvPr id="4" name="TextBox 4"/>
            <p:cNvSpPr txBox="1"/>
            <p:nvPr/>
          </p:nvSpPr>
          <p:spPr>
            <a:xfrm>
              <a:off x="0" y="-38100"/>
              <a:ext cx="250365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5710220" y="-46503"/>
            <a:ext cx="6808334" cy="1105149"/>
            <a:chOff x="0" y="0"/>
            <a:chExt cx="2503650" cy="406400"/>
          </a:xfrm>
        </p:grpSpPr>
        <p:sp>
          <p:nvSpPr>
            <p:cNvPr id="6" name="Freeform 6"/>
            <p:cNvSpPr/>
            <p:nvPr/>
          </p:nvSpPr>
          <p:spPr>
            <a:xfrm>
              <a:off x="0" y="0"/>
              <a:ext cx="2503650" cy="406400"/>
            </a:xfrm>
            <a:custGeom>
              <a:avLst/>
              <a:gdLst/>
              <a:ahLst/>
              <a:cxnLst/>
              <a:rect l="l" t="t" r="r" b="b"/>
              <a:pathLst>
                <a:path w="2503650" h="40640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txBody>
            <a:bodyPr/>
            <a:lstStyle/>
            <a:p>
              <a:endParaRPr lang="es-ES"/>
            </a:p>
          </p:txBody>
        </p:sp>
        <p:sp>
          <p:nvSpPr>
            <p:cNvPr id="7" name="TextBox 7"/>
            <p:cNvSpPr txBox="1"/>
            <p:nvPr/>
          </p:nvSpPr>
          <p:spPr>
            <a:xfrm>
              <a:off x="0" y="-38100"/>
              <a:ext cx="250365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2779449" y="8713359"/>
            <a:ext cx="4112054" cy="667481"/>
            <a:chOff x="0" y="0"/>
            <a:chExt cx="2503650" cy="406400"/>
          </a:xfrm>
        </p:grpSpPr>
        <p:sp>
          <p:nvSpPr>
            <p:cNvPr id="9" name="Freeform 9"/>
            <p:cNvSpPr/>
            <p:nvPr/>
          </p:nvSpPr>
          <p:spPr>
            <a:xfrm>
              <a:off x="0" y="0"/>
              <a:ext cx="2503650" cy="406400"/>
            </a:xfrm>
            <a:custGeom>
              <a:avLst/>
              <a:gdLst/>
              <a:ahLst/>
              <a:cxnLst/>
              <a:rect l="l" t="t" r="r" b="b"/>
              <a:pathLst>
                <a:path w="2503650" h="40640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txBody>
            <a:bodyPr/>
            <a:lstStyle/>
            <a:p>
              <a:endParaRPr lang="es-ES"/>
            </a:p>
          </p:txBody>
        </p:sp>
        <p:sp>
          <p:nvSpPr>
            <p:cNvPr id="10" name="TextBox 10"/>
            <p:cNvSpPr txBox="1"/>
            <p:nvPr/>
          </p:nvSpPr>
          <p:spPr>
            <a:xfrm>
              <a:off x="0" y="-38100"/>
              <a:ext cx="250365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4127589" y="9181851"/>
            <a:ext cx="6808334" cy="1105149"/>
            <a:chOff x="0" y="0"/>
            <a:chExt cx="2503650" cy="406400"/>
          </a:xfrm>
        </p:grpSpPr>
        <p:sp>
          <p:nvSpPr>
            <p:cNvPr id="12" name="Freeform 12"/>
            <p:cNvSpPr/>
            <p:nvPr/>
          </p:nvSpPr>
          <p:spPr>
            <a:xfrm>
              <a:off x="0" y="0"/>
              <a:ext cx="2503650" cy="406400"/>
            </a:xfrm>
            <a:custGeom>
              <a:avLst/>
              <a:gdLst/>
              <a:ahLst/>
              <a:cxnLst/>
              <a:rect l="l" t="t" r="r" b="b"/>
              <a:pathLst>
                <a:path w="2503650" h="40640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txBody>
            <a:bodyPr/>
            <a:lstStyle/>
            <a:p>
              <a:endParaRPr lang="es-ES"/>
            </a:p>
          </p:txBody>
        </p:sp>
        <p:sp>
          <p:nvSpPr>
            <p:cNvPr id="13" name="TextBox 13"/>
            <p:cNvSpPr txBox="1"/>
            <p:nvPr/>
          </p:nvSpPr>
          <p:spPr>
            <a:xfrm>
              <a:off x="0" y="-38100"/>
              <a:ext cx="2503650" cy="444500"/>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6944935" y="355109"/>
            <a:ext cx="4398130" cy="1042723"/>
          </a:xfrm>
          <a:custGeom>
            <a:avLst/>
            <a:gdLst/>
            <a:ahLst/>
            <a:cxnLst/>
            <a:rect l="l" t="t" r="r" b="b"/>
            <a:pathLst>
              <a:path w="4398130" h="1042723">
                <a:moveTo>
                  <a:pt x="0" y="0"/>
                </a:moveTo>
                <a:lnTo>
                  <a:pt x="4398130" y="0"/>
                </a:lnTo>
                <a:lnTo>
                  <a:pt x="4398130" y="1042723"/>
                </a:lnTo>
                <a:lnTo>
                  <a:pt x="0" y="1042723"/>
                </a:lnTo>
                <a:lnTo>
                  <a:pt x="0" y="0"/>
                </a:lnTo>
                <a:close/>
              </a:path>
            </a:pathLst>
          </a:custGeom>
          <a:blipFill>
            <a:blip r:embed="rId2"/>
            <a:stretch>
              <a:fillRect/>
            </a:stretch>
          </a:blipFill>
        </p:spPr>
        <p:txBody>
          <a:bodyPr/>
          <a:lstStyle/>
          <a:p>
            <a:endParaRPr lang="es-ES"/>
          </a:p>
        </p:txBody>
      </p:sp>
      <p:sp>
        <p:nvSpPr>
          <p:cNvPr id="15" name="Freeform 15"/>
          <p:cNvSpPr/>
          <p:nvPr/>
        </p:nvSpPr>
        <p:spPr>
          <a:xfrm>
            <a:off x="9999143" y="3064588"/>
            <a:ext cx="7604044" cy="5787148"/>
          </a:xfrm>
          <a:custGeom>
            <a:avLst/>
            <a:gdLst/>
            <a:ahLst/>
            <a:cxnLst/>
            <a:rect l="l" t="t" r="r" b="b"/>
            <a:pathLst>
              <a:path w="7604044" h="5787148">
                <a:moveTo>
                  <a:pt x="0" y="0"/>
                </a:moveTo>
                <a:lnTo>
                  <a:pt x="7604044" y="0"/>
                </a:lnTo>
                <a:lnTo>
                  <a:pt x="7604044" y="5787148"/>
                </a:lnTo>
                <a:lnTo>
                  <a:pt x="0" y="5787148"/>
                </a:lnTo>
                <a:lnTo>
                  <a:pt x="0" y="0"/>
                </a:lnTo>
                <a:close/>
              </a:path>
            </a:pathLst>
          </a:custGeom>
          <a:blipFill>
            <a:blip r:embed="rId3"/>
            <a:stretch>
              <a:fillRect/>
            </a:stretch>
          </a:blipFill>
        </p:spPr>
        <p:txBody>
          <a:bodyPr/>
          <a:lstStyle/>
          <a:p>
            <a:endParaRPr lang="es-ES"/>
          </a:p>
        </p:txBody>
      </p:sp>
      <p:sp>
        <p:nvSpPr>
          <p:cNvPr id="16" name="TextBox 16"/>
          <p:cNvSpPr txBox="1"/>
          <p:nvPr/>
        </p:nvSpPr>
        <p:spPr>
          <a:xfrm>
            <a:off x="0" y="1364332"/>
            <a:ext cx="8866564" cy="2136679"/>
          </a:xfrm>
          <a:prstGeom prst="rect">
            <a:avLst/>
          </a:prstGeom>
        </p:spPr>
        <p:txBody>
          <a:bodyPr lIns="0" tIns="0" rIns="0" bIns="0" rtlCol="0" anchor="t">
            <a:spAutoFit/>
          </a:bodyPr>
          <a:lstStyle/>
          <a:p>
            <a:pPr algn="ctr">
              <a:lnSpc>
                <a:spcPts val="5734"/>
              </a:lnSpc>
            </a:pPr>
            <a:r>
              <a:rPr lang="en-US" sz="3676" spc="73">
                <a:solidFill>
                  <a:srgbClr val="000000"/>
                </a:solidFill>
                <a:latin typeface="Fredoka"/>
              </a:rPr>
              <a:t>Using Deep Learning Architectures for Detection and Classification of Diabetic Retinopathy</a:t>
            </a:r>
          </a:p>
        </p:txBody>
      </p:sp>
      <p:sp>
        <p:nvSpPr>
          <p:cNvPr id="17" name="TextBox 17"/>
          <p:cNvSpPr txBox="1"/>
          <p:nvPr/>
        </p:nvSpPr>
        <p:spPr>
          <a:xfrm>
            <a:off x="114953" y="3842849"/>
            <a:ext cx="9884190" cy="4848156"/>
          </a:xfrm>
          <a:prstGeom prst="rect">
            <a:avLst/>
          </a:prstGeom>
        </p:spPr>
        <p:txBody>
          <a:bodyPr lIns="0" tIns="0" rIns="0" bIns="0" rtlCol="0" anchor="t">
            <a:spAutoFit/>
          </a:bodyPr>
          <a:lstStyle/>
          <a:p>
            <a:pPr algn="l">
              <a:lnSpc>
                <a:spcPts val="3231"/>
              </a:lnSpc>
            </a:pPr>
            <a:r>
              <a:rPr lang="en-US" sz="2307">
                <a:solidFill>
                  <a:srgbClr val="000000"/>
                </a:solidFill>
                <a:latin typeface="Open Sans Bold"/>
              </a:rPr>
              <a:t>Metodología:</a:t>
            </a:r>
          </a:p>
          <a:p>
            <a:pPr algn="l">
              <a:lnSpc>
                <a:spcPts val="3231"/>
              </a:lnSpc>
            </a:pPr>
            <a:r>
              <a:rPr lang="en-US" sz="2307">
                <a:solidFill>
                  <a:srgbClr val="000000"/>
                </a:solidFill>
                <a:latin typeface="Open Sans Bold"/>
              </a:rPr>
              <a:t>Se propusieron dos arquitecturas de aprendizaje profundo, una red híbrida que combina VGG16 y XGBoost Classifier, y la red DenseNet 121, para la detección y clasificación de la retinopatía diabética.</a:t>
            </a:r>
          </a:p>
          <a:p>
            <a:pPr algn="l">
              <a:lnSpc>
                <a:spcPts val="3231"/>
              </a:lnSpc>
            </a:pPr>
            <a:endParaRPr lang="en-US" sz="2307">
              <a:solidFill>
                <a:srgbClr val="000000"/>
              </a:solidFill>
              <a:latin typeface="Open Sans Bold"/>
            </a:endParaRPr>
          </a:p>
          <a:p>
            <a:pPr algn="l">
              <a:lnSpc>
                <a:spcPts val="3231"/>
              </a:lnSpc>
            </a:pPr>
            <a:r>
              <a:rPr lang="en-US" sz="2307">
                <a:solidFill>
                  <a:srgbClr val="000000"/>
                </a:solidFill>
                <a:latin typeface="Open Sans Bold"/>
              </a:rPr>
              <a:t>Resultados:</a:t>
            </a:r>
          </a:p>
          <a:p>
            <a:pPr algn="l">
              <a:lnSpc>
                <a:spcPts val="3231"/>
              </a:lnSpc>
            </a:pPr>
            <a:r>
              <a:rPr lang="en-US" sz="2307">
                <a:solidFill>
                  <a:srgbClr val="000000"/>
                </a:solidFill>
                <a:latin typeface="Open Sans Bold"/>
              </a:rPr>
              <a:t>La red híbrida logró una precisión del 79,50%, mientras que el modelo DenseNet 121 logró una precisión del 97,30%</a:t>
            </a:r>
          </a:p>
          <a:p>
            <a:pPr algn="l">
              <a:lnSpc>
                <a:spcPts val="3231"/>
              </a:lnSpc>
            </a:pPr>
            <a:r>
              <a:rPr lang="en-US" sz="2307">
                <a:solidFill>
                  <a:srgbClr val="000000"/>
                </a:solidFill>
                <a:latin typeface="Open Sans Bold"/>
              </a:rPr>
              <a:t>La red DenseNet 121 demostró un rendimiento superior en comparación con los métodos existentes, destacando su eficacia en la detección y clasificación de la retinopatía diabética.</a:t>
            </a:r>
          </a:p>
          <a:p>
            <a:pPr algn="l">
              <a:lnSpc>
                <a:spcPts val="2790"/>
              </a:lnSpc>
              <a:spcBef>
                <a:spcPct val="0"/>
              </a:spcBef>
            </a:pPr>
            <a:endParaRPr lang="en-US" sz="2307">
              <a:solidFill>
                <a:srgbClr val="000000"/>
              </a:solidFill>
              <a:latin typeface="Open Sans Bold"/>
            </a:endParaRPr>
          </a:p>
        </p:txBody>
      </p:sp>
      <p:sp>
        <p:nvSpPr>
          <p:cNvPr id="18" name="TextBox 18"/>
          <p:cNvSpPr txBox="1"/>
          <p:nvPr/>
        </p:nvSpPr>
        <p:spPr>
          <a:xfrm>
            <a:off x="3022247" y="9032843"/>
            <a:ext cx="10109504" cy="701582"/>
          </a:xfrm>
          <a:prstGeom prst="rect">
            <a:avLst/>
          </a:prstGeom>
        </p:spPr>
        <p:txBody>
          <a:bodyPr lIns="0" tIns="0" rIns="0" bIns="0" rtlCol="0" anchor="t">
            <a:spAutoFit/>
          </a:bodyPr>
          <a:lstStyle/>
          <a:p>
            <a:pPr algn="ctr">
              <a:lnSpc>
                <a:spcPts val="2812"/>
              </a:lnSpc>
              <a:spcBef>
                <a:spcPct val="0"/>
              </a:spcBef>
            </a:pPr>
            <a:r>
              <a:rPr lang="en-US" sz="2008">
                <a:solidFill>
                  <a:srgbClr val="000000"/>
                </a:solidFill>
                <a:latin typeface="Open Sans Light"/>
              </a:rPr>
              <a:t>Cheena Mohanty 1, Sakuntala Mahapatra 2,*, Biswaranjan Acharya 3,* , Fotis Kokkoras 4,</a:t>
            </a:r>
          </a:p>
          <a:p>
            <a:pPr algn="ctr">
              <a:lnSpc>
                <a:spcPts val="2812"/>
              </a:lnSpc>
              <a:spcBef>
                <a:spcPct val="0"/>
              </a:spcBef>
            </a:pPr>
            <a:r>
              <a:rPr lang="en-US" sz="2008">
                <a:solidFill>
                  <a:srgbClr val="000000"/>
                </a:solidFill>
                <a:latin typeface="Open Sans Light"/>
              </a:rPr>
              <a:t>Vassilis C. Gerogiannis 4 , Ioannis Karamitsos 5 and Andreas Kanavos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3209947"/>
            <a:ext cx="16230600" cy="2995365"/>
            <a:chOff x="0" y="0"/>
            <a:chExt cx="2202108" cy="406400"/>
          </a:xfrm>
        </p:grpSpPr>
        <p:sp>
          <p:nvSpPr>
            <p:cNvPr id="3" name="Freeform 3"/>
            <p:cNvSpPr/>
            <p:nvPr/>
          </p:nvSpPr>
          <p:spPr>
            <a:xfrm>
              <a:off x="0" y="0"/>
              <a:ext cx="2202108" cy="406400"/>
            </a:xfrm>
            <a:custGeom>
              <a:avLst/>
              <a:gdLst/>
              <a:ahLst/>
              <a:cxnLst/>
              <a:rect l="l" t="t" r="r" b="b"/>
              <a:pathLst>
                <a:path w="2202108" h="406400">
                  <a:moveTo>
                    <a:pt x="1998908" y="0"/>
                  </a:moveTo>
                  <a:cubicBezTo>
                    <a:pt x="2111132" y="0"/>
                    <a:pt x="2202108" y="90976"/>
                    <a:pt x="2202108" y="203200"/>
                  </a:cubicBezTo>
                  <a:cubicBezTo>
                    <a:pt x="2202108" y="315424"/>
                    <a:pt x="2111132" y="406400"/>
                    <a:pt x="1998908" y="406400"/>
                  </a:cubicBezTo>
                  <a:lnTo>
                    <a:pt x="203200" y="406400"/>
                  </a:lnTo>
                  <a:cubicBezTo>
                    <a:pt x="90976" y="406400"/>
                    <a:pt x="0" y="315424"/>
                    <a:pt x="0" y="203200"/>
                  </a:cubicBezTo>
                  <a:cubicBezTo>
                    <a:pt x="0" y="90976"/>
                    <a:pt x="90976" y="0"/>
                    <a:pt x="203200" y="0"/>
                  </a:cubicBezTo>
                  <a:close/>
                </a:path>
              </a:pathLst>
            </a:custGeom>
            <a:solidFill>
              <a:srgbClr val="FFDDA9"/>
            </a:solidFill>
          </p:spPr>
          <p:txBody>
            <a:bodyPr/>
            <a:lstStyle/>
            <a:p>
              <a:endParaRPr lang="es-ES"/>
            </a:p>
          </p:txBody>
        </p:sp>
        <p:sp>
          <p:nvSpPr>
            <p:cNvPr id="4" name="TextBox 4"/>
            <p:cNvSpPr txBox="1"/>
            <p:nvPr/>
          </p:nvSpPr>
          <p:spPr>
            <a:xfrm>
              <a:off x="0" y="-38100"/>
              <a:ext cx="2202108" cy="444500"/>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1599175" y="4123938"/>
            <a:ext cx="15089650" cy="1748409"/>
          </a:xfrm>
          <a:prstGeom prst="rect">
            <a:avLst/>
          </a:prstGeom>
        </p:spPr>
        <p:txBody>
          <a:bodyPr lIns="0" tIns="0" rIns="0" bIns="0" rtlCol="0" anchor="t">
            <a:spAutoFit/>
          </a:bodyPr>
          <a:lstStyle/>
          <a:p>
            <a:pPr algn="ctr">
              <a:lnSpc>
                <a:spcPts val="12393"/>
              </a:lnSpc>
            </a:pPr>
            <a:r>
              <a:rPr lang="en-US" sz="15300">
                <a:solidFill>
                  <a:srgbClr val="542622"/>
                </a:solidFill>
                <a:latin typeface="Fredoka"/>
              </a:rPr>
              <a:t>Gracias</a:t>
            </a:r>
          </a:p>
        </p:txBody>
      </p:sp>
      <p:grpSp>
        <p:nvGrpSpPr>
          <p:cNvPr id="6" name="Group 6"/>
          <p:cNvGrpSpPr/>
          <p:nvPr/>
        </p:nvGrpSpPr>
        <p:grpSpPr>
          <a:xfrm>
            <a:off x="15267612" y="-962988"/>
            <a:ext cx="3983376" cy="3983376"/>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7466"/>
            </a:solidFill>
          </p:spPr>
          <p:txBody>
            <a:bodyPr/>
            <a:lstStyle/>
            <a:p>
              <a:endParaRPr lang="es-ES"/>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962988" y="7266612"/>
            <a:ext cx="3983376" cy="3983376"/>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7466"/>
            </a:solidFill>
          </p:spPr>
          <p:txBody>
            <a:bodyPr/>
            <a:lstStyle/>
            <a:p>
              <a:endParaRPr lang="es-ES"/>
            </a:p>
          </p:txBody>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5752347" y="-519233"/>
            <a:ext cx="3013905" cy="3013905"/>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1616"/>
            </a:solidFill>
          </p:spPr>
          <p:txBody>
            <a:bodyPr/>
            <a:lstStyle/>
            <a:p>
              <a:endParaRPr lang="es-ES"/>
            </a:p>
          </p:txBody>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478253" y="7751347"/>
            <a:ext cx="3013905" cy="3013905"/>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1616"/>
            </a:solidFill>
          </p:spPr>
          <p:txBody>
            <a:bodyPr/>
            <a:lstStyle/>
            <a:p>
              <a:endParaRPr lang="es-ES"/>
            </a:p>
          </p:txBody>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9144000" y="-514599"/>
            <a:ext cx="12065613" cy="1105149"/>
            <a:chOff x="0" y="0"/>
            <a:chExt cx="4436926" cy="406400"/>
          </a:xfrm>
        </p:grpSpPr>
        <p:sp>
          <p:nvSpPr>
            <p:cNvPr id="19" name="Freeform 19"/>
            <p:cNvSpPr/>
            <p:nvPr/>
          </p:nvSpPr>
          <p:spPr>
            <a:xfrm>
              <a:off x="0" y="0"/>
              <a:ext cx="4436926" cy="406400"/>
            </a:xfrm>
            <a:custGeom>
              <a:avLst/>
              <a:gdLst/>
              <a:ahLst/>
              <a:cxnLst/>
              <a:rect l="l" t="t" r="r" b="b"/>
              <a:pathLst>
                <a:path w="4436926" h="406400">
                  <a:moveTo>
                    <a:pt x="4233726" y="0"/>
                  </a:moveTo>
                  <a:cubicBezTo>
                    <a:pt x="4345950" y="0"/>
                    <a:pt x="4436926" y="90976"/>
                    <a:pt x="4436926" y="203200"/>
                  </a:cubicBezTo>
                  <a:cubicBezTo>
                    <a:pt x="4436926" y="315424"/>
                    <a:pt x="4345950" y="406400"/>
                    <a:pt x="4233726" y="406400"/>
                  </a:cubicBezTo>
                  <a:lnTo>
                    <a:pt x="203200" y="406400"/>
                  </a:lnTo>
                  <a:cubicBezTo>
                    <a:pt x="90976" y="406400"/>
                    <a:pt x="0" y="315424"/>
                    <a:pt x="0" y="203200"/>
                  </a:cubicBezTo>
                  <a:cubicBezTo>
                    <a:pt x="0" y="90976"/>
                    <a:pt x="90976" y="0"/>
                    <a:pt x="203200" y="0"/>
                  </a:cubicBezTo>
                  <a:close/>
                </a:path>
              </a:pathLst>
            </a:custGeom>
            <a:solidFill>
              <a:srgbClr val="FFBD59"/>
            </a:solidFill>
          </p:spPr>
          <p:txBody>
            <a:bodyPr/>
            <a:lstStyle/>
            <a:p>
              <a:endParaRPr lang="es-ES"/>
            </a:p>
          </p:txBody>
        </p:sp>
        <p:sp>
          <p:nvSpPr>
            <p:cNvPr id="20" name="TextBox 20"/>
            <p:cNvSpPr txBox="1"/>
            <p:nvPr/>
          </p:nvSpPr>
          <p:spPr>
            <a:xfrm>
              <a:off x="0" y="-38100"/>
              <a:ext cx="4436926"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21" name="Group 21"/>
          <p:cNvGrpSpPr/>
          <p:nvPr/>
        </p:nvGrpSpPr>
        <p:grpSpPr>
          <a:xfrm>
            <a:off x="-2720697" y="9696325"/>
            <a:ext cx="11864697" cy="1105149"/>
            <a:chOff x="0" y="0"/>
            <a:chExt cx="4363042" cy="406400"/>
          </a:xfrm>
        </p:grpSpPr>
        <p:sp>
          <p:nvSpPr>
            <p:cNvPr id="22" name="Freeform 22"/>
            <p:cNvSpPr/>
            <p:nvPr/>
          </p:nvSpPr>
          <p:spPr>
            <a:xfrm>
              <a:off x="0" y="0"/>
              <a:ext cx="4363043" cy="406400"/>
            </a:xfrm>
            <a:custGeom>
              <a:avLst/>
              <a:gdLst/>
              <a:ahLst/>
              <a:cxnLst/>
              <a:rect l="l" t="t" r="r" b="b"/>
              <a:pathLst>
                <a:path w="4363043" h="406400">
                  <a:moveTo>
                    <a:pt x="4159843" y="0"/>
                  </a:moveTo>
                  <a:cubicBezTo>
                    <a:pt x="4272067" y="0"/>
                    <a:pt x="4363043" y="90976"/>
                    <a:pt x="4363043" y="203200"/>
                  </a:cubicBezTo>
                  <a:cubicBezTo>
                    <a:pt x="4363043" y="315424"/>
                    <a:pt x="4272067" y="406400"/>
                    <a:pt x="4159843" y="406400"/>
                  </a:cubicBezTo>
                  <a:lnTo>
                    <a:pt x="203200" y="406400"/>
                  </a:lnTo>
                  <a:cubicBezTo>
                    <a:pt x="90976" y="406400"/>
                    <a:pt x="0" y="315424"/>
                    <a:pt x="0" y="203200"/>
                  </a:cubicBezTo>
                  <a:cubicBezTo>
                    <a:pt x="0" y="90976"/>
                    <a:pt x="90976" y="0"/>
                    <a:pt x="203200" y="0"/>
                  </a:cubicBezTo>
                  <a:close/>
                </a:path>
              </a:pathLst>
            </a:custGeom>
            <a:solidFill>
              <a:srgbClr val="FFBD59"/>
            </a:solidFill>
          </p:spPr>
          <p:txBody>
            <a:bodyPr/>
            <a:lstStyle/>
            <a:p>
              <a:endParaRPr lang="es-ES"/>
            </a:p>
          </p:txBody>
        </p:sp>
        <p:sp>
          <p:nvSpPr>
            <p:cNvPr id="23" name="TextBox 23"/>
            <p:cNvSpPr txBox="1"/>
            <p:nvPr/>
          </p:nvSpPr>
          <p:spPr>
            <a:xfrm>
              <a:off x="0" y="-38100"/>
              <a:ext cx="4363042" cy="444500"/>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756</Words>
  <Application>Microsoft Office PowerPoint</Application>
  <PresentationFormat>Personalizado</PresentationFormat>
  <Paragraphs>35</Paragraphs>
  <Slides>8</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8</vt:i4>
      </vt:variant>
    </vt:vector>
  </HeadingPairs>
  <TitlesOfParts>
    <vt:vector size="16" baseType="lpstr">
      <vt:lpstr>Fredoka</vt:lpstr>
      <vt:lpstr>Open Sans Light</vt:lpstr>
      <vt:lpstr>Open Sans</vt:lpstr>
      <vt:lpstr>Open Sans Bold</vt:lpstr>
      <vt:lpstr>Arial</vt:lpstr>
      <vt:lpstr>Calibri</vt:lpstr>
      <vt:lpstr>Adelina</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dc:title>
  <cp:lastModifiedBy>ARROYO ALMONACID, Jose Eduardo</cp:lastModifiedBy>
  <cp:revision>2</cp:revision>
  <dcterms:created xsi:type="dcterms:W3CDTF">2006-08-16T00:00:00Z</dcterms:created>
  <dcterms:modified xsi:type="dcterms:W3CDTF">2024-05-07T00:42:01Z</dcterms:modified>
  <dc:identifier>DAGD19IlRBc</dc:identifier>
</cp:coreProperties>
</file>