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7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68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3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0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6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3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0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CC4199-18F0-E0DD-3958-98B01BC46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Autofit/>
          </a:bodyPr>
          <a:lstStyle/>
          <a:p>
            <a:r>
              <a:rPr lang="es-ES" sz="3600" dirty="0"/>
              <a:t>Evaluación de modelos de </a:t>
            </a:r>
            <a:r>
              <a:rPr lang="es-ES" sz="3600" dirty="0" err="1"/>
              <a:t>deep</a:t>
            </a:r>
            <a:r>
              <a:rPr lang="es-ES" sz="3600" dirty="0"/>
              <a:t> </a:t>
            </a:r>
            <a:r>
              <a:rPr lang="es-ES" sz="3600" dirty="0" err="1"/>
              <a:t>learning</a:t>
            </a:r>
            <a:r>
              <a:rPr lang="es-ES" sz="3600" dirty="0"/>
              <a:t> para una detección temprana de retinopatía diabética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A64A8B-09B3-1BF2-00CD-140F564F3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es-PE" dirty="0"/>
              <a:t>José arroyo</a:t>
            </a:r>
          </a:p>
          <a:p>
            <a:r>
              <a:rPr lang="es-PE" dirty="0"/>
              <a:t>18200159</a:t>
            </a:r>
            <a:endParaRPr lang="es-ES" dirty="0"/>
          </a:p>
        </p:txBody>
      </p:sp>
      <p:pic>
        <p:nvPicPr>
          <p:cNvPr id="4" name="Picture 3" descr="Esferas blancas con un efecto borroso">
            <a:extLst>
              <a:ext uri="{FF2B5EF4-FFF2-40B4-BE49-F238E27FC236}">
                <a16:creationId xmlns:a16="http://schemas.microsoft.com/office/drawing/2014/main" id="{F71AAAB9-E1D1-7D1F-C3BC-63B06CD1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22" b="33078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3EE796C0-D422-6DC6-8F2D-AE3B0260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75" y="52364"/>
            <a:ext cx="2047959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1A16-EB5D-EDFE-23D6-77D0CA51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Contexto</a:t>
            </a:r>
            <a:r>
              <a:rPr lang="en-US" dirty="0"/>
              <a:t> de la </a:t>
            </a:r>
            <a:r>
              <a:rPr lang="en-US" dirty="0" err="1"/>
              <a:t>realidad</a:t>
            </a:r>
            <a:r>
              <a:rPr lang="en-US" dirty="0"/>
              <a:t> </a:t>
            </a:r>
            <a:r>
              <a:rPr lang="en-US" dirty="0" err="1"/>
              <a:t>problemática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A7A349-7250-0E9D-D149-9A091CAB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75" y="52364"/>
            <a:ext cx="2047959" cy="485776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92BAFF3-C825-09DA-2C86-9D67308A1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2428875"/>
            <a:ext cx="6529388" cy="3505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La retinopatía diabética es una complicación severa de la diabetes y la principal causa de ceguera en adultos trabajadores en países desarrollados. Afectando a más del 34.6% de los 537 millones de adultos con diabetes globalmente, su detección temprana es crucial para prevenir la ceguera y aliviar la carga económica en los sistemas de salud. Con un aumento proyectado de personas con diabetes a más de 780 millones para 2045, la importancia de abordar eficazmente la retinopatía diabética es más crítica que nunca.</a:t>
            </a:r>
          </a:p>
        </p:txBody>
      </p:sp>
      <p:pic>
        <p:nvPicPr>
          <p:cNvPr id="1028" name="Picture 4" descr="ALERTA CON LA RETINOPATÍA DIABÉTICA - Clínica La Luz">
            <a:extLst>
              <a:ext uri="{FF2B5EF4-FFF2-40B4-BE49-F238E27FC236}">
                <a16:creationId xmlns:a16="http://schemas.microsoft.com/office/drawing/2014/main" id="{C027F524-C68D-38DD-0319-68B42FEF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752725"/>
            <a:ext cx="4244969" cy="2509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0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1A16-EB5D-EDFE-23D6-77D0CA51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Deep Learning Architectures for Detection</a:t>
            </a:r>
            <a:br>
              <a:rPr lang="en-US" dirty="0"/>
            </a:br>
            <a:r>
              <a:rPr lang="en-US" dirty="0"/>
              <a:t>and Classification of Diabetic Retinopathy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A7A349-7250-0E9D-D149-9A091CAB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75" y="52364"/>
            <a:ext cx="2047959" cy="48577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2D15490-C613-733D-B535-5F94C2CFFA59}"/>
              </a:ext>
            </a:extLst>
          </p:cNvPr>
          <p:cNvSpPr txBox="1">
            <a:spLocks/>
          </p:cNvSpPr>
          <p:nvPr/>
        </p:nvSpPr>
        <p:spPr>
          <a:xfrm>
            <a:off x="571499" y="264818"/>
            <a:ext cx="1343026" cy="244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PE" sz="1400" dirty="0"/>
              <a:t>P</a:t>
            </a:r>
            <a:r>
              <a:rPr lang="es-ES" sz="1400" dirty="0" err="1"/>
              <a:t>aper</a:t>
            </a:r>
            <a:r>
              <a:rPr lang="es-ES" sz="1400" dirty="0"/>
              <a:t> base 1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92BAFF3-C825-09DA-2C86-9D67308A1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1" y="3045486"/>
            <a:ext cx="2743200" cy="300892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Desarrollar arquitecturas de aprendizaje profundo para la detección y clasificación de la retinopatía diabética para permitir un diagnóstico y tratamiento tempranos.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BA0718A-3228-2695-F3BE-F8D8ACB4C3F6}"/>
              </a:ext>
            </a:extLst>
          </p:cNvPr>
          <p:cNvSpPr/>
          <p:nvPr/>
        </p:nvSpPr>
        <p:spPr>
          <a:xfrm>
            <a:off x="1601879" y="2431424"/>
            <a:ext cx="16539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bjetivos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B91C12-7C3B-2EBD-6289-16A0400BAB0B}"/>
              </a:ext>
            </a:extLst>
          </p:cNvPr>
          <p:cNvSpPr/>
          <p:nvPr/>
        </p:nvSpPr>
        <p:spPr>
          <a:xfrm>
            <a:off x="5025277" y="2431424"/>
            <a:ext cx="2141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912E60C-28E0-A363-F916-9CECB28373C2}"/>
              </a:ext>
            </a:extLst>
          </p:cNvPr>
          <p:cNvSpPr/>
          <p:nvPr/>
        </p:nvSpPr>
        <p:spPr>
          <a:xfrm>
            <a:off x="9120187" y="2431424"/>
            <a:ext cx="17049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Marcador de contenido 7">
            <a:extLst>
              <a:ext uri="{FF2B5EF4-FFF2-40B4-BE49-F238E27FC236}">
                <a16:creationId xmlns:a16="http://schemas.microsoft.com/office/drawing/2014/main" id="{A26671B3-6B14-0115-8F81-89306E845C7B}"/>
              </a:ext>
            </a:extLst>
          </p:cNvPr>
          <p:cNvSpPr txBox="1">
            <a:spLocks/>
          </p:cNvSpPr>
          <p:nvPr/>
        </p:nvSpPr>
        <p:spPr>
          <a:xfrm>
            <a:off x="4638676" y="3045486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Se propusieron dos arquitecturas de aprendizaje profundo, una red híbrida que combina VGG16 y </a:t>
            </a:r>
            <a:r>
              <a:rPr lang="es-ES" sz="1600" dirty="0" err="1"/>
              <a:t>XGBoost</a:t>
            </a:r>
            <a:r>
              <a:rPr lang="es-ES" sz="1600" dirty="0"/>
              <a:t> </a:t>
            </a:r>
            <a:r>
              <a:rPr lang="es-ES" sz="1600" dirty="0" err="1"/>
              <a:t>Classifier</a:t>
            </a:r>
            <a:r>
              <a:rPr lang="es-ES" sz="1600" dirty="0"/>
              <a:t>, y la red </a:t>
            </a:r>
            <a:r>
              <a:rPr lang="es-ES" sz="1600" dirty="0" err="1"/>
              <a:t>DenseNet</a:t>
            </a:r>
            <a:r>
              <a:rPr lang="es-ES" sz="1600" dirty="0"/>
              <a:t> 121, para la detección y clasificación de la retinopatía diabética.</a:t>
            </a: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1C88500B-9A26-92CE-B412-DC83840CF613}"/>
              </a:ext>
            </a:extLst>
          </p:cNvPr>
          <p:cNvSpPr txBox="1">
            <a:spLocks/>
          </p:cNvSpPr>
          <p:nvPr/>
        </p:nvSpPr>
        <p:spPr>
          <a:xfrm>
            <a:off x="8324849" y="3045485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La red híbrida logró una precisión del 79,50%, mientras que el modelo </a:t>
            </a:r>
            <a:r>
              <a:rPr lang="es-ES" sz="1600" dirty="0" err="1"/>
              <a:t>DenseNet</a:t>
            </a:r>
            <a:r>
              <a:rPr lang="es-ES" sz="1600" dirty="0"/>
              <a:t> 121 logró una precisión del 97,30%</a:t>
            </a:r>
          </a:p>
          <a:p>
            <a:pPr algn="just"/>
            <a:r>
              <a:rPr lang="es-ES" sz="1600" dirty="0"/>
              <a:t>La red </a:t>
            </a:r>
            <a:r>
              <a:rPr lang="es-ES" sz="1600" dirty="0" err="1"/>
              <a:t>DenseNet</a:t>
            </a:r>
            <a:r>
              <a:rPr lang="es-ES" sz="1600" dirty="0"/>
              <a:t> 121 demostró un rendimiento superior en comparación del resto</a:t>
            </a:r>
          </a:p>
        </p:txBody>
      </p:sp>
    </p:spTree>
    <p:extLst>
      <p:ext uri="{BB962C8B-B14F-4D97-AF65-F5344CB8AC3E}">
        <p14:creationId xmlns:p14="http://schemas.microsoft.com/office/powerpoint/2010/main" val="159535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1A16-EB5D-EDFE-23D6-77D0CA51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Diabetic Retinopathy Detection Using Customized Convolutional Neural Network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A7A349-7250-0E9D-D149-9A091CAB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75" y="52364"/>
            <a:ext cx="2047959" cy="48577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2D15490-C613-733D-B535-5F94C2CFFA59}"/>
              </a:ext>
            </a:extLst>
          </p:cNvPr>
          <p:cNvSpPr txBox="1">
            <a:spLocks/>
          </p:cNvSpPr>
          <p:nvPr/>
        </p:nvSpPr>
        <p:spPr>
          <a:xfrm>
            <a:off x="571499" y="264818"/>
            <a:ext cx="1343026" cy="244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PE" sz="1400" dirty="0"/>
              <a:t>P</a:t>
            </a:r>
            <a:r>
              <a:rPr lang="es-ES" sz="1400" dirty="0" err="1"/>
              <a:t>aper</a:t>
            </a:r>
            <a:r>
              <a:rPr lang="es-ES" sz="1400" dirty="0"/>
              <a:t> base 2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BA0718A-3228-2695-F3BE-F8D8ACB4C3F6}"/>
              </a:ext>
            </a:extLst>
          </p:cNvPr>
          <p:cNvSpPr/>
          <p:nvPr/>
        </p:nvSpPr>
        <p:spPr>
          <a:xfrm>
            <a:off x="1601879" y="2431424"/>
            <a:ext cx="16539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bjetivos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B91C12-7C3B-2EBD-6289-16A0400BAB0B}"/>
              </a:ext>
            </a:extLst>
          </p:cNvPr>
          <p:cNvSpPr/>
          <p:nvPr/>
        </p:nvSpPr>
        <p:spPr>
          <a:xfrm>
            <a:off x="5025277" y="2431424"/>
            <a:ext cx="2141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912E60C-28E0-A363-F916-9CECB28373C2}"/>
              </a:ext>
            </a:extLst>
          </p:cNvPr>
          <p:cNvSpPr/>
          <p:nvPr/>
        </p:nvSpPr>
        <p:spPr>
          <a:xfrm>
            <a:off x="9120187" y="2431424"/>
            <a:ext cx="17049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arcador de contenido 7">
            <a:extLst>
              <a:ext uri="{FF2B5EF4-FFF2-40B4-BE49-F238E27FC236}">
                <a16:creationId xmlns:a16="http://schemas.microsoft.com/office/drawing/2014/main" id="{780BD072-81D5-55D6-D27F-101238DD8926}"/>
              </a:ext>
            </a:extLst>
          </p:cNvPr>
          <p:cNvSpPr txBox="1">
            <a:spLocks/>
          </p:cNvSpPr>
          <p:nvPr/>
        </p:nvSpPr>
        <p:spPr>
          <a:xfrm>
            <a:off x="8477251" y="3045486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Los resultados del experimento demostraron una precisión de prueba del 97,24 % para el modelo CCNN, lo que indica su eficacia en la detección de retinopatía diabética.</a:t>
            </a:r>
          </a:p>
        </p:txBody>
      </p:sp>
      <p:sp>
        <p:nvSpPr>
          <p:cNvPr id="7" name="Marcador de contenido 7">
            <a:extLst>
              <a:ext uri="{FF2B5EF4-FFF2-40B4-BE49-F238E27FC236}">
                <a16:creationId xmlns:a16="http://schemas.microsoft.com/office/drawing/2014/main" id="{E0121BB7-FF79-C541-F79F-B8C5ACAF862A}"/>
              </a:ext>
            </a:extLst>
          </p:cNvPr>
          <p:cNvSpPr txBox="1">
            <a:spLocks/>
          </p:cNvSpPr>
          <p:nvPr/>
        </p:nvSpPr>
        <p:spPr>
          <a:xfrm>
            <a:off x="4724401" y="3045485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400" dirty="0"/>
              <a:t>La metodología implica una serie de pasos que incluyen recuperación de datos, preprocesamiento de datos, segmentación, medición de rasgos, extracción de características, creación de modelos, entrenamiento de modelos, pruebas e interpretación usando el modelo CNN.</a:t>
            </a:r>
            <a:endParaRPr lang="es-ES" sz="1600" dirty="0"/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55662AC2-B7A2-FC2C-0AEB-3C59F14F7BDB}"/>
              </a:ext>
            </a:extLst>
          </p:cNvPr>
          <p:cNvSpPr txBox="1">
            <a:spLocks/>
          </p:cNvSpPr>
          <p:nvPr/>
        </p:nvSpPr>
        <p:spPr>
          <a:xfrm>
            <a:off x="971551" y="3045486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El objetivo principal de la investigación es desarrollar una Red Neural Convolucional Personalizada (CCNN) para la detección de la Retinopatía Diabética (RD)</a:t>
            </a:r>
          </a:p>
        </p:txBody>
      </p:sp>
    </p:spTree>
    <p:extLst>
      <p:ext uri="{BB962C8B-B14F-4D97-AF65-F5344CB8AC3E}">
        <p14:creationId xmlns:p14="http://schemas.microsoft.com/office/powerpoint/2010/main" val="142242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1A16-EB5D-EDFE-23D6-77D0CA51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Prevalencia y los factores asociados con la retinopatía diabética en pacientes del Programa Integral de Diabetes en San Genaro de Villa Chorrillos, Lima-Perú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A7A349-7250-0E9D-D149-9A091CAB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75" y="52364"/>
            <a:ext cx="2047959" cy="48577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2D15490-C613-733D-B535-5F94C2CFFA59}"/>
              </a:ext>
            </a:extLst>
          </p:cNvPr>
          <p:cNvSpPr txBox="1">
            <a:spLocks/>
          </p:cNvSpPr>
          <p:nvPr/>
        </p:nvSpPr>
        <p:spPr>
          <a:xfrm>
            <a:off x="571499" y="264818"/>
            <a:ext cx="2295526" cy="244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PE" sz="1400" dirty="0"/>
              <a:t>P</a:t>
            </a:r>
            <a:r>
              <a:rPr lang="es-ES" sz="1400" dirty="0" err="1"/>
              <a:t>aper</a:t>
            </a:r>
            <a:r>
              <a:rPr lang="es-ES" sz="1400" dirty="0"/>
              <a:t> sobre el problema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BA0718A-3228-2695-F3BE-F8D8ACB4C3F6}"/>
              </a:ext>
            </a:extLst>
          </p:cNvPr>
          <p:cNvSpPr/>
          <p:nvPr/>
        </p:nvSpPr>
        <p:spPr>
          <a:xfrm>
            <a:off x="1601879" y="2431424"/>
            <a:ext cx="16539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bjetivos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B91C12-7C3B-2EBD-6289-16A0400BAB0B}"/>
              </a:ext>
            </a:extLst>
          </p:cNvPr>
          <p:cNvSpPr/>
          <p:nvPr/>
        </p:nvSpPr>
        <p:spPr>
          <a:xfrm>
            <a:off x="5025277" y="2431424"/>
            <a:ext cx="2141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912E60C-28E0-A363-F916-9CECB28373C2}"/>
              </a:ext>
            </a:extLst>
          </p:cNvPr>
          <p:cNvSpPr/>
          <p:nvPr/>
        </p:nvSpPr>
        <p:spPr>
          <a:xfrm>
            <a:off x="9120187" y="2431424"/>
            <a:ext cx="17049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arcador de contenido 7">
            <a:extLst>
              <a:ext uri="{FF2B5EF4-FFF2-40B4-BE49-F238E27FC236}">
                <a16:creationId xmlns:a16="http://schemas.microsoft.com/office/drawing/2014/main" id="{780BD072-81D5-55D6-D27F-101238DD8926}"/>
              </a:ext>
            </a:extLst>
          </p:cNvPr>
          <p:cNvSpPr txBox="1">
            <a:spLocks/>
          </p:cNvSpPr>
          <p:nvPr/>
        </p:nvSpPr>
        <p:spPr>
          <a:xfrm>
            <a:off x="8477251" y="3045486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La prevalencia de retinopatía diabética fue del 15.1%, con un 77.8% de casos de retinopatía no proliferativa y un 22.2% de retinopatía proliferativa.</a:t>
            </a:r>
          </a:p>
          <a:p>
            <a:pPr algn="just"/>
            <a:r>
              <a:rPr lang="es-ES" sz="1600" dirty="0"/>
              <a:t>Los factores significativamente asociados con la retinopatía incluyeron la presión arterial sistólica y la microalbuminuria.</a:t>
            </a:r>
          </a:p>
        </p:txBody>
      </p:sp>
      <p:sp>
        <p:nvSpPr>
          <p:cNvPr id="7" name="Marcador de contenido 7">
            <a:extLst>
              <a:ext uri="{FF2B5EF4-FFF2-40B4-BE49-F238E27FC236}">
                <a16:creationId xmlns:a16="http://schemas.microsoft.com/office/drawing/2014/main" id="{E0121BB7-FF79-C541-F79F-B8C5ACAF862A}"/>
              </a:ext>
            </a:extLst>
          </p:cNvPr>
          <p:cNvSpPr txBox="1">
            <a:spLocks/>
          </p:cNvSpPr>
          <p:nvPr/>
        </p:nvSpPr>
        <p:spPr>
          <a:xfrm>
            <a:off x="4724401" y="3045485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400" dirty="0"/>
              <a:t>Se realizó un estudio descriptivo, observacional y transversal.</a:t>
            </a:r>
          </a:p>
          <a:p>
            <a:pPr algn="just"/>
            <a:r>
              <a:rPr lang="es-ES" sz="1400" dirty="0"/>
              <a:t>La muestra consistió en 119 adultos y adultos mayores.</a:t>
            </a:r>
          </a:p>
          <a:p>
            <a:pPr algn="just"/>
            <a:r>
              <a:rPr lang="es-ES" sz="1400" dirty="0"/>
              <a:t>Se utilizó muestreo no probabilístico por conveniencia.</a:t>
            </a:r>
            <a:endParaRPr lang="es-ES" sz="1600" dirty="0"/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55662AC2-B7A2-FC2C-0AEB-3C59F14F7BDB}"/>
              </a:ext>
            </a:extLst>
          </p:cNvPr>
          <p:cNvSpPr txBox="1">
            <a:spLocks/>
          </p:cNvSpPr>
          <p:nvPr/>
        </p:nvSpPr>
        <p:spPr>
          <a:xfrm>
            <a:off x="971551" y="3045486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Determinar la prevalencia de retinopatía diabética en pacientes diabéticos.</a:t>
            </a:r>
          </a:p>
          <a:p>
            <a:pPr algn="just"/>
            <a:r>
              <a:rPr lang="es-ES" sz="1600" dirty="0"/>
              <a:t>Identificar los factores asociados con la presencia de retinopatía diabética en esta población.</a:t>
            </a:r>
          </a:p>
        </p:txBody>
      </p:sp>
    </p:spTree>
    <p:extLst>
      <p:ext uri="{BB962C8B-B14F-4D97-AF65-F5344CB8AC3E}">
        <p14:creationId xmlns:p14="http://schemas.microsoft.com/office/powerpoint/2010/main" val="37151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1A16-EB5D-EDFE-23D6-77D0CA51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Retinopatía diabética: prevalencia y factores de riesgo</a:t>
            </a:r>
            <a:br>
              <a:rPr lang="es-ES" sz="3200" dirty="0"/>
            </a:br>
            <a:r>
              <a:rPr lang="es-ES" sz="3200" dirty="0"/>
              <a:t>asociados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A7A349-7250-0E9D-D149-9A091CAB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75" y="52364"/>
            <a:ext cx="2047959" cy="48577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2D15490-C613-733D-B535-5F94C2CFFA59}"/>
              </a:ext>
            </a:extLst>
          </p:cNvPr>
          <p:cNvSpPr txBox="1">
            <a:spLocks/>
          </p:cNvSpPr>
          <p:nvPr/>
        </p:nvSpPr>
        <p:spPr>
          <a:xfrm>
            <a:off x="571499" y="264818"/>
            <a:ext cx="2295526" cy="244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PE" sz="1400" dirty="0"/>
              <a:t>P</a:t>
            </a:r>
            <a:r>
              <a:rPr lang="es-ES" sz="1400" dirty="0" err="1"/>
              <a:t>aper</a:t>
            </a:r>
            <a:r>
              <a:rPr lang="es-ES" sz="1400" dirty="0"/>
              <a:t> sobre el problema 2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BA0718A-3228-2695-F3BE-F8D8ACB4C3F6}"/>
              </a:ext>
            </a:extLst>
          </p:cNvPr>
          <p:cNvSpPr/>
          <p:nvPr/>
        </p:nvSpPr>
        <p:spPr>
          <a:xfrm>
            <a:off x="1601879" y="2431424"/>
            <a:ext cx="16539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bjetivos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B91C12-7C3B-2EBD-6289-16A0400BAB0B}"/>
              </a:ext>
            </a:extLst>
          </p:cNvPr>
          <p:cNvSpPr/>
          <p:nvPr/>
        </p:nvSpPr>
        <p:spPr>
          <a:xfrm>
            <a:off x="5025277" y="2431424"/>
            <a:ext cx="2141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912E60C-28E0-A363-F916-9CECB28373C2}"/>
              </a:ext>
            </a:extLst>
          </p:cNvPr>
          <p:cNvSpPr/>
          <p:nvPr/>
        </p:nvSpPr>
        <p:spPr>
          <a:xfrm>
            <a:off x="9120187" y="2431424"/>
            <a:ext cx="17049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arcador de contenido 7">
            <a:extLst>
              <a:ext uri="{FF2B5EF4-FFF2-40B4-BE49-F238E27FC236}">
                <a16:creationId xmlns:a16="http://schemas.microsoft.com/office/drawing/2014/main" id="{780BD072-81D5-55D6-D27F-101238DD8926}"/>
              </a:ext>
            </a:extLst>
          </p:cNvPr>
          <p:cNvSpPr txBox="1">
            <a:spLocks/>
          </p:cNvSpPr>
          <p:nvPr/>
        </p:nvSpPr>
        <p:spPr>
          <a:xfrm>
            <a:off x="8477251" y="3045486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La prevalencia de RD fue del 57,62%, siendo el 47,29% RD no proliferativa y el 10,33% RD </a:t>
            </a:r>
            <a:r>
              <a:rPr lang="es-ES" sz="1600" dirty="0" err="1"/>
              <a:t>proliferativa.El</a:t>
            </a:r>
            <a:r>
              <a:rPr lang="es-ES" sz="1600" dirty="0"/>
              <a:t> único factor de riesgo significativo asociado con la RD fue la duración de la diabetes (≥ 10 años).</a:t>
            </a:r>
          </a:p>
        </p:txBody>
      </p:sp>
      <p:sp>
        <p:nvSpPr>
          <p:cNvPr id="7" name="Marcador de contenido 7">
            <a:extLst>
              <a:ext uri="{FF2B5EF4-FFF2-40B4-BE49-F238E27FC236}">
                <a16:creationId xmlns:a16="http://schemas.microsoft.com/office/drawing/2014/main" id="{E0121BB7-FF79-C541-F79F-B8C5ACAF862A}"/>
              </a:ext>
            </a:extLst>
          </p:cNvPr>
          <p:cNvSpPr txBox="1">
            <a:spLocks/>
          </p:cNvSpPr>
          <p:nvPr/>
        </p:nvSpPr>
        <p:spPr>
          <a:xfrm>
            <a:off x="4724401" y="3045485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400" dirty="0"/>
              <a:t>Un estudio clínico prospectivo dividió a 427 pacientes en dos grupos: retinopatía no diabética (no RD, n = 180) y retinopatía diabética (RD, n = 247) según la edad y el sexo</a:t>
            </a:r>
          </a:p>
          <a:p>
            <a:pPr algn="just"/>
            <a:r>
              <a:rPr lang="es-ES" sz="1400" dirty="0"/>
              <a:t>.El control glucémico se definió como el promedio de los últimos cuatro controles glucémicos basales y la nefropatía diabética se definió como creatinina sérica ≥ 1,5 mg/100 ml.</a:t>
            </a:r>
            <a:endParaRPr lang="es-ES" sz="1600" dirty="0"/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55662AC2-B7A2-FC2C-0AEB-3C59F14F7BDB}"/>
              </a:ext>
            </a:extLst>
          </p:cNvPr>
          <p:cNvSpPr txBox="1">
            <a:spLocks/>
          </p:cNvSpPr>
          <p:nvPr/>
        </p:nvSpPr>
        <p:spPr>
          <a:xfrm>
            <a:off x="971551" y="3045486"/>
            <a:ext cx="2743200" cy="300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El estudio tuvo como objetivo determinar la prevalencia de retinopatía diabética (RD) y sus factores de riesgo asociados en pacientes con diabetes tipo 2 en el Hospital Nacional Dos de Mayo entre 1991-1994.</a:t>
            </a:r>
          </a:p>
        </p:txBody>
      </p:sp>
    </p:spTree>
    <p:extLst>
      <p:ext uri="{BB962C8B-B14F-4D97-AF65-F5344CB8AC3E}">
        <p14:creationId xmlns:p14="http://schemas.microsoft.com/office/powerpoint/2010/main" val="3660630754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633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Batang</vt:lpstr>
      <vt:lpstr>Arial</vt:lpstr>
      <vt:lpstr>Avenir Next LT Pro Light</vt:lpstr>
      <vt:lpstr>AlignmentVTI</vt:lpstr>
      <vt:lpstr>Evaluación de modelos de deep learning para una detección temprana de retinopatía diabética</vt:lpstr>
      <vt:lpstr>Contexto de la realidad problemática</vt:lpstr>
      <vt:lpstr>Using Deep Learning Architectures for Detection and Classification of Diabetic Retinopathy</vt:lpstr>
      <vt:lpstr>A Diabetic Retinopathy Detection Using Customized Convolutional Neural Network</vt:lpstr>
      <vt:lpstr>Prevalencia y los factores asociados con la retinopatía diabética en pacientes del Programa Integral de Diabetes en San Genaro de Villa Chorrillos, Lima-Perú</vt:lpstr>
      <vt:lpstr>Retinopatía diabética: prevalencia y factores de riesgo asociados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ARROYO ALMONACID, Jose Eduardo</dc:creator>
  <cp:lastModifiedBy>ARROYO ALMONACID, Jose Eduardo</cp:lastModifiedBy>
  <cp:revision>2</cp:revision>
  <dcterms:created xsi:type="dcterms:W3CDTF">2024-05-06T09:44:27Z</dcterms:created>
  <dcterms:modified xsi:type="dcterms:W3CDTF">2024-05-06T10:35:02Z</dcterms:modified>
</cp:coreProperties>
</file>