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87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68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3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‹Nº›</a:t>
            </a:fld>
            <a:endParaRPr lang="en-US"/>
          </a:p>
        </p:txBody>
      </p:sp>
    </p:spTree>
    <p:extLst>
      <p:ext uri="{BB962C8B-B14F-4D97-AF65-F5344CB8AC3E}">
        <p14:creationId xmlns:p14="http://schemas.microsoft.com/office/powerpoint/2010/main" val="22887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34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16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10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86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‹Nº›</a:t>
            </a:fld>
            <a:endParaRPr lang="en-US"/>
          </a:p>
        </p:txBody>
      </p:sp>
    </p:spTree>
    <p:extLst>
      <p:ext uri="{BB962C8B-B14F-4D97-AF65-F5344CB8AC3E}">
        <p14:creationId xmlns:p14="http://schemas.microsoft.com/office/powerpoint/2010/main" val="310362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73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5/6/2024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54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5/6/2024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‹Nº›</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90411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CC4199-18F0-E0DD-3958-98B01BC46F31}"/>
              </a:ext>
            </a:extLst>
          </p:cNvPr>
          <p:cNvSpPr>
            <a:spLocks noGrp="1"/>
          </p:cNvSpPr>
          <p:nvPr>
            <p:ph type="ctrTitle"/>
          </p:nvPr>
        </p:nvSpPr>
        <p:spPr>
          <a:xfrm>
            <a:off x="520601" y="4840264"/>
            <a:ext cx="8044280" cy="1215547"/>
          </a:xfrm>
        </p:spPr>
        <p:txBody>
          <a:bodyPr anchor="ctr">
            <a:noAutofit/>
          </a:bodyPr>
          <a:lstStyle/>
          <a:p>
            <a:r>
              <a:rPr lang="es-ES" sz="3600" dirty="0"/>
              <a:t>Evaluación de modelos de </a:t>
            </a:r>
            <a:r>
              <a:rPr lang="es-ES" sz="3600" dirty="0" err="1"/>
              <a:t>deep</a:t>
            </a:r>
            <a:r>
              <a:rPr lang="es-ES" sz="3600" dirty="0"/>
              <a:t> </a:t>
            </a:r>
            <a:r>
              <a:rPr lang="es-ES" sz="3600" dirty="0" err="1"/>
              <a:t>learning</a:t>
            </a:r>
            <a:r>
              <a:rPr lang="es-ES" sz="3600" dirty="0"/>
              <a:t> para una detección temprana de retinopatía diabética</a:t>
            </a:r>
          </a:p>
        </p:txBody>
      </p:sp>
      <p:sp>
        <p:nvSpPr>
          <p:cNvPr id="3" name="Subtítulo 2">
            <a:extLst>
              <a:ext uri="{FF2B5EF4-FFF2-40B4-BE49-F238E27FC236}">
                <a16:creationId xmlns:a16="http://schemas.microsoft.com/office/drawing/2014/main" id="{ACA64A8B-09B3-1BF2-00CD-140F564F337E}"/>
              </a:ext>
            </a:extLst>
          </p:cNvPr>
          <p:cNvSpPr>
            <a:spLocks noGrp="1"/>
          </p:cNvSpPr>
          <p:nvPr>
            <p:ph type="subTitle" idx="1"/>
          </p:nvPr>
        </p:nvSpPr>
        <p:spPr>
          <a:xfrm>
            <a:off x="9189720" y="4753342"/>
            <a:ext cx="2519973" cy="1389390"/>
          </a:xfrm>
        </p:spPr>
        <p:txBody>
          <a:bodyPr anchor="ctr">
            <a:normAutofit/>
          </a:bodyPr>
          <a:lstStyle/>
          <a:p>
            <a:r>
              <a:rPr lang="es-PE" dirty="0"/>
              <a:t>José arroyo</a:t>
            </a:r>
          </a:p>
          <a:p>
            <a:r>
              <a:rPr lang="es-PE" dirty="0"/>
              <a:t>18200159</a:t>
            </a:r>
            <a:endParaRPr lang="es-ES" dirty="0"/>
          </a:p>
        </p:txBody>
      </p:sp>
      <p:pic>
        <p:nvPicPr>
          <p:cNvPr id="4" name="Picture 3" descr="Esferas blancas con un efecto borroso">
            <a:extLst>
              <a:ext uri="{FF2B5EF4-FFF2-40B4-BE49-F238E27FC236}">
                <a16:creationId xmlns:a16="http://schemas.microsoft.com/office/drawing/2014/main" id="{F71AAAB9-E1D1-7D1F-C3BC-63B06CD1B6DA}"/>
              </a:ext>
            </a:extLst>
          </p:cNvPr>
          <p:cNvPicPr>
            <a:picLocks noChangeAspect="1"/>
          </p:cNvPicPr>
          <p:nvPr/>
        </p:nvPicPr>
        <p:blipFill rotWithShape="1">
          <a:blip r:embed="rId2"/>
          <a:srcRect t="23322" b="33078"/>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3EE796C0-D422-6DC6-8F2D-AE3B026007E2}"/>
              </a:ext>
            </a:extLst>
          </p:cNvPr>
          <p:cNvPicPr>
            <a:picLocks noChangeAspect="1"/>
          </p:cNvPicPr>
          <p:nvPr/>
        </p:nvPicPr>
        <p:blipFill>
          <a:blip r:embed="rId3"/>
          <a:stretch>
            <a:fillRect/>
          </a:stretch>
        </p:blipFill>
        <p:spPr>
          <a:xfrm>
            <a:off x="9972675" y="52364"/>
            <a:ext cx="2047959" cy="485776"/>
          </a:xfrm>
          <a:prstGeom prst="rect">
            <a:avLst/>
          </a:prstGeom>
        </p:spPr>
      </p:pic>
    </p:spTree>
    <p:extLst>
      <p:ext uri="{BB962C8B-B14F-4D97-AF65-F5344CB8AC3E}">
        <p14:creationId xmlns:p14="http://schemas.microsoft.com/office/powerpoint/2010/main" val="232160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p:txBody>
          <a:bodyPr>
            <a:normAutofit/>
          </a:bodyPr>
          <a:lstStyle/>
          <a:p>
            <a:r>
              <a:rPr lang="en-US" dirty="0" err="1"/>
              <a:t>Contexto</a:t>
            </a:r>
            <a:r>
              <a:rPr lang="en-US" dirty="0"/>
              <a:t> de la </a:t>
            </a:r>
            <a:r>
              <a:rPr lang="en-US" dirty="0" err="1"/>
              <a:t>realidad</a:t>
            </a:r>
            <a:r>
              <a:rPr lang="en-US" dirty="0"/>
              <a:t> </a:t>
            </a:r>
            <a:r>
              <a:rPr lang="en-US" dirty="0" err="1"/>
              <a:t>problemática</a:t>
            </a:r>
            <a:endParaRPr lang="es-ES" dirty="0"/>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8" name="Marcador de contenido 7">
            <a:extLst>
              <a:ext uri="{FF2B5EF4-FFF2-40B4-BE49-F238E27FC236}">
                <a16:creationId xmlns:a16="http://schemas.microsoft.com/office/drawing/2014/main" id="{F92BAFF3-C825-09DA-2C86-9D67308A195D}"/>
              </a:ext>
            </a:extLst>
          </p:cNvPr>
          <p:cNvSpPr>
            <a:spLocks noGrp="1"/>
          </p:cNvSpPr>
          <p:nvPr>
            <p:ph idx="1"/>
          </p:nvPr>
        </p:nvSpPr>
        <p:spPr>
          <a:xfrm>
            <a:off x="814388" y="2428875"/>
            <a:ext cx="6529388" cy="3505200"/>
          </a:xfrm>
        </p:spPr>
        <p:txBody>
          <a:bodyPr>
            <a:normAutofit fontScale="92500" lnSpcReduction="10000"/>
          </a:bodyPr>
          <a:lstStyle/>
          <a:p>
            <a:pPr marL="0" indent="0">
              <a:buNone/>
            </a:pPr>
            <a:r>
              <a:rPr lang="es-ES" dirty="0"/>
              <a:t>La retinopatía diabética es una complicación severa de la diabetes y la principal causa de ceguera en adultos trabajadores en países desarrollados. Afectando a más del 34.6% de los 537 millones de adultos con diabetes globalmente, su detección temprana es crucial para prevenir la ceguera y aliviar la carga económica en los sistemas de salud. Con un aumento proyectado de personas con diabetes a más de 780 millones para 2045, la importancia de abordar eficazmente la retinopatía diabética es más crítica que nunca.</a:t>
            </a:r>
          </a:p>
        </p:txBody>
      </p:sp>
      <p:pic>
        <p:nvPicPr>
          <p:cNvPr id="1028" name="Picture 4" descr="ALERTA CON LA RETINOPATÍA DIABÉTICA - Clínica La Luz">
            <a:extLst>
              <a:ext uri="{FF2B5EF4-FFF2-40B4-BE49-F238E27FC236}">
                <a16:creationId xmlns:a16="http://schemas.microsoft.com/office/drawing/2014/main" id="{C027F524-C68D-38DD-0319-68B42FEFF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2752725"/>
            <a:ext cx="4244969" cy="25098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0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p:txBody>
          <a:bodyPr>
            <a:normAutofit fontScale="90000"/>
          </a:bodyPr>
          <a:lstStyle/>
          <a:p>
            <a:r>
              <a:rPr lang="en-US" dirty="0"/>
              <a:t>Using Deep Learning Architectures for Detection</a:t>
            </a:r>
            <a:br>
              <a:rPr lang="en-US" dirty="0"/>
            </a:br>
            <a:r>
              <a:rPr lang="en-US" dirty="0"/>
              <a:t>and Classification of Diabetic Retinopathy</a:t>
            </a:r>
            <a:endParaRPr lang="es-ES" dirty="0"/>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6" name="Título 1">
            <a:extLst>
              <a:ext uri="{FF2B5EF4-FFF2-40B4-BE49-F238E27FC236}">
                <a16:creationId xmlns:a16="http://schemas.microsoft.com/office/drawing/2014/main" id="{F2D15490-C613-733D-B535-5F94C2CFFA59}"/>
              </a:ext>
            </a:extLst>
          </p:cNvPr>
          <p:cNvSpPr txBox="1">
            <a:spLocks/>
          </p:cNvSpPr>
          <p:nvPr/>
        </p:nvSpPr>
        <p:spPr>
          <a:xfrm>
            <a:off x="571499" y="264818"/>
            <a:ext cx="1343026" cy="244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r>
              <a:rPr lang="es-PE" sz="1400" dirty="0"/>
              <a:t>P</a:t>
            </a:r>
            <a:r>
              <a:rPr lang="es-ES" sz="1400" dirty="0" err="1"/>
              <a:t>aper</a:t>
            </a:r>
            <a:r>
              <a:rPr lang="es-ES" sz="1400" dirty="0"/>
              <a:t> base 1</a:t>
            </a:r>
          </a:p>
        </p:txBody>
      </p:sp>
      <p:sp>
        <p:nvSpPr>
          <p:cNvPr id="8" name="Marcador de contenido 7">
            <a:extLst>
              <a:ext uri="{FF2B5EF4-FFF2-40B4-BE49-F238E27FC236}">
                <a16:creationId xmlns:a16="http://schemas.microsoft.com/office/drawing/2014/main" id="{F92BAFF3-C825-09DA-2C86-9D67308A195D}"/>
              </a:ext>
            </a:extLst>
          </p:cNvPr>
          <p:cNvSpPr>
            <a:spLocks noGrp="1"/>
          </p:cNvSpPr>
          <p:nvPr>
            <p:ph idx="1"/>
          </p:nvPr>
        </p:nvSpPr>
        <p:spPr>
          <a:xfrm>
            <a:off x="1123951" y="3045486"/>
            <a:ext cx="2743200" cy="3008923"/>
          </a:xfrm>
        </p:spPr>
        <p:txBody>
          <a:bodyPr>
            <a:normAutofit/>
          </a:bodyPr>
          <a:lstStyle/>
          <a:p>
            <a:pPr algn="just"/>
            <a:r>
              <a:rPr lang="es-ES" sz="1600" dirty="0"/>
              <a:t>Desarrollar arquitecturas de aprendizaje profundo para la detección y clasificación de la retinopatía diabética para permitir un diagnóstico y tratamiento tempranos.</a:t>
            </a:r>
          </a:p>
        </p:txBody>
      </p:sp>
      <p:sp>
        <p:nvSpPr>
          <p:cNvPr id="10" name="Rectángulo 9">
            <a:extLst>
              <a:ext uri="{FF2B5EF4-FFF2-40B4-BE49-F238E27FC236}">
                <a16:creationId xmlns:a16="http://schemas.microsoft.com/office/drawing/2014/main" id="{6BA0718A-3228-2695-F3BE-F8D8ACB4C3F6}"/>
              </a:ext>
            </a:extLst>
          </p:cNvPr>
          <p:cNvSpPr/>
          <p:nvPr/>
        </p:nvSpPr>
        <p:spPr>
          <a:xfrm>
            <a:off x="1601879" y="2431424"/>
            <a:ext cx="1653992"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O</a:t>
            </a:r>
            <a:r>
              <a:rPr lang="es-ES" sz="2400" dirty="0" err="1">
                <a:ln w="0"/>
                <a:effectLst>
                  <a:outerShdw blurRad="38100" dist="19050" dir="2700000" algn="tl" rotWithShape="0">
                    <a:schemeClr val="dk1">
                      <a:alpha val="40000"/>
                    </a:schemeClr>
                  </a:outerShdw>
                </a:effectLst>
              </a:rPr>
              <a:t>bjetivos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6B91C12-7C3B-2EBD-6289-16A0400BAB0B}"/>
              </a:ext>
            </a:extLst>
          </p:cNvPr>
          <p:cNvSpPr/>
          <p:nvPr/>
        </p:nvSpPr>
        <p:spPr>
          <a:xfrm>
            <a:off x="5025277" y="2431424"/>
            <a:ext cx="2141446" cy="461665"/>
          </a:xfrm>
          <a:prstGeom prst="rect">
            <a:avLst/>
          </a:prstGeom>
          <a:noFill/>
        </p:spPr>
        <p:txBody>
          <a:bodyPr wrap="square" lIns="91440" tIns="45720" rIns="91440" bIns="45720">
            <a:spAutoFit/>
          </a:bodyPr>
          <a:lstStyle/>
          <a:p>
            <a:pPr algn="ctr"/>
            <a:r>
              <a:rPr lang="es-PE" sz="2400" b="0" cap="none" spc="0" dirty="0">
                <a:ln w="0"/>
                <a:solidFill>
                  <a:schemeClr val="tx1"/>
                </a:solidFill>
                <a:effectLst>
                  <a:outerShdw blurRad="38100" dist="19050" dir="2700000" algn="tl" rotWithShape="0">
                    <a:schemeClr val="dk1">
                      <a:alpha val="40000"/>
                    </a:schemeClr>
                  </a:outerShdw>
                </a:effectLst>
              </a:rPr>
              <a:t>Metodología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B912E60C-28E0-A363-F916-9CECB28373C2}"/>
              </a:ext>
            </a:extLst>
          </p:cNvPr>
          <p:cNvSpPr/>
          <p:nvPr/>
        </p:nvSpPr>
        <p:spPr>
          <a:xfrm>
            <a:off x="9120187" y="2431424"/>
            <a:ext cx="1704975"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Resultados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7" name="Marcador de contenido 7">
            <a:extLst>
              <a:ext uri="{FF2B5EF4-FFF2-40B4-BE49-F238E27FC236}">
                <a16:creationId xmlns:a16="http://schemas.microsoft.com/office/drawing/2014/main" id="{A26671B3-6B14-0115-8F81-89306E845C7B}"/>
              </a:ext>
            </a:extLst>
          </p:cNvPr>
          <p:cNvSpPr txBox="1">
            <a:spLocks/>
          </p:cNvSpPr>
          <p:nvPr/>
        </p:nvSpPr>
        <p:spPr>
          <a:xfrm>
            <a:off x="4638676"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Se propusieron dos arquitecturas de aprendizaje profundo, una red híbrida que combina VGG16 y </a:t>
            </a:r>
            <a:r>
              <a:rPr lang="es-ES" sz="1600" dirty="0" err="1"/>
              <a:t>XGBoost</a:t>
            </a:r>
            <a:r>
              <a:rPr lang="es-ES" sz="1600" dirty="0"/>
              <a:t> </a:t>
            </a:r>
            <a:r>
              <a:rPr lang="es-ES" sz="1600" dirty="0" err="1"/>
              <a:t>Classifier</a:t>
            </a:r>
            <a:r>
              <a:rPr lang="es-ES" sz="1600" dirty="0"/>
              <a:t>, y la red </a:t>
            </a:r>
            <a:r>
              <a:rPr lang="es-ES" sz="1600" dirty="0" err="1"/>
              <a:t>DenseNet</a:t>
            </a:r>
            <a:r>
              <a:rPr lang="es-ES" sz="1600" dirty="0"/>
              <a:t> 121, para la detección y clasificación de la retinopatía diabética.</a:t>
            </a:r>
          </a:p>
        </p:txBody>
      </p:sp>
      <p:sp>
        <p:nvSpPr>
          <p:cNvPr id="9" name="Marcador de contenido 7">
            <a:extLst>
              <a:ext uri="{FF2B5EF4-FFF2-40B4-BE49-F238E27FC236}">
                <a16:creationId xmlns:a16="http://schemas.microsoft.com/office/drawing/2014/main" id="{1C88500B-9A26-92CE-B412-DC83840CF613}"/>
              </a:ext>
            </a:extLst>
          </p:cNvPr>
          <p:cNvSpPr txBox="1">
            <a:spLocks/>
          </p:cNvSpPr>
          <p:nvPr/>
        </p:nvSpPr>
        <p:spPr>
          <a:xfrm>
            <a:off x="8324849" y="3045485"/>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La red híbrida logró una precisión del 79,50%, mientras que el modelo </a:t>
            </a:r>
            <a:r>
              <a:rPr lang="es-ES" sz="1600" dirty="0" err="1"/>
              <a:t>DenseNet</a:t>
            </a:r>
            <a:r>
              <a:rPr lang="es-ES" sz="1600" dirty="0"/>
              <a:t> 121 logró una precisión del 97,30%</a:t>
            </a:r>
          </a:p>
          <a:p>
            <a:pPr algn="just"/>
            <a:r>
              <a:rPr lang="es-ES" sz="1600" dirty="0"/>
              <a:t>La red </a:t>
            </a:r>
            <a:r>
              <a:rPr lang="es-ES" sz="1600" dirty="0" err="1"/>
              <a:t>DenseNet</a:t>
            </a:r>
            <a:r>
              <a:rPr lang="es-ES" sz="1600" dirty="0"/>
              <a:t> 121 demostró un rendimiento superior en comparación del resto</a:t>
            </a:r>
          </a:p>
        </p:txBody>
      </p:sp>
    </p:spTree>
    <p:extLst>
      <p:ext uri="{BB962C8B-B14F-4D97-AF65-F5344CB8AC3E}">
        <p14:creationId xmlns:p14="http://schemas.microsoft.com/office/powerpoint/2010/main" val="15953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p:txBody>
          <a:bodyPr>
            <a:normAutofit fontScale="90000"/>
          </a:bodyPr>
          <a:lstStyle/>
          <a:p>
            <a:r>
              <a:rPr lang="en-US" dirty="0"/>
              <a:t>A Diabetic Retinopathy Detection Using Customized Convolutional Neural Network</a:t>
            </a:r>
            <a:endParaRPr lang="es-ES" dirty="0"/>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6" name="Título 1">
            <a:extLst>
              <a:ext uri="{FF2B5EF4-FFF2-40B4-BE49-F238E27FC236}">
                <a16:creationId xmlns:a16="http://schemas.microsoft.com/office/drawing/2014/main" id="{F2D15490-C613-733D-B535-5F94C2CFFA59}"/>
              </a:ext>
            </a:extLst>
          </p:cNvPr>
          <p:cNvSpPr txBox="1">
            <a:spLocks/>
          </p:cNvSpPr>
          <p:nvPr/>
        </p:nvSpPr>
        <p:spPr>
          <a:xfrm>
            <a:off x="571499" y="264818"/>
            <a:ext cx="1343026" cy="244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r>
              <a:rPr lang="es-PE" sz="1400" dirty="0"/>
              <a:t>P</a:t>
            </a:r>
            <a:r>
              <a:rPr lang="es-ES" sz="1400" dirty="0" err="1"/>
              <a:t>aper</a:t>
            </a:r>
            <a:r>
              <a:rPr lang="es-ES" sz="1400" dirty="0"/>
              <a:t> base 2</a:t>
            </a:r>
          </a:p>
        </p:txBody>
      </p:sp>
      <p:sp>
        <p:nvSpPr>
          <p:cNvPr id="10" name="Rectángulo 9">
            <a:extLst>
              <a:ext uri="{FF2B5EF4-FFF2-40B4-BE49-F238E27FC236}">
                <a16:creationId xmlns:a16="http://schemas.microsoft.com/office/drawing/2014/main" id="{6BA0718A-3228-2695-F3BE-F8D8ACB4C3F6}"/>
              </a:ext>
            </a:extLst>
          </p:cNvPr>
          <p:cNvSpPr/>
          <p:nvPr/>
        </p:nvSpPr>
        <p:spPr>
          <a:xfrm>
            <a:off x="1601879" y="2431424"/>
            <a:ext cx="1653992"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O</a:t>
            </a:r>
            <a:r>
              <a:rPr lang="es-ES" sz="2400" dirty="0" err="1">
                <a:ln w="0"/>
                <a:effectLst>
                  <a:outerShdw blurRad="38100" dist="19050" dir="2700000" algn="tl" rotWithShape="0">
                    <a:schemeClr val="dk1">
                      <a:alpha val="40000"/>
                    </a:schemeClr>
                  </a:outerShdw>
                </a:effectLst>
              </a:rPr>
              <a:t>bjetivos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6B91C12-7C3B-2EBD-6289-16A0400BAB0B}"/>
              </a:ext>
            </a:extLst>
          </p:cNvPr>
          <p:cNvSpPr/>
          <p:nvPr/>
        </p:nvSpPr>
        <p:spPr>
          <a:xfrm>
            <a:off x="5025277" y="2431424"/>
            <a:ext cx="2141446" cy="461665"/>
          </a:xfrm>
          <a:prstGeom prst="rect">
            <a:avLst/>
          </a:prstGeom>
          <a:noFill/>
        </p:spPr>
        <p:txBody>
          <a:bodyPr wrap="square" lIns="91440" tIns="45720" rIns="91440" bIns="45720">
            <a:spAutoFit/>
          </a:bodyPr>
          <a:lstStyle/>
          <a:p>
            <a:pPr algn="ctr"/>
            <a:r>
              <a:rPr lang="es-PE" sz="2400" b="0" cap="none" spc="0" dirty="0">
                <a:ln w="0"/>
                <a:solidFill>
                  <a:schemeClr val="tx1"/>
                </a:solidFill>
                <a:effectLst>
                  <a:outerShdw blurRad="38100" dist="19050" dir="2700000" algn="tl" rotWithShape="0">
                    <a:schemeClr val="dk1">
                      <a:alpha val="40000"/>
                    </a:schemeClr>
                  </a:outerShdw>
                </a:effectLst>
              </a:rPr>
              <a:t>Metodología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B912E60C-28E0-A363-F916-9CECB28373C2}"/>
              </a:ext>
            </a:extLst>
          </p:cNvPr>
          <p:cNvSpPr/>
          <p:nvPr/>
        </p:nvSpPr>
        <p:spPr>
          <a:xfrm>
            <a:off x="9120187" y="2431424"/>
            <a:ext cx="1704975"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Resultados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4" name="Marcador de contenido 7">
            <a:extLst>
              <a:ext uri="{FF2B5EF4-FFF2-40B4-BE49-F238E27FC236}">
                <a16:creationId xmlns:a16="http://schemas.microsoft.com/office/drawing/2014/main" id="{780BD072-81D5-55D6-D27F-101238DD8926}"/>
              </a:ext>
            </a:extLst>
          </p:cNvPr>
          <p:cNvSpPr txBox="1">
            <a:spLocks/>
          </p:cNvSpPr>
          <p:nvPr/>
        </p:nvSpPr>
        <p:spPr>
          <a:xfrm>
            <a:off x="8477251"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Los resultados del experimento demostraron una precisión de prueba del 97,24 % para el modelo CCNN, lo que indica su eficacia en la detección de retinopatía diabética.</a:t>
            </a:r>
          </a:p>
        </p:txBody>
      </p:sp>
      <p:sp>
        <p:nvSpPr>
          <p:cNvPr id="7" name="Marcador de contenido 7">
            <a:extLst>
              <a:ext uri="{FF2B5EF4-FFF2-40B4-BE49-F238E27FC236}">
                <a16:creationId xmlns:a16="http://schemas.microsoft.com/office/drawing/2014/main" id="{E0121BB7-FF79-C541-F79F-B8C5ACAF862A}"/>
              </a:ext>
            </a:extLst>
          </p:cNvPr>
          <p:cNvSpPr txBox="1">
            <a:spLocks/>
          </p:cNvSpPr>
          <p:nvPr/>
        </p:nvSpPr>
        <p:spPr>
          <a:xfrm>
            <a:off x="4724401" y="3045485"/>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La metodología implica una serie de pasos que incluyen recuperación de datos, preprocesamiento de datos, segmentación, medición de rasgos, extracción de características, creación de modelos, entrenamiento de modelos, pruebas e interpretación usando el modelo CNN.</a:t>
            </a:r>
            <a:endParaRPr lang="es-ES" sz="1600" dirty="0"/>
          </a:p>
        </p:txBody>
      </p:sp>
      <p:sp>
        <p:nvSpPr>
          <p:cNvPr id="9" name="Marcador de contenido 7">
            <a:extLst>
              <a:ext uri="{FF2B5EF4-FFF2-40B4-BE49-F238E27FC236}">
                <a16:creationId xmlns:a16="http://schemas.microsoft.com/office/drawing/2014/main" id="{55662AC2-B7A2-FC2C-0AEB-3C59F14F7BDB}"/>
              </a:ext>
            </a:extLst>
          </p:cNvPr>
          <p:cNvSpPr txBox="1">
            <a:spLocks/>
          </p:cNvSpPr>
          <p:nvPr/>
        </p:nvSpPr>
        <p:spPr>
          <a:xfrm>
            <a:off x="971551"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El objetivo principal de la investigación es desarrollar una Red Neural Convolucional Personalizada (CCNN) para la detección de la Retinopatía Diabética (RD)</a:t>
            </a:r>
          </a:p>
        </p:txBody>
      </p:sp>
    </p:spTree>
    <p:extLst>
      <p:ext uri="{BB962C8B-B14F-4D97-AF65-F5344CB8AC3E}">
        <p14:creationId xmlns:p14="http://schemas.microsoft.com/office/powerpoint/2010/main" val="142242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p:txBody>
          <a:bodyPr>
            <a:noAutofit/>
          </a:bodyPr>
          <a:lstStyle/>
          <a:p>
            <a:r>
              <a:rPr lang="es-ES" sz="2800" dirty="0"/>
              <a:t>Prevalencia y los factores asociados con la retinopatía diabética en pacientes del Programa Integral de Diabetes en San Genaro de Villa Chorrillos, Lima-Perú</a:t>
            </a:r>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6" name="Título 1">
            <a:extLst>
              <a:ext uri="{FF2B5EF4-FFF2-40B4-BE49-F238E27FC236}">
                <a16:creationId xmlns:a16="http://schemas.microsoft.com/office/drawing/2014/main" id="{F2D15490-C613-733D-B535-5F94C2CFFA59}"/>
              </a:ext>
            </a:extLst>
          </p:cNvPr>
          <p:cNvSpPr txBox="1">
            <a:spLocks/>
          </p:cNvSpPr>
          <p:nvPr/>
        </p:nvSpPr>
        <p:spPr>
          <a:xfrm>
            <a:off x="571499" y="264818"/>
            <a:ext cx="2295526" cy="244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r>
              <a:rPr lang="es-PE" sz="1400" dirty="0"/>
              <a:t>P</a:t>
            </a:r>
            <a:r>
              <a:rPr lang="es-ES" sz="1400" dirty="0" err="1"/>
              <a:t>aper</a:t>
            </a:r>
            <a:r>
              <a:rPr lang="es-ES" sz="1400" dirty="0"/>
              <a:t> sobre el problema 1</a:t>
            </a:r>
          </a:p>
        </p:txBody>
      </p:sp>
      <p:sp>
        <p:nvSpPr>
          <p:cNvPr id="10" name="Rectángulo 9">
            <a:extLst>
              <a:ext uri="{FF2B5EF4-FFF2-40B4-BE49-F238E27FC236}">
                <a16:creationId xmlns:a16="http://schemas.microsoft.com/office/drawing/2014/main" id="{6BA0718A-3228-2695-F3BE-F8D8ACB4C3F6}"/>
              </a:ext>
            </a:extLst>
          </p:cNvPr>
          <p:cNvSpPr/>
          <p:nvPr/>
        </p:nvSpPr>
        <p:spPr>
          <a:xfrm>
            <a:off x="1601879" y="2431424"/>
            <a:ext cx="1653992"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O</a:t>
            </a:r>
            <a:r>
              <a:rPr lang="es-ES" sz="2400" dirty="0" err="1">
                <a:ln w="0"/>
                <a:effectLst>
                  <a:outerShdw blurRad="38100" dist="19050" dir="2700000" algn="tl" rotWithShape="0">
                    <a:schemeClr val="dk1">
                      <a:alpha val="40000"/>
                    </a:schemeClr>
                  </a:outerShdw>
                </a:effectLst>
              </a:rPr>
              <a:t>bjetivos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6B91C12-7C3B-2EBD-6289-16A0400BAB0B}"/>
              </a:ext>
            </a:extLst>
          </p:cNvPr>
          <p:cNvSpPr/>
          <p:nvPr/>
        </p:nvSpPr>
        <p:spPr>
          <a:xfrm>
            <a:off x="5025277" y="2431424"/>
            <a:ext cx="2141446" cy="461665"/>
          </a:xfrm>
          <a:prstGeom prst="rect">
            <a:avLst/>
          </a:prstGeom>
          <a:noFill/>
        </p:spPr>
        <p:txBody>
          <a:bodyPr wrap="square" lIns="91440" tIns="45720" rIns="91440" bIns="45720">
            <a:spAutoFit/>
          </a:bodyPr>
          <a:lstStyle/>
          <a:p>
            <a:pPr algn="ctr"/>
            <a:r>
              <a:rPr lang="es-PE" sz="2400" b="0" cap="none" spc="0" dirty="0">
                <a:ln w="0"/>
                <a:solidFill>
                  <a:schemeClr val="tx1"/>
                </a:solidFill>
                <a:effectLst>
                  <a:outerShdw blurRad="38100" dist="19050" dir="2700000" algn="tl" rotWithShape="0">
                    <a:schemeClr val="dk1">
                      <a:alpha val="40000"/>
                    </a:schemeClr>
                  </a:outerShdw>
                </a:effectLst>
              </a:rPr>
              <a:t>Metodología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B912E60C-28E0-A363-F916-9CECB28373C2}"/>
              </a:ext>
            </a:extLst>
          </p:cNvPr>
          <p:cNvSpPr/>
          <p:nvPr/>
        </p:nvSpPr>
        <p:spPr>
          <a:xfrm>
            <a:off x="9120187" y="2431424"/>
            <a:ext cx="1704975"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Resultados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4" name="Marcador de contenido 7">
            <a:extLst>
              <a:ext uri="{FF2B5EF4-FFF2-40B4-BE49-F238E27FC236}">
                <a16:creationId xmlns:a16="http://schemas.microsoft.com/office/drawing/2014/main" id="{780BD072-81D5-55D6-D27F-101238DD8926}"/>
              </a:ext>
            </a:extLst>
          </p:cNvPr>
          <p:cNvSpPr txBox="1">
            <a:spLocks/>
          </p:cNvSpPr>
          <p:nvPr/>
        </p:nvSpPr>
        <p:spPr>
          <a:xfrm>
            <a:off x="8477251" y="3045486"/>
            <a:ext cx="2743200" cy="300892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La prevalencia de retinopatía diabética fue del 15.1%, con un 77.8% de casos de retinopatía no proliferativa y un 22.2% de retinopatía proliferativa.</a:t>
            </a:r>
          </a:p>
          <a:p>
            <a:pPr algn="just"/>
            <a:r>
              <a:rPr lang="es-ES" sz="1600" dirty="0"/>
              <a:t>Los factores significativamente asociados con la retinopatía incluyeron la presión arterial sistólica y la microalbuminuria.</a:t>
            </a:r>
          </a:p>
        </p:txBody>
      </p:sp>
      <p:sp>
        <p:nvSpPr>
          <p:cNvPr id="7" name="Marcador de contenido 7">
            <a:extLst>
              <a:ext uri="{FF2B5EF4-FFF2-40B4-BE49-F238E27FC236}">
                <a16:creationId xmlns:a16="http://schemas.microsoft.com/office/drawing/2014/main" id="{E0121BB7-FF79-C541-F79F-B8C5ACAF862A}"/>
              </a:ext>
            </a:extLst>
          </p:cNvPr>
          <p:cNvSpPr txBox="1">
            <a:spLocks/>
          </p:cNvSpPr>
          <p:nvPr/>
        </p:nvSpPr>
        <p:spPr>
          <a:xfrm>
            <a:off x="4724401" y="3045485"/>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Se realizó un estudio descriptivo, observacional y transversal.</a:t>
            </a:r>
          </a:p>
          <a:p>
            <a:pPr algn="just"/>
            <a:r>
              <a:rPr lang="es-ES" sz="1400" dirty="0"/>
              <a:t>La muestra consistió en 119 adultos y adultos mayores.</a:t>
            </a:r>
          </a:p>
          <a:p>
            <a:pPr algn="just"/>
            <a:r>
              <a:rPr lang="es-ES" sz="1400" dirty="0"/>
              <a:t>Se utilizó muestreo no probabilístico por conveniencia.</a:t>
            </a:r>
            <a:endParaRPr lang="es-ES" sz="1600" dirty="0"/>
          </a:p>
        </p:txBody>
      </p:sp>
      <p:sp>
        <p:nvSpPr>
          <p:cNvPr id="9" name="Marcador de contenido 7">
            <a:extLst>
              <a:ext uri="{FF2B5EF4-FFF2-40B4-BE49-F238E27FC236}">
                <a16:creationId xmlns:a16="http://schemas.microsoft.com/office/drawing/2014/main" id="{55662AC2-B7A2-FC2C-0AEB-3C59F14F7BDB}"/>
              </a:ext>
            </a:extLst>
          </p:cNvPr>
          <p:cNvSpPr txBox="1">
            <a:spLocks/>
          </p:cNvSpPr>
          <p:nvPr/>
        </p:nvSpPr>
        <p:spPr>
          <a:xfrm>
            <a:off x="971551"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Determinar la prevalencia de retinopatía diabética en pacientes diabéticos.</a:t>
            </a:r>
          </a:p>
          <a:p>
            <a:pPr algn="just"/>
            <a:r>
              <a:rPr lang="es-ES" sz="1600" dirty="0"/>
              <a:t>Identificar los factores asociados con la presencia de retinopatía diabética en esta población.</a:t>
            </a:r>
          </a:p>
        </p:txBody>
      </p:sp>
    </p:spTree>
    <p:extLst>
      <p:ext uri="{BB962C8B-B14F-4D97-AF65-F5344CB8AC3E}">
        <p14:creationId xmlns:p14="http://schemas.microsoft.com/office/powerpoint/2010/main" val="371515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p:txBody>
          <a:bodyPr>
            <a:noAutofit/>
          </a:bodyPr>
          <a:lstStyle/>
          <a:p>
            <a:r>
              <a:rPr lang="es-ES" sz="3200" dirty="0"/>
              <a:t>Retinopatía diabética: prevalencia y factores de riesgo</a:t>
            </a:r>
            <a:br>
              <a:rPr lang="es-ES" sz="3200" dirty="0"/>
            </a:br>
            <a:r>
              <a:rPr lang="es-ES" sz="3200" dirty="0"/>
              <a:t>asociados</a:t>
            </a:r>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6" name="Título 1">
            <a:extLst>
              <a:ext uri="{FF2B5EF4-FFF2-40B4-BE49-F238E27FC236}">
                <a16:creationId xmlns:a16="http://schemas.microsoft.com/office/drawing/2014/main" id="{F2D15490-C613-733D-B535-5F94C2CFFA59}"/>
              </a:ext>
            </a:extLst>
          </p:cNvPr>
          <p:cNvSpPr txBox="1">
            <a:spLocks/>
          </p:cNvSpPr>
          <p:nvPr/>
        </p:nvSpPr>
        <p:spPr>
          <a:xfrm>
            <a:off x="571499" y="264818"/>
            <a:ext cx="2295526" cy="244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r>
              <a:rPr lang="es-PE" sz="1400" dirty="0"/>
              <a:t>P</a:t>
            </a:r>
            <a:r>
              <a:rPr lang="es-ES" sz="1400" dirty="0" err="1"/>
              <a:t>aper</a:t>
            </a:r>
            <a:r>
              <a:rPr lang="es-ES" sz="1400" dirty="0"/>
              <a:t> sobre el problema 2</a:t>
            </a:r>
          </a:p>
        </p:txBody>
      </p:sp>
      <p:sp>
        <p:nvSpPr>
          <p:cNvPr id="10" name="Rectángulo 9">
            <a:extLst>
              <a:ext uri="{FF2B5EF4-FFF2-40B4-BE49-F238E27FC236}">
                <a16:creationId xmlns:a16="http://schemas.microsoft.com/office/drawing/2014/main" id="{6BA0718A-3228-2695-F3BE-F8D8ACB4C3F6}"/>
              </a:ext>
            </a:extLst>
          </p:cNvPr>
          <p:cNvSpPr/>
          <p:nvPr/>
        </p:nvSpPr>
        <p:spPr>
          <a:xfrm>
            <a:off x="1601879" y="2431424"/>
            <a:ext cx="1653992"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O</a:t>
            </a:r>
            <a:r>
              <a:rPr lang="es-ES" sz="2400" dirty="0" err="1">
                <a:ln w="0"/>
                <a:effectLst>
                  <a:outerShdw blurRad="38100" dist="19050" dir="2700000" algn="tl" rotWithShape="0">
                    <a:schemeClr val="dk1">
                      <a:alpha val="40000"/>
                    </a:schemeClr>
                  </a:outerShdw>
                </a:effectLst>
              </a:rPr>
              <a:t>bjetivos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6B91C12-7C3B-2EBD-6289-16A0400BAB0B}"/>
              </a:ext>
            </a:extLst>
          </p:cNvPr>
          <p:cNvSpPr/>
          <p:nvPr/>
        </p:nvSpPr>
        <p:spPr>
          <a:xfrm>
            <a:off x="5025277" y="2431424"/>
            <a:ext cx="2141446" cy="461665"/>
          </a:xfrm>
          <a:prstGeom prst="rect">
            <a:avLst/>
          </a:prstGeom>
          <a:noFill/>
        </p:spPr>
        <p:txBody>
          <a:bodyPr wrap="square" lIns="91440" tIns="45720" rIns="91440" bIns="45720">
            <a:spAutoFit/>
          </a:bodyPr>
          <a:lstStyle/>
          <a:p>
            <a:pPr algn="ctr"/>
            <a:r>
              <a:rPr lang="es-PE" sz="2400" b="0" cap="none" spc="0" dirty="0">
                <a:ln w="0"/>
                <a:solidFill>
                  <a:schemeClr val="tx1"/>
                </a:solidFill>
                <a:effectLst>
                  <a:outerShdw blurRad="38100" dist="19050" dir="2700000" algn="tl" rotWithShape="0">
                    <a:schemeClr val="dk1">
                      <a:alpha val="40000"/>
                    </a:schemeClr>
                  </a:outerShdw>
                </a:effectLst>
              </a:rPr>
              <a:t>Metodología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B912E60C-28E0-A363-F916-9CECB28373C2}"/>
              </a:ext>
            </a:extLst>
          </p:cNvPr>
          <p:cNvSpPr/>
          <p:nvPr/>
        </p:nvSpPr>
        <p:spPr>
          <a:xfrm>
            <a:off x="9120187" y="2431424"/>
            <a:ext cx="1704975"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Resultados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4" name="Marcador de contenido 7">
            <a:extLst>
              <a:ext uri="{FF2B5EF4-FFF2-40B4-BE49-F238E27FC236}">
                <a16:creationId xmlns:a16="http://schemas.microsoft.com/office/drawing/2014/main" id="{780BD072-81D5-55D6-D27F-101238DD8926}"/>
              </a:ext>
            </a:extLst>
          </p:cNvPr>
          <p:cNvSpPr txBox="1">
            <a:spLocks/>
          </p:cNvSpPr>
          <p:nvPr/>
        </p:nvSpPr>
        <p:spPr>
          <a:xfrm>
            <a:off x="8477251"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La prevalencia de RD fue del 57,62%, siendo el 47,29% RD no proliferativa y el 10,33% RD </a:t>
            </a:r>
            <a:r>
              <a:rPr lang="es-ES" sz="1600" dirty="0" err="1"/>
              <a:t>proliferativa.El</a:t>
            </a:r>
            <a:r>
              <a:rPr lang="es-ES" sz="1600" dirty="0"/>
              <a:t> único factor de riesgo significativo asociado con la RD fue la duración de la diabetes (≥ 10 años).</a:t>
            </a:r>
          </a:p>
        </p:txBody>
      </p:sp>
      <p:sp>
        <p:nvSpPr>
          <p:cNvPr id="7" name="Marcador de contenido 7">
            <a:extLst>
              <a:ext uri="{FF2B5EF4-FFF2-40B4-BE49-F238E27FC236}">
                <a16:creationId xmlns:a16="http://schemas.microsoft.com/office/drawing/2014/main" id="{E0121BB7-FF79-C541-F79F-B8C5ACAF862A}"/>
              </a:ext>
            </a:extLst>
          </p:cNvPr>
          <p:cNvSpPr txBox="1">
            <a:spLocks/>
          </p:cNvSpPr>
          <p:nvPr/>
        </p:nvSpPr>
        <p:spPr>
          <a:xfrm>
            <a:off x="4724401" y="3045485"/>
            <a:ext cx="2743200" cy="300892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Un estudio clínico prospectivo dividió a 427 pacientes en dos grupos: retinopatía no diabética (no RD, n = 180) y retinopatía diabética (RD, n = 247) según la edad y el sexo</a:t>
            </a:r>
          </a:p>
          <a:p>
            <a:pPr algn="just"/>
            <a:r>
              <a:rPr lang="es-ES" sz="1400" dirty="0"/>
              <a:t>.El control glucémico se definió como el promedio de los últimos cuatro controles glucémicos basales y la nefropatía diabética se definió como creatinina sérica ≥ 1,5 mg/100 ml.</a:t>
            </a:r>
            <a:endParaRPr lang="es-ES" sz="1600" dirty="0"/>
          </a:p>
        </p:txBody>
      </p:sp>
      <p:sp>
        <p:nvSpPr>
          <p:cNvPr id="9" name="Marcador de contenido 7">
            <a:extLst>
              <a:ext uri="{FF2B5EF4-FFF2-40B4-BE49-F238E27FC236}">
                <a16:creationId xmlns:a16="http://schemas.microsoft.com/office/drawing/2014/main" id="{55662AC2-B7A2-FC2C-0AEB-3C59F14F7BDB}"/>
              </a:ext>
            </a:extLst>
          </p:cNvPr>
          <p:cNvSpPr txBox="1">
            <a:spLocks/>
          </p:cNvSpPr>
          <p:nvPr/>
        </p:nvSpPr>
        <p:spPr>
          <a:xfrm>
            <a:off x="971551"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El estudio tuvo como objetivo determinar la prevalencia de retinopatía diabética (RD) y sus factores de riesgo asociados en pacientes con diabetes tipo 2 en el Hospital Nacional Dos de Mayo entre 1991-1994.</a:t>
            </a:r>
          </a:p>
        </p:txBody>
      </p:sp>
    </p:spTree>
    <p:extLst>
      <p:ext uri="{BB962C8B-B14F-4D97-AF65-F5344CB8AC3E}">
        <p14:creationId xmlns:p14="http://schemas.microsoft.com/office/powerpoint/2010/main" val="366063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p:txBody>
          <a:bodyPr>
            <a:noAutofit/>
          </a:bodyPr>
          <a:lstStyle/>
          <a:p>
            <a:r>
              <a:rPr lang="en-US" sz="3200" dirty="0"/>
              <a:t>Detection and Classification of Diabetic Retinopathy</a:t>
            </a:r>
            <a:br>
              <a:rPr lang="en-US" sz="3200" dirty="0"/>
            </a:br>
            <a:r>
              <a:rPr lang="en-US" sz="3200" dirty="0"/>
              <a:t>using Deep Learning</a:t>
            </a:r>
            <a:endParaRPr lang="es-ES" sz="3200" dirty="0"/>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6" name="Título 1">
            <a:extLst>
              <a:ext uri="{FF2B5EF4-FFF2-40B4-BE49-F238E27FC236}">
                <a16:creationId xmlns:a16="http://schemas.microsoft.com/office/drawing/2014/main" id="{F2D15490-C613-733D-B535-5F94C2CFFA59}"/>
              </a:ext>
            </a:extLst>
          </p:cNvPr>
          <p:cNvSpPr txBox="1">
            <a:spLocks/>
          </p:cNvSpPr>
          <p:nvPr/>
        </p:nvSpPr>
        <p:spPr>
          <a:xfrm>
            <a:off x="571499" y="264818"/>
            <a:ext cx="2295526" cy="244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r>
              <a:rPr lang="es-PE" sz="1400" dirty="0"/>
              <a:t>P</a:t>
            </a:r>
            <a:r>
              <a:rPr lang="es-ES" sz="1400" dirty="0" err="1"/>
              <a:t>aper</a:t>
            </a:r>
            <a:r>
              <a:rPr lang="es-ES" sz="1400" dirty="0"/>
              <a:t> relacionado 1</a:t>
            </a:r>
          </a:p>
        </p:txBody>
      </p:sp>
      <p:sp>
        <p:nvSpPr>
          <p:cNvPr id="10" name="Rectángulo 9">
            <a:extLst>
              <a:ext uri="{FF2B5EF4-FFF2-40B4-BE49-F238E27FC236}">
                <a16:creationId xmlns:a16="http://schemas.microsoft.com/office/drawing/2014/main" id="{6BA0718A-3228-2695-F3BE-F8D8ACB4C3F6}"/>
              </a:ext>
            </a:extLst>
          </p:cNvPr>
          <p:cNvSpPr/>
          <p:nvPr/>
        </p:nvSpPr>
        <p:spPr>
          <a:xfrm>
            <a:off x="1601879" y="2431424"/>
            <a:ext cx="1653992"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O</a:t>
            </a:r>
            <a:r>
              <a:rPr lang="es-ES" sz="2400" dirty="0" err="1">
                <a:ln w="0"/>
                <a:effectLst>
                  <a:outerShdw blurRad="38100" dist="19050" dir="2700000" algn="tl" rotWithShape="0">
                    <a:schemeClr val="dk1">
                      <a:alpha val="40000"/>
                    </a:schemeClr>
                  </a:outerShdw>
                </a:effectLst>
              </a:rPr>
              <a:t>bjetivos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6B91C12-7C3B-2EBD-6289-16A0400BAB0B}"/>
              </a:ext>
            </a:extLst>
          </p:cNvPr>
          <p:cNvSpPr/>
          <p:nvPr/>
        </p:nvSpPr>
        <p:spPr>
          <a:xfrm>
            <a:off x="5025277" y="2431424"/>
            <a:ext cx="2141446" cy="461665"/>
          </a:xfrm>
          <a:prstGeom prst="rect">
            <a:avLst/>
          </a:prstGeom>
          <a:noFill/>
        </p:spPr>
        <p:txBody>
          <a:bodyPr wrap="square" lIns="91440" tIns="45720" rIns="91440" bIns="45720">
            <a:spAutoFit/>
          </a:bodyPr>
          <a:lstStyle/>
          <a:p>
            <a:pPr algn="ctr"/>
            <a:r>
              <a:rPr lang="es-PE" sz="2400" b="0" cap="none" spc="0" dirty="0">
                <a:ln w="0"/>
                <a:solidFill>
                  <a:schemeClr val="tx1"/>
                </a:solidFill>
                <a:effectLst>
                  <a:outerShdw blurRad="38100" dist="19050" dir="2700000" algn="tl" rotWithShape="0">
                    <a:schemeClr val="dk1">
                      <a:alpha val="40000"/>
                    </a:schemeClr>
                  </a:outerShdw>
                </a:effectLst>
              </a:rPr>
              <a:t>Metodología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B912E60C-28E0-A363-F916-9CECB28373C2}"/>
              </a:ext>
            </a:extLst>
          </p:cNvPr>
          <p:cNvSpPr/>
          <p:nvPr/>
        </p:nvSpPr>
        <p:spPr>
          <a:xfrm>
            <a:off x="9120187" y="2431424"/>
            <a:ext cx="1704975"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Resultados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4" name="Marcador de contenido 7">
            <a:extLst>
              <a:ext uri="{FF2B5EF4-FFF2-40B4-BE49-F238E27FC236}">
                <a16:creationId xmlns:a16="http://schemas.microsoft.com/office/drawing/2014/main" id="{780BD072-81D5-55D6-D27F-101238DD8926}"/>
              </a:ext>
            </a:extLst>
          </p:cNvPr>
          <p:cNvSpPr txBox="1">
            <a:spLocks/>
          </p:cNvSpPr>
          <p:nvPr/>
        </p:nvSpPr>
        <p:spPr>
          <a:xfrm>
            <a:off x="8477251" y="3045486"/>
            <a:ext cx="2743200" cy="3008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El modelo entrenado logró una precisión del 47 % durante las pruebas, lo que demuestra la eficacia del enfoque de aprendizaje profundo en la clasificación de las etapas de recuperación ante desastres.</a:t>
            </a:r>
          </a:p>
        </p:txBody>
      </p:sp>
      <p:sp>
        <p:nvSpPr>
          <p:cNvPr id="7" name="Marcador de contenido 7">
            <a:extLst>
              <a:ext uri="{FF2B5EF4-FFF2-40B4-BE49-F238E27FC236}">
                <a16:creationId xmlns:a16="http://schemas.microsoft.com/office/drawing/2014/main" id="{E0121BB7-FF79-C541-F79F-B8C5ACAF862A}"/>
              </a:ext>
            </a:extLst>
          </p:cNvPr>
          <p:cNvSpPr txBox="1">
            <a:spLocks/>
          </p:cNvSpPr>
          <p:nvPr/>
        </p:nvSpPr>
        <p:spPr>
          <a:xfrm>
            <a:off x="4724401" y="3045485"/>
            <a:ext cx="2743200" cy="340974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Se utilizan técnicas de aprendizaje profundo, específicamente un modelo ResNet-50 entrenado, para la extracción de características de imágenes de retina.</a:t>
            </a:r>
          </a:p>
          <a:p>
            <a:pPr algn="just"/>
            <a:r>
              <a:rPr lang="es-ES" sz="1400" dirty="0"/>
              <a:t>La metodología implica el uso de Redes Neuronales Convolucionales (CNN) para la clasificación de imágenes, donde se aplican funciones de activación de Unidad Lineal Rectificada (RELU) después de cada operación de convolución.</a:t>
            </a:r>
            <a:endParaRPr lang="es-ES" sz="1600" dirty="0"/>
          </a:p>
        </p:txBody>
      </p:sp>
      <p:sp>
        <p:nvSpPr>
          <p:cNvPr id="9" name="Marcador de contenido 7">
            <a:extLst>
              <a:ext uri="{FF2B5EF4-FFF2-40B4-BE49-F238E27FC236}">
                <a16:creationId xmlns:a16="http://schemas.microsoft.com/office/drawing/2014/main" id="{55662AC2-B7A2-FC2C-0AEB-3C59F14F7BDB}"/>
              </a:ext>
            </a:extLst>
          </p:cNvPr>
          <p:cNvSpPr txBox="1">
            <a:spLocks/>
          </p:cNvSpPr>
          <p:nvPr/>
        </p:nvSpPr>
        <p:spPr>
          <a:xfrm>
            <a:off x="971551" y="3045486"/>
            <a:ext cx="2743200" cy="327911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El objetivo principal de la investigación es detectar y clasificar la Retinopatía Diabética (RD) en etapas tempranas para reducir la necesidad de cirugías complejas.</a:t>
            </a:r>
          </a:p>
          <a:p>
            <a:pPr algn="just"/>
            <a:r>
              <a:rPr lang="es-ES" sz="1600" dirty="0"/>
              <a:t>El estudio tiene como objetivo clasificar la RD en cinco etapas: sin RD, RD grave, RD moderada, RD proliferativa y RD leve utilizando técnicas de aprendizaje profundo.</a:t>
            </a:r>
            <a:endParaRPr lang="en-US" sz="1600" dirty="0"/>
          </a:p>
        </p:txBody>
      </p:sp>
    </p:spTree>
    <p:extLst>
      <p:ext uri="{BB962C8B-B14F-4D97-AF65-F5344CB8AC3E}">
        <p14:creationId xmlns:p14="http://schemas.microsoft.com/office/powerpoint/2010/main" val="37756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1A16-EB5D-EDFE-23D6-77D0CA512CB3}"/>
              </a:ext>
            </a:extLst>
          </p:cNvPr>
          <p:cNvSpPr>
            <a:spLocks noGrp="1"/>
          </p:cNvSpPr>
          <p:nvPr>
            <p:ph type="title"/>
          </p:nvPr>
        </p:nvSpPr>
        <p:spPr>
          <a:xfrm>
            <a:off x="571500" y="700175"/>
            <a:ext cx="11049000" cy="1084101"/>
          </a:xfrm>
        </p:spPr>
        <p:txBody>
          <a:bodyPr>
            <a:noAutofit/>
          </a:bodyPr>
          <a:lstStyle/>
          <a:p>
            <a:r>
              <a:rPr lang="en-US" sz="3200" dirty="0"/>
              <a:t>Retinal Disease Detection Using Deep Learning Techniques: A Comprehensive Review</a:t>
            </a:r>
            <a:endParaRPr lang="es-ES" sz="3200" dirty="0"/>
          </a:p>
        </p:txBody>
      </p:sp>
      <p:pic>
        <p:nvPicPr>
          <p:cNvPr id="5" name="Imagen 4">
            <a:extLst>
              <a:ext uri="{FF2B5EF4-FFF2-40B4-BE49-F238E27FC236}">
                <a16:creationId xmlns:a16="http://schemas.microsoft.com/office/drawing/2014/main" id="{CFA7A349-7250-0E9D-D149-9A091CABBAC3}"/>
              </a:ext>
            </a:extLst>
          </p:cNvPr>
          <p:cNvPicPr>
            <a:picLocks noChangeAspect="1"/>
          </p:cNvPicPr>
          <p:nvPr/>
        </p:nvPicPr>
        <p:blipFill>
          <a:blip r:embed="rId2"/>
          <a:stretch>
            <a:fillRect/>
          </a:stretch>
        </p:blipFill>
        <p:spPr>
          <a:xfrm>
            <a:off x="9972675" y="52364"/>
            <a:ext cx="2047959" cy="485776"/>
          </a:xfrm>
          <a:prstGeom prst="rect">
            <a:avLst/>
          </a:prstGeom>
        </p:spPr>
      </p:pic>
      <p:sp>
        <p:nvSpPr>
          <p:cNvPr id="6" name="Título 1">
            <a:extLst>
              <a:ext uri="{FF2B5EF4-FFF2-40B4-BE49-F238E27FC236}">
                <a16:creationId xmlns:a16="http://schemas.microsoft.com/office/drawing/2014/main" id="{F2D15490-C613-733D-B535-5F94C2CFFA59}"/>
              </a:ext>
            </a:extLst>
          </p:cNvPr>
          <p:cNvSpPr txBox="1">
            <a:spLocks/>
          </p:cNvSpPr>
          <p:nvPr/>
        </p:nvSpPr>
        <p:spPr>
          <a:xfrm>
            <a:off x="571499" y="264818"/>
            <a:ext cx="2295526" cy="244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r>
              <a:rPr lang="es-PE" sz="1400" dirty="0"/>
              <a:t>P</a:t>
            </a:r>
            <a:r>
              <a:rPr lang="es-ES" sz="1400" dirty="0" err="1"/>
              <a:t>aper</a:t>
            </a:r>
            <a:r>
              <a:rPr lang="es-ES" sz="1400" dirty="0"/>
              <a:t> relacionado 2</a:t>
            </a:r>
          </a:p>
        </p:txBody>
      </p:sp>
      <p:sp>
        <p:nvSpPr>
          <p:cNvPr id="10" name="Rectángulo 9">
            <a:extLst>
              <a:ext uri="{FF2B5EF4-FFF2-40B4-BE49-F238E27FC236}">
                <a16:creationId xmlns:a16="http://schemas.microsoft.com/office/drawing/2014/main" id="{6BA0718A-3228-2695-F3BE-F8D8ACB4C3F6}"/>
              </a:ext>
            </a:extLst>
          </p:cNvPr>
          <p:cNvSpPr/>
          <p:nvPr/>
        </p:nvSpPr>
        <p:spPr>
          <a:xfrm>
            <a:off x="1601879" y="2431424"/>
            <a:ext cx="1653992"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O</a:t>
            </a:r>
            <a:r>
              <a:rPr lang="es-ES" sz="2400" dirty="0" err="1">
                <a:ln w="0"/>
                <a:effectLst>
                  <a:outerShdw blurRad="38100" dist="19050" dir="2700000" algn="tl" rotWithShape="0">
                    <a:schemeClr val="dk1">
                      <a:alpha val="40000"/>
                    </a:schemeClr>
                  </a:outerShdw>
                </a:effectLst>
              </a:rPr>
              <a:t>bjetivos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6B91C12-7C3B-2EBD-6289-16A0400BAB0B}"/>
              </a:ext>
            </a:extLst>
          </p:cNvPr>
          <p:cNvSpPr/>
          <p:nvPr/>
        </p:nvSpPr>
        <p:spPr>
          <a:xfrm>
            <a:off x="5025277" y="2431424"/>
            <a:ext cx="2141446" cy="461665"/>
          </a:xfrm>
          <a:prstGeom prst="rect">
            <a:avLst/>
          </a:prstGeom>
          <a:noFill/>
        </p:spPr>
        <p:txBody>
          <a:bodyPr wrap="square" lIns="91440" tIns="45720" rIns="91440" bIns="45720">
            <a:spAutoFit/>
          </a:bodyPr>
          <a:lstStyle/>
          <a:p>
            <a:pPr algn="ctr"/>
            <a:r>
              <a:rPr lang="es-PE" sz="2400" b="0" cap="none" spc="0" dirty="0">
                <a:ln w="0"/>
                <a:solidFill>
                  <a:schemeClr val="tx1"/>
                </a:solidFill>
                <a:effectLst>
                  <a:outerShdw blurRad="38100" dist="19050" dir="2700000" algn="tl" rotWithShape="0">
                    <a:schemeClr val="dk1">
                      <a:alpha val="40000"/>
                    </a:schemeClr>
                  </a:outerShdw>
                </a:effectLst>
              </a:rPr>
              <a:t>Metodología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B912E60C-28E0-A363-F916-9CECB28373C2}"/>
              </a:ext>
            </a:extLst>
          </p:cNvPr>
          <p:cNvSpPr/>
          <p:nvPr/>
        </p:nvSpPr>
        <p:spPr>
          <a:xfrm>
            <a:off x="9120187" y="2431424"/>
            <a:ext cx="1704975" cy="461665"/>
          </a:xfrm>
          <a:prstGeom prst="rect">
            <a:avLst/>
          </a:prstGeom>
          <a:noFill/>
        </p:spPr>
        <p:txBody>
          <a:bodyPr wrap="square" lIns="91440" tIns="45720" rIns="91440" bIns="45720">
            <a:spAutoFit/>
          </a:bodyPr>
          <a:lstStyle/>
          <a:p>
            <a:pPr algn="ctr"/>
            <a:r>
              <a:rPr lang="es-PE" sz="2400" dirty="0">
                <a:ln w="0"/>
                <a:effectLst>
                  <a:outerShdw blurRad="38100" dist="19050" dir="2700000" algn="tl" rotWithShape="0">
                    <a:schemeClr val="dk1">
                      <a:alpha val="40000"/>
                    </a:schemeClr>
                  </a:outerShdw>
                </a:effectLst>
              </a:rPr>
              <a:t>Resultados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4" name="Marcador de contenido 7">
            <a:extLst>
              <a:ext uri="{FF2B5EF4-FFF2-40B4-BE49-F238E27FC236}">
                <a16:creationId xmlns:a16="http://schemas.microsoft.com/office/drawing/2014/main" id="{780BD072-81D5-55D6-D27F-101238DD8926}"/>
              </a:ext>
            </a:extLst>
          </p:cNvPr>
          <p:cNvSpPr txBox="1">
            <a:spLocks/>
          </p:cNvSpPr>
          <p:nvPr/>
        </p:nvSpPr>
        <p:spPr>
          <a:xfrm>
            <a:off x="8477251" y="3045487"/>
            <a:ext cx="2743200" cy="327911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La investigación concluyó que el CAD, impulsado por el aprendizaje profundo, desempeñará un papel crucial como tecnología de asistencia en la detección y clasificación de enfermedades de la retina.</a:t>
            </a:r>
          </a:p>
          <a:p>
            <a:pPr algn="just"/>
            <a:r>
              <a:rPr lang="es-ES" sz="1600" dirty="0"/>
              <a:t>Se reconocieron los desafíos en la detección automatizada de enfermedades debido a la naturaleza compleja de las lesiones de la retina.</a:t>
            </a:r>
          </a:p>
        </p:txBody>
      </p:sp>
      <p:sp>
        <p:nvSpPr>
          <p:cNvPr id="7" name="Marcador de contenido 7">
            <a:extLst>
              <a:ext uri="{FF2B5EF4-FFF2-40B4-BE49-F238E27FC236}">
                <a16:creationId xmlns:a16="http://schemas.microsoft.com/office/drawing/2014/main" id="{E0121BB7-FF79-C541-F79F-B8C5ACAF862A}"/>
              </a:ext>
            </a:extLst>
          </p:cNvPr>
          <p:cNvSpPr txBox="1">
            <a:spLocks/>
          </p:cNvSpPr>
          <p:nvPr/>
        </p:nvSpPr>
        <p:spPr>
          <a:xfrm>
            <a:off x="4724401" y="3045485"/>
            <a:ext cx="2743200" cy="31123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Las redes neuronales convolucionales profundas (DCNN) y los transformadores de visión (</a:t>
            </a:r>
            <a:r>
              <a:rPr lang="es-ES" sz="1400" dirty="0" err="1"/>
              <a:t>ViT</a:t>
            </a:r>
            <a:r>
              <a:rPr lang="es-ES" sz="1400" dirty="0"/>
              <a:t>) se destacaron como tecnologías clave para el diagnóstico asistido por computadora (CAD) en enfermedades de la retina.</a:t>
            </a:r>
          </a:p>
          <a:p>
            <a:pPr algn="just"/>
            <a:r>
              <a:rPr lang="es-ES" sz="1300" dirty="0"/>
              <a:t>El estudio propuso la exploración de arquitecturas CNN de conjunto para mejorar el rendimiento en tareas multiclase y </a:t>
            </a:r>
            <a:r>
              <a:rPr lang="es-ES" sz="1300" dirty="0" err="1"/>
              <a:t>multietiqueta</a:t>
            </a:r>
            <a:r>
              <a:rPr lang="es-ES" sz="1300" dirty="0"/>
              <a:t>.</a:t>
            </a:r>
          </a:p>
        </p:txBody>
      </p:sp>
      <p:sp>
        <p:nvSpPr>
          <p:cNvPr id="9" name="Marcador de contenido 7">
            <a:extLst>
              <a:ext uri="{FF2B5EF4-FFF2-40B4-BE49-F238E27FC236}">
                <a16:creationId xmlns:a16="http://schemas.microsoft.com/office/drawing/2014/main" id="{55662AC2-B7A2-FC2C-0AEB-3C59F14F7BDB}"/>
              </a:ext>
            </a:extLst>
          </p:cNvPr>
          <p:cNvSpPr txBox="1">
            <a:spLocks/>
          </p:cNvSpPr>
          <p:nvPr/>
        </p:nvSpPr>
        <p:spPr>
          <a:xfrm>
            <a:off x="971551" y="3045486"/>
            <a:ext cx="2743200" cy="32791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a:t>La investigación tuvo como objetivo revisar patologías retinianas comunes, discutir modalidades de imágenes prevalentes y evaluar la investigación actual de aprendizaje profundo para detectar y clasificar diversas enfermedades de la retina.</a:t>
            </a:r>
          </a:p>
        </p:txBody>
      </p:sp>
    </p:spTree>
    <p:extLst>
      <p:ext uri="{BB962C8B-B14F-4D97-AF65-F5344CB8AC3E}">
        <p14:creationId xmlns:p14="http://schemas.microsoft.com/office/powerpoint/2010/main" val="738561146"/>
      </p:ext>
    </p:extLst>
  </p:cSld>
  <p:clrMapOvr>
    <a:masterClrMapping/>
  </p:clrMapOvr>
</p:sld>
</file>

<file path=ppt/theme/theme1.xml><?xml version="1.0" encoding="utf-8"?>
<a:theme xmlns:a="http://schemas.openxmlformats.org/drawingml/2006/main" name="Alignment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130</TotalTime>
  <Words>967</Words>
  <Application>Microsoft Office PowerPoint</Application>
  <PresentationFormat>Panorámica</PresentationFormat>
  <Paragraphs>63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Batang</vt:lpstr>
      <vt:lpstr>Arial</vt:lpstr>
      <vt:lpstr>Avenir Next LT Pro Light</vt:lpstr>
      <vt:lpstr>AlignmentVTI</vt:lpstr>
      <vt:lpstr>Evaluación de modelos de deep learning para una detección temprana de retinopatía diabética</vt:lpstr>
      <vt:lpstr>Contexto de la realidad problemática</vt:lpstr>
      <vt:lpstr>Using Deep Learning Architectures for Detection and Classification of Diabetic Retinopathy</vt:lpstr>
      <vt:lpstr>A Diabetic Retinopathy Detection Using Customized Convolutional Neural Network</vt:lpstr>
      <vt:lpstr>Prevalencia y los factores asociados con la retinopatía diabética en pacientes del Programa Integral de Diabetes en San Genaro de Villa Chorrillos, Lima-Perú</vt:lpstr>
      <vt:lpstr>Retinopatía diabética: prevalencia y factores de riesgo asociados</vt:lpstr>
      <vt:lpstr>Detection and Classification of Diabetic Retinopathy using Deep Learning</vt:lpstr>
      <vt:lpstr>Retinal Disease Detection Using Deep Learning Techniques: A Comprehensive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ARROYO ALMONACID, Jose Eduardo</dc:creator>
  <cp:lastModifiedBy>ARROYO ALMONACID, Jose Eduardo</cp:lastModifiedBy>
  <cp:revision>3</cp:revision>
  <dcterms:created xsi:type="dcterms:W3CDTF">2024-05-06T09:44:27Z</dcterms:created>
  <dcterms:modified xsi:type="dcterms:W3CDTF">2024-05-06T23:33:10Z</dcterms:modified>
</cp:coreProperties>
</file>