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8" r:id="rId10"/>
    <p:sldId id="269" r:id="rId11"/>
    <p:sldId id="266" r:id="rId12"/>
    <p:sldId id="267" r:id="rId13"/>
    <p:sldId id="264" r:id="rId14"/>
    <p:sldId id="265"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3/5/2020</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magen panorámica con descripció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6343B39-165A-4B68-AA5C-581F5336313C}" type="datetimeFigureOut">
              <a:rPr lang="en-US" dirty="0"/>
              <a:t>3/5/2020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42C8C57-33F9-4259-AC4F-0E3F5BEC9B94}" type="datetimeFigureOut">
              <a:rPr lang="en-US" dirty="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748772B-8FA2-401F-A0A1-A59855EDBC3E}" type="datetimeFigureOut">
              <a:rPr lang="en-US" dirty="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3DD5BDE-5A90-4611-82E9-0FC5746D30C5}" type="datetimeFigureOut">
              <a:rPr lang="en-US" dirty="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3/5/2020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3/5/2020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s-ES"/>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3/5/2020</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09472EB-AC54-4713-BFC2-BEB621108C63}" type="datetimeFigureOut">
              <a:rPr lang="en-US" dirty="0"/>
              <a:t>3/5/2020</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3/5/2020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3/5/2020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3/5/2020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3/5/2020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6ED06B6-C816-4861-964D-15A98395707D}" type="datetimeFigureOut">
              <a:rPr lang="en-US" dirty="0"/>
              <a:t>3/5/2020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0B1A8AB-EA7C-4B1B-9D73-E2551851FABE}" type="datetimeFigureOut">
              <a:rPr lang="en-US" dirty="0"/>
              <a:t>3/5/2020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3/5/2020</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C18C83-FE91-4429-A320-7C578DD3FDDE}"/>
              </a:ext>
            </a:extLst>
          </p:cNvPr>
          <p:cNvSpPr>
            <a:spLocks noGrp="1"/>
          </p:cNvSpPr>
          <p:nvPr>
            <p:ph type="ctrTitle"/>
          </p:nvPr>
        </p:nvSpPr>
        <p:spPr/>
        <p:txBody>
          <a:bodyPr/>
          <a:lstStyle/>
          <a:p>
            <a:r>
              <a:rPr lang="es-MX" dirty="0"/>
              <a:t>Inclusión educativa</a:t>
            </a:r>
          </a:p>
        </p:txBody>
      </p:sp>
      <p:sp>
        <p:nvSpPr>
          <p:cNvPr id="3" name="Subtítulo 2">
            <a:extLst>
              <a:ext uri="{FF2B5EF4-FFF2-40B4-BE49-F238E27FC236}">
                <a16:creationId xmlns:a16="http://schemas.microsoft.com/office/drawing/2014/main" id="{F176C577-4D65-4718-9623-DD38BD1A91C0}"/>
              </a:ext>
            </a:extLst>
          </p:cNvPr>
          <p:cNvSpPr>
            <a:spLocks noGrp="1"/>
          </p:cNvSpPr>
          <p:nvPr>
            <p:ph type="subTitle" idx="1"/>
          </p:nvPr>
        </p:nvSpPr>
        <p:spPr>
          <a:xfrm>
            <a:off x="1154955" y="4777380"/>
            <a:ext cx="8825658" cy="1505974"/>
          </a:xfrm>
        </p:spPr>
        <p:txBody>
          <a:bodyPr>
            <a:normAutofit fontScale="92500" lnSpcReduction="10000"/>
          </a:bodyPr>
          <a:lstStyle/>
          <a:p>
            <a:pPr marL="285750" indent="-285750">
              <a:buFont typeface="Arial" panose="020B0604020202020204" pitchFamily="34" charset="0"/>
              <a:buChar char="•"/>
            </a:pPr>
            <a:r>
              <a:rPr lang="es-MX" dirty="0"/>
              <a:t>José Baeza</a:t>
            </a:r>
          </a:p>
          <a:p>
            <a:pPr marL="285750" indent="-285750">
              <a:buFont typeface="Arial" panose="020B0604020202020204" pitchFamily="34" charset="0"/>
              <a:buChar char="•"/>
            </a:pPr>
            <a:r>
              <a:rPr lang="es-MX" dirty="0"/>
              <a:t>Ariel May</a:t>
            </a:r>
          </a:p>
          <a:p>
            <a:pPr marL="285750" indent="-285750">
              <a:buFont typeface="Arial" panose="020B0604020202020204" pitchFamily="34" charset="0"/>
              <a:buChar char="•"/>
            </a:pPr>
            <a:r>
              <a:rPr lang="es-MX" dirty="0"/>
              <a:t>Nicolás Gala</a:t>
            </a:r>
          </a:p>
          <a:p>
            <a:pPr marL="285750" indent="-285750">
              <a:buFont typeface="Arial" panose="020B0604020202020204" pitchFamily="34" charset="0"/>
              <a:buChar char="•"/>
            </a:pPr>
            <a:r>
              <a:rPr lang="es-MX" dirty="0"/>
              <a:t>Leonardo Hernández</a:t>
            </a:r>
          </a:p>
        </p:txBody>
      </p:sp>
    </p:spTree>
    <p:extLst>
      <p:ext uri="{BB962C8B-B14F-4D97-AF65-F5344CB8AC3E}">
        <p14:creationId xmlns:p14="http://schemas.microsoft.com/office/powerpoint/2010/main" val="857074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C43A114B-CAF8-402E-A898-DEE2C202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Oval 87">
            <a:extLst>
              <a:ext uri="{FF2B5EF4-FFF2-40B4-BE49-F238E27FC236}">
                <a16:creationId xmlns:a16="http://schemas.microsoft.com/office/drawing/2014/main" id="{64E68BB1-DCF6-49AB-8FF1-7E68DCBCD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0" name="Oval 89">
            <a:extLst>
              <a:ext uri="{FF2B5EF4-FFF2-40B4-BE49-F238E27FC236}">
                <a16:creationId xmlns:a16="http://schemas.microsoft.com/office/drawing/2014/main" id="{DA9B8539-604B-420E-BA1B-0A2E64CD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2" name="Oval 91">
            <a:extLst>
              <a:ext uri="{FF2B5EF4-FFF2-40B4-BE49-F238E27FC236}">
                <a16:creationId xmlns:a16="http://schemas.microsoft.com/office/drawing/2014/main" id="{7236CAA2-54C3-4136-B0CC-6837B14D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4"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96" name="Rectangle 95">
            <a:extLst>
              <a:ext uri="{FF2B5EF4-FFF2-40B4-BE49-F238E27FC236}">
                <a16:creationId xmlns:a16="http://schemas.microsoft.com/office/drawing/2014/main" id="{F73C5439-21D4-46F3-9CF4-FF1CE786F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C57AC08D-F06D-4477-990E-B4E714A9DE53}"/>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a:t>Personas</a:t>
            </a:r>
          </a:p>
        </p:txBody>
      </p:sp>
      <p:grpSp>
        <p:nvGrpSpPr>
          <p:cNvPr id="98" name="Group 97">
            <a:extLst>
              <a:ext uri="{FF2B5EF4-FFF2-40B4-BE49-F238E27FC236}">
                <a16:creationId xmlns:a16="http://schemas.microsoft.com/office/drawing/2014/main" id="{227140B8-92FC-43F0-8CCA-F40052CE50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99" name="Rectangle 98">
              <a:extLst>
                <a:ext uri="{FF2B5EF4-FFF2-40B4-BE49-F238E27FC236}">
                  <a16:creationId xmlns:a16="http://schemas.microsoft.com/office/drawing/2014/main" id="{E14FEF32-7604-4713-A9F1-9D90A6F78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0" name="Freeform 5">
              <a:extLst>
                <a:ext uri="{FF2B5EF4-FFF2-40B4-BE49-F238E27FC236}">
                  <a16:creationId xmlns:a16="http://schemas.microsoft.com/office/drawing/2014/main" id="{95AD3905-A7DD-4026-B7FD-C203CC305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1" name="Freeform 5">
              <a:extLst>
                <a:ext uri="{FF2B5EF4-FFF2-40B4-BE49-F238E27FC236}">
                  <a16:creationId xmlns:a16="http://schemas.microsoft.com/office/drawing/2014/main" id="{467A9BDB-6572-473C-B2E5-C1AC2F716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7178" name="Picture 10">
            <a:extLst>
              <a:ext uri="{FF2B5EF4-FFF2-40B4-BE49-F238E27FC236}">
                <a16:creationId xmlns:a16="http://schemas.microsoft.com/office/drawing/2014/main" id="{DBD99255-942A-4F16-8F39-223C2477D4A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54707" y="895738"/>
            <a:ext cx="7325755" cy="5237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165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543066E2-F97E-4B1B-8E34-0571AC69B3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 y="0"/>
            <a:ext cx="970121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Elipse 1">
            <a:extLst>
              <a:ext uri="{FF2B5EF4-FFF2-40B4-BE49-F238E27FC236}">
                <a16:creationId xmlns:a16="http://schemas.microsoft.com/office/drawing/2014/main" id="{8DC69988-113F-4F9C-A4F1-A3E9CE43453F}"/>
              </a:ext>
            </a:extLst>
          </p:cNvPr>
          <p:cNvSpPr/>
          <p:nvPr/>
        </p:nvSpPr>
        <p:spPr>
          <a:xfrm>
            <a:off x="799522" y="2186359"/>
            <a:ext cx="401217" cy="39188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MX"/>
          </a:p>
        </p:txBody>
      </p:sp>
      <p:sp>
        <p:nvSpPr>
          <p:cNvPr id="4" name="Elipse 3">
            <a:extLst>
              <a:ext uri="{FF2B5EF4-FFF2-40B4-BE49-F238E27FC236}">
                <a16:creationId xmlns:a16="http://schemas.microsoft.com/office/drawing/2014/main" id="{E3A78F64-5FE4-4DD1-8B97-7EA9DD1C6F0C}"/>
              </a:ext>
            </a:extLst>
          </p:cNvPr>
          <p:cNvSpPr/>
          <p:nvPr/>
        </p:nvSpPr>
        <p:spPr>
          <a:xfrm>
            <a:off x="2090058" y="2180795"/>
            <a:ext cx="401217" cy="3918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sp>
        <p:nvSpPr>
          <p:cNvPr id="5" name="Elipse 4">
            <a:extLst>
              <a:ext uri="{FF2B5EF4-FFF2-40B4-BE49-F238E27FC236}">
                <a16:creationId xmlns:a16="http://schemas.microsoft.com/office/drawing/2014/main" id="{DB80CDB9-4BB9-4126-AF5F-760EBC34CD09}"/>
              </a:ext>
            </a:extLst>
          </p:cNvPr>
          <p:cNvSpPr/>
          <p:nvPr/>
        </p:nvSpPr>
        <p:spPr>
          <a:xfrm>
            <a:off x="2090057" y="3893434"/>
            <a:ext cx="401217" cy="3918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MX"/>
          </a:p>
        </p:txBody>
      </p:sp>
      <p:sp>
        <p:nvSpPr>
          <p:cNvPr id="6" name="Elipse 5">
            <a:extLst>
              <a:ext uri="{FF2B5EF4-FFF2-40B4-BE49-F238E27FC236}">
                <a16:creationId xmlns:a16="http://schemas.microsoft.com/office/drawing/2014/main" id="{00581E67-2315-44C9-AC60-B35E5A4AF1EB}"/>
              </a:ext>
            </a:extLst>
          </p:cNvPr>
          <p:cNvSpPr/>
          <p:nvPr/>
        </p:nvSpPr>
        <p:spPr>
          <a:xfrm>
            <a:off x="3367951" y="3893434"/>
            <a:ext cx="401217" cy="3918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MX"/>
          </a:p>
        </p:txBody>
      </p:sp>
      <p:sp>
        <p:nvSpPr>
          <p:cNvPr id="7" name="Elipse 6">
            <a:extLst>
              <a:ext uri="{FF2B5EF4-FFF2-40B4-BE49-F238E27FC236}">
                <a16:creationId xmlns:a16="http://schemas.microsoft.com/office/drawing/2014/main" id="{7524808D-1A3E-4B10-A8AC-AA7C014395B0}"/>
              </a:ext>
            </a:extLst>
          </p:cNvPr>
          <p:cNvSpPr/>
          <p:nvPr/>
        </p:nvSpPr>
        <p:spPr>
          <a:xfrm>
            <a:off x="5895391" y="3893434"/>
            <a:ext cx="401217" cy="3918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MX"/>
          </a:p>
        </p:txBody>
      </p:sp>
      <p:sp>
        <p:nvSpPr>
          <p:cNvPr id="3" name="CuadroTexto 2">
            <a:extLst>
              <a:ext uri="{FF2B5EF4-FFF2-40B4-BE49-F238E27FC236}">
                <a16:creationId xmlns:a16="http://schemas.microsoft.com/office/drawing/2014/main" id="{17EAC050-E970-47F6-8119-B8C3B4483B69}"/>
              </a:ext>
            </a:extLst>
          </p:cNvPr>
          <p:cNvSpPr txBox="1"/>
          <p:nvPr/>
        </p:nvSpPr>
        <p:spPr>
          <a:xfrm>
            <a:off x="9521505" y="1174459"/>
            <a:ext cx="2533475" cy="1600438"/>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s-MX" sz="1400" dirty="0"/>
              <a:t>Realizamos la planeación de la visita al centro audiológico en la cual revisamos los incisos del cuestionario y planificamos el tiempo para optimizar nuestra visita.</a:t>
            </a:r>
          </a:p>
        </p:txBody>
      </p:sp>
      <p:sp>
        <p:nvSpPr>
          <p:cNvPr id="9" name="CuadroTexto 8">
            <a:extLst>
              <a:ext uri="{FF2B5EF4-FFF2-40B4-BE49-F238E27FC236}">
                <a16:creationId xmlns:a16="http://schemas.microsoft.com/office/drawing/2014/main" id="{9D6C73F4-6921-4770-BF7C-E72D5BD27B07}"/>
              </a:ext>
            </a:extLst>
          </p:cNvPr>
          <p:cNvSpPr txBox="1"/>
          <p:nvPr/>
        </p:nvSpPr>
        <p:spPr>
          <a:xfrm>
            <a:off x="9521505" y="2774897"/>
            <a:ext cx="2533475" cy="353943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s-MX" sz="1400" dirty="0"/>
              <a:t>Realizamos una visita al centro audiológico de Mérida a las 4pm para presentar un cuestionario a los alumnos y maestros de la institución, esta encuesta tenía un enfoque en cuanto a las materias para los alumnos y a la metodología de enseñanza para los profesores, fue una experiencia grata ya que nos incluyeron en algunas actividades de la institución.</a:t>
            </a:r>
          </a:p>
        </p:txBody>
      </p:sp>
    </p:spTree>
    <p:extLst>
      <p:ext uri="{BB962C8B-B14F-4D97-AF65-F5344CB8AC3E}">
        <p14:creationId xmlns:p14="http://schemas.microsoft.com/office/powerpoint/2010/main" val="2743570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543066E2-F97E-4B1B-8E34-0571AC69B3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 y="0"/>
            <a:ext cx="970121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Elipse 1">
            <a:extLst>
              <a:ext uri="{FF2B5EF4-FFF2-40B4-BE49-F238E27FC236}">
                <a16:creationId xmlns:a16="http://schemas.microsoft.com/office/drawing/2014/main" id="{8DC69988-113F-4F9C-A4F1-A3E9CE43453F}"/>
              </a:ext>
            </a:extLst>
          </p:cNvPr>
          <p:cNvSpPr/>
          <p:nvPr/>
        </p:nvSpPr>
        <p:spPr>
          <a:xfrm>
            <a:off x="799522" y="2186359"/>
            <a:ext cx="401217" cy="39188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MX"/>
          </a:p>
        </p:txBody>
      </p:sp>
      <p:sp>
        <p:nvSpPr>
          <p:cNvPr id="4" name="Elipse 3">
            <a:extLst>
              <a:ext uri="{FF2B5EF4-FFF2-40B4-BE49-F238E27FC236}">
                <a16:creationId xmlns:a16="http://schemas.microsoft.com/office/drawing/2014/main" id="{E3A78F64-5FE4-4DD1-8B97-7EA9DD1C6F0C}"/>
              </a:ext>
            </a:extLst>
          </p:cNvPr>
          <p:cNvSpPr/>
          <p:nvPr/>
        </p:nvSpPr>
        <p:spPr>
          <a:xfrm>
            <a:off x="2090058" y="2180795"/>
            <a:ext cx="401217" cy="3918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sp>
        <p:nvSpPr>
          <p:cNvPr id="5" name="Elipse 4">
            <a:extLst>
              <a:ext uri="{FF2B5EF4-FFF2-40B4-BE49-F238E27FC236}">
                <a16:creationId xmlns:a16="http://schemas.microsoft.com/office/drawing/2014/main" id="{DB80CDB9-4BB9-4126-AF5F-760EBC34CD09}"/>
              </a:ext>
            </a:extLst>
          </p:cNvPr>
          <p:cNvSpPr/>
          <p:nvPr/>
        </p:nvSpPr>
        <p:spPr>
          <a:xfrm>
            <a:off x="2090057" y="3893434"/>
            <a:ext cx="401217" cy="3918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MX"/>
          </a:p>
        </p:txBody>
      </p:sp>
      <p:sp>
        <p:nvSpPr>
          <p:cNvPr id="6" name="Elipse 5">
            <a:extLst>
              <a:ext uri="{FF2B5EF4-FFF2-40B4-BE49-F238E27FC236}">
                <a16:creationId xmlns:a16="http://schemas.microsoft.com/office/drawing/2014/main" id="{00581E67-2315-44C9-AC60-B35E5A4AF1EB}"/>
              </a:ext>
            </a:extLst>
          </p:cNvPr>
          <p:cNvSpPr/>
          <p:nvPr/>
        </p:nvSpPr>
        <p:spPr>
          <a:xfrm>
            <a:off x="3367951" y="3893434"/>
            <a:ext cx="401217" cy="3918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MX"/>
          </a:p>
        </p:txBody>
      </p:sp>
      <p:sp>
        <p:nvSpPr>
          <p:cNvPr id="7" name="Elipse 6">
            <a:extLst>
              <a:ext uri="{FF2B5EF4-FFF2-40B4-BE49-F238E27FC236}">
                <a16:creationId xmlns:a16="http://schemas.microsoft.com/office/drawing/2014/main" id="{7524808D-1A3E-4B10-A8AC-AA7C014395B0}"/>
              </a:ext>
            </a:extLst>
          </p:cNvPr>
          <p:cNvSpPr/>
          <p:nvPr/>
        </p:nvSpPr>
        <p:spPr>
          <a:xfrm>
            <a:off x="5895391" y="3893434"/>
            <a:ext cx="401217" cy="3918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MX"/>
          </a:p>
        </p:txBody>
      </p:sp>
      <p:sp>
        <p:nvSpPr>
          <p:cNvPr id="3" name="CuadroTexto 2">
            <a:extLst>
              <a:ext uri="{FF2B5EF4-FFF2-40B4-BE49-F238E27FC236}">
                <a16:creationId xmlns:a16="http://schemas.microsoft.com/office/drawing/2014/main" id="{17EAC050-E970-47F6-8119-B8C3B4483B69}"/>
              </a:ext>
            </a:extLst>
          </p:cNvPr>
          <p:cNvSpPr txBox="1"/>
          <p:nvPr/>
        </p:nvSpPr>
        <p:spPr>
          <a:xfrm>
            <a:off x="9521505" y="1174459"/>
            <a:ext cx="2533475" cy="1384995"/>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s-MX" sz="1400" dirty="0">
                <a:solidFill>
                  <a:schemeClr val="tx1"/>
                </a:solidFill>
              </a:rPr>
              <a:t>Fecha estimada de finalización del prototipo, realizaremos pruebas entre el equipo por cualquier mal disfuncionamiento que se encuentre.</a:t>
            </a:r>
          </a:p>
        </p:txBody>
      </p:sp>
      <p:sp>
        <p:nvSpPr>
          <p:cNvPr id="9" name="CuadroTexto 8">
            <a:extLst>
              <a:ext uri="{FF2B5EF4-FFF2-40B4-BE49-F238E27FC236}">
                <a16:creationId xmlns:a16="http://schemas.microsoft.com/office/drawing/2014/main" id="{9D6C73F4-6921-4770-BF7C-E72D5BD27B07}"/>
              </a:ext>
            </a:extLst>
          </p:cNvPr>
          <p:cNvSpPr txBox="1"/>
          <p:nvPr/>
        </p:nvSpPr>
        <p:spPr>
          <a:xfrm>
            <a:off x="9521505" y="2572681"/>
            <a:ext cx="2533475" cy="181588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s-MX" sz="1400" dirty="0">
                <a:solidFill>
                  <a:schemeClr val="tx1"/>
                </a:solidFill>
              </a:rPr>
              <a:t>Realizaremos la segunda visita al centro audiológico para probar junto a los alumnos de la institución el prototipo de nuestro proyecto en el cual nos ayudará a recaudar datos para mejorarlo.</a:t>
            </a:r>
          </a:p>
        </p:txBody>
      </p:sp>
      <p:sp>
        <p:nvSpPr>
          <p:cNvPr id="10" name="CuadroTexto 9">
            <a:extLst>
              <a:ext uri="{FF2B5EF4-FFF2-40B4-BE49-F238E27FC236}">
                <a16:creationId xmlns:a16="http://schemas.microsoft.com/office/drawing/2014/main" id="{91B5EAAB-ED01-45DC-A601-E747142C8A49}"/>
              </a:ext>
            </a:extLst>
          </p:cNvPr>
          <p:cNvSpPr txBox="1"/>
          <p:nvPr/>
        </p:nvSpPr>
        <p:spPr>
          <a:xfrm>
            <a:off x="9521504" y="4401790"/>
            <a:ext cx="2533475" cy="954107"/>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s-MX" sz="1400" dirty="0">
                <a:solidFill>
                  <a:schemeClr val="tx1"/>
                </a:solidFill>
              </a:rPr>
              <a:t>Nos reuniremos para planificar nuestra siguiente meta, ya teniendo datos recaudados del prototipo</a:t>
            </a:r>
          </a:p>
        </p:txBody>
      </p:sp>
    </p:spTree>
    <p:extLst>
      <p:ext uri="{BB962C8B-B14F-4D97-AF65-F5344CB8AC3E}">
        <p14:creationId xmlns:p14="http://schemas.microsoft.com/office/powerpoint/2010/main" val="2290864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D532D3-B0BF-495B-9C85-31EF01266783}"/>
              </a:ext>
            </a:extLst>
          </p:cNvPr>
          <p:cNvSpPr>
            <a:spLocks noGrp="1"/>
          </p:cNvSpPr>
          <p:nvPr>
            <p:ph type="title"/>
          </p:nvPr>
        </p:nvSpPr>
        <p:spPr/>
        <p:txBody>
          <a:bodyPr/>
          <a:lstStyle/>
          <a:p>
            <a:r>
              <a:rPr lang="es-MX" dirty="0"/>
              <a:t>Requisitos</a:t>
            </a:r>
          </a:p>
        </p:txBody>
      </p:sp>
      <p:sp>
        <p:nvSpPr>
          <p:cNvPr id="3" name="Marcador de contenido 2">
            <a:extLst>
              <a:ext uri="{FF2B5EF4-FFF2-40B4-BE49-F238E27FC236}">
                <a16:creationId xmlns:a16="http://schemas.microsoft.com/office/drawing/2014/main" id="{FBE106D2-0558-4401-B199-DA64CDB82830}"/>
              </a:ext>
            </a:extLst>
          </p:cNvPr>
          <p:cNvSpPr>
            <a:spLocks noGrp="1"/>
          </p:cNvSpPr>
          <p:nvPr>
            <p:ph idx="1"/>
          </p:nvPr>
        </p:nvSpPr>
        <p:spPr/>
        <p:txBody>
          <a:bodyPr/>
          <a:lstStyle/>
          <a:p>
            <a:r>
              <a:rPr lang="es-MX" dirty="0"/>
              <a:t>Para la elaboración de este sistema, la dirección de centro de usos múltiples nos asignó a una maestra con la cual trabajaremos a lo largo de este proyecto.</a:t>
            </a:r>
            <a:br>
              <a:rPr lang="es-MX" dirty="0"/>
            </a:br>
            <a:r>
              <a:rPr lang="es-MX" dirty="0"/>
              <a:t>Al estar platicando con esta maestra, nos dio la oportunidad de ver su plan didáctico con la finalidad de plantear alguna idea de los futuros temas que verá con su grupo. De aquí surge una primera idea la cual es una "tienda virtual" la cual los alumnos podrán elegir ciertos productos y después de hacer esto, ellos tendrán que dar el resultado de la suma, si este es correcto se le avisará al alumnos y si no tratarán de escribir el resultado de la suma o que ellos regresen a la tienda o puedan "cancelar la compra", después de esta idea, nos surgió ciertas ideas generales para el proyecto en así, las cuales se presentarán a continuación.</a:t>
            </a:r>
          </a:p>
        </p:txBody>
      </p:sp>
    </p:spTree>
    <p:extLst>
      <p:ext uri="{BB962C8B-B14F-4D97-AF65-F5344CB8AC3E}">
        <p14:creationId xmlns:p14="http://schemas.microsoft.com/office/powerpoint/2010/main" val="383198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29">
            <a:extLst>
              <a:ext uri="{FF2B5EF4-FFF2-40B4-BE49-F238E27FC236}">
                <a16:creationId xmlns:a16="http://schemas.microsoft.com/office/drawing/2014/main" id="{C43A114B-CAF8-402E-A898-DEE2C202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Oval 31">
            <a:extLst>
              <a:ext uri="{FF2B5EF4-FFF2-40B4-BE49-F238E27FC236}">
                <a16:creationId xmlns:a16="http://schemas.microsoft.com/office/drawing/2014/main" id="{64E68BB1-DCF6-49AB-8FF1-7E68DCBCD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4" name="Oval 33">
            <a:extLst>
              <a:ext uri="{FF2B5EF4-FFF2-40B4-BE49-F238E27FC236}">
                <a16:creationId xmlns:a16="http://schemas.microsoft.com/office/drawing/2014/main" id="{DA9B8539-604B-420E-BA1B-0A2E64CD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5" name="Oval 35">
            <a:extLst>
              <a:ext uri="{FF2B5EF4-FFF2-40B4-BE49-F238E27FC236}">
                <a16:creationId xmlns:a16="http://schemas.microsoft.com/office/drawing/2014/main" id="{7236CAA2-54C3-4136-B0CC-6837B14D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6"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47" name="Rectangle 39">
            <a:extLst>
              <a:ext uri="{FF2B5EF4-FFF2-40B4-BE49-F238E27FC236}">
                <a16:creationId xmlns:a16="http://schemas.microsoft.com/office/drawing/2014/main" id="{F73C5439-21D4-46F3-9CF4-FF1CE786F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Imagen 3">
            <a:extLst>
              <a:ext uri="{FF2B5EF4-FFF2-40B4-BE49-F238E27FC236}">
                <a16:creationId xmlns:a16="http://schemas.microsoft.com/office/drawing/2014/main" id="{FBEF37A9-7AAB-4606-A8EA-E69A6C191D6C}"/>
              </a:ext>
            </a:extLst>
          </p:cNvPr>
          <p:cNvPicPr>
            <a:picLocks noChangeAspect="1"/>
          </p:cNvPicPr>
          <p:nvPr/>
        </p:nvPicPr>
        <p:blipFill>
          <a:blip r:embed="rId3"/>
          <a:stretch>
            <a:fillRect/>
          </a:stretch>
        </p:blipFill>
        <p:spPr>
          <a:xfrm>
            <a:off x="1154954" y="973669"/>
            <a:ext cx="9281270" cy="4269385"/>
          </a:xfrm>
          <a:prstGeom prst="rect">
            <a:avLst/>
          </a:prstGeom>
          <a:effectLst>
            <a:outerShdw blurRad="50800" dist="50800" dir="5400000" algn="tl" rotWithShape="0">
              <a:srgbClr val="000000">
                <a:alpha val="43000"/>
              </a:srgbClr>
            </a:outerShdw>
          </a:effectLst>
        </p:spPr>
      </p:pic>
      <p:sp>
        <p:nvSpPr>
          <p:cNvPr id="35" name="Título 1">
            <a:extLst>
              <a:ext uri="{FF2B5EF4-FFF2-40B4-BE49-F238E27FC236}">
                <a16:creationId xmlns:a16="http://schemas.microsoft.com/office/drawing/2014/main" id="{74CEB1FF-80AD-4905-90D9-F79C48F620D5}"/>
              </a:ext>
            </a:extLst>
          </p:cNvPr>
          <p:cNvSpPr txBox="1">
            <a:spLocks/>
          </p:cNvSpPr>
          <p:nvPr/>
        </p:nvSpPr>
        <p:spPr bwMode="gray">
          <a:xfrm>
            <a:off x="1154955" y="5468375"/>
            <a:ext cx="8825658" cy="586380"/>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s-MX"/>
              <a:t>Requisitos</a:t>
            </a:r>
          </a:p>
        </p:txBody>
      </p:sp>
    </p:spTree>
    <p:extLst>
      <p:ext uri="{BB962C8B-B14F-4D97-AF65-F5344CB8AC3E}">
        <p14:creationId xmlns:p14="http://schemas.microsoft.com/office/powerpoint/2010/main" val="2313454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D33864-1D63-410B-8B79-A8C35D5B13C0}"/>
              </a:ext>
            </a:extLst>
          </p:cNvPr>
          <p:cNvSpPr>
            <a:spLocks noGrp="1"/>
          </p:cNvSpPr>
          <p:nvPr>
            <p:ph type="title"/>
          </p:nvPr>
        </p:nvSpPr>
        <p:spPr/>
        <p:txBody>
          <a:bodyPr/>
          <a:lstStyle/>
          <a:p>
            <a:r>
              <a:rPr lang="es-MX" dirty="0"/>
              <a:t>Métricas</a:t>
            </a:r>
          </a:p>
        </p:txBody>
      </p:sp>
      <p:sp>
        <p:nvSpPr>
          <p:cNvPr id="3" name="Marcador de contenido 2">
            <a:extLst>
              <a:ext uri="{FF2B5EF4-FFF2-40B4-BE49-F238E27FC236}">
                <a16:creationId xmlns:a16="http://schemas.microsoft.com/office/drawing/2014/main" id="{F043659E-FDAB-4686-A1AE-BE9453C207DA}"/>
              </a:ext>
            </a:extLst>
          </p:cNvPr>
          <p:cNvSpPr>
            <a:spLocks noGrp="1"/>
          </p:cNvSpPr>
          <p:nvPr>
            <p:ph sz="half" idx="1"/>
          </p:nvPr>
        </p:nvSpPr>
        <p:spPr>
          <a:xfrm>
            <a:off x="1154954" y="2603500"/>
            <a:ext cx="4828032" cy="1585945"/>
          </a:xfrm>
        </p:spPr>
        <p:txBody>
          <a:bodyPr>
            <a:normAutofit fontScale="85000" lnSpcReduction="10000"/>
          </a:bodyPr>
          <a:lstStyle/>
          <a:p>
            <a:r>
              <a:rPr lang="es-MX" dirty="0"/>
              <a:t>La forma en la cual decimos medir el trabajo realizado entre nosotros fue de la siguiente forma:</a:t>
            </a:r>
            <a:br>
              <a:rPr lang="es-MX" dirty="0"/>
            </a:br>
            <a:r>
              <a:rPr lang="es-MX" dirty="0"/>
              <a:t>Porcentaje trabajado=(numero de actividades realizadas + reuniones asistidas/numero de total trabajos asignados + reuniones totales)/4</a:t>
            </a:r>
          </a:p>
        </p:txBody>
      </p:sp>
      <p:sp>
        <p:nvSpPr>
          <p:cNvPr id="4" name="Marcador de contenido 3">
            <a:extLst>
              <a:ext uri="{FF2B5EF4-FFF2-40B4-BE49-F238E27FC236}">
                <a16:creationId xmlns:a16="http://schemas.microsoft.com/office/drawing/2014/main" id="{72661E1E-5F40-4E93-9604-A701E25AF7B0}"/>
              </a:ext>
            </a:extLst>
          </p:cNvPr>
          <p:cNvSpPr>
            <a:spLocks noGrp="1"/>
          </p:cNvSpPr>
          <p:nvPr>
            <p:ph sz="half" idx="2"/>
          </p:nvPr>
        </p:nvSpPr>
        <p:spPr/>
        <p:txBody>
          <a:bodyPr>
            <a:normAutofit fontScale="85000" lnSpcReduction="10000"/>
          </a:bodyPr>
          <a:lstStyle/>
          <a:p>
            <a:pPr marL="0" indent="0">
              <a:buNone/>
            </a:pPr>
            <a:r>
              <a:rPr lang="es-MX" b="1" dirty="0"/>
              <a:t>Reuniones</a:t>
            </a:r>
          </a:p>
          <a:p>
            <a:r>
              <a:rPr lang="es-MX" dirty="0"/>
              <a:t>1 Primera reunión en CAM 12.</a:t>
            </a:r>
          </a:p>
          <a:p>
            <a:r>
              <a:rPr lang="es-MX" dirty="0"/>
              <a:t>2 Solicitud de oficios.</a:t>
            </a:r>
          </a:p>
          <a:p>
            <a:r>
              <a:rPr lang="es-MX" dirty="0"/>
              <a:t>3 Entrega de oficios a la directora de CAM 12.</a:t>
            </a:r>
          </a:p>
          <a:p>
            <a:r>
              <a:rPr lang="es-MX" dirty="0"/>
              <a:t>4 Planeación de actividades con la directora.</a:t>
            </a:r>
          </a:p>
          <a:p>
            <a:r>
              <a:rPr lang="es-MX" dirty="0"/>
              <a:t>5 realización de encuestas.</a:t>
            </a:r>
          </a:p>
          <a:p>
            <a:pPr marL="0" indent="0">
              <a:buNone/>
            </a:pPr>
            <a:r>
              <a:rPr lang="es-MX" b="1" dirty="0"/>
              <a:t>Actividades</a:t>
            </a:r>
          </a:p>
          <a:p>
            <a:r>
              <a:rPr lang="es-MX" dirty="0"/>
              <a:t>1 Búsqueda de información</a:t>
            </a:r>
          </a:p>
          <a:p>
            <a:r>
              <a:rPr lang="es-MX" dirty="0"/>
              <a:t>2 Creación de encuestas.</a:t>
            </a:r>
          </a:p>
          <a:p>
            <a:r>
              <a:rPr lang="es-MX" dirty="0"/>
              <a:t>3 Aplicación de las encuestas</a:t>
            </a:r>
          </a:p>
          <a:p>
            <a:endParaRPr lang="es-MX" dirty="0"/>
          </a:p>
        </p:txBody>
      </p:sp>
      <p:pic>
        <p:nvPicPr>
          <p:cNvPr id="5" name="Imagen 4">
            <a:extLst>
              <a:ext uri="{FF2B5EF4-FFF2-40B4-BE49-F238E27FC236}">
                <a16:creationId xmlns:a16="http://schemas.microsoft.com/office/drawing/2014/main" id="{F643BCA5-523D-4DD6-82DD-45BFDC3135ED}"/>
              </a:ext>
            </a:extLst>
          </p:cNvPr>
          <p:cNvPicPr>
            <a:picLocks noChangeAspect="1"/>
          </p:cNvPicPr>
          <p:nvPr/>
        </p:nvPicPr>
        <p:blipFill>
          <a:blip r:embed="rId2"/>
          <a:stretch>
            <a:fillRect/>
          </a:stretch>
        </p:blipFill>
        <p:spPr>
          <a:xfrm>
            <a:off x="1446845" y="4311650"/>
            <a:ext cx="4244250" cy="2161320"/>
          </a:xfrm>
          <a:prstGeom prst="rect">
            <a:avLst/>
          </a:prstGeom>
        </p:spPr>
      </p:pic>
    </p:spTree>
    <p:extLst>
      <p:ext uri="{BB962C8B-B14F-4D97-AF65-F5344CB8AC3E}">
        <p14:creationId xmlns:p14="http://schemas.microsoft.com/office/powerpoint/2010/main" val="726423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F605735B-B754-4988-AB85-DAAA79C28D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5" name="Group 74">
            <a:extLst>
              <a:ext uri="{FF2B5EF4-FFF2-40B4-BE49-F238E27FC236}">
                <a16:creationId xmlns:a16="http://schemas.microsoft.com/office/drawing/2014/main" id="{33E4A70D-68CA-47CD-A397-390393D6C8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587"/>
            <a:ext cx="12192000" cy="6856413"/>
            <a:chOff x="0" y="1587"/>
            <a:chExt cx="12192000" cy="6856413"/>
          </a:xfrm>
        </p:grpSpPr>
        <p:sp>
          <p:nvSpPr>
            <p:cNvPr id="76" name="Oval 75">
              <a:extLst>
                <a:ext uri="{FF2B5EF4-FFF2-40B4-BE49-F238E27FC236}">
                  <a16:creationId xmlns:a16="http://schemas.microsoft.com/office/drawing/2014/main" id="{6E300448-2B1A-4CAF-9207-77501451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7" name="Oval 76">
              <a:extLst>
                <a:ext uri="{FF2B5EF4-FFF2-40B4-BE49-F238E27FC236}">
                  <a16:creationId xmlns:a16="http://schemas.microsoft.com/office/drawing/2014/main" id="{28D1394B-6E38-4A72-BF6C-FD6DB64C67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8" name="Rectangle 77">
              <a:extLst>
                <a:ext uri="{FF2B5EF4-FFF2-40B4-BE49-F238E27FC236}">
                  <a16:creationId xmlns:a16="http://schemas.microsoft.com/office/drawing/2014/main" id="{BB5BBBEF-5E27-4125-808B-53FD258B7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79" name="Freeform 5">
              <a:extLst>
                <a:ext uri="{FF2B5EF4-FFF2-40B4-BE49-F238E27FC236}">
                  <a16:creationId xmlns:a16="http://schemas.microsoft.com/office/drawing/2014/main" id="{6A8E2910-FBBD-47B6-A6D5-1FA30388D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46565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0" name="Freeform 5">
              <a:extLst>
                <a:ext uri="{FF2B5EF4-FFF2-40B4-BE49-F238E27FC236}">
                  <a16:creationId xmlns:a16="http://schemas.microsoft.com/office/drawing/2014/main" id="{02CE8B07-E3AE-41C6-9378-543D478C7A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1" name="Freeform 5">
              <a:extLst>
                <a:ext uri="{FF2B5EF4-FFF2-40B4-BE49-F238E27FC236}">
                  <a16:creationId xmlns:a16="http://schemas.microsoft.com/office/drawing/2014/main" id="{BDF4725C-2B01-4AF0-8AE9-18A242E171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ítulo 1">
            <a:extLst>
              <a:ext uri="{FF2B5EF4-FFF2-40B4-BE49-F238E27FC236}">
                <a16:creationId xmlns:a16="http://schemas.microsoft.com/office/drawing/2014/main" id="{E6A63412-9ECA-4619-8B96-9656864A8DDF}"/>
              </a:ext>
            </a:extLst>
          </p:cNvPr>
          <p:cNvSpPr>
            <a:spLocks noGrp="1"/>
          </p:cNvSpPr>
          <p:nvPr>
            <p:ph type="title"/>
          </p:nvPr>
        </p:nvSpPr>
        <p:spPr>
          <a:xfrm>
            <a:off x="639098" y="629265"/>
            <a:ext cx="6072776" cy="1622322"/>
          </a:xfrm>
        </p:spPr>
        <p:txBody>
          <a:bodyPr>
            <a:normAutofit/>
          </a:bodyPr>
          <a:lstStyle/>
          <a:p>
            <a:r>
              <a:rPr lang="es-MX" dirty="0"/>
              <a:t>Objetivo</a:t>
            </a:r>
          </a:p>
        </p:txBody>
      </p:sp>
      <p:sp>
        <p:nvSpPr>
          <p:cNvPr id="3" name="Marcador de contenido 2">
            <a:extLst>
              <a:ext uri="{FF2B5EF4-FFF2-40B4-BE49-F238E27FC236}">
                <a16:creationId xmlns:a16="http://schemas.microsoft.com/office/drawing/2014/main" id="{624ACD57-8F61-4F41-BECF-365E4A36AE8B}"/>
              </a:ext>
            </a:extLst>
          </p:cNvPr>
          <p:cNvSpPr>
            <a:spLocks noGrp="1"/>
          </p:cNvSpPr>
          <p:nvPr>
            <p:ph idx="1"/>
          </p:nvPr>
        </p:nvSpPr>
        <p:spPr>
          <a:xfrm>
            <a:off x="639098" y="2418735"/>
            <a:ext cx="6072776" cy="3002351"/>
          </a:xfrm>
        </p:spPr>
        <p:txBody>
          <a:bodyPr anchor="ctr">
            <a:normAutofit/>
          </a:bodyPr>
          <a:lstStyle/>
          <a:p>
            <a:r>
              <a:rPr lang="es-MX" dirty="0">
                <a:solidFill>
                  <a:schemeClr val="bg1"/>
                </a:solidFill>
              </a:rPr>
              <a:t>Ayudar a las personas con limitantes auditivas a desarrollar un pensamiento analítico para encontrar la solución a</a:t>
            </a:r>
            <a:br>
              <a:rPr lang="es-MX" dirty="0">
                <a:solidFill>
                  <a:schemeClr val="bg1"/>
                </a:solidFill>
              </a:rPr>
            </a:br>
            <a:r>
              <a:rPr lang="es-MX" dirty="0">
                <a:solidFill>
                  <a:schemeClr val="bg1"/>
                </a:solidFill>
              </a:rPr>
              <a:t>problemas relacionados con en el ámbito matemático y literario.</a:t>
            </a:r>
          </a:p>
        </p:txBody>
      </p:sp>
      <p:pic>
        <p:nvPicPr>
          <p:cNvPr id="1026" name="Picture 2" descr="Resultado de imagen para sordera">
            <a:extLst>
              <a:ext uri="{FF2B5EF4-FFF2-40B4-BE49-F238E27FC236}">
                <a16:creationId xmlns:a16="http://schemas.microsoft.com/office/drawing/2014/main" id="{6FCB389B-ECAA-401C-92D0-87331A731BD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58085" y="645107"/>
            <a:ext cx="2645598" cy="2710388"/>
          </a:xfrm>
          <a:prstGeom prst="rect">
            <a:avLst/>
          </a:prstGeom>
          <a:noFill/>
          <a:extLst>
            <a:ext uri="{909E8E84-426E-40DD-AFC4-6F175D3DCCD1}">
              <a14:hiddenFill xmlns:a14="http://schemas.microsoft.com/office/drawing/2010/main">
                <a:solidFill>
                  <a:srgbClr val="FFFFFF"/>
                </a:solidFill>
              </a14:hiddenFill>
            </a:ext>
          </a:extLst>
        </p:spPr>
      </p:pic>
      <p:sp>
        <p:nvSpPr>
          <p:cNvPr id="83" name="Rectangle 82">
            <a:extLst>
              <a:ext uri="{FF2B5EF4-FFF2-40B4-BE49-F238E27FC236}">
                <a16:creationId xmlns:a16="http://schemas.microsoft.com/office/drawing/2014/main" id="{D8E14221-6F70-4546-812E-6EA2ADA99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028" name="Picture 4" descr="Resultado de imagen para matematicas">
            <a:extLst>
              <a:ext uri="{FF2B5EF4-FFF2-40B4-BE49-F238E27FC236}">
                <a16:creationId xmlns:a16="http://schemas.microsoft.com/office/drawing/2014/main" id="{1E686B67-7710-40A6-825D-AE34704ED08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25690" y="3520086"/>
            <a:ext cx="2710389" cy="2710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976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n 3" descr="Imagen que contiene exterior, edificio, calle, firmar&#10;&#10;Descripción generada automáticamente">
            <a:extLst>
              <a:ext uri="{FF2B5EF4-FFF2-40B4-BE49-F238E27FC236}">
                <a16:creationId xmlns:a16="http://schemas.microsoft.com/office/drawing/2014/main" id="{B1353088-DA3F-4638-83AD-8AD02564AFE2}"/>
              </a:ext>
            </a:extLst>
          </p:cNvPr>
          <p:cNvPicPr>
            <a:picLocks noChangeAspect="1"/>
          </p:cNvPicPr>
          <p:nvPr/>
        </p:nvPicPr>
        <p:blipFill rotWithShape="1">
          <a:blip r:embed="rId2">
            <a:alphaModFix/>
          </a:blip>
          <a:srcRect l="13575" r="22870"/>
          <a:stretch/>
        </p:blipFill>
        <p:spPr>
          <a:xfrm>
            <a:off x="474132" y="457200"/>
            <a:ext cx="11243735" cy="5926667"/>
          </a:xfrm>
          <a:prstGeom prst="rect">
            <a:avLst/>
          </a:prstGeom>
        </p:spPr>
      </p:pic>
      <p:sp>
        <p:nvSpPr>
          <p:cNvPr id="19" name="Rectangle 8">
            <a:extLst>
              <a:ext uri="{FF2B5EF4-FFF2-40B4-BE49-F238E27FC236}">
                <a16:creationId xmlns:a16="http://schemas.microsoft.com/office/drawing/2014/main" id="{C3A268B2-DE26-4232-92C5-782D7513B9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0">
            <a:extLst>
              <a:ext uri="{FF2B5EF4-FFF2-40B4-BE49-F238E27FC236}">
                <a16:creationId xmlns:a16="http://schemas.microsoft.com/office/drawing/2014/main" id="{446FBED4-5995-42FB-8276-D25C28F2F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143000" y="1295400"/>
            <a:ext cx="9982200" cy="4267200"/>
          </a:xfrm>
          <a:prstGeom prst="rect">
            <a:avLst/>
          </a:prstGeom>
          <a:solidFill>
            <a:srgbClr val="000001">
              <a:alpha val="6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32E97DE1-9308-43F3-84C1-A08D2D9B1AC0}"/>
              </a:ext>
            </a:extLst>
          </p:cNvPr>
          <p:cNvSpPr>
            <a:spLocks noGrp="1"/>
          </p:cNvSpPr>
          <p:nvPr>
            <p:ph type="title"/>
          </p:nvPr>
        </p:nvSpPr>
        <p:spPr>
          <a:xfrm>
            <a:off x="1295400" y="1447801"/>
            <a:ext cx="8620967" cy="855132"/>
          </a:xfrm>
        </p:spPr>
        <p:txBody>
          <a:bodyPr>
            <a:normAutofit/>
          </a:bodyPr>
          <a:lstStyle/>
          <a:p>
            <a:r>
              <a:rPr lang="es-MX" dirty="0"/>
              <a:t>Información relevante</a:t>
            </a:r>
          </a:p>
        </p:txBody>
      </p:sp>
      <p:sp>
        <p:nvSpPr>
          <p:cNvPr id="3" name="Marcador de contenido 2">
            <a:extLst>
              <a:ext uri="{FF2B5EF4-FFF2-40B4-BE49-F238E27FC236}">
                <a16:creationId xmlns:a16="http://schemas.microsoft.com/office/drawing/2014/main" id="{802E70E8-CEAF-4808-A019-50922741B5BA}"/>
              </a:ext>
            </a:extLst>
          </p:cNvPr>
          <p:cNvSpPr>
            <a:spLocks noGrp="1"/>
          </p:cNvSpPr>
          <p:nvPr>
            <p:ph idx="1"/>
          </p:nvPr>
        </p:nvSpPr>
        <p:spPr>
          <a:xfrm>
            <a:off x="1727200" y="2446868"/>
            <a:ext cx="8254999" cy="2971800"/>
          </a:xfrm>
        </p:spPr>
        <p:txBody>
          <a:bodyPr anchor="t">
            <a:normAutofit/>
          </a:bodyPr>
          <a:lstStyle/>
          <a:p>
            <a:r>
              <a:rPr lang="es-MX" sz="1600" dirty="0">
                <a:solidFill>
                  <a:schemeClr val="bg1"/>
                </a:solidFill>
              </a:rPr>
              <a:t>Actualmente estamos trabajando con el centro de usos múltiples CAM número 12 con alumnado entre 12 y 18 años de edad,</a:t>
            </a:r>
            <a:br>
              <a:rPr lang="es-MX" sz="1600" dirty="0">
                <a:solidFill>
                  <a:schemeClr val="bg1"/>
                </a:solidFill>
              </a:rPr>
            </a:br>
            <a:r>
              <a:rPr lang="es-MX" sz="1600" dirty="0">
                <a:solidFill>
                  <a:schemeClr val="bg1"/>
                </a:solidFill>
              </a:rPr>
              <a:t>ya que en esta institución se dan asesorías para poder reforzar temas vistos en sus escuelas regulares, pero a pesar</a:t>
            </a:r>
            <a:br>
              <a:rPr lang="es-MX" sz="1600" dirty="0">
                <a:solidFill>
                  <a:schemeClr val="bg1"/>
                </a:solidFill>
              </a:rPr>
            </a:br>
            <a:r>
              <a:rPr lang="es-MX" sz="1600" dirty="0">
                <a:solidFill>
                  <a:schemeClr val="bg1"/>
                </a:solidFill>
              </a:rPr>
              <a:t>de que hay niños de gran edad, ellos siguen teniendo dificultades para poder.</a:t>
            </a:r>
            <a:br>
              <a:rPr lang="es-MX" sz="1600" dirty="0">
                <a:solidFill>
                  <a:schemeClr val="bg1"/>
                </a:solidFill>
              </a:rPr>
            </a:br>
            <a:r>
              <a:rPr lang="es-MX" sz="1600" dirty="0">
                <a:solidFill>
                  <a:schemeClr val="bg1"/>
                </a:solidFill>
              </a:rPr>
              <a:t>Al estar recopilando datos, platicando con maestros y alumnos, hemos podido identificar los siguientes aspectos</a:t>
            </a:r>
          </a:p>
          <a:p>
            <a:endParaRPr lang="es-MX" sz="1600" dirty="0">
              <a:solidFill>
                <a:schemeClr val="bg1"/>
              </a:solidFill>
            </a:endParaRPr>
          </a:p>
        </p:txBody>
      </p:sp>
    </p:spTree>
    <p:extLst>
      <p:ext uri="{BB962C8B-B14F-4D97-AF65-F5344CB8AC3E}">
        <p14:creationId xmlns:p14="http://schemas.microsoft.com/office/powerpoint/2010/main" val="2184926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51A4C7-6B8E-4E1D-AFF2-0E23C50642CB}"/>
              </a:ext>
            </a:extLst>
          </p:cNvPr>
          <p:cNvSpPr>
            <a:spLocks noGrp="1"/>
          </p:cNvSpPr>
          <p:nvPr>
            <p:ph type="title"/>
          </p:nvPr>
        </p:nvSpPr>
        <p:spPr/>
        <p:txBody>
          <a:bodyPr/>
          <a:lstStyle/>
          <a:p>
            <a:r>
              <a:rPr lang="es-MX" dirty="0"/>
              <a:t>Información relevante</a:t>
            </a:r>
          </a:p>
        </p:txBody>
      </p:sp>
      <p:sp>
        <p:nvSpPr>
          <p:cNvPr id="3" name="Marcador de texto 2">
            <a:extLst>
              <a:ext uri="{FF2B5EF4-FFF2-40B4-BE49-F238E27FC236}">
                <a16:creationId xmlns:a16="http://schemas.microsoft.com/office/drawing/2014/main" id="{298B794E-7289-4EC5-9BF8-C2EBC2343AAC}"/>
              </a:ext>
            </a:extLst>
          </p:cNvPr>
          <p:cNvSpPr>
            <a:spLocks noGrp="1"/>
          </p:cNvSpPr>
          <p:nvPr>
            <p:ph type="body" idx="1"/>
          </p:nvPr>
        </p:nvSpPr>
        <p:spPr/>
        <p:txBody>
          <a:bodyPr/>
          <a:lstStyle/>
          <a:p>
            <a:r>
              <a:rPr lang="es-MX" dirty="0"/>
              <a:t>Maestros</a:t>
            </a:r>
          </a:p>
        </p:txBody>
      </p:sp>
      <p:sp>
        <p:nvSpPr>
          <p:cNvPr id="4" name="Marcador de contenido 3">
            <a:extLst>
              <a:ext uri="{FF2B5EF4-FFF2-40B4-BE49-F238E27FC236}">
                <a16:creationId xmlns:a16="http://schemas.microsoft.com/office/drawing/2014/main" id="{A3AEA509-50AF-45CB-B3AA-CE6FE71B393F}"/>
              </a:ext>
            </a:extLst>
          </p:cNvPr>
          <p:cNvSpPr>
            <a:spLocks noGrp="1"/>
          </p:cNvSpPr>
          <p:nvPr>
            <p:ph sz="half" idx="2"/>
          </p:nvPr>
        </p:nvSpPr>
        <p:spPr/>
        <p:txBody>
          <a:bodyPr>
            <a:normAutofit fontScale="92500" lnSpcReduction="20000"/>
          </a:bodyPr>
          <a:lstStyle/>
          <a:p>
            <a:r>
              <a:rPr lang="es-MX" dirty="0"/>
              <a:t>Los maestros tratan motivar a sus alumnos para aprender temas nuevos, por medio de juegos, actividades, imágenes, etc.</a:t>
            </a:r>
          </a:p>
          <a:p>
            <a:r>
              <a:rPr lang="es-MX" dirty="0"/>
              <a:t>La mayoría de los maestros, usan sus computadoras para dar clase y así poder hacerla más dinámica.</a:t>
            </a:r>
          </a:p>
        </p:txBody>
      </p:sp>
      <p:sp>
        <p:nvSpPr>
          <p:cNvPr id="5" name="Marcador de texto 4">
            <a:extLst>
              <a:ext uri="{FF2B5EF4-FFF2-40B4-BE49-F238E27FC236}">
                <a16:creationId xmlns:a16="http://schemas.microsoft.com/office/drawing/2014/main" id="{D43C4509-8353-4681-944D-3F9A10D6193C}"/>
              </a:ext>
            </a:extLst>
          </p:cNvPr>
          <p:cNvSpPr>
            <a:spLocks noGrp="1"/>
          </p:cNvSpPr>
          <p:nvPr>
            <p:ph type="body" sz="quarter" idx="3"/>
          </p:nvPr>
        </p:nvSpPr>
        <p:spPr/>
        <p:txBody>
          <a:bodyPr/>
          <a:lstStyle/>
          <a:p>
            <a:r>
              <a:rPr lang="es-MX" dirty="0"/>
              <a:t>Alumnos</a:t>
            </a:r>
          </a:p>
        </p:txBody>
      </p:sp>
      <p:sp>
        <p:nvSpPr>
          <p:cNvPr id="6" name="Marcador de contenido 5">
            <a:extLst>
              <a:ext uri="{FF2B5EF4-FFF2-40B4-BE49-F238E27FC236}">
                <a16:creationId xmlns:a16="http://schemas.microsoft.com/office/drawing/2014/main" id="{7878E8A5-201F-45BE-9637-205541EF3CAD}"/>
              </a:ext>
            </a:extLst>
          </p:cNvPr>
          <p:cNvSpPr>
            <a:spLocks noGrp="1"/>
          </p:cNvSpPr>
          <p:nvPr>
            <p:ph sz="quarter" idx="4"/>
          </p:nvPr>
        </p:nvSpPr>
        <p:spPr/>
        <p:txBody>
          <a:bodyPr>
            <a:normAutofit fontScale="92500" lnSpcReduction="20000"/>
          </a:bodyPr>
          <a:lstStyle/>
          <a:p>
            <a:r>
              <a:rPr lang="es-MX" dirty="0"/>
              <a:t>Presentan problemas para poder abstraer la información del mundo real al mundo empírico.</a:t>
            </a:r>
          </a:p>
          <a:p>
            <a:r>
              <a:rPr lang="es-MX" dirty="0"/>
              <a:t>Tratan de mejorar como persona para poder superarse y tratar de entender temas que les cueste mucho trabajo comprender.</a:t>
            </a:r>
          </a:p>
          <a:p>
            <a:r>
              <a:rPr lang="es-MX" dirty="0"/>
              <a:t>Muchos de ellos son hijos de padres y/o con descendencia de familiares sordos, esto lleva a que solo sepan LSM y tengan dificultades al leer y al escribir.</a:t>
            </a:r>
          </a:p>
          <a:p>
            <a:endParaRPr lang="es-MX" dirty="0"/>
          </a:p>
        </p:txBody>
      </p:sp>
    </p:spTree>
    <p:extLst>
      <p:ext uri="{BB962C8B-B14F-4D97-AF65-F5344CB8AC3E}">
        <p14:creationId xmlns:p14="http://schemas.microsoft.com/office/powerpoint/2010/main" val="3497562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C1B029-59AC-45AA-B504-6F47F42DA952}"/>
              </a:ext>
            </a:extLst>
          </p:cNvPr>
          <p:cNvSpPr>
            <a:spLocks noGrp="1"/>
          </p:cNvSpPr>
          <p:nvPr>
            <p:ph type="title"/>
          </p:nvPr>
        </p:nvSpPr>
        <p:spPr/>
        <p:txBody>
          <a:bodyPr/>
          <a:lstStyle/>
          <a:p>
            <a:r>
              <a:rPr lang="es-MX" dirty="0"/>
              <a:t>Información relevante</a:t>
            </a:r>
          </a:p>
        </p:txBody>
      </p:sp>
      <p:sp>
        <p:nvSpPr>
          <p:cNvPr id="3" name="Marcador de contenido 2">
            <a:extLst>
              <a:ext uri="{FF2B5EF4-FFF2-40B4-BE49-F238E27FC236}">
                <a16:creationId xmlns:a16="http://schemas.microsoft.com/office/drawing/2014/main" id="{2F98A738-A35D-4074-B9FF-CCE74DF7702B}"/>
              </a:ext>
            </a:extLst>
          </p:cNvPr>
          <p:cNvSpPr>
            <a:spLocks noGrp="1"/>
          </p:cNvSpPr>
          <p:nvPr>
            <p:ph idx="1"/>
          </p:nvPr>
        </p:nvSpPr>
        <p:spPr/>
        <p:txBody>
          <a:bodyPr/>
          <a:lstStyle/>
          <a:p>
            <a:r>
              <a:rPr lang="es-MX" dirty="0"/>
              <a:t>Existen ciertas aplicaciones con relación a la ejercicios prácticos para poder practicar temas con respecto a matemáticas y español, como podría ser Tangram, </a:t>
            </a:r>
            <a:r>
              <a:rPr lang="es-MX" dirty="0" err="1"/>
              <a:t>Agnitus</a:t>
            </a:r>
            <a:r>
              <a:rPr lang="es-MX" dirty="0"/>
              <a:t>, </a:t>
            </a:r>
            <a:r>
              <a:rPr lang="es-MX" dirty="0" err="1"/>
              <a:t>Mindomo</a:t>
            </a:r>
            <a:r>
              <a:rPr lang="es-MX" dirty="0"/>
              <a:t>, </a:t>
            </a:r>
            <a:r>
              <a:rPr lang="es-MX" dirty="0" err="1"/>
              <a:t>DotToDot</a:t>
            </a:r>
            <a:r>
              <a:rPr lang="es-MX" dirty="0"/>
              <a:t> </a:t>
            </a:r>
            <a:r>
              <a:rPr lang="es-MX" dirty="0" err="1"/>
              <a:t>Numbers</a:t>
            </a:r>
            <a:r>
              <a:rPr lang="es-MX" dirty="0"/>
              <a:t> &amp; </a:t>
            </a:r>
            <a:r>
              <a:rPr lang="es-MX" dirty="0" err="1"/>
              <a:t>Letters</a:t>
            </a:r>
            <a:r>
              <a:rPr lang="es-MX" dirty="0"/>
              <a:t>, </a:t>
            </a:r>
            <a:r>
              <a:rPr lang="es-MX" dirty="0" err="1"/>
              <a:t>etc</a:t>
            </a:r>
            <a:r>
              <a:rPr lang="es-MX" dirty="0"/>
              <a:t>; pero ninguno de estos tiene esa pequeña parte de inclusión. A partir de esta pequeña investigación para poder ver aplicaciones similares que toquen el tema de inclusión para gente sorda, pudimos ver una aplicación llamada "Dilo con Señas“, la cual fue desarrollada con el fin de aprender cómo decir ciertas cosas en lenguaje de señas, pero no hay nada con el fin de poder ayudar a esta población para mejorar académicamente.</a:t>
            </a:r>
          </a:p>
        </p:txBody>
      </p:sp>
    </p:spTree>
    <p:extLst>
      <p:ext uri="{BB962C8B-B14F-4D97-AF65-F5344CB8AC3E}">
        <p14:creationId xmlns:p14="http://schemas.microsoft.com/office/powerpoint/2010/main" val="2070579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6608AE-71F0-4835-9CB0-AC96498DFAA0}"/>
              </a:ext>
            </a:extLst>
          </p:cNvPr>
          <p:cNvSpPr>
            <a:spLocks noGrp="1"/>
          </p:cNvSpPr>
          <p:nvPr>
            <p:ph type="title"/>
          </p:nvPr>
        </p:nvSpPr>
        <p:spPr/>
        <p:txBody>
          <a:bodyPr/>
          <a:lstStyle/>
          <a:p>
            <a:r>
              <a:rPr lang="es-MX" dirty="0"/>
              <a:t>Propuesta principal</a:t>
            </a:r>
          </a:p>
        </p:txBody>
      </p:sp>
      <p:sp>
        <p:nvSpPr>
          <p:cNvPr id="3" name="Marcador de contenido 2">
            <a:extLst>
              <a:ext uri="{FF2B5EF4-FFF2-40B4-BE49-F238E27FC236}">
                <a16:creationId xmlns:a16="http://schemas.microsoft.com/office/drawing/2014/main" id="{28CC182E-22F9-4F22-8E4E-992B47F9AE40}"/>
              </a:ext>
            </a:extLst>
          </p:cNvPr>
          <p:cNvSpPr>
            <a:spLocks noGrp="1"/>
          </p:cNvSpPr>
          <p:nvPr>
            <p:ph idx="1"/>
          </p:nvPr>
        </p:nvSpPr>
        <p:spPr/>
        <p:txBody>
          <a:bodyPr/>
          <a:lstStyle/>
          <a:p>
            <a:r>
              <a:rPr lang="es-MX" b="1" dirty="0"/>
              <a:t>Desarrollar un sistema tomando como ejemplo el plan educativo manejado en el centro de usos múltiples CAM 12, con el fin de mejorar la metodología de aprendizaje utilizada para las niñas y niños con limitantes auditivas.</a:t>
            </a:r>
            <a:endParaRPr lang="es-MX" dirty="0"/>
          </a:p>
        </p:txBody>
      </p:sp>
    </p:spTree>
    <p:extLst>
      <p:ext uri="{BB962C8B-B14F-4D97-AF65-F5344CB8AC3E}">
        <p14:creationId xmlns:p14="http://schemas.microsoft.com/office/powerpoint/2010/main" val="1118558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8C1BFA-8E53-4ED5-8B5F-98AF3296AB90}"/>
              </a:ext>
            </a:extLst>
          </p:cNvPr>
          <p:cNvSpPr>
            <a:spLocks noGrp="1"/>
          </p:cNvSpPr>
          <p:nvPr>
            <p:ph type="title"/>
          </p:nvPr>
        </p:nvSpPr>
        <p:spPr/>
        <p:txBody>
          <a:bodyPr/>
          <a:lstStyle/>
          <a:p>
            <a:r>
              <a:rPr lang="es-MX" dirty="0"/>
              <a:t>Planeación</a:t>
            </a:r>
          </a:p>
        </p:txBody>
      </p:sp>
      <p:sp>
        <p:nvSpPr>
          <p:cNvPr id="3" name="Marcador de contenido 2">
            <a:extLst>
              <a:ext uri="{FF2B5EF4-FFF2-40B4-BE49-F238E27FC236}">
                <a16:creationId xmlns:a16="http://schemas.microsoft.com/office/drawing/2014/main" id="{B47E9E65-7972-4777-BE95-FB3EA2F8019F}"/>
              </a:ext>
            </a:extLst>
          </p:cNvPr>
          <p:cNvSpPr>
            <a:spLocks noGrp="1"/>
          </p:cNvSpPr>
          <p:nvPr>
            <p:ph idx="1"/>
          </p:nvPr>
        </p:nvSpPr>
        <p:spPr/>
        <p:txBody>
          <a:bodyPr/>
          <a:lstStyle/>
          <a:p>
            <a:r>
              <a:rPr lang="es-MX" dirty="0"/>
              <a:t>La forma que nosotros usamos para poder fue en base a encuestas, ya que esto nos ayudo a poder identificar datos específicos de los alumnos y maestros. Los cuales fueron muy importantes debido a que notamos particularidades en tanto a niños como maestros, las preguntas que hicimos las tomamos de una plantilla personalizada dependiendo si el entrevistado es alumno o maestro.</a:t>
            </a:r>
          </a:p>
          <a:p>
            <a:r>
              <a:rPr lang="es-MX" dirty="0"/>
              <a:t>Gracias a esto pudimos notar lo siguiente:</a:t>
            </a:r>
          </a:p>
        </p:txBody>
      </p:sp>
    </p:spTree>
    <p:extLst>
      <p:ext uri="{BB962C8B-B14F-4D97-AF65-F5344CB8AC3E}">
        <p14:creationId xmlns:p14="http://schemas.microsoft.com/office/powerpoint/2010/main" val="780814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9C5E1A-B8E2-49CC-B6DB-0862BFB4977D}"/>
              </a:ext>
            </a:extLst>
          </p:cNvPr>
          <p:cNvSpPr>
            <a:spLocks noGrp="1"/>
          </p:cNvSpPr>
          <p:nvPr>
            <p:ph type="title"/>
          </p:nvPr>
        </p:nvSpPr>
        <p:spPr>
          <a:xfrm>
            <a:off x="1154953" y="1298448"/>
            <a:ext cx="2793159" cy="418385"/>
          </a:xfrm>
        </p:spPr>
        <p:txBody>
          <a:bodyPr/>
          <a:lstStyle/>
          <a:p>
            <a:r>
              <a:rPr lang="es-MX" dirty="0">
                <a:solidFill>
                  <a:schemeClr val="tx2">
                    <a:lumMod val="40000"/>
                    <a:lumOff val="60000"/>
                  </a:schemeClr>
                </a:solidFill>
              </a:rPr>
              <a:t>Gráficas</a:t>
            </a:r>
          </a:p>
        </p:txBody>
      </p:sp>
      <p:sp>
        <p:nvSpPr>
          <p:cNvPr id="4" name="Marcador de texto 3">
            <a:extLst>
              <a:ext uri="{FF2B5EF4-FFF2-40B4-BE49-F238E27FC236}">
                <a16:creationId xmlns:a16="http://schemas.microsoft.com/office/drawing/2014/main" id="{0D03C914-6754-4636-B890-8D6B1F4F638D}"/>
              </a:ext>
            </a:extLst>
          </p:cNvPr>
          <p:cNvSpPr>
            <a:spLocks noGrp="1"/>
          </p:cNvSpPr>
          <p:nvPr>
            <p:ph type="body" sz="half" idx="2"/>
          </p:nvPr>
        </p:nvSpPr>
        <p:spPr>
          <a:xfrm>
            <a:off x="1154953" y="1782148"/>
            <a:ext cx="3454369" cy="4242732"/>
          </a:xfrm>
        </p:spPr>
        <p:txBody>
          <a:bodyPr>
            <a:normAutofit fontScale="92500" lnSpcReduction="10000"/>
          </a:bodyPr>
          <a:lstStyle/>
          <a:p>
            <a:r>
              <a:rPr lang="es-MX" dirty="0">
                <a:solidFill>
                  <a:schemeClr val="bg1"/>
                </a:solidFill>
              </a:rPr>
              <a:t>Con esto podemos ver que muchos de estos niños tienen detalles prácticamente en las mismas materias y prefieren aprender de manera practica las cosas, ya que prefieren materiales didácticos para poder entender mejor los temas. Es por ello que el sistema que deseamos realizar sea usado en el CAM, para que las maestras ya que tiene ventaja debido a que la mayoría de ellas usan sus computadoras, tabletas o teléfonos para dar clase, es por ellos que se piensa crear este sistema para poder ayudar a las maestras y que los niños le tomen mucho más interés en aprender. Es posible que dicho sistema pueda ser usado por los niños para que ellos puedan repasar ciertos temas que deseen reforzar antes de ir a sus clases regulares o para poder tener practicar e ir con mas ideas o dudas especificas antes de ir al CAM.</a:t>
            </a:r>
          </a:p>
        </p:txBody>
      </p:sp>
      <p:pic>
        <p:nvPicPr>
          <p:cNvPr id="3074" name="Picture 2">
            <a:extLst>
              <a:ext uri="{FF2B5EF4-FFF2-40B4-BE49-F238E27FC236}">
                <a16:creationId xmlns:a16="http://schemas.microsoft.com/office/drawing/2014/main" id="{A853F28F-A011-4FA6-817E-9F46DC1398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3890" y="477555"/>
            <a:ext cx="3028950" cy="18383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ACFD2FA-0650-414B-A88D-02B7B52B30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2751" y="1277423"/>
            <a:ext cx="3114675" cy="18859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D0276FA-E155-4B1E-A7D0-FDD62D9524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3889" y="2519362"/>
            <a:ext cx="3028950" cy="176839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9E7B8C60-DA27-4B65-9E76-2398FB14C4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12276" y="3429000"/>
            <a:ext cx="3190875" cy="188595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0F4BA7D2-D7A4-4A40-9D0A-E3DC9C3DD0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3888" y="4577080"/>
            <a:ext cx="3114675" cy="1789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964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7AC08D-F06D-4477-990E-B4E714A9DE53}"/>
              </a:ext>
            </a:extLst>
          </p:cNvPr>
          <p:cNvSpPr>
            <a:spLocks noGrp="1"/>
          </p:cNvSpPr>
          <p:nvPr>
            <p:ph type="title"/>
          </p:nvPr>
        </p:nvSpPr>
        <p:spPr>
          <a:xfrm>
            <a:off x="1154954" y="973669"/>
            <a:ext cx="8825659" cy="706964"/>
          </a:xfrm>
        </p:spPr>
        <p:txBody>
          <a:bodyPr vert="horz" lIns="91440" tIns="45720" rIns="91440" bIns="45720" rtlCol="0" anchor="ctr">
            <a:normAutofit/>
          </a:bodyPr>
          <a:lstStyle/>
          <a:p>
            <a:r>
              <a:rPr lang="en-US"/>
              <a:t>Personas</a:t>
            </a:r>
          </a:p>
        </p:txBody>
      </p:sp>
      <p:sp>
        <p:nvSpPr>
          <p:cNvPr id="4" name="Rectángulo 3">
            <a:extLst>
              <a:ext uri="{FF2B5EF4-FFF2-40B4-BE49-F238E27FC236}">
                <a16:creationId xmlns:a16="http://schemas.microsoft.com/office/drawing/2014/main" id="{C371DA12-EFE9-475C-907F-85829778C18C}"/>
              </a:ext>
            </a:extLst>
          </p:cNvPr>
          <p:cNvSpPr/>
          <p:nvPr/>
        </p:nvSpPr>
        <p:spPr>
          <a:xfrm>
            <a:off x="488143" y="2393396"/>
            <a:ext cx="2322624" cy="3416300"/>
          </a:xfrm>
          <a:prstGeom prst="rect">
            <a:avLst/>
          </a:prstGeom>
        </p:spPr>
        <p:txBody>
          <a:bodyPr vert="horz" lIns="91440" tIns="45720" rIns="91440" bIns="45720" rtlCol="0" anchor="ctr">
            <a:normAutofit lnSpcReduction="10000"/>
          </a:bodyPr>
          <a:lstStyle/>
          <a:p>
            <a:pPr>
              <a:spcBef>
                <a:spcPts val="1000"/>
              </a:spcBef>
              <a:buClr>
                <a:schemeClr val="accent1"/>
              </a:buClr>
              <a:buSzPct val="80000"/>
              <a:buFont typeface="Wingdings 3" charset="2"/>
              <a:buChar char=""/>
            </a:pPr>
            <a:r>
              <a:rPr lang="es-MX" sz="1600" dirty="0">
                <a:solidFill>
                  <a:schemeClr val="tx1">
                    <a:lumMod val="75000"/>
                    <a:lumOff val="25000"/>
                  </a:schemeClr>
                </a:solidFill>
              </a:rPr>
              <a:t>Después de todo la investigación realizado pudimos identificar a dos personas involucradas para el desarrollo de este proyecto las personas con las que trabajaremos serían maestros y alumnos. Estas personas quedarían de la siguiente manera:</a:t>
            </a:r>
          </a:p>
        </p:txBody>
      </p:sp>
      <p:pic>
        <p:nvPicPr>
          <p:cNvPr id="5122" name="Picture 2">
            <a:extLst>
              <a:ext uri="{FF2B5EF4-FFF2-40B4-BE49-F238E27FC236}">
                <a16:creationId xmlns:a16="http://schemas.microsoft.com/office/drawing/2014/main" id="{FA0E8447-299B-4A1D-84F1-DDB0510CF6C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71" b="27553"/>
          <a:stretch/>
        </p:blipFill>
        <p:spPr bwMode="auto">
          <a:xfrm>
            <a:off x="3011648" y="2393396"/>
            <a:ext cx="8731427" cy="4348363"/>
          </a:xfrm>
          <a:prstGeom prst="roundRect">
            <a:avLst>
              <a:gd name="adj" fmla="val 0"/>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7667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otalTime>9</TotalTime>
  <Words>1060</Words>
  <Application>Microsoft Office PowerPoint</Application>
  <PresentationFormat>Panorámica</PresentationFormat>
  <Paragraphs>49</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Century Gothic</vt:lpstr>
      <vt:lpstr>Wingdings 3</vt:lpstr>
      <vt:lpstr>Sala de reuniones Ion</vt:lpstr>
      <vt:lpstr>Inclusión educativa</vt:lpstr>
      <vt:lpstr>Objetivo</vt:lpstr>
      <vt:lpstr>Información relevante</vt:lpstr>
      <vt:lpstr>Información relevante</vt:lpstr>
      <vt:lpstr>Información relevante</vt:lpstr>
      <vt:lpstr>Propuesta principal</vt:lpstr>
      <vt:lpstr>Planeación</vt:lpstr>
      <vt:lpstr>Gráficas</vt:lpstr>
      <vt:lpstr>Personas</vt:lpstr>
      <vt:lpstr>Personas</vt:lpstr>
      <vt:lpstr>Presentación de PowerPoint</vt:lpstr>
      <vt:lpstr>Presentación de PowerPoint</vt:lpstr>
      <vt:lpstr>Requisitos</vt:lpstr>
      <vt:lpstr>Presentación de PowerPoint</vt:lpstr>
      <vt:lpstr>Métricas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Inclusión educativa</dc:title>
  <dc:creator>NICOLAS GALA JESUS</dc:creator>
  <cp:lastModifiedBy>NICOLAS GALA JESUS</cp:lastModifiedBy>
  <cp:revision>2</cp:revision>
  <dcterms:created xsi:type="dcterms:W3CDTF">2020-03-05T20:04:29Z</dcterms:created>
  <dcterms:modified xsi:type="dcterms:W3CDTF">2020-03-05T21:24:07Z</dcterms:modified>
</cp:coreProperties>
</file>